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8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595"/>
  </p:normalViewPr>
  <p:slideViewPr>
    <p:cSldViewPr snapToGrid="0" snapToObjects="1">
      <p:cViewPr varScale="1">
        <p:scale>
          <a:sx n="62" d="100"/>
          <a:sy n="62" d="100"/>
        </p:scale>
        <p:origin x="-108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0D737E-EB95-B842-9876-DFEF91C7B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9FF381E-4C5A-7B43-A078-6A744DC61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EAB3A5-F40B-E04A-A48A-EBC9C2B35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37A390-679A-FE44-B3F8-3696F2D7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617C93-873C-4C4E-916B-B5E3677EF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CD9BB-B0C5-5D4C-8C38-DF678EA3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2B2845-985F-3E46-9137-A38A73CEC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357C2D-0468-FB4D-A23A-B811EA6A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D7569B-3C54-DA46-AAD3-46838D84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FEDE80-A8E7-BE42-AF94-267C5ADB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2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07575A9-890B-234A-A34D-5D02990CA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B5676E-3E6C-AF43-AE36-ACEB49ECA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DEE9FA-D652-7E4E-ABEE-403944B7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D1EE14-46D5-E141-BFAE-24C487E4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940B68-185A-4942-97C9-FD22D32B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91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27517" y="6557964"/>
            <a:ext cx="12164483" cy="293687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1" i="0">
                <a:solidFill>
                  <a:srgbClr val="5C607E"/>
                </a:solidFill>
                <a:latin typeface="Roboto" pitchFamily="2" charset="0"/>
                <a:ea typeface="Roboto" pitchFamily="2" charset="0"/>
                <a:cs typeface="Tahoma" pitchFamily="34" charset="0"/>
              </a:defRPr>
            </a:lvl1pPr>
          </a:lstStyle>
          <a:p>
            <a:pPr>
              <a:defRPr/>
            </a:pPr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6801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50D04-0F9D-F94A-8E98-04D5A86E0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A71422-70D0-3542-A9B0-9C18749E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F3118B-9D2F-0F4D-B9C5-F4889A03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09D485-2D7F-B846-943D-7806122E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88FC0A-E29E-4B4B-A03B-4B042CA2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4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D3BE9-2A06-844E-A834-BE9DD94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68FD8-917F-134F-9236-75CD78EB5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2E7847-FB6A-8F49-BC21-1885EFCF6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15F52E-E653-1D42-8DE9-1DE693A8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B324B9-DB2C-F946-83E8-4E7AFB9E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6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39D86D-067C-5441-9760-FFE2F51C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B0ED5-01E6-2C40-A819-F3D322E27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FCDB01-587B-3B47-AA1C-2D3BF4FA6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829C1C-533C-B74E-A03D-F2430BDA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7F14D3-7E57-7E49-B967-E5C1C20E0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620F8C-2AE4-D743-8593-473B76BD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31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4E3D2-B1BD-0249-BF9E-603ECE70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ACDA0F-2CA9-3B40-889D-5055490A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D1E112-C6EE-7440-A7B0-0F33D642D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314EE47-387F-F642-B933-4E140368F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8471D6C-7086-2844-8AA2-F0F937009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1B3D74-22A5-6447-AF6E-586A9ED4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8920D50-1FDA-E549-ACA9-B8622D3B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FA2136-818F-2047-AD7C-4B6D4AC1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9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E7067-4773-2147-8779-A9108530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38D2E28-4161-834D-8CBE-2AC66416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7E6F60-1780-194B-9108-AD1E7631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CE4BD2A-08BF-2F43-8C09-716CCDD5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1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0650A4-BB4A-B74E-8745-280E27F1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6F43ED9-48D2-4D43-967E-E15F6F08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E6327F-4C22-304A-A9AF-C5064B78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9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C042D9-1CC1-C14D-90EB-24016EC59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B64DFB-EE33-964B-BE4A-58C94F36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A620201-D4E8-9A48-B5EF-E6140CB97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95660B-1D64-1C40-B763-9C6EE035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E7D84-9F39-E441-8FE8-A8F91F24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83B916-3D63-7F45-BEF4-71F3BFCF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5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FD6F94-BF0B-514C-8122-746B5F37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9DAEAB-C5A9-394C-9D25-8B2FF7A83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F717D76-6B9D-444E-8C8F-9068C9956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E00849-4945-2A41-B0BF-9D2BDCC8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1222553-55BE-F941-8F08-22C49AD3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734DB9-EECE-CB46-8619-D3C94D99B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9C1969-B7F0-EA4F-B193-92193226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D4FD9C-F2C6-5644-97BA-D9F0A4B6B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09D27E-C1D9-F147-8C87-D5054D907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86A4-6296-434E-8546-B5CDD12A7A60}" type="datetimeFigureOut">
              <a:rPr lang="en-GB" smtClean="0"/>
              <a:t>28/2/19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ED6BB3-0E04-4A4B-B885-9E5F9653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56CA00-AA31-9647-A185-DCD39B93E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F264-9074-0D4B-99A6-352359BABE8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zone.com/articles/rdf-data-neo4j-tinkerpop-story" TargetMode="Externa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esusbarrasa.wordpress.com/2016/06/07/importing-rdf-data-into-neo4j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rminologie.finances.gouv.fr/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oloinc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5CE4F5-4B62-0345-9788-9F9CECEC22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Neo4J for Enterprise RDF Data Management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89AE5D-93E0-5449-807E-DE079C140E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Ghislain Atemezing, MONDECA</a:t>
            </a:r>
          </a:p>
          <a:p>
            <a:r>
              <a:rPr lang="en-GB" sz="2000" dirty="0" smtClean="0"/>
              <a:t>Acknowledgement: </a:t>
            </a:r>
            <a:r>
              <a:rPr lang="en-GB" sz="2000" dirty="0" err="1" smtClean="0"/>
              <a:t>Anh</a:t>
            </a:r>
            <a:r>
              <a:rPr lang="en-GB" sz="2000" dirty="0" smtClean="0"/>
              <a:t> Huynh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4879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96012E-3752-41E2-878A-3A889D066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CFE6939-8E7B-46C8-A34C-74E13A76E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Use Neo4j as an RDF store, and expose a SPARQL </a:t>
            </a:r>
            <a:r>
              <a:rPr lang="fr-FR" dirty="0" err="1"/>
              <a:t>endpoint</a:t>
            </a:r>
            <a:endParaRPr lang="fr-FR" dirty="0"/>
          </a:p>
          <a:p>
            <a:r>
              <a:rPr lang="fr-FR" dirty="0" err="1"/>
              <a:t>Leverage</a:t>
            </a:r>
            <a:r>
              <a:rPr lang="fr-FR" dirty="0"/>
              <a:t> Neo4j graph </a:t>
            </a:r>
            <a:r>
              <a:rPr lang="fr-FR" dirty="0" err="1"/>
              <a:t>database</a:t>
            </a:r>
            <a:r>
              <a:rPr lang="fr-FR" dirty="0"/>
              <a:t> </a:t>
            </a:r>
            <a:r>
              <a:rPr lang="fr-FR" dirty="0" err="1"/>
              <a:t>strengths</a:t>
            </a:r>
            <a:r>
              <a:rPr lang="fr-FR" dirty="0"/>
              <a:t> and </a:t>
            </a:r>
            <a:r>
              <a:rPr lang="fr-FR" dirty="0" err="1" smtClean="0"/>
              <a:t>exposure</a:t>
            </a:r>
            <a:endParaRPr lang="fr-FR" dirty="0" smtClean="0"/>
          </a:p>
          <a:p>
            <a:r>
              <a:rPr lang="fr-FR" dirty="0" smtClean="0"/>
              <a:t>Call for action: PO </a:t>
            </a:r>
            <a:r>
              <a:rPr lang="fr-FR" dirty="0" err="1" smtClean="0"/>
              <a:t>bench</a:t>
            </a:r>
            <a:r>
              <a:rPr lang="fr-FR" dirty="0" smtClean="0"/>
              <a:t> challenge </a:t>
            </a:r>
            <a:r>
              <a:rPr lang="fr-FR" dirty="0" err="1" smtClean="0"/>
              <a:t>with</a:t>
            </a:r>
            <a:r>
              <a:rPr lang="fr-FR" dirty="0" smtClean="0"/>
              <a:t> Neo4J</a:t>
            </a:r>
          </a:p>
          <a:p>
            <a:r>
              <a:rPr lang="fr-FR" dirty="0" err="1" smtClean="0"/>
              <a:t>Current</a:t>
            </a:r>
            <a:r>
              <a:rPr lang="fr-FR" dirty="0" smtClean="0"/>
              <a:t> applications of Neo4J as RDF </a:t>
            </a:r>
            <a:r>
              <a:rPr lang="fr-FR" dirty="0" err="1" smtClean="0"/>
              <a:t>backend</a:t>
            </a:r>
            <a:r>
              <a:rPr lang="fr-FR" dirty="0" smtClean="0"/>
              <a:t> (</a:t>
            </a:r>
            <a:r>
              <a:rPr lang="fr-FR" dirty="0" err="1" smtClean="0"/>
              <a:t>Knowledge</a:t>
            </a:r>
            <a:r>
              <a:rPr lang="fr-FR" dirty="0" smtClean="0"/>
              <a:t> Browser)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D35F6C3-F25F-4823-AB5E-E04C6C983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6208445"/>
            <a:ext cx="1153055" cy="4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4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0160"/>
            <a:ext cx="10515600" cy="1325563"/>
          </a:xfrm>
        </p:spPr>
        <p:txBody>
          <a:bodyPr/>
          <a:lstStyle/>
          <a:p>
            <a:r>
              <a:rPr lang="fr-FR" dirty="0"/>
              <a:t>RDF store or Graph </a:t>
            </a:r>
            <a:r>
              <a:rPr lang="fr-FR" dirty="0" err="1" smtClean="0"/>
              <a:t>database</a:t>
            </a:r>
            <a:r>
              <a:rPr lang="fr-FR" dirty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(</a:t>
            </a:r>
            <a:r>
              <a:rPr lang="fr-FR" dirty="0" err="1" smtClean="0"/>
              <a:t>sometimes</a:t>
            </a:r>
            <a:r>
              <a:rPr lang="fr-FR" dirty="0" smtClean="0"/>
              <a:t>) on the clients’ </a:t>
            </a:r>
            <a:r>
              <a:rPr lang="fr-FR" dirty="0" err="1" smtClean="0"/>
              <a:t>needs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96190"/>
            <a:ext cx="10515600" cy="5322277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err="1"/>
              <a:t>Requirements</a:t>
            </a:r>
            <a:r>
              <a:rPr lang="fr-FR" dirty="0"/>
              <a:t> : </a:t>
            </a:r>
          </a:p>
          <a:p>
            <a:pPr lvl="1"/>
            <a:r>
              <a:rPr lang="fr-FR" sz="2200" dirty="0"/>
              <a:t>RDF inputs : terminologies, document records, </a:t>
            </a:r>
            <a:r>
              <a:rPr lang="fr-FR" sz="2200" dirty="0" err="1"/>
              <a:t>models</a:t>
            </a:r>
            <a:r>
              <a:rPr lang="fr-FR" sz="2200" dirty="0"/>
              <a:t>, </a:t>
            </a:r>
            <a:r>
              <a:rPr lang="fr-FR" sz="2200" dirty="0" err="1" smtClean="0"/>
              <a:t>controlled</a:t>
            </a:r>
            <a:r>
              <a:rPr lang="fr-FR" sz="2200" dirty="0" smtClean="0"/>
              <a:t> </a:t>
            </a:r>
            <a:r>
              <a:rPr lang="fr-FR" sz="2200" dirty="0" err="1" smtClean="0"/>
              <a:t>vocabularies</a:t>
            </a:r>
            <a:r>
              <a:rPr lang="fr-FR" sz="2200" dirty="0" smtClean="0"/>
              <a:t>, etc.</a:t>
            </a:r>
            <a:endParaRPr lang="fr-FR" sz="2200" dirty="0"/>
          </a:p>
          <a:p>
            <a:pPr lvl="1"/>
            <a:r>
              <a:rPr lang="fr-FR" sz="2200" dirty="0" err="1"/>
              <a:t>ability</a:t>
            </a:r>
            <a:r>
              <a:rPr lang="fr-FR" sz="2200" dirty="0"/>
              <a:t> to </a:t>
            </a:r>
            <a:r>
              <a:rPr lang="fr-FR" sz="2200" dirty="0" err="1"/>
              <a:t>query</a:t>
            </a:r>
            <a:r>
              <a:rPr lang="fr-FR" sz="2200" dirty="0"/>
              <a:t> data </a:t>
            </a:r>
            <a:r>
              <a:rPr lang="fr-FR" sz="2200" dirty="0" err="1"/>
              <a:t>with</a:t>
            </a:r>
            <a:r>
              <a:rPr lang="fr-FR" sz="2200" dirty="0"/>
              <a:t> SPARQL </a:t>
            </a:r>
          </a:p>
          <a:p>
            <a:pPr lvl="1"/>
            <a:r>
              <a:rPr lang="fr-FR" sz="2200" dirty="0" err="1"/>
              <a:t>scalability</a:t>
            </a:r>
            <a:r>
              <a:rPr lang="fr-FR" sz="2200" dirty="0"/>
              <a:t> in size and concurrent </a:t>
            </a:r>
            <a:r>
              <a:rPr lang="fr-FR" sz="2200" dirty="0" err="1"/>
              <a:t>access</a:t>
            </a:r>
            <a:endParaRPr lang="fr-FR" sz="2200" dirty="0"/>
          </a:p>
          <a:p>
            <a:r>
              <a:rPr lang="fr-FR" b="1" dirty="0"/>
              <a:t>Solutions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RDF Store </a:t>
            </a:r>
          </a:p>
          <a:p>
            <a:pPr lvl="2"/>
            <a:r>
              <a:rPr lang="fr-FR" sz="2200" dirty="0"/>
              <a:t>native RDF, native SPARQL </a:t>
            </a:r>
            <a:r>
              <a:rPr lang="fr-FR" sz="2200" dirty="0" err="1"/>
              <a:t>endpoint</a:t>
            </a:r>
            <a:r>
              <a:rPr lang="fr-FR" sz="2200" dirty="0"/>
              <a:t> </a:t>
            </a:r>
          </a:p>
          <a:p>
            <a:pPr lvl="2"/>
            <a:r>
              <a:rPr lang="fr-FR" sz="2200" dirty="0" err="1"/>
              <a:t>many</a:t>
            </a:r>
            <a:r>
              <a:rPr lang="fr-FR" sz="2200" dirty="0"/>
              <a:t> </a:t>
            </a:r>
            <a:r>
              <a:rPr lang="fr-FR" sz="2200" dirty="0" err="1"/>
              <a:t>vendors</a:t>
            </a:r>
            <a:r>
              <a:rPr lang="fr-FR" sz="2200" dirty="0"/>
              <a:t> (</a:t>
            </a:r>
            <a:r>
              <a:rPr lang="fr-FR" sz="2200" dirty="0" err="1"/>
              <a:t>Virtuoso</a:t>
            </a:r>
            <a:r>
              <a:rPr lang="fr-FR" sz="2200" dirty="0"/>
              <a:t>, </a:t>
            </a:r>
            <a:r>
              <a:rPr lang="fr-FR" sz="2200" dirty="0" err="1"/>
              <a:t>Stardog</a:t>
            </a:r>
            <a:r>
              <a:rPr lang="fr-FR" sz="2200" dirty="0"/>
              <a:t>, </a:t>
            </a:r>
            <a:r>
              <a:rPr lang="fr-FR" sz="2200" dirty="0" err="1" smtClean="0"/>
              <a:t>GraphDB</a:t>
            </a:r>
            <a:r>
              <a:rPr lang="fr-FR" sz="2200" dirty="0" smtClean="0"/>
              <a:t>, </a:t>
            </a:r>
            <a:r>
              <a:rPr lang="fr-FR" sz="2200" dirty="0" err="1" smtClean="0"/>
              <a:t>AnzoGraph,Marklogic</a:t>
            </a:r>
            <a:r>
              <a:rPr lang="fr-FR" sz="2200" dirty="0" smtClean="0"/>
              <a:t>, </a:t>
            </a:r>
            <a:r>
              <a:rPr lang="fr-FR" sz="2200" dirty="0" err="1"/>
              <a:t>etc</a:t>
            </a:r>
            <a:r>
              <a:rPr lang="fr-FR" sz="2200" dirty="0"/>
              <a:t>)</a:t>
            </a:r>
          </a:p>
          <a:p>
            <a:pPr lvl="2"/>
            <a:r>
              <a:rPr lang="fr-FR" sz="2200" dirty="0" err="1"/>
              <a:t>satisfying</a:t>
            </a:r>
            <a:r>
              <a:rPr lang="fr-FR" sz="2200" dirty="0"/>
              <a:t> performance, as </a:t>
            </a:r>
            <a:r>
              <a:rPr lang="fr-FR" sz="2200" dirty="0" err="1"/>
              <a:t>tested</a:t>
            </a:r>
            <a:r>
              <a:rPr lang="fr-FR" sz="2200" dirty="0"/>
              <a:t> </a:t>
            </a:r>
            <a:r>
              <a:rPr lang="fr-FR" sz="2200" dirty="0" err="1"/>
              <a:t>internally</a:t>
            </a:r>
            <a:r>
              <a:rPr lang="fr-FR" sz="2200" dirty="0"/>
              <a:t> on </a:t>
            </a:r>
            <a:r>
              <a:rPr lang="fr-FR" sz="2200" dirty="0" err="1"/>
              <a:t>projects</a:t>
            </a:r>
            <a:r>
              <a:rPr lang="fr-FR" sz="2200" dirty="0"/>
              <a:t> and benchmarks</a:t>
            </a:r>
          </a:p>
          <a:p>
            <a:pPr lvl="1"/>
            <a:r>
              <a:rPr lang="fr-FR" dirty="0"/>
              <a:t>Neo4J en </a:t>
            </a:r>
            <a:r>
              <a:rPr lang="fr-FR" dirty="0" err="1"/>
              <a:t>Cypher</a:t>
            </a:r>
            <a:r>
              <a:rPr lang="fr-FR" dirty="0"/>
              <a:t> + SPARQL </a:t>
            </a:r>
            <a:r>
              <a:rPr lang="fr-FR" dirty="0" err="1"/>
              <a:t>endpoint</a:t>
            </a:r>
            <a:r>
              <a:rPr lang="fr-FR" dirty="0"/>
              <a:t> ?</a:t>
            </a:r>
          </a:p>
          <a:p>
            <a:pPr lvl="2"/>
            <a:r>
              <a:rPr lang="fr-FR" sz="2200" dirty="0" err="1"/>
              <a:t>Tinkerpop</a:t>
            </a:r>
            <a:r>
              <a:rPr lang="fr-FR" sz="2200" dirty="0"/>
              <a:t> stack to use Neo4j </a:t>
            </a:r>
            <a:r>
              <a:rPr lang="fr-FR" sz="2200" dirty="0" err="1"/>
              <a:t>database</a:t>
            </a:r>
            <a:r>
              <a:rPr lang="fr-FR" sz="2200" dirty="0"/>
              <a:t>  as an RDF store (</a:t>
            </a:r>
            <a:r>
              <a:rPr lang="fr-FR" sz="2200" dirty="0">
                <a:hlinkClick r:id="rId2"/>
              </a:rPr>
              <a:t>https://dzone.com/articles/rdf-data-neo4j-tinkerpop-</a:t>
            </a:r>
            <a:r>
              <a:rPr lang="fr-FR" sz="2200" dirty="0" smtClean="0">
                <a:hlinkClick r:id="rId2"/>
              </a:rPr>
              <a:t>story</a:t>
            </a:r>
            <a:r>
              <a:rPr lang="fr-FR" sz="2200" dirty="0" smtClean="0"/>
              <a:t>  </a:t>
            </a:r>
            <a:r>
              <a:rPr lang="fr-FR" sz="2200" dirty="0"/>
              <a:t>) </a:t>
            </a:r>
          </a:p>
          <a:p>
            <a:pPr lvl="2"/>
            <a:r>
              <a:rPr lang="fr-FR" sz="2200" dirty="0" err="1"/>
              <a:t>Tinkerpop</a:t>
            </a:r>
            <a:r>
              <a:rPr lang="fr-FR" sz="2200" dirty="0"/>
              <a:t> = stack </a:t>
            </a:r>
            <a:r>
              <a:rPr lang="fr-FR" sz="2200" dirty="0" err="1"/>
              <a:t>comprised</a:t>
            </a:r>
            <a:r>
              <a:rPr lang="fr-FR" sz="2200" dirty="0"/>
              <a:t> of </a:t>
            </a:r>
            <a:r>
              <a:rPr lang="fr-FR" sz="2200" dirty="0" err="1"/>
              <a:t>Blueprints</a:t>
            </a:r>
            <a:r>
              <a:rPr lang="fr-FR" sz="2200" dirty="0"/>
              <a:t>, </a:t>
            </a:r>
            <a:r>
              <a:rPr lang="fr-FR" sz="2200" dirty="0" err="1"/>
              <a:t>framework</a:t>
            </a:r>
            <a:r>
              <a:rPr lang="fr-FR" sz="2200" dirty="0"/>
              <a:t> to </a:t>
            </a:r>
            <a:r>
              <a:rPr lang="fr-FR" sz="2200" dirty="0" err="1"/>
              <a:t>work</a:t>
            </a:r>
            <a:r>
              <a:rPr lang="fr-FR" sz="2200" dirty="0"/>
              <a:t> </a:t>
            </a:r>
            <a:r>
              <a:rPr lang="fr-FR" sz="2200" dirty="0" err="1"/>
              <a:t>with</a:t>
            </a:r>
            <a:r>
              <a:rPr lang="fr-FR" sz="2200" dirty="0"/>
              <a:t> graphs, and </a:t>
            </a:r>
            <a:r>
              <a:rPr lang="fr-FR" sz="2200" dirty="0" err="1"/>
              <a:t>connect</a:t>
            </a:r>
            <a:r>
              <a:rPr lang="fr-FR" sz="2200" dirty="0"/>
              <a:t> to graph </a:t>
            </a:r>
            <a:r>
              <a:rPr lang="fr-FR" sz="2200" dirty="0" err="1"/>
              <a:t>databases</a:t>
            </a:r>
            <a:r>
              <a:rPr lang="fr-FR" sz="2200" dirty="0"/>
              <a:t>. Can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considered</a:t>
            </a:r>
            <a:r>
              <a:rPr lang="fr-FR" sz="2200" dirty="0"/>
              <a:t> as JDBC for graph </a:t>
            </a:r>
            <a:r>
              <a:rPr lang="fr-FR" sz="2200" dirty="0" err="1"/>
              <a:t>databases</a:t>
            </a:r>
            <a:r>
              <a:rPr lang="fr-FR" sz="2200" dirty="0"/>
              <a:t>. </a:t>
            </a:r>
          </a:p>
          <a:p>
            <a:pPr lvl="2"/>
            <a:r>
              <a:rPr lang="fr-FR" sz="2200" dirty="0" err="1"/>
              <a:t>Offers</a:t>
            </a:r>
            <a:r>
              <a:rPr lang="fr-FR" sz="2200" dirty="0"/>
              <a:t> an </a:t>
            </a:r>
            <a:r>
              <a:rPr lang="fr-FR" sz="2200" dirty="0" err="1"/>
              <a:t>implementation</a:t>
            </a:r>
            <a:r>
              <a:rPr lang="fr-FR" sz="2200" dirty="0"/>
              <a:t> of Graph </a:t>
            </a:r>
            <a:r>
              <a:rPr lang="fr-FR" sz="2200" dirty="0" err="1"/>
              <a:t>Sail</a:t>
            </a:r>
            <a:r>
              <a:rPr lang="fr-FR" sz="2200" dirty="0"/>
              <a:t> for Neo4j</a:t>
            </a:r>
          </a:p>
          <a:p>
            <a:pPr lvl="2"/>
            <a:r>
              <a:rPr lang="fr-FR" sz="2200" dirty="0" smtClean="0">
                <a:solidFill>
                  <a:srgbClr val="FF0000"/>
                </a:solidFill>
              </a:rPr>
              <a:t>Poor performance on SPARQL</a:t>
            </a:r>
            <a:endParaRPr lang="fr-FR" sz="2200" dirty="0"/>
          </a:p>
          <a:p>
            <a:pPr lvl="2"/>
            <a:r>
              <a:rPr lang="fr-FR" sz="2200" b="1" dirty="0">
                <a:solidFill>
                  <a:srgbClr val="FF0000"/>
                </a:solidFill>
              </a:rPr>
              <a:t>on Neo4 1.9.6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962F9F5-38EA-4DCB-8171-6D08F3AAD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6208445"/>
            <a:ext cx="1153055" cy="4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3FD283C6-A67C-49C6-B6B5-5FD900404AB6}"/>
              </a:ext>
            </a:extLst>
          </p:cNvPr>
          <p:cNvSpPr txBox="1"/>
          <p:nvPr/>
        </p:nvSpPr>
        <p:spPr>
          <a:xfrm>
            <a:off x="1235833" y="1987221"/>
            <a:ext cx="9239250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REST API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5D0DD8-A247-4C7D-AE89-D704133344EC}"/>
              </a:ext>
            </a:extLst>
          </p:cNvPr>
          <p:cNvSpPr/>
          <p:nvPr/>
        </p:nvSpPr>
        <p:spPr>
          <a:xfrm>
            <a:off x="2319657" y="2501579"/>
            <a:ext cx="2382972" cy="4669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PUBLICATION API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97568C-388A-41B4-AC6E-23A8742FAAFF}"/>
              </a:ext>
            </a:extLst>
          </p:cNvPr>
          <p:cNvSpPr/>
          <p:nvPr/>
        </p:nvSpPr>
        <p:spPr>
          <a:xfrm>
            <a:off x="5975341" y="2489573"/>
            <a:ext cx="3064247" cy="4669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 API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A256BFF-CF8E-4CA8-BB25-904D9EFDD161}"/>
              </a:ext>
            </a:extLst>
          </p:cNvPr>
          <p:cNvSpPr txBox="1"/>
          <p:nvPr/>
        </p:nvSpPr>
        <p:spPr>
          <a:xfrm>
            <a:off x="1235833" y="3454882"/>
            <a:ext cx="9239250" cy="280076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Data Layer</a:t>
            </a: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Cylindre 7">
            <a:extLst>
              <a:ext uri="{FF2B5EF4-FFF2-40B4-BE49-F238E27FC236}">
                <a16:creationId xmlns="" xmlns:a16="http://schemas.microsoft.com/office/drawing/2014/main" id="{0D97CE9A-5E6E-49D8-A846-1A85CD3F57BD}"/>
              </a:ext>
            </a:extLst>
          </p:cNvPr>
          <p:cNvSpPr/>
          <p:nvPr/>
        </p:nvSpPr>
        <p:spPr>
          <a:xfrm>
            <a:off x="3563305" y="4762639"/>
            <a:ext cx="2219978" cy="1136723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Neo4J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D3BA2E10-D117-4E2D-AFC5-408CF0826C25}"/>
              </a:ext>
            </a:extLst>
          </p:cNvPr>
          <p:cNvSpPr/>
          <p:nvPr/>
        </p:nvSpPr>
        <p:spPr>
          <a:xfrm>
            <a:off x="5794992" y="2992597"/>
            <a:ext cx="1923969" cy="2007518"/>
          </a:xfrm>
          <a:custGeom>
            <a:avLst/>
            <a:gdLst>
              <a:gd name="connsiteX0" fmla="*/ 0 w 5038928"/>
              <a:gd name="connsiteY0" fmla="*/ 1887166 h 1887166"/>
              <a:gd name="connsiteX1" fmla="*/ 4143983 w 5038928"/>
              <a:gd name="connsiteY1" fmla="*/ 710119 h 1887166"/>
              <a:gd name="connsiteX2" fmla="*/ 5038928 w 5038928"/>
              <a:gd name="connsiteY2" fmla="*/ 0 h 188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8928" h="1887166">
                <a:moveTo>
                  <a:pt x="0" y="1887166"/>
                </a:moveTo>
                <a:cubicBezTo>
                  <a:pt x="1652081" y="1455906"/>
                  <a:pt x="3304162" y="1024647"/>
                  <a:pt x="4143983" y="710119"/>
                </a:cubicBezTo>
                <a:cubicBezTo>
                  <a:pt x="4983804" y="395591"/>
                  <a:pt x="5011366" y="197795"/>
                  <a:pt x="5038928" y="0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0D3466EA-B6E9-407A-AB1C-573F6F642A2B}"/>
              </a:ext>
            </a:extLst>
          </p:cNvPr>
          <p:cNvSpPr txBox="1"/>
          <p:nvPr/>
        </p:nvSpPr>
        <p:spPr>
          <a:xfrm>
            <a:off x="4573384" y="3609779"/>
            <a:ext cx="941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RDF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FA906475-B11D-4C62-9EF8-6E7C8AC11801}"/>
              </a:ext>
            </a:extLst>
          </p:cNvPr>
          <p:cNvSpPr txBox="1"/>
          <p:nvPr/>
        </p:nvSpPr>
        <p:spPr>
          <a:xfrm>
            <a:off x="6960254" y="4040504"/>
            <a:ext cx="7587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CYPHER</a:t>
            </a:r>
          </a:p>
        </p:txBody>
      </p:sp>
      <p:sp>
        <p:nvSpPr>
          <p:cNvPr id="22" name="Cylindre 21">
            <a:extLst>
              <a:ext uri="{FF2B5EF4-FFF2-40B4-BE49-F238E27FC236}">
                <a16:creationId xmlns="" xmlns:a16="http://schemas.microsoft.com/office/drawing/2014/main" id="{CA4E3F89-9EA9-4113-B91B-2138D1E721B7}"/>
              </a:ext>
            </a:extLst>
          </p:cNvPr>
          <p:cNvSpPr/>
          <p:nvPr/>
        </p:nvSpPr>
        <p:spPr>
          <a:xfrm>
            <a:off x="3859968" y="4356804"/>
            <a:ext cx="1685321" cy="470106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Tinkerpop</a:t>
            </a:r>
            <a:endParaRPr lang="fr-FR" sz="11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6F260A7F-F7A1-42AA-9A99-FD560E0AFA5E}"/>
              </a:ext>
            </a:extLst>
          </p:cNvPr>
          <p:cNvSpPr/>
          <p:nvPr/>
        </p:nvSpPr>
        <p:spPr>
          <a:xfrm flipH="1">
            <a:off x="3467518" y="2992597"/>
            <a:ext cx="1268098" cy="1340118"/>
          </a:xfrm>
          <a:custGeom>
            <a:avLst/>
            <a:gdLst>
              <a:gd name="connsiteX0" fmla="*/ 408550 w 408550"/>
              <a:gd name="connsiteY0" fmla="*/ 0 h 1517515"/>
              <a:gd name="connsiteX1" fmla="*/ 38899 w 408550"/>
              <a:gd name="connsiteY1" fmla="*/ 953311 h 1517515"/>
              <a:gd name="connsiteX2" fmla="*/ 29172 w 408550"/>
              <a:gd name="connsiteY2" fmla="*/ 1517515 h 15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550" h="1517515">
                <a:moveTo>
                  <a:pt x="408550" y="0"/>
                </a:moveTo>
                <a:cubicBezTo>
                  <a:pt x="255339" y="350196"/>
                  <a:pt x="102129" y="700392"/>
                  <a:pt x="38899" y="953311"/>
                </a:cubicBezTo>
                <a:cubicBezTo>
                  <a:pt x="-24331" y="1206230"/>
                  <a:pt x="2420" y="1361872"/>
                  <a:pt x="29172" y="1517515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651D842-AA4C-491E-9C50-30A9A8389A1A}"/>
              </a:ext>
            </a:extLst>
          </p:cNvPr>
          <p:cNvSpPr/>
          <p:nvPr/>
        </p:nvSpPr>
        <p:spPr>
          <a:xfrm rot="16200000">
            <a:off x="2945365" y="4223161"/>
            <a:ext cx="956079" cy="5055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fr-F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SPARQL </a:t>
            </a:r>
            <a:r>
              <a:rPr lang="fr-F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endpoint</a:t>
            </a:r>
            <a:endParaRPr lang="fr-F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fr-FR" sz="16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194AF11D-0BA6-4DB7-A423-D698300C39D3}"/>
              </a:ext>
            </a:extLst>
          </p:cNvPr>
          <p:cNvSpPr/>
          <p:nvPr/>
        </p:nvSpPr>
        <p:spPr>
          <a:xfrm rot="5669076">
            <a:off x="1871980" y="3078339"/>
            <a:ext cx="156068" cy="2412952"/>
          </a:xfrm>
          <a:custGeom>
            <a:avLst/>
            <a:gdLst>
              <a:gd name="connsiteX0" fmla="*/ 408550 w 408550"/>
              <a:gd name="connsiteY0" fmla="*/ 0 h 1517515"/>
              <a:gd name="connsiteX1" fmla="*/ 38899 w 408550"/>
              <a:gd name="connsiteY1" fmla="*/ 953311 h 1517515"/>
              <a:gd name="connsiteX2" fmla="*/ 29172 w 408550"/>
              <a:gd name="connsiteY2" fmla="*/ 1517515 h 151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550" h="1517515">
                <a:moveTo>
                  <a:pt x="408550" y="0"/>
                </a:moveTo>
                <a:cubicBezTo>
                  <a:pt x="255339" y="350196"/>
                  <a:pt x="102129" y="700392"/>
                  <a:pt x="38899" y="953311"/>
                </a:cubicBezTo>
                <a:cubicBezTo>
                  <a:pt x="-24331" y="1206230"/>
                  <a:pt x="2420" y="1361872"/>
                  <a:pt x="29172" y="1517515"/>
                </a:cubicBezTo>
              </a:path>
            </a:pathLst>
          </a:cu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12061778-A6FE-44AE-BF12-7F0706E34B3C}"/>
              </a:ext>
            </a:extLst>
          </p:cNvPr>
          <p:cNvSpPr txBox="1"/>
          <p:nvPr/>
        </p:nvSpPr>
        <p:spPr>
          <a:xfrm>
            <a:off x="1184785" y="4282844"/>
            <a:ext cx="1206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SPARQL/RDF</a:t>
            </a:r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A7455D95-C559-4655-881C-92272BFE6104}"/>
              </a:ext>
            </a:extLst>
          </p:cNvPr>
          <p:cNvSpPr/>
          <p:nvPr/>
        </p:nvSpPr>
        <p:spPr>
          <a:xfrm>
            <a:off x="3063834" y="1797465"/>
            <a:ext cx="384231" cy="718476"/>
          </a:xfrm>
          <a:custGeom>
            <a:avLst/>
            <a:gdLst>
              <a:gd name="connsiteX0" fmla="*/ 0 w 1128409"/>
              <a:gd name="connsiteY0" fmla="*/ 0 h 1332690"/>
              <a:gd name="connsiteX1" fmla="*/ 856034 w 1128409"/>
              <a:gd name="connsiteY1" fmla="*/ 622570 h 1332690"/>
              <a:gd name="connsiteX2" fmla="*/ 1128409 w 1128409"/>
              <a:gd name="connsiteY2" fmla="*/ 1332690 h 133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8409" h="1332690">
                <a:moveTo>
                  <a:pt x="0" y="0"/>
                </a:moveTo>
                <a:cubicBezTo>
                  <a:pt x="333983" y="200227"/>
                  <a:pt x="667966" y="400455"/>
                  <a:pt x="856034" y="622570"/>
                </a:cubicBezTo>
                <a:cubicBezTo>
                  <a:pt x="1044102" y="844685"/>
                  <a:pt x="1086255" y="1088687"/>
                  <a:pt x="1128409" y="133269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="" xmlns:a16="http://schemas.microsoft.com/office/drawing/2014/main" id="{63D9BDAE-07F9-479C-9F8B-3C9638E13814}"/>
              </a:ext>
            </a:extLst>
          </p:cNvPr>
          <p:cNvGrpSpPr/>
          <p:nvPr/>
        </p:nvGrpSpPr>
        <p:grpSpPr>
          <a:xfrm>
            <a:off x="2566588" y="1231881"/>
            <a:ext cx="544748" cy="660462"/>
            <a:chOff x="1481764" y="1057178"/>
            <a:chExt cx="544748" cy="660462"/>
          </a:xfrm>
        </p:grpSpPr>
        <p:sp>
          <p:nvSpPr>
            <p:cNvPr id="13" name="ZoneTexte 12">
              <a:extLst>
                <a:ext uri="{FF2B5EF4-FFF2-40B4-BE49-F238E27FC236}">
                  <a16:creationId xmlns="" xmlns:a16="http://schemas.microsoft.com/office/drawing/2014/main" id="{D53556E6-345C-4316-A31D-4FDB2DA57463}"/>
                </a:ext>
              </a:extLst>
            </p:cNvPr>
            <p:cNvSpPr txBox="1"/>
            <p:nvPr/>
          </p:nvSpPr>
          <p:spPr>
            <a:xfrm>
              <a:off x="1481764" y="1266274"/>
              <a:ext cx="5447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RDF</a:t>
              </a:r>
            </a:p>
          </p:txBody>
        </p:sp>
        <p:sp>
          <p:nvSpPr>
            <p:cNvPr id="31" name="Organigramme : Multidocument 30">
              <a:extLst>
                <a:ext uri="{FF2B5EF4-FFF2-40B4-BE49-F238E27FC236}">
                  <a16:creationId xmlns="" xmlns:a16="http://schemas.microsoft.com/office/drawing/2014/main" id="{4E820777-22DB-46C4-A065-A5267BC531BF}"/>
                </a:ext>
              </a:extLst>
            </p:cNvPr>
            <p:cNvSpPr/>
            <p:nvPr/>
          </p:nvSpPr>
          <p:spPr>
            <a:xfrm>
              <a:off x="1481764" y="1057178"/>
              <a:ext cx="544748" cy="660462"/>
            </a:xfrm>
            <a:prstGeom prst="flowChartMultidocumen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Titre 1">
            <a:extLst>
              <a:ext uri="{FF2B5EF4-FFF2-40B4-BE49-F238E27FC236}">
                <a16:creationId xmlns="" xmlns:a16="http://schemas.microsoft.com/office/drawing/2014/main" id="{D9373D76-57C9-41EA-8AE7-EA3A1A6D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31" y="210697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Target  Neo4j + </a:t>
            </a:r>
            <a:r>
              <a:rPr lang="fr-FR" sz="4000" dirty="0" err="1"/>
              <a:t>Tinkerpop</a:t>
            </a:r>
            <a:endParaRPr lang="fr-FR" sz="4000" dirty="0"/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2E106409-2C9A-4894-B67A-223BEFC4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164" y="6208445"/>
            <a:ext cx="1153055" cy="40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119C11-CF84-415D-AA9C-D571E146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3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RDF </a:t>
            </a:r>
            <a:r>
              <a:rPr lang="fr-FR" sz="4000" dirty="0" smtClean="0"/>
              <a:t>ingestion benchmark </a:t>
            </a:r>
            <a:r>
              <a:rPr lang="fr-FR" sz="4000" dirty="0" err="1" smtClean="0"/>
              <a:t>with</a:t>
            </a:r>
            <a:r>
              <a:rPr lang="fr-FR" sz="4000" dirty="0" smtClean="0"/>
              <a:t> Neo4J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F35EC7B-BE1A-4F6C-9746-C0AC09E0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47" y="1630221"/>
            <a:ext cx="4826871" cy="4351338"/>
          </a:xfrm>
        </p:spPr>
        <p:txBody>
          <a:bodyPr>
            <a:normAutofit/>
          </a:bodyPr>
          <a:lstStyle/>
          <a:p>
            <a:r>
              <a:rPr lang="fr-FR" dirty="0" smtClean="0"/>
              <a:t>Server hardware</a:t>
            </a:r>
            <a:endParaRPr lang="fr-FR" dirty="0"/>
          </a:p>
          <a:p>
            <a:pPr lvl="1"/>
            <a:r>
              <a:rPr lang="fr-FR" dirty="0" smtClean="0"/>
              <a:t>128 GB RAM, 16 </a:t>
            </a:r>
            <a:r>
              <a:rPr lang="fr-FR" dirty="0" err="1" smtClean="0"/>
              <a:t>cores</a:t>
            </a:r>
            <a:r>
              <a:rPr lang="fr-FR" dirty="0" smtClean="0"/>
              <a:t>, 1 TB </a:t>
            </a:r>
            <a:r>
              <a:rPr lang="fr-FR" dirty="0" err="1" smtClean="0"/>
              <a:t>disk</a:t>
            </a:r>
            <a:endParaRPr lang="fr-FR" sz="2000" dirty="0"/>
          </a:p>
          <a:p>
            <a:pPr lvl="1"/>
            <a:r>
              <a:rPr lang="fr-FR" dirty="0" smtClean="0"/>
              <a:t>OK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amount</a:t>
            </a:r>
            <a:r>
              <a:rPr lang="fr-FR" dirty="0" smtClean="0"/>
              <a:t> of data</a:t>
            </a:r>
          </a:p>
          <a:p>
            <a:pPr lvl="1"/>
            <a:r>
              <a:rPr lang="fr-FR" dirty="0" err="1" smtClean="0"/>
              <a:t>Loading</a:t>
            </a:r>
            <a:r>
              <a:rPr lang="fr-FR" dirty="0" smtClean="0"/>
              <a:t> 50K triples/transaction</a:t>
            </a:r>
            <a:endParaRPr lang="fr-FR" dirty="0"/>
          </a:p>
          <a:p>
            <a:r>
              <a:rPr lang="fr-FR" dirty="0" smtClean="0"/>
              <a:t>Test </a:t>
            </a:r>
            <a:r>
              <a:rPr lang="fr-FR" dirty="0" err="1" smtClean="0"/>
              <a:t>with</a:t>
            </a:r>
            <a:r>
              <a:rPr lang="fr-FR" dirty="0" smtClean="0"/>
              <a:t> PO </a:t>
            </a:r>
            <a:r>
              <a:rPr lang="fr-FR" dirty="0" err="1" smtClean="0"/>
              <a:t>dataset</a:t>
            </a:r>
            <a:endParaRPr lang="fr-FR" dirty="0"/>
          </a:p>
          <a:p>
            <a:pPr lvl="1"/>
            <a:r>
              <a:rPr lang="fr-FR" dirty="0" smtClean="0"/>
              <a:t>727 Millions of triples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Best </a:t>
            </a:r>
            <a:r>
              <a:rPr lang="fr-FR" dirty="0" err="1" smtClean="0">
                <a:solidFill>
                  <a:srgbClr val="FF0000"/>
                </a:solidFill>
              </a:rPr>
              <a:t>run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err="1" smtClean="0">
                <a:solidFill>
                  <a:srgbClr val="FF0000"/>
                </a:solidFill>
              </a:rPr>
              <a:t>memory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leak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after</a:t>
            </a:r>
            <a:r>
              <a:rPr lang="fr-FR" dirty="0" smtClean="0">
                <a:solidFill>
                  <a:srgbClr val="FF0000"/>
                </a:solidFill>
              </a:rPr>
              <a:t> 16h 25min.</a:t>
            </a:r>
          </a:p>
          <a:p>
            <a:pPr marL="457200" lvl="1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n 4" descr="Capture d'écran 2019-02-27 17.4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40" y="1254274"/>
            <a:ext cx="7429500" cy="4470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32992" y="5981559"/>
            <a:ext cx="8724388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/>
              <a:t>Current</a:t>
            </a:r>
            <a:r>
              <a:rPr lang="es-ES" sz="2800" dirty="0" smtClean="0"/>
              <a:t> </a:t>
            </a:r>
            <a:r>
              <a:rPr lang="es-ES" sz="2800" dirty="0" err="1" smtClean="0"/>
              <a:t>call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action</a:t>
            </a:r>
            <a:r>
              <a:rPr lang="es-ES" sz="2800" dirty="0" smtClean="0"/>
              <a:t>: “PO </a:t>
            </a:r>
            <a:r>
              <a:rPr lang="es-ES" sz="2800" dirty="0" err="1" smtClean="0"/>
              <a:t>bench</a:t>
            </a:r>
            <a:r>
              <a:rPr lang="es-ES" sz="2800" dirty="0" smtClean="0"/>
              <a:t> </a:t>
            </a:r>
            <a:r>
              <a:rPr lang="es-ES" sz="2800" dirty="0" err="1" smtClean="0"/>
              <a:t>challenge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Neo4J”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0590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A119C11-CF84-415D-AA9C-D571E146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72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/>
              <a:t>RDF in Neo4j @ </a:t>
            </a:r>
            <a:r>
              <a:rPr lang="fr-FR" sz="4000" dirty="0" err="1"/>
              <a:t>Mondeca</a:t>
            </a:r>
            <a:r>
              <a:rPr lang="fr-FR" sz="4000" dirty="0"/>
              <a:t> : </a:t>
            </a:r>
            <a:r>
              <a:rPr lang="fr-FR" sz="4000" dirty="0" err="1"/>
              <a:t>current</a:t>
            </a:r>
            <a:r>
              <a:rPr lang="fr-FR" sz="4000" dirty="0"/>
              <a:t> </a:t>
            </a:r>
            <a:r>
              <a:rPr lang="fr-FR" sz="4000" dirty="0" err="1"/>
              <a:t>status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F35EC7B-BE1A-4F6C-9746-C0AC09E0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7" y="150928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Write RDF: </a:t>
            </a:r>
          </a:p>
          <a:p>
            <a:pPr lvl="1"/>
            <a:r>
              <a:rPr lang="fr-FR" dirty="0" err="1"/>
              <a:t>created</a:t>
            </a:r>
            <a:r>
              <a:rPr lang="fr-FR" dirty="0"/>
              <a:t> a Neo4j </a:t>
            </a:r>
            <a:r>
              <a:rPr lang="fr-FR" dirty="0" err="1"/>
              <a:t>procedure</a:t>
            </a:r>
            <a:r>
              <a:rPr lang="fr-FR" dirty="0"/>
              <a:t> </a:t>
            </a:r>
            <a:r>
              <a:rPr lang="fr-FR" dirty="0" err="1"/>
              <a:t>inspired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J. </a:t>
            </a:r>
            <a:r>
              <a:rPr lang="fr-FR" dirty="0" err="1"/>
              <a:t>Barrasa’s</a:t>
            </a:r>
            <a:r>
              <a:rPr lang="fr-FR" dirty="0"/>
              <a:t> </a:t>
            </a:r>
            <a:r>
              <a:rPr lang="fr-FR" sz="2000" dirty="0">
                <a:hlinkClick r:id="rId2"/>
              </a:rPr>
              <a:t>https://jesusbarrasa.wordpress.com/2016/06/07/importing-rdf-data-into-neo4j</a:t>
            </a:r>
            <a:r>
              <a:rPr lang="fr-FR" sz="2000" dirty="0" smtClean="0">
                <a:hlinkClick r:id="rId2"/>
              </a:rPr>
              <a:t>/</a:t>
            </a:r>
            <a:r>
              <a:rPr lang="fr-FR" sz="2000" dirty="0" smtClean="0"/>
              <a:t> (Gracias </a:t>
            </a:r>
            <a:r>
              <a:rPr lang="fr-FR" sz="2000" dirty="0" err="1" smtClean="0"/>
              <a:t>Jesús</a:t>
            </a:r>
            <a:r>
              <a:rPr lang="fr-FR" sz="2000" dirty="0"/>
              <a:t> </a:t>
            </a:r>
            <a:r>
              <a:rPr lang="fr-FR" sz="2000" dirty="0" smtClean="0">
                <a:sym typeface="Wingdings"/>
              </a:rPr>
              <a:t> )</a:t>
            </a:r>
            <a:endParaRPr lang="fr-FR" sz="2000" dirty="0"/>
          </a:p>
          <a:p>
            <a:pPr lvl="1"/>
            <a:r>
              <a:rPr lang="fr-FR" dirty="0" err="1"/>
              <a:t>adapted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extended</a:t>
            </a:r>
            <a:r>
              <a:rPr lang="fr-FR" dirty="0" smtClean="0"/>
              <a:t> the </a:t>
            </a:r>
            <a:r>
              <a:rPr lang="fr-FR" dirty="0" err="1"/>
              <a:t>procedure</a:t>
            </a:r>
            <a:r>
              <a:rPr lang="fr-FR" dirty="0"/>
              <a:t> to </a:t>
            </a:r>
            <a:r>
              <a:rPr lang="fr-FR" dirty="0" err="1"/>
              <a:t>map</a:t>
            </a:r>
            <a:r>
              <a:rPr lang="fr-FR" dirty="0"/>
              <a:t> to </a:t>
            </a:r>
            <a:r>
              <a:rPr lang="fr-FR" dirty="0" err="1"/>
              <a:t>Tinkerpop’s</a:t>
            </a:r>
            <a:r>
              <a:rPr lang="fr-FR" dirty="0"/>
              <a:t> model </a:t>
            </a:r>
            <a:r>
              <a:rPr lang="fr-FR" dirty="0" err="1"/>
              <a:t>since</a:t>
            </a:r>
            <a:r>
              <a:rPr lang="fr-FR" dirty="0"/>
              <a:t> J. </a:t>
            </a:r>
            <a:r>
              <a:rPr lang="fr-FR" dirty="0" err="1"/>
              <a:t>Barrasa’s</a:t>
            </a:r>
            <a:r>
              <a:rPr lang="fr-FR" dirty="0"/>
              <a:t> mapping of RDF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: ok to showcase Neo4j’s </a:t>
            </a:r>
            <a:r>
              <a:rPr lang="fr-FR" dirty="0" err="1"/>
              <a:t>simplicity</a:t>
            </a:r>
            <a:r>
              <a:rPr lang="fr-FR" dirty="0"/>
              <a:t> of use, but </a:t>
            </a:r>
            <a:r>
              <a:rPr lang="fr-FR" dirty="0" err="1"/>
              <a:t>leaves</a:t>
            </a:r>
            <a:r>
              <a:rPr lang="fr-FR" dirty="0"/>
              <a:t> out </a:t>
            </a:r>
            <a:r>
              <a:rPr lang="fr-FR" dirty="0" err="1"/>
              <a:t>many</a:t>
            </a:r>
            <a:r>
              <a:rPr lang="fr-FR" dirty="0"/>
              <a:t> aspects of RDF (</a:t>
            </a:r>
            <a:r>
              <a:rPr lang="fr-FR" dirty="0" err="1"/>
              <a:t>properties</a:t>
            </a:r>
            <a:r>
              <a:rPr lang="fr-FR" dirty="0"/>
              <a:t> </a:t>
            </a:r>
            <a:r>
              <a:rPr lang="fr-FR" dirty="0" err="1"/>
              <a:t>multivalues</a:t>
            </a:r>
            <a:r>
              <a:rPr lang="fr-FR" dirty="0"/>
              <a:t>, </a:t>
            </a:r>
            <a:r>
              <a:rPr lang="fr-FR" dirty="0" err="1"/>
              <a:t>language</a:t>
            </a:r>
            <a:r>
              <a:rPr lang="fr-FR" dirty="0"/>
              <a:t> information, </a:t>
            </a:r>
            <a:r>
              <a:rPr lang="fr-FR" dirty="0" err="1" smtClean="0"/>
              <a:t>metadata</a:t>
            </a:r>
            <a:r>
              <a:rPr lang="fr-FR" dirty="0" smtClean="0"/>
              <a:t> info,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smtClean="0"/>
              <a:t>complies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TinkerPop</a:t>
            </a:r>
            <a:r>
              <a:rPr lang="fr-FR" dirty="0"/>
              <a:t> </a:t>
            </a:r>
            <a:r>
              <a:rPr lang="fr-FR" dirty="0" smtClean="0"/>
              <a:t>model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/>
              <a:t>Fast</a:t>
            </a:r>
            <a:r>
              <a:rPr lang="fr-FR" dirty="0"/>
              <a:t>.</a:t>
            </a:r>
          </a:p>
          <a:p>
            <a:r>
              <a:rPr lang="fr-FR" dirty="0" err="1"/>
              <a:t>Query</a:t>
            </a:r>
            <a:r>
              <a:rPr lang="fr-FR" dirty="0"/>
              <a:t> RDF</a:t>
            </a:r>
          </a:p>
          <a:p>
            <a:pPr lvl="1"/>
            <a:r>
              <a:rPr lang="fr-FR" dirty="0" err="1"/>
              <a:t>D</a:t>
            </a:r>
            <a:r>
              <a:rPr lang="fr-FR" dirty="0" err="1" smtClean="0"/>
              <a:t>one</a:t>
            </a:r>
            <a:r>
              <a:rPr lang="fr-FR" dirty="0" smtClean="0"/>
              <a:t> </a:t>
            </a:r>
            <a:r>
              <a:rPr lang="fr-FR" dirty="0"/>
              <a:t>in </a:t>
            </a:r>
            <a:r>
              <a:rPr lang="fr-FR" dirty="0" err="1"/>
              <a:t>Cypher</a:t>
            </a:r>
            <a:r>
              <a:rPr lang="fr-FR" dirty="0"/>
              <a:t> </a:t>
            </a:r>
            <a:r>
              <a:rPr lang="fr-FR" dirty="0" err="1" smtClean="0"/>
              <a:t>directly</a:t>
            </a:r>
            <a:r>
              <a:rPr lang="fr-FR" dirty="0"/>
              <a:t>.</a:t>
            </a:r>
            <a:endParaRPr lang="fr-FR" dirty="0" smtClean="0"/>
          </a:p>
          <a:p>
            <a:pPr lvl="1"/>
            <a:r>
              <a:rPr lang="fr-FR" dirty="0" err="1">
                <a:solidFill>
                  <a:srgbClr val="FF0000"/>
                </a:solidFill>
              </a:rPr>
              <a:t>Managed</a:t>
            </a:r>
            <a:r>
              <a:rPr lang="fr-FR" dirty="0">
                <a:solidFill>
                  <a:srgbClr val="FF0000"/>
                </a:solidFill>
              </a:rPr>
              <a:t> to </a:t>
            </a:r>
            <a:r>
              <a:rPr lang="fr-FR" dirty="0" err="1">
                <a:solidFill>
                  <a:srgbClr val="FF0000"/>
                </a:solidFill>
              </a:rPr>
              <a:t>query</a:t>
            </a:r>
            <a:r>
              <a:rPr lang="fr-FR" dirty="0">
                <a:solidFill>
                  <a:srgbClr val="FF0000"/>
                </a:solidFill>
              </a:rPr>
              <a:t> Neo4j </a:t>
            </a:r>
            <a:r>
              <a:rPr lang="fr-FR" dirty="0" err="1">
                <a:solidFill>
                  <a:srgbClr val="FF0000"/>
                </a:solidFill>
              </a:rPr>
              <a:t>through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Sail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a </a:t>
            </a:r>
            <a:r>
              <a:rPr lang="fr-FR" dirty="0" err="1">
                <a:solidFill>
                  <a:srgbClr val="FF0000"/>
                </a:solidFill>
              </a:rPr>
              <a:t>limited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expressivity</a:t>
            </a:r>
            <a:r>
              <a:rPr lang="fr-FR" dirty="0">
                <a:solidFill>
                  <a:srgbClr val="FF0000"/>
                </a:solidFill>
              </a:rPr>
              <a:t>, but </a:t>
            </a:r>
            <a:r>
              <a:rPr lang="fr-FR" dirty="0" err="1">
                <a:solidFill>
                  <a:srgbClr val="FF0000"/>
                </a:solidFill>
              </a:rPr>
              <a:t>never</a:t>
            </a:r>
            <a:r>
              <a:rPr lang="fr-FR" dirty="0">
                <a:solidFill>
                  <a:srgbClr val="FF0000"/>
                </a:solidFill>
              </a:rPr>
              <a:t> by SPARQL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81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005677" y="4691155"/>
            <a:ext cx="70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>
                    <a:lumMod val="75000"/>
                  </a:schemeClr>
                </a:solidFill>
                <a:latin typeface="FontAwesome" pitchFamily="2" charset="0"/>
              </a:rPr>
              <a:t></a:t>
            </a:r>
          </a:p>
          <a:p>
            <a:pPr algn="ctr"/>
            <a:r>
              <a:rPr lang="fr-FR" sz="1200" b="1" dirty="0" err="1">
                <a:solidFill>
                  <a:srgbClr val="607D8B"/>
                </a:solidFill>
              </a:rPr>
              <a:t>rdf</a:t>
            </a:r>
            <a:endParaRPr lang="en-US" sz="1200" b="1" dirty="0"/>
          </a:p>
        </p:txBody>
      </p:sp>
      <p:sp>
        <p:nvSpPr>
          <p:cNvPr id="9" name="ITM box"/>
          <p:cNvSpPr>
            <a:spLocks noChangeArrowheads="1"/>
          </p:cNvSpPr>
          <p:nvPr/>
        </p:nvSpPr>
        <p:spPr bwMode="auto">
          <a:xfrm>
            <a:off x="4599324" y="4728556"/>
            <a:ext cx="2992142" cy="694641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Knowledge Browser 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API</a:t>
            </a:r>
          </a:p>
        </p:txBody>
      </p:sp>
      <p:cxnSp>
        <p:nvCxnSpPr>
          <p:cNvPr id="14" name="Connecteur droit avec flèche 13"/>
          <p:cNvCxnSpPr>
            <a:stCxn id="8" idx="3"/>
            <a:endCxn id="9" idx="1"/>
          </p:cNvCxnSpPr>
          <p:nvPr/>
        </p:nvCxnSpPr>
        <p:spPr>
          <a:xfrm>
            <a:off x="2706467" y="5075876"/>
            <a:ext cx="18928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9" idx="3"/>
          </p:cNvCxnSpPr>
          <p:nvPr/>
        </p:nvCxnSpPr>
        <p:spPr>
          <a:xfrm flipH="1">
            <a:off x="7591466" y="5075875"/>
            <a:ext cx="161501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705745" y="5284696"/>
            <a:ext cx="1345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REST web service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73797" y="5352451"/>
            <a:ext cx="1345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REST web service</a:t>
            </a:r>
          </a:p>
        </p:txBody>
      </p:sp>
      <p:sp>
        <p:nvSpPr>
          <p:cNvPr id="23" name="ITM box"/>
          <p:cNvSpPr>
            <a:spLocks noChangeArrowheads="1"/>
          </p:cNvSpPr>
          <p:nvPr/>
        </p:nvSpPr>
        <p:spPr bwMode="auto">
          <a:xfrm>
            <a:off x="9320755" y="4728556"/>
            <a:ext cx="2525337" cy="694641"/>
          </a:xfrm>
          <a:prstGeom prst="rect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cs typeface="Calibri" panose="020F0502020204030204" pitchFamily="34" charset="0"/>
              </a:rPr>
              <a:t>Business Apps</a:t>
            </a:r>
          </a:p>
        </p:txBody>
      </p:sp>
      <p:cxnSp>
        <p:nvCxnSpPr>
          <p:cNvPr id="33" name="Connecteur droit avec flèche 32"/>
          <p:cNvCxnSpPr>
            <a:cxnSpLocks/>
            <a:stCxn id="9" idx="2"/>
          </p:cNvCxnSpPr>
          <p:nvPr/>
        </p:nvCxnSpPr>
        <p:spPr>
          <a:xfrm>
            <a:off x="6095395" y="5423197"/>
            <a:ext cx="0" cy="45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098287" y="597714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>
                    <a:lumMod val="75000"/>
                  </a:schemeClr>
                </a:solidFill>
                <a:latin typeface="FontAwesome" pitchFamily="2" charset="0"/>
              </a:rPr>
              <a:t></a:t>
            </a:r>
            <a:endParaRPr lang="en-US" sz="5400" dirty="0">
              <a:solidFill>
                <a:schemeClr val="bg1">
                  <a:lumMod val="75000"/>
                </a:schemeClr>
              </a:solidFill>
              <a:latin typeface="FontAwesome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42" y="5917340"/>
            <a:ext cx="598371" cy="265943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5348034" y="5969818"/>
            <a:ext cx="73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1">
                    <a:lumMod val="75000"/>
                  </a:schemeClr>
                </a:solidFill>
                <a:latin typeface="FontAwesome" pitchFamily="2" charset="0"/>
              </a:rPr>
              <a:t></a:t>
            </a:r>
            <a:endParaRPr lang="en-US" sz="5400" dirty="0">
              <a:solidFill>
                <a:schemeClr val="bg1">
                  <a:lumMod val="75000"/>
                </a:schemeClr>
              </a:solidFill>
              <a:latin typeface="FontAwesome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93" y="5917340"/>
            <a:ext cx="693469" cy="235874"/>
          </a:xfrm>
          <a:prstGeom prst="rect">
            <a:avLst/>
          </a:prstGeom>
        </p:spPr>
      </p:pic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0" y="-6896"/>
            <a:ext cx="335360" cy="699592"/>
          </a:xfrm>
          <a:prstGeom prst="rect">
            <a:avLst/>
          </a:prstGeom>
          <a:noFill/>
          <a:ln w="508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135560" y="4544762"/>
            <a:ext cx="7992888" cy="183794"/>
            <a:chOff x="2135560" y="4361247"/>
            <a:chExt cx="7992888" cy="291444"/>
          </a:xfrm>
        </p:grpSpPr>
        <p:cxnSp>
          <p:nvCxnSpPr>
            <p:cNvPr id="26" name="Connecteur droit avec flèche 25"/>
            <p:cNvCxnSpPr/>
            <p:nvPr/>
          </p:nvCxnSpPr>
          <p:spPr>
            <a:xfrm>
              <a:off x="6132004" y="4361247"/>
              <a:ext cx="0" cy="291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2135560" y="4361247"/>
              <a:ext cx="79928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C5EF6264-D94E-4E97-965F-651E8283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55" y="683134"/>
            <a:ext cx="3922976" cy="3644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3BE595E-8942-4B25-9F4A-D38E07A9B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6764" y="1241782"/>
            <a:ext cx="3801078" cy="284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00F0B9E-CFAA-4B3F-BBC7-743924084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1506" y="532511"/>
            <a:ext cx="3689225" cy="2046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9734381-A54F-417F-8F91-DDBD18045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1506" y="2533466"/>
            <a:ext cx="3801078" cy="1935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C4ED49F7-61F5-469B-B1EA-C9AA79A23502}"/>
              </a:ext>
            </a:extLst>
          </p:cNvPr>
          <p:cNvSpPr txBox="1"/>
          <p:nvPr/>
        </p:nvSpPr>
        <p:spPr>
          <a:xfrm>
            <a:off x="5933071" y="427347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UIs</a:t>
            </a:r>
          </a:p>
        </p:txBody>
      </p:sp>
      <p:sp>
        <p:nvSpPr>
          <p:cNvPr id="27" name="Titre 1">
            <a:extLst>
              <a:ext uri="{FF2B5EF4-FFF2-40B4-BE49-F238E27FC236}">
                <a16:creationId xmlns="" xmlns:a16="http://schemas.microsoft.com/office/drawing/2014/main" id="{8A119C11-CF84-415D-AA9C-D571E14647A5}"/>
              </a:ext>
            </a:extLst>
          </p:cNvPr>
          <p:cNvSpPr txBox="1">
            <a:spLocks/>
          </p:cNvSpPr>
          <p:nvPr/>
        </p:nvSpPr>
        <p:spPr>
          <a:xfrm>
            <a:off x="2858" y="-201382"/>
            <a:ext cx="10515600" cy="7837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/>
              <a:t>Applications in PROD: KNOWLEDGE BROWSER (</a:t>
            </a:r>
            <a:r>
              <a:rPr lang="fr-FR" sz="4000" dirty="0" err="1" smtClean="0"/>
              <a:t>KBr</a:t>
            </a:r>
            <a:r>
              <a:rPr lang="fr-FR" sz="4000" dirty="0" smtClean="0"/>
              <a:t>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14146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212E60F-77AD-46BF-AA72-7BC92A32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65" y="1382198"/>
            <a:ext cx="11467180" cy="486609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ASIP Santé (French Agency for Digital Health)</a:t>
            </a:r>
            <a:endParaRPr lang="es-ES_tradnl" dirty="0"/>
          </a:p>
          <a:p>
            <a:pPr marL="0" indent="0">
              <a:buNone/>
            </a:pPr>
            <a:r>
              <a:rPr lang="en-US" dirty="0"/>
              <a:t>ASIP’s Knowledge Browser is the French reference Terminology Server for the publication, dissemination and reuse of the international </a:t>
            </a:r>
            <a:r>
              <a:rPr lang="en-US" b="1" dirty="0"/>
              <a:t>BIOLOINC terminology</a:t>
            </a:r>
            <a:r>
              <a:rPr lang="en-US" dirty="0"/>
              <a:t>. It helps health stakeholders implement consistent indexing of patient records as defined by the nationwide shared medical records initiative</a:t>
            </a:r>
            <a:r>
              <a:rPr lang="en-US" dirty="0" smtClean="0"/>
              <a:t>. </a:t>
            </a:r>
            <a:r>
              <a:rPr lang="en-US" dirty="0"/>
              <a:t>Link: </a:t>
            </a:r>
            <a:r>
              <a:rPr lang="en-US" dirty="0">
                <a:hlinkClick r:id="rId2"/>
              </a:rPr>
              <a:t>https://bioloinc.fr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s-ES_tradnl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s-ES_tradnl" dirty="0"/>
          </a:p>
          <a:p>
            <a:r>
              <a:rPr lang="en-US" sz="800" b="1" dirty="0"/>
              <a:t> </a:t>
            </a:r>
            <a:endParaRPr lang="es-ES_tradnl" sz="4400" dirty="0"/>
          </a:p>
          <a:p>
            <a:r>
              <a:rPr lang="en-US" b="1" dirty="0"/>
              <a:t>French Ministry of Finance</a:t>
            </a:r>
            <a:endParaRPr lang="es-ES_tradnl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TerMEF</a:t>
            </a:r>
            <a:r>
              <a:rPr lang="en-US" dirty="0"/>
              <a:t> Knowledge Browser supports the publication and dissemination on the web of the ministry’s controlled vocabularies to a broad audience of analysts and domain experts</a:t>
            </a:r>
            <a:r>
              <a:rPr lang="en-US" dirty="0" smtClean="0"/>
              <a:t>. </a:t>
            </a:r>
            <a:r>
              <a:rPr lang="en-US" dirty="0"/>
              <a:t>Link: </a:t>
            </a:r>
            <a:r>
              <a:rPr lang="en-US" dirty="0">
                <a:hlinkClick r:id="rId3"/>
              </a:rPr>
              <a:t>http://terminologie.finances.gouv.fr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s-ES_tradnl" dirty="0"/>
          </a:p>
          <a:p>
            <a:endParaRPr lang="en-US" b="1" dirty="0"/>
          </a:p>
          <a:p>
            <a:endParaRPr lang="es-ES_tradnl" dirty="0"/>
          </a:p>
          <a:p>
            <a:pPr lvl="1"/>
            <a:endParaRPr lang="fr-FR" dirty="0" smtClean="0">
              <a:latin typeface="+mj-lt"/>
            </a:endParaRP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29B7C11-7734-4807-8A99-4F765DB68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548" y="6008448"/>
            <a:ext cx="2212797" cy="769633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79165" y="99268"/>
            <a:ext cx="10515600" cy="1325563"/>
          </a:xfrm>
        </p:spPr>
        <p:txBody>
          <a:bodyPr/>
          <a:lstStyle/>
          <a:p>
            <a:r>
              <a:rPr lang="es-ES" dirty="0" smtClean="0"/>
              <a:t>Live </a:t>
            </a:r>
            <a:r>
              <a:rPr lang="es-ES" dirty="0" err="1" smtClean="0"/>
              <a:t>Public</a:t>
            </a:r>
            <a:r>
              <a:rPr lang="es-ES" dirty="0" smtClean="0"/>
              <a:t> Use cases</a:t>
            </a:r>
            <a:endParaRPr lang="es-ES" dirty="0"/>
          </a:p>
        </p:txBody>
      </p:sp>
      <p:pic>
        <p:nvPicPr>
          <p:cNvPr id="8" name="Image 10" descr="https://static.data.gouv.fr/avatars/68/0660a939e7495d94117e0d9845d6f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" y="4478764"/>
            <a:ext cx="654925" cy="90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1" descr="Accueil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9" y="1189190"/>
            <a:ext cx="1174937" cy="572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97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B67CB494-8751-CC42-8A3F-2F62C559062B}" vid="{C7EBECAC-C58A-6A4E-926C-68DABF7ED1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502</Words>
  <Application>Microsoft Macintosh PowerPoint</Application>
  <PresentationFormat>Personalizado</PresentationFormat>
  <Paragraphs>92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Neo4J for Enterprise RDF Data Management</vt:lpstr>
      <vt:lpstr>Goal</vt:lpstr>
      <vt:lpstr>RDF store or Graph database Depends (sometimes) on the clients’ needs</vt:lpstr>
      <vt:lpstr>Target  Neo4j + Tinkerpop</vt:lpstr>
      <vt:lpstr>RDF ingestion benchmark with Neo4J</vt:lpstr>
      <vt:lpstr>RDF in Neo4j @ Mondeca : current status</vt:lpstr>
      <vt:lpstr>Presentación de PowerPoint</vt:lpstr>
      <vt:lpstr>Live Public Use cases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Talk’s Title</dc:title>
  <dc:creator>Dave Raggett</dc:creator>
  <cp:lastModifiedBy>Ghislain Atemezing</cp:lastModifiedBy>
  <cp:revision>20</cp:revision>
  <dcterms:created xsi:type="dcterms:W3CDTF">2019-02-17T14:33:09Z</dcterms:created>
  <dcterms:modified xsi:type="dcterms:W3CDTF">2019-02-28T21:23:41Z</dcterms:modified>
</cp:coreProperties>
</file>