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embeddedFontLst>
    <p:embeddedFont>
      <p:font typeface="Fira Mono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iraMono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FiraMono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4fec64f56d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4fec64f56d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0118d56e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50118d56e3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4fe77f8b0c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4fe77f8b0c_0_1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4fe77f8b0c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4fe77f8b0c_0_1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4fe77f8b0c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4fe77f8b0c_0_1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fe81254b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4fe81254bb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fec64f56d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4fec64f56d_0_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fec64f56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4fec64f56d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01c92a85e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501c92a85e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fe77f8b0c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4fe77f8b0c_0_1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fe77f8b0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4fe77f8b0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fec64f56d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4fec64f56d_2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fe77f8b0c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4fe77f8b0c_0_1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github.com/opencypher/cypher-for-gremlin/tree/master/tinkerpop/cypher-gremlin-server-client#cypher-traversal-source" TargetMode="External"/><Relationship Id="rId4" Type="http://schemas.openxmlformats.org/officeDocument/2006/relationships/hyperlink" Target="http://tinkerpop.apache.org/docs/current/reference/#sparql-gremlin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hyperlink" Target="https://docs.google.com/presentation/d/1Jj-RQxp3-DO5C3k6-gQBAgVrqku7DElbwqLUn1GcBv8/edit?usp=sharing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hyperlink" Target="mailto:dmitry.novikov@neueda.com" TargetMode="External"/><Relationship Id="rId5" Type="http://schemas.openxmlformats.org/officeDocument/2006/relationships/image" Target="../media/image11.png"/><Relationship Id="rId6" Type="http://schemas.openxmlformats.org/officeDocument/2006/relationships/image" Target="../media/image15.png"/><Relationship Id="rId7" Type="http://schemas.openxmlformats.org/officeDocument/2006/relationships/hyperlink" Target="https://github.com/opencypher/cypher-for-gremlin" TargetMode="External"/><Relationship Id="rId8" Type="http://schemas.openxmlformats.org/officeDocument/2006/relationships/hyperlink" Target="http://tinkerpop.apache.org/docs/current/reference/#sparql-gremlin" TargetMode="Externa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15.png"/><Relationship Id="rId15" Type="http://schemas.openxmlformats.org/officeDocument/2006/relationships/image" Target="../media/image6.png"/><Relationship Id="rId1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0.png"/><Relationship Id="rId7" Type="http://schemas.openxmlformats.org/officeDocument/2006/relationships/image" Target="../media/image7.png"/><Relationship Id="rId8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15.png"/><Relationship Id="rId15" Type="http://schemas.openxmlformats.org/officeDocument/2006/relationships/image" Target="../media/image6.png"/><Relationship Id="rId1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0.png"/><Relationship Id="rId7" Type="http://schemas.openxmlformats.org/officeDocument/2006/relationships/image" Target="../media/image7.png"/><Relationship Id="rId8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11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10.png"/><Relationship Id="rId7" Type="http://schemas.openxmlformats.org/officeDocument/2006/relationships/image" Target="../media/image7.png"/><Relationship Id="rId8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github.com/opencypher/cypher-for-gremlin/wiki/Gremlin-implementations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github.com/opencypher/cypher-for-gremlin/tree/master/tinkerpop/cypher-gremlin-server-client#cypher-traversal-sourc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GB"/>
              <a:t>Cypher and Gremlin</a:t>
            </a:r>
            <a:br>
              <a:rPr lang="en-GB"/>
            </a:br>
            <a:r>
              <a:rPr lang="en-GB"/>
              <a:t>Interoperation</a:t>
            </a:r>
            <a:endParaRPr/>
          </a:p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/>
              <a:t>Dmitry Novikov (Neueda Technologies)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 u="sng">
                <a:solidFill>
                  <a:schemeClr val="hlink"/>
                </a:solidFill>
                <a:hlinkClick r:id="rId3"/>
              </a:rPr>
              <a:t>CypherTraversalSource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Works on all Gremlin-enabled databases  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Returns map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Gremlin traversal can continue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See also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SPARQL-Gremlin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2. </a:t>
            </a:r>
            <a:r>
              <a:rPr lang="en-GB"/>
              <a:t>Call Cypher as start of Gremlin traversal</a:t>
            </a:r>
            <a:endParaRPr/>
          </a:p>
        </p:txBody>
      </p:sp>
      <p:sp>
        <p:nvSpPr>
          <p:cNvPr id="197" name="Google Shape;197;p22"/>
          <p:cNvSpPr txBox="1"/>
          <p:nvPr/>
        </p:nvSpPr>
        <p:spPr>
          <a:xfrm>
            <a:off x="838200" y="5379300"/>
            <a:ext cx="11050500" cy="10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latin typeface="Fira Mono"/>
                <a:ea typeface="Fira Mono"/>
                <a:cs typeface="Fira Mono"/>
                <a:sym typeface="Fira Mono"/>
              </a:rPr>
              <a:t>gremlin&gt; g.sparql("SELECT * WHERE { }")</a:t>
            </a:r>
            <a:endParaRPr sz="1800"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Fira Mono"/>
                <a:ea typeface="Fira Mono"/>
                <a:cs typeface="Fira Mono"/>
                <a:sym typeface="Fira Mono"/>
              </a:rPr>
              <a:t>==&gt;v[1]</a:t>
            </a:r>
            <a:endParaRPr sz="1800"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Fira Mono"/>
                <a:ea typeface="Fira Mono"/>
                <a:cs typeface="Fira Mono"/>
                <a:sym typeface="Fira Mono"/>
              </a:rPr>
              <a:t>==&gt;v[2]</a:t>
            </a:r>
            <a:endParaRPr sz="1800"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198" name="Google Shape;198;p22"/>
          <p:cNvSpPr txBox="1"/>
          <p:nvPr/>
        </p:nvSpPr>
        <p:spPr>
          <a:xfrm>
            <a:off x="838200" y="3699575"/>
            <a:ext cx="10887900" cy="10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latin typeface="Fira Mono"/>
                <a:ea typeface="Fira Mono"/>
                <a:cs typeface="Fira Mono"/>
                <a:sym typeface="Fira Mono"/>
              </a:rPr>
              <a:t>gremlin&gt; g.</a:t>
            </a:r>
            <a:r>
              <a:rPr lang="en-GB" sz="1800">
                <a:highlight>
                  <a:srgbClr val="FFFF00"/>
                </a:highlight>
                <a:latin typeface="Fira Mono"/>
                <a:ea typeface="Fira Mono"/>
                <a:cs typeface="Fira Mono"/>
                <a:sym typeface="Fira Mono"/>
              </a:rPr>
              <a:t>cypher</a:t>
            </a:r>
            <a:r>
              <a:rPr lang="en-GB" sz="1800">
                <a:latin typeface="Fira Mono"/>
                <a:ea typeface="Fira Mono"/>
                <a:cs typeface="Fira Mono"/>
                <a:sym typeface="Fira Mono"/>
              </a:rPr>
              <a:t>("MATCH (n) RETURN n").select("n").outE().label().dedup()</a:t>
            </a:r>
            <a:endParaRPr sz="1800"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latin typeface="Fira Mono"/>
                <a:ea typeface="Fira Mono"/>
                <a:cs typeface="Fira Mono"/>
                <a:sym typeface="Fira Mono"/>
              </a:rPr>
              <a:t>==&gt;created</a:t>
            </a:r>
            <a:endParaRPr sz="1800"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Fira Mono"/>
                <a:ea typeface="Fira Mono"/>
                <a:cs typeface="Fira Mono"/>
                <a:sym typeface="Fira Mono"/>
              </a:rPr>
              <a:t>==&gt;knows</a:t>
            </a:r>
            <a:endParaRPr sz="1800">
              <a:latin typeface="Fira Mono"/>
              <a:ea typeface="Fira Mono"/>
              <a:cs typeface="Fira Mono"/>
              <a:sym typeface="Fira Mon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GQL Graph procedures</a:t>
            </a:r>
            <a:endParaRPr/>
          </a:p>
        </p:txBody>
      </p:sp>
      <p:pic>
        <p:nvPicPr>
          <p:cNvPr id="204" name="Google Shape;2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3350" y="1690700"/>
            <a:ext cx="6965299" cy="401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3"/>
          <p:cNvSpPr txBox="1"/>
          <p:nvPr/>
        </p:nvSpPr>
        <p:spPr>
          <a:xfrm>
            <a:off x="5918100" y="6224775"/>
            <a:ext cx="6329100" cy="25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* As suggested in </a:t>
            </a:r>
            <a:r>
              <a:rPr lang="en-GB" sz="2400" u="sng">
                <a:solidFill>
                  <a:schemeClr val="hlink"/>
                </a:solidFill>
                <a:hlinkClick r:id="rId4"/>
              </a:rPr>
              <a:t>GQL Scope and Features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3. Call Gremlin from Cypher query</a:t>
            </a:r>
            <a:endParaRPr/>
          </a:p>
        </p:txBody>
      </p:sp>
      <p:sp>
        <p:nvSpPr>
          <p:cNvPr id="211" name="Google Shape;211;p2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 sz="1800">
                <a:latin typeface="Fira Mono"/>
                <a:ea typeface="Fira Mono"/>
                <a:cs typeface="Fira Mono"/>
                <a:sym typeface="Fira Mono"/>
              </a:rPr>
              <a:t>g</a:t>
            </a:r>
            <a:r>
              <a:rPr lang="en-GB" sz="1800">
                <a:latin typeface="Fira Mono"/>
                <a:ea typeface="Fira Mono"/>
                <a:cs typeface="Fira Mono"/>
                <a:sym typeface="Fira Mono"/>
              </a:rPr>
              <a:t>remlin(...)</a:t>
            </a:r>
            <a:r>
              <a:rPr lang="en-GB"/>
              <a:t> Cypher f</a:t>
            </a:r>
            <a:r>
              <a:rPr lang="en-GB"/>
              <a:t>unction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Returns single (first) value</a:t>
            </a:r>
            <a:endParaRPr/>
          </a:p>
          <a:p>
            <a:pPr indent="-2921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 sz="2800"/>
              <a:t>Sub-traversal of Gremlin map step</a:t>
            </a:r>
            <a:endParaRPr sz="2800"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Has access to Cypher variable scope</a:t>
            </a:r>
            <a:endParaRPr/>
          </a:p>
          <a:p>
            <a:pPr indent="-2921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/>
              <a:t>Does not overwrite variables</a:t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4"/>
          <p:cNvSpPr txBox="1"/>
          <p:nvPr/>
        </p:nvSpPr>
        <p:spPr>
          <a:xfrm>
            <a:off x="838200" y="4197700"/>
            <a:ext cx="11050500" cy="10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Fira Mono"/>
                <a:ea typeface="Fira Mono"/>
                <a:cs typeface="Fira Mono"/>
                <a:sym typeface="Fira Mono"/>
              </a:rPr>
              <a:t>MATCH</a:t>
            </a:r>
            <a:r>
              <a:rPr lang="en-GB" sz="1800">
                <a:latin typeface="Fira Mono"/>
                <a:ea typeface="Fira Mono"/>
                <a:cs typeface="Fira Mono"/>
                <a:sym typeface="Fira Mono"/>
              </a:rPr>
              <a:t> (n:person {name: 'marko'})</a:t>
            </a:r>
            <a:endParaRPr sz="1800"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Fira Mono"/>
                <a:ea typeface="Fira Mono"/>
                <a:cs typeface="Fira Mono"/>
                <a:sym typeface="Fira Mono"/>
              </a:rPr>
              <a:t>RETURN</a:t>
            </a:r>
            <a:r>
              <a:rPr lang="en-GB" sz="1800">
                <a:latin typeface="Fira Mono"/>
                <a:ea typeface="Fira Mono"/>
                <a:cs typeface="Fira Mono"/>
                <a:sym typeface="Fira Mono"/>
              </a:rPr>
              <a:t> </a:t>
            </a:r>
            <a:r>
              <a:rPr lang="en-GB" sz="1800">
                <a:highlight>
                  <a:srgbClr val="FFFF00"/>
                </a:highlight>
                <a:latin typeface="Fira Mono"/>
                <a:ea typeface="Fira Mono"/>
                <a:cs typeface="Fira Mono"/>
                <a:sym typeface="Fira Mono"/>
              </a:rPr>
              <a:t>gremlin</a:t>
            </a:r>
            <a:r>
              <a:rPr lang="en-GB" sz="1800">
                <a:latin typeface="Fira Mono"/>
                <a:ea typeface="Fira Mono"/>
                <a:cs typeface="Fira Mono"/>
                <a:sym typeface="Fira Mono"/>
              </a:rPr>
              <a:t>(</a:t>
            </a:r>
            <a:r>
              <a:rPr lang="en-GB" sz="1800">
                <a:solidFill>
                  <a:srgbClr val="047D65"/>
                </a:solidFill>
                <a:latin typeface="Fira Mono"/>
                <a:ea typeface="Fira Mono"/>
                <a:cs typeface="Fira Mono"/>
                <a:sym typeface="Fira Mono"/>
              </a:rPr>
              <a:t>"select('n').outE().label()"</a:t>
            </a:r>
            <a:r>
              <a:rPr lang="en-GB" sz="1800">
                <a:latin typeface="Fira Mono"/>
                <a:ea typeface="Fira Mono"/>
                <a:cs typeface="Fira Mono"/>
                <a:sym typeface="Fira Mono"/>
              </a:rPr>
              <a:t>) as r</a:t>
            </a:r>
            <a:endParaRPr sz="1800">
              <a:latin typeface="Fira Mono"/>
              <a:ea typeface="Fira Mono"/>
              <a:cs typeface="Fira Mono"/>
              <a:sym typeface="Fira Mon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3. </a:t>
            </a:r>
            <a:r>
              <a:rPr lang="en-GB"/>
              <a:t>Call Gremlin from Cypher query</a:t>
            </a:r>
            <a:endParaRPr/>
          </a:p>
        </p:txBody>
      </p:sp>
      <p:sp>
        <p:nvSpPr>
          <p:cNvPr id="218" name="Google Shape;218;p2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Extension of Cypher syntax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Allows to insert Gremlin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i="1" lang="en-GB"/>
              <a:t>May access variables from the outer scope?</a:t>
            </a:r>
            <a:endParaRPr i="1"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i="1" lang="en-GB"/>
              <a:t>Optional return type definition?  </a:t>
            </a:r>
            <a:endParaRPr i="1"/>
          </a:p>
        </p:txBody>
      </p:sp>
      <p:sp>
        <p:nvSpPr>
          <p:cNvPr id="219" name="Google Shape;219;p25"/>
          <p:cNvSpPr txBox="1"/>
          <p:nvPr/>
        </p:nvSpPr>
        <p:spPr>
          <a:xfrm>
            <a:off x="838200" y="3943825"/>
            <a:ext cx="10092000" cy="24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latin typeface="Fira Mono"/>
                <a:ea typeface="Fira Mono"/>
                <a:cs typeface="Fira Mono"/>
                <a:sym typeface="Fira Mono"/>
              </a:rPr>
              <a:t>MATCH</a:t>
            </a:r>
            <a:r>
              <a:rPr lang="en-GB" sz="1800">
                <a:latin typeface="Fira Mono"/>
                <a:ea typeface="Fira Mono"/>
                <a:cs typeface="Fira Mono"/>
                <a:sym typeface="Fira Mono"/>
              </a:rPr>
              <a:t> </a:t>
            </a:r>
            <a:r>
              <a:rPr lang="en-GB" sz="1800">
                <a:highlight>
                  <a:srgbClr val="FFFF00"/>
                </a:highlight>
                <a:latin typeface="Fira Mono"/>
                <a:ea typeface="Fira Mono"/>
                <a:cs typeface="Fira Mono"/>
                <a:sym typeface="Fira Mono"/>
              </a:rPr>
              <a:t>(n)</a:t>
            </a:r>
            <a:endParaRPr sz="1800">
              <a:highlight>
                <a:srgbClr val="FFFF00"/>
              </a:highlight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latin typeface="Fira Mono"/>
                <a:ea typeface="Fira Mono"/>
                <a:cs typeface="Fira Mono"/>
                <a:sym typeface="Fira Mono"/>
              </a:rPr>
              <a:t>FOREIGN</a:t>
            </a:r>
            <a:r>
              <a:rPr lang="en-GB" sz="1800">
                <a:latin typeface="Fira Mono"/>
                <a:ea typeface="Fira Mono"/>
                <a:cs typeface="Fira Mono"/>
                <a:sym typeface="Fira Mono"/>
              </a:rPr>
              <a:t> </a:t>
            </a:r>
            <a:r>
              <a:rPr lang="en-GB" sz="1800">
                <a:solidFill>
                  <a:srgbClr val="047D65"/>
                </a:solidFill>
                <a:latin typeface="Fira Mono"/>
                <a:ea typeface="Fira Mono"/>
                <a:cs typeface="Fira Mono"/>
                <a:sym typeface="Fira Mono"/>
              </a:rPr>
              <a:t>"gremlin"</a:t>
            </a:r>
            <a:endParaRPr sz="1800"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latin typeface="Fira Mono"/>
                <a:ea typeface="Fira Mono"/>
                <a:cs typeface="Fira Mono"/>
                <a:sym typeface="Fira Mono"/>
              </a:rPr>
              <a:t>CALL</a:t>
            </a:r>
            <a:r>
              <a:rPr lang="en-GB" sz="1800">
                <a:latin typeface="Fira Mono"/>
                <a:ea typeface="Fira Mono"/>
                <a:cs typeface="Fira Mono"/>
                <a:sym typeface="Fira Mono"/>
              </a:rPr>
              <a:t> </a:t>
            </a:r>
            <a:r>
              <a:rPr lang="en-GB" sz="1800">
                <a:solidFill>
                  <a:srgbClr val="047D65"/>
                </a:solidFill>
                <a:latin typeface="Fira Mono"/>
                <a:ea typeface="Fira Mono"/>
                <a:cs typeface="Fira Mono"/>
                <a:sym typeface="Fira Mono"/>
              </a:rPr>
              <a:t>"select(</a:t>
            </a:r>
            <a:r>
              <a:rPr lang="en-GB" sz="1800">
                <a:solidFill>
                  <a:srgbClr val="047D65"/>
                </a:solidFill>
                <a:highlight>
                  <a:srgbClr val="FFFF00"/>
                </a:highlight>
                <a:latin typeface="Fira Mono"/>
                <a:ea typeface="Fira Mono"/>
                <a:cs typeface="Fira Mono"/>
                <a:sym typeface="Fira Mono"/>
              </a:rPr>
              <a:t>'n'</a:t>
            </a:r>
            <a:r>
              <a:rPr lang="en-GB" sz="1800">
                <a:solidFill>
                  <a:srgbClr val="047D65"/>
                </a:solidFill>
                <a:latin typeface="Fira Mono"/>
                <a:ea typeface="Fira Mono"/>
                <a:cs typeface="Fira Mono"/>
                <a:sym typeface="Fira Mono"/>
              </a:rPr>
              <a:t>).hasLabel('person').as('p').values('age').as('b')"</a:t>
            </a:r>
            <a:endParaRPr sz="1800">
              <a:solidFill>
                <a:srgbClr val="047D65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latin typeface="Fira Mono"/>
                <a:ea typeface="Fira Mono"/>
                <a:cs typeface="Fira Mono"/>
                <a:sym typeface="Fira Mono"/>
              </a:rPr>
              <a:t>YIELD</a:t>
            </a:r>
            <a:r>
              <a:rPr lang="en-GB" sz="1800">
                <a:latin typeface="Fira Mono"/>
                <a:ea typeface="Fira Mono"/>
                <a:cs typeface="Fira Mono"/>
                <a:sym typeface="Fira Mono"/>
              </a:rPr>
              <a:t> p::</a:t>
            </a:r>
            <a:r>
              <a:rPr lang="en-GB" sz="1800">
                <a:highlight>
                  <a:srgbClr val="FFFF00"/>
                </a:highlight>
                <a:latin typeface="Fira Mono"/>
                <a:ea typeface="Fira Mono"/>
                <a:cs typeface="Fira Mono"/>
                <a:sym typeface="Fira Mono"/>
              </a:rPr>
              <a:t>NODE</a:t>
            </a:r>
            <a:r>
              <a:rPr lang="en-GB" sz="1800">
                <a:latin typeface="Fira Mono"/>
                <a:ea typeface="Fira Mono"/>
                <a:cs typeface="Fira Mono"/>
                <a:sym typeface="Fira Mono"/>
              </a:rPr>
              <a:t>, b::</a:t>
            </a:r>
            <a:r>
              <a:rPr lang="en-GB" sz="1800">
                <a:highlight>
                  <a:srgbClr val="FFFF00"/>
                </a:highlight>
                <a:latin typeface="Fira Mono"/>
                <a:ea typeface="Fira Mono"/>
                <a:cs typeface="Fira Mono"/>
                <a:sym typeface="Fira Mono"/>
              </a:rPr>
              <a:t>NUMERIC</a:t>
            </a:r>
            <a:endParaRPr sz="1800">
              <a:highlight>
                <a:srgbClr val="FFFF00"/>
              </a:highlight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latin typeface="Fira Mono"/>
                <a:ea typeface="Fira Mono"/>
                <a:cs typeface="Fira Mono"/>
                <a:sym typeface="Fira Mono"/>
              </a:rPr>
              <a:t>RETURN</a:t>
            </a:r>
            <a:r>
              <a:rPr lang="en-GB" sz="1800">
                <a:latin typeface="Fira Mono"/>
                <a:ea typeface="Fira Mono"/>
                <a:cs typeface="Fira Mono"/>
                <a:sym typeface="Fira Mono"/>
              </a:rPr>
              <a:t> labels(p)[0] as a, b</a:t>
            </a:r>
            <a:endParaRPr sz="1800"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Fira Mono"/>
                <a:ea typeface="Fira Mono"/>
                <a:cs typeface="Fira Mono"/>
                <a:sym typeface="Fira Mono"/>
              </a:rPr>
              <a:t>LIMIT</a:t>
            </a:r>
            <a:r>
              <a:rPr lang="en-GB" sz="1800">
                <a:latin typeface="Fira Mono"/>
                <a:ea typeface="Fira Mono"/>
                <a:cs typeface="Fira Mono"/>
                <a:sym typeface="Fira Mono"/>
              </a:rPr>
              <a:t> 1</a:t>
            </a:r>
            <a:endParaRPr sz="1800"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220" name="Google Shape;220;p25"/>
          <p:cNvSpPr/>
          <p:nvPr/>
        </p:nvSpPr>
        <p:spPr>
          <a:xfrm>
            <a:off x="8968175" y="990300"/>
            <a:ext cx="1360500" cy="351600"/>
          </a:xfrm>
          <a:prstGeom prst="roundRect">
            <a:avLst>
              <a:gd fmla="val 16667" name="adj"/>
            </a:avLst>
          </a:prstGeom>
          <a:solidFill>
            <a:srgbClr val="5BC0D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</a:rPr>
              <a:t>Prototype</a:t>
            </a:r>
            <a:endParaRPr b="1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Open questions</a:t>
            </a:r>
            <a:endParaRPr/>
          </a:p>
        </p:txBody>
      </p:sp>
      <p:sp>
        <p:nvSpPr>
          <p:cNvPr id="226" name="Google Shape;226;p2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Starting point of sub-traversal 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Read only or allow modification?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Scope of variables?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Null handling?</a:t>
            </a:r>
            <a:endParaRPr/>
          </a:p>
          <a:p>
            <a:pPr indent="-2921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 sz="2800"/>
              <a:t>Cypher has nulls, Gremlin does not</a:t>
            </a:r>
            <a:endParaRPr sz="2800"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Return values?</a:t>
            </a:r>
            <a:endParaRPr/>
          </a:p>
          <a:p>
            <a:pPr indent="-2921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 sz="2800"/>
              <a:t>Define type</a:t>
            </a:r>
            <a:endParaRPr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Links</a:t>
            </a:r>
            <a:endParaRPr/>
          </a:p>
        </p:txBody>
      </p:sp>
      <p:pic>
        <p:nvPicPr>
          <p:cNvPr id="232" name="Google Shape;23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93525" y="1003600"/>
            <a:ext cx="1295125" cy="126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7"/>
          <p:cNvSpPr txBox="1"/>
          <p:nvPr>
            <p:ph type="title"/>
          </p:nvPr>
        </p:nvSpPr>
        <p:spPr>
          <a:xfrm>
            <a:off x="2012200" y="5033800"/>
            <a:ext cx="2956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SPARQL</a:t>
            </a:r>
            <a:br>
              <a:rPr lang="en-GB"/>
            </a:br>
            <a:endParaRPr sz="1800"/>
          </a:p>
        </p:txBody>
      </p:sp>
      <p:sp>
        <p:nvSpPr>
          <p:cNvPr id="234" name="Google Shape;234;p27"/>
          <p:cNvSpPr txBox="1"/>
          <p:nvPr>
            <p:ph type="title"/>
          </p:nvPr>
        </p:nvSpPr>
        <p:spPr>
          <a:xfrm>
            <a:off x="8167775" y="4538850"/>
            <a:ext cx="3804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Gremlin</a:t>
            </a:r>
            <a:br>
              <a:rPr lang="en-GB"/>
            </a:br>
            <a:endParaRPr sz="1800"/>
          </a:p>
        </p:txBody>
      </p:sp>
      <p:pic>
        <p:nvPicPr>
          <p:cNvPr id="235" name="Google Shape;23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4400" y="4604800"/>
            <a:ext cx="870514" cy="9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6750" y="5163475"/>
            <a:ext cx="1355456" cy="92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7"/>
          <p:cNvSpPr txBox="1"/>
          <p:nvPr>
            <p:ph type="title"/>
          </p:nvPr>
        </p:nvSpPr>
        <p:spPr>
          <a:xfrm>
            <a:off x="1350200" y="3617400"/>
            <a:ext cx="2956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Cypher</a:t>
            </a:r>
            <a:endParaRPr sz="1800"/>
          </a:p>
        </p:txBody>
      </p:sp>
      <p:pic>
        <p:nvPicPr>
          <p:cNvPr id="238" name="Google Shape;238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6750" y="3980924"/>
            <a:ext cx="693450" cy="69345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7"/>
          <p:cNvSpPr/>
          <p:nvPr/>
        </p:nvSpPr>
        <p:spPr>
          <a:xfrm rot="810956">
            <a:off x="4425771" y="4032092"/>
            <a:ext cx="2051208" cy="88436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Cypher for Gremlin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7"/>
          <p:cNvSpPr/>
          <p:nvPr/>
        </p:nvSpPr>
        <p:spPr>
          <a:xfrm rot="-726652">
            <a:off x="4435874" y="5131134"/>
            <a:ext cx="2087664" cy="98769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SPARQL-Gremlin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7"/>
          <p:cNvSpPr txBox="1"/>
          <p:nvPr>
            <p:ph idx="1" type="body"/>
          </p:nvPr>
        </p:nvSpPr>
        <p:spPr>
          <a:xfrm>
            <a:off x="838200" y="1825625"/>
            <a:ext cx="10515600" cy="17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 u="sng">
                <a:solidFill>
                  <a:schemeClr val="hlink"/>
                </a:solidFill>
                <a:hlinkClick r:id="rId7"/>
              </a:rPr>
              <a:t>https://github.com/opencypher/cypher-for-gremlin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 u="sng">
                <a:solidFill>
                  <a:schemeClr val="hlink"/>
                </a:solidFill>
                <a:hlinkClick r:id="rId8"/>
              </a:rPr>
              <a:t>http://tinkerpop.apache.org/docs/current/reference/#sparql-gremlin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u="sng">
                <a:solidFill>
                  <a:schemeClr val="hlink"/>
                </a:solidFill>
                <a:hlinkClick r:id="rId9"/>
              </a:rPr>
              <a:t>dmitry.novikov@neueda.com</a:t>
            </a:r>
            <a:endParaRPr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>
            <a:off x="991750" y="365125"/>
            <a:ext cx="2956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Cypher</a:t>
            </a:r>
            <a:br>
              <a:rPr lang="en-GB"/>
            </a:br>
            <a:r>
              <a:rPr lang="en-GB" sz="1800"/>
              <a:t>Declarative query language</a:t>
            </a:r>
            <a:endParaRPr sz="1800"/>
          </a:p>
        </p:txBody>
      </p:sp>
      <p:pic>
        <p:nvPicPr>
          <p:cNvPr id="91" name="Google Shape;91;p14"/>
          <p:cNvPicPr preferRelativeResize="0"/>
          <p:nvPr/>
        </p:nvPicPr>
        <p:blipFill rotWithShape="1">
          <a:blip r:embed="rId3">
            <a:alphaModFix/>
          </a:blip>
          <a:srcRect b="0" l="0" r="0" t="32700"/>
          <a:stretch/>
        </p:blipFill>
        <p:spPr>
          <a:xfrm>
            <a:off x="7409250" y="4590525"/>
            <a:ext cx="3120526" cy="181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 rotWithShape="1">
          <a:blip r:embed="rId4">
            <a:alphaModFix/>
          </a:blip>
          <a:srcRect b="62178" l="35786" r="0" t="0"/>
          <a:stretch/>
        </p:blipFill>
        <p:spPr>
          <a:xfrm>
            <a:off x="9353913" y="5350850"/>
            <a:ext cx="2271600" cy="113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95755" y="3794243"/>
            <a:ext cx="2669724" cy="54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53150" y="2935025"/>
            <a:ext cx="3419573" cy="113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98427" y="2086600"/>
            <a:ext cx="1288000" cy="77087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>
            <p:ph type="title"/>
          </p:nvPr>
        </p:nvSpPr>
        <p:spPr>
          <a:xfrm>
            <a:off x="8153150" y="365125"/>
            <a:ext cx="3804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Gremlin</a:t>
            </a:r>
            <a:br>
              <a:rPr lang="en-GB"/>
            </a:br>
            <a:r>
              <a:rPr lang="en-GB" sz="1800"/>
              <a:t>Imperative/declarative query language</a:t>
            </a:r>
            <a:endParaRPr sz="1800"/>
          </a:p>
        </p:txBody>
      </p:sp>
      <p:pic>
        <p:nvPicPr>
          <p:cNvPr id="97" name="Google Shape;97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664950" y="1796950"/>
            <a:ext cx="2167777" cy="113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8300" y="728649"/>
            <a:ext cx="693450" cy="69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70300" y="566475"/>
            <a:ext cx="870514" cy="9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 rotWithShape="1">
          <a:blip r:embed="rId11">
            <a:alphaModFix/>
          </a:blip>
          <a:srcRect b="0" l="0" r="64381" t="0"/>
          <a:stretch/>
        </p:blipFill>
        <p:spPr>
          <a:xfrm>
            <a:off x="152400" y="1843225"/>
            <a:ext cx="1245125" cy="1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 rotWithShape="1">
          <a:blip r:embed="rId11">
            <a:alphaModFix/>
          </a:blip>
          <a:srcRect b="0" l="0" r="64381" t="0"/>
          <a:stretch/>
        </p:blipFill>
        <p:spPr>
          <a:xfrm>
            <a:off x="6993900" y="2183775"/>
            <a:ext cx="1245125" cy="1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 rotWithShape="1">
          <a:blip r:embed="rId3">
            <a:alphaModFix/>
          </a:blip>
          <a:srcRect b="0" l="0" r="0" t="32700"/>
          <a:stretch/>
        </p:blipFill>
        <p:spPr>
          <a:xfrm>
            <a:off x="41325" y="3086275"/>
            <a:ext cx="3120526" cy="181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611162" y="2392825"/>
            <a:ext cx="1400013" cy="69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910975" y="3960850"/>
            <a:ext cx="1481927" cy="113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98288" y="4858925"/>
            <a:ext cx="953350" cy="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346375" y="5057189"/>
            <a:ext cx="1929600" cy="123166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4"/>
          <p:cNvSpPr/>
          <p:nvPr/>
        </p:nvSpPr>
        <p:spPr>
          <a:xfrm>
            <a:off x="860588" y="6218250"/>
            <a:ext cx="1482000" cy="351600"/>
          </a:xfrm>
          <a:prstGeom prst="roundRect">
            <a:avLst>
              <a:gd fmla="val 16667" name="adj"/>
            </a:avLst>
          </a:prstGeom>
          <a:solidFill>
            <a:srgbClr val="5BC0D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</a:rPr>
              <a:t>And more...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108" name="Google Shape;108;p14"/>
          <p:cNvSpPr/>
          <p:nvPr/>
        </p:nvSpPr>
        <p:spPr>
          <a:xfrm>
            <a:off x="9121925" y="6218250"/>
            <a:ext cx="1482000" cy="351600"/>
          </a:xfrm>
          <a:prstGeom prst="roundRect">
            <a:avLst>
              <a:gd fmla="val 16667" name="adj"/>
            </a:avLst>
          </a:prstGeom>
          <a:solidFill>
            <a:srgbClr val="5BC0D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</a:rPr>
              <a:t>And more...</a:t>
            </a:r>
            <a:endParaRPr b="1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/>
          <p:nvPr>
            <p:ph type="title"/>
          </p:nvPr>
        </p:nvSpPr>
        <p:spPr>
          <a:xfrm>
            <a:off x="991750" y="365125"/>
            <a:ext cx="2956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Cypher</a:t>
            </a:r>
            <a:br>
              <a:rPr lang="en-GB"/>
            </a:br>
            <a:r>
              <a:rPr lang="en-GB" sz="1800"/>
              <a:t>Declarative query language</a:t>
            </a:r>
            <a:endParaRPr sz="1800"/>
          </a:p>
        </p:txBody>
      </p:sp>
      <p:pic>
        <p:nvPicPr>
          <p:cNvPr id="114" name="Google Shape;114;p15"/>
          <p:cNvPicPr preferRelativeResize="0"/>
          <p:nvPr/>
        </p:nvPicPr>
        <p:blipFill rotWithShape="1">
          <a:blip r:embed="rId3">
            <a:alphaModFix/>
          </a:blip>
          <a:srcRect b="0" l="0" r="0" t="32700"/>
          <a:stretch/>
        </p:blipFill>
        <p:spPr>
          <a:xfrm>
            <a:off x="7409250" y="4590525"/>
            <a:ext cx="3120526" cy="181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/>
          <p:cNvPicPr preferRelativeResize="0"/>
          <p:nvPr/>
        </p:nvPicPr>
        <p:blipFill rotWithShape="1">
          <a:blip r:embed="rId4">
            <a:alphaModFix/>
          </a:blip>
          <a:srcRect b="62178" l="35786" r="0" t="0"/>
          <a:stretch/>
        </p:blipFill>
        <p:spPr>
          <a:xfrm>
            <a:off x="9353913" y="5350850"/>
            <a:ext cx="2271600" cy="113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95755" y="3794243"/>
            <a:ext cx="2669724" cy="54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53150" y="2935025"/>
            <a:ext cx="3419573" cy="113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98427" y="2086600"/>
            <a:ext cx="1288000" cy="77087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5"/>
          <p:cNvSpPr txBox="1"/>
          <p:nvPr>
            <p:ph type="title"/>
          </p:nvPr>
        </p:nvSpPr>
        <p:spPr>
          <a:xfrm>
            <a:off x="8153150" y="365125"/>
            <a:ext cx="3804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Gremlin</a:t>
            </a:r>
            <a:br>
              <a:rPr lang="en-GB"/>
            </a:br>
            <a:r>
              <a:rPr lang="en-GB" sz="1800"/>
              <a:t>Imperative/declarative query language</a:t>
            </a:r>
            <a:endParaRPr sz="1800"/>
          </a:p>
        </p:txBody>
      </p:sp>
      <p:pic>
        <p:nvPicPr>
          <p:cNvPr id="120" name="Google Shape;120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664950" y="1796950"/>
            <a:ext cx="2167777" cy="113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8300" y="728649"/>
            <a:ext cx="693450" cy="69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70300" y="566475"/>
            <a:ext cx="870514" cy="9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/>
          <p:cNvPicPr preferRelativeResize="0"/>
          <p:nvPr/>
        </p:nvPicPr>
        <p:blipFill rotWithShape="1">
          <a:blip r:embed="rId11">
            <a:alphaModFix/>
          </a:blip>
          <a:srcRect b="0" l="0" r="64381" t="0"/>
          <a:stretch/>
        </p:blipFill>
        <p:spPr>
          <a:xfrm>
            <a:off x="152400" y="1843225"/>
            <a:ext cx="1245125" cy="1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/>
          <p:cNvPicPr preferRelativeResize="0"/>
          <p:nvPr/>
        </p:nvPicPr>
        <p:blipFill rotWithShape="1">
          <a:blip r:embed="rId11">
            <a:alphaModFix/>
          </a:blip>
          <a:srcRect b="0" l="0" r="64381" t="0"/>
          <a:stretch/>
        </p:blipFill>
        <p:spPr>
          <a:xfrm>
            <a:off x="6993900" y="2183775"/>
            <a:ext cx="1245125" cy="1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5"/>
          <p:cNvPicPr preferRelativeResize="0"/>
          <p:nvPr/>
        </p:nvPicPr>
        <p:blipFill rotWithShape="1">
          <a:blip r:embed="rId3">
            <a:alphaModFix/>
          </a:blip>
          <a:srcRect b="0" l="0" r="0" t="32700"/>
          <a:stretch/>
        </p:blipFill>
        <p:spPr>
          <a:xfrm>
            <a:off x="41325" y="3086275"/>
            <a:ext cx="3120526" cy="181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611162" y="2392825"/>
            <a:ext cx="1400013" cy="69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910975" y="3960850"/>
            <a:ext cx="1481927" cy="113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98288" y="4858925"/>
            <a:ext cx="953350" cy="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346375" y="5057189"/>
            <a:ext cx="1929600" cy="123166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5"/>
          <p:cNvSpPr/>
          <p:nvPr/>
        </p:nvSpPr>
        <p:spPr>
          <a:xfrm rot="2009598">
            <a:off x="3445128" y="1910745"/>
            <a:ext cx="3707056" cy="130499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Calibri"/>
                <a:ea typeface="Calibri"/>
                <a:cs typeface="Calibri"/>
                <a:sym typeface="Calibri"/>
              </a:rPr>
              <a:t>Cypher for Gremlin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5"/>
          <p:cNvSpPr/>
          <p:nvPr/>
        </p:nvSpPr>
        <p:spPr>
          <a:xfrm>
            <a:off x="860588" y="6218250"/>
            <a:ext cx="1482000" cy="351600"/>
          </a:xfrm>
          <a:prstGeom prst="roundRect">
            <a:avLst>
              <a:gd fmla="val 16667" name="adj"/>
            </a:avLst>
          </a:prstGeom>
          <a:solidFill>
            <a:srgbClr val="5BC0D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</a:rPr>
              <a:t>And more...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132" name="Google Shape;132;p15"/>
          <p:cNvSpPr/>
          <p:nvPr/>
        </p:nvSpPr>
        <p:spPr>
          <a:xfrm>
            <a:off x="9121925" y="6218250"/>
            <a:ext cx="1482000" cy="351600"/>
          </a:xfrm>
          <a:prstGeom prst="roundRect">
            <a:avLst>
              <a:gd fmla="val 16667" name="adj"/>
            </a:avLst>
          </a:prstGeom>
          <a:solidFill>
            <a:srgbClr val="5BC0D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</a:rPr>
              <a:t>And more...</a:t>
            </a:r>
            <a:endParaRPr b="1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6"/>
          <p:cNvSpPr txBox="1"/>
          <p:nvPr>
            <p:ph type="title"/>
          </p:nvPr>
        </p:nvSpPr>
        <p:spPr>
          <a:xfrm>
            <a:off x="1722900" y="4873400"/>
            <a:ext cx="2956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SPARQL</a:t>
            </a:r>
            <a:br>
              <a:rPr lang="en-GB"/>
            </a:br>
            <a:endParaRPr sz="1800"/>
          </a:p>
        </p:txBody>
      </p:sp>
      <p:pic>
        <p:nvPicPr>
          <p:cNvPr id="138" name="Google Shape;138;p16"/>
          <p:cNvPicPr preferRelativeResize="0"/>
          <p:nvPr/>
        </p:nvPicPr>
        <p:blipFill rotWithShape="1">
          <a:blip r:embed="rId3">
            <a:alphaModFix/>
          </a:blip>
          <a:srcRect b="0" l="0" r="0" t="32700"/>
          <a:stretch/>
        </p:blipFill>
        <p:spPr>
          <a:xfrm>
            <a:off x="7409250" y="4590525"/>
            <a:ext cx="3120526" cy="181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6"/>
          <p:cNvPicPr preferRelativeResize="0"/>
          <p:nvPr/>
        </p:nvPicPr>
        <p:blipFill rotWithShape="1">
          <a:blip r:embed="rId4">
            <a:alphaModFix/>
          </a:blip>
          <a:srcRect b="62178" l="35786" r="0" t="0"/>
          <a:stretch/>
        </p:blipFill>
        <p:spPr>
          <a:xfrm>
            <a:off x="9353913" y="5350850"/>
            <a:ext cx="2271600" cy="113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95755" y="3794243"/>
            <a:ext cx="2669724" cy="54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53150" y="2935025"/>
            <a:ext cx="3419573" cy="113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98427" y="2086600"/>
            <a:ext cx="1288000" cy="77087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6"/>
          <p:cNvSpPr txBox="1"/>
          <p:nvPr>
            <p:ph type="title"/>
          </p:nvPr>
        </p:nvSpPr>
        <p:spPr>
          <a:xfrm>
            <a:off x="8153150" y="365125"/>
            <a:ext cx="3804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Gremlin</a:t>
            </a:r>
            <a:br>
              <a:rPr lang="en-GB"/>
            </a:br>
            <a:endParaRPr sz="1800"/>
          </a:p>
        </p:txBody>
      </p:sp>
      <p:pic>
        <p:nvPicPr>
          <p:cNvPr id="144" name="Google Shape;144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664950" y="1796950"/>
            <a:ext cx="2167777" cy="113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70300" y="566475"/>
            <a:ext cx="870514" cy="9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67450" y="5074750"/>
            <a:ext cx="1355456" cy="92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6"/>
          <p:cNvSpPr txBox="1"/>
          <p:nvPr>
            <p:ph type="title"/>
          </p:nvPr>
        </p:nvSpPr>
        <p:spPr>
          <a:xfrm>
            <a:off x="991750" y="365125"/>
            <a:ext cx="2956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Cypher</a:t>
            </a:r>
            <a:br>
              <a:rPr lang="en-GB"/>
            </a:br>
            <a:endParaRPr sz="1800"/>
          </a:p>
        </p:txBody>
      </p:sp>
      <p:pic>
        <p:nvPicPr>
          <p:cNvPr id="148" name="Google Shape;148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98300" y="728649"/>
            <a:ext cx="693450" cy="69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6"/>
          <p:cNvPicPr preferRelativeResize="0"/>
          <p:nvPr/>
        </p:nvPicPr>
        <p:blipFill rotWithShape="1">
          <a:blip r:embed="rId12">
            <a:alphaModFix/>
          </a:blip>
          <a:srcRect b="0" l="0" r="64381" t="0"/>
          <a:stretch/>
        </p:blipFill>
        <p:spPr>
          <a:xfrm>
            <a:off x="6993900" y="2183775"/>
            <a:ext cx="1245125" cy="130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6"/>
          <p:cNvSpPr/>
          <p:nvPr/>
        </p:nvSpPr>
        <p:spPr>
          <a:xfrm rot="2009598">
            <a:off x="3445128" y="1910745"/>
            <a:ext cx="3707056" cy="130499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Calibri"/>
                <a:ea typeface="Calibri"/>
                <a:cs typeface="Calibri"/>
                <a:sym typeface="Calibri"/>
              </a:rPr>
              <a:t>Cypher for Gremlin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6"/>
          <p:cNvSpPr/>
          <p:nvPr/>
        </p:nvSpPr>
        <p:spPr>
          <a:xfrm rot="-1879773">
            <a:off x="3525798" y="4510432"/>
            <a:ext cx="3707017" cy="130484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Calibri"/>
                <a:ea typeface="Calibri"/>
                <a:cs typeface="Calibri"/>
                <a:sym typeface="Calibri"/>
              </a:rPr>
              <a:t>SPARQL-Gremlin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6"/>
          <p:cNvSpPr/>
          <p:nvPr/>
        </p:nvSpPr>
        <p:spPr>
          <a:xfrm>
            <a:off x="9121925" y="6218250"/>
            <a:ext cx="1482000" cy="351600"/>
          </a:xfrm>
          <a:prstGeom prst="roundRect">
            <a:avLst>
              <a:gd fmla="val 16667" name="adj"/>
            </a:avLst>
          </a:prstGeom>
          <a:solidFill>
            <a:srgbClr val="5BC0D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</a:rPr>
              <a:t>And more...</a:t>
            </a:r>
            <a:endParaRPr b="1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Cypher for Gremlin</a:t>
            </a:r>
            <a:endParaRPr/>
          </a:p>
        </p:txBody>
      </p:sp>
      <p:sp>
        <p:nvSpPr>
          <p:cNvPr id="158" name="Google Shape;158;p17"/>
          <p:cNvSpPr txBox="1"/>
          <p:nvPr>
            <p:ph idx="1" type="body"/>
          </p:nvPr>
        </p:nvSpPr>
        <p:spPr>
          <a:xfrm>
            <a:off x="720025" y="18071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en-GB"/>
              <a:t>Run Cypher on Gremlin-enabled databases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AutoNum type="arabicPeriod"/>
            </a:pPr>
            <a:r>
              <a:rPr lang="en-GB"/>
              <a:t>Call Cypher as start of Gremlin traversal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GB"/>
              <a:t>Call Gremlin from Cypher query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Tested on (</a:t>
            </a:r>
            <a:r>
              <a:rPr lang="en-GB" u="sng">
                <a:solidFill>
                  <a:schemeClr val="hlink"/>
                </a:solidFill>
                <a:hlinkClick r:id="rId3"/>
              </a:rPr>
              <a:t>feature support may vary</a:t>
            </a:r>
            <a:r>
              <a:rPr lang="en-GB"/>
              <a:t>):</a:t>
            </a:r>
            <a:endParaRPr/>
          </a:p>
        </p:txBody>
      </p:sp>
      <p:sp>
        <p:nvSpPr>
          <p:cNvPr id="159" name="Google Shape;159;p17"/>
          <p:cNvSpPr txBox="1"/>
          <p:nvPr/>
        </p:nvSpPr>
        <p:spPr>
          <a:xfrm>
            <a:off x="2493100" y="6158300"/>
            <a:ext cx="9789900" cy="6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5325" y="4460450"/>
            <a:ext cx="3419573" cy="113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7652" y="4713400"/>
            <a:ext cx="1288000" cy="77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44900" y="4460450"/>
            <a:ext cx="2167777" cy="113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7"/>
          <p:cNvSpPr/>
          <p:nvPr/>
        </p:nvSpPr>
        <p:spPr>
          <a:xfrm>
            <a:off x="8868300" y="4853688"/>
            <a:ext cx="1482000" cy="351600"/>
          </a:xfrm>
          <a:prstGeom prst="roundRect">
            <a:avLst>
              <a:gd fmla="val 16667" name="adj"/>
            </a:avLst>
          </a:prstGeom>
          <a:solidFill>
            <a:srgbClr val="5BC0D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</a:rPr>
              <a:t>And more...</a:t>
            </a:r>
            <a:endParaRPr b="1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1. </a:t>
            </a:r>
            <a:r>
              <a:rPr lang="en-GB"/>
              <a:t>Run Cypher on Gremlin-enabled databases</a:t>
            </a:r>
            <a:endParaRPr/>
          </a:p>
        </p:txBody>
      </p:sp>
      <p:sp>
        <p:nvSpPr>
          <p:cNvPr id="169" name="Google Shape;169;p18"/>
          <p:cNvSpPr txBox="1"/>
          <p:nvPr/>
        </p:nvSpPr>
        <p:spPr>
          <a:xfrm>
            <a:off x="2601525" y="1551800"/>
            <a:ext cx="9113100" cy="4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800">
                <a:latin typeface="Fira Mono"/>
                <a:ea typeface="Fira Mono"/>
                <a:cs typeface="Fira Mono"/>
                <a:sym typeface="Fira Mono"/>
              </a:rPr>
              <a:t>MATCH </a:t>
            </a:r>
            <a:r>
              <a:rPr lang="en-GB" sz="1800">
                <a:highlight>
                  <a:srgbClr val="FFF2CC"/>
                </a:highlight>
                <a:latin typeface="Fira Mono"/>
                <a:ea typeface="Fira Mono"/>
                <a:cs typeface="Fira Mono"/>
                <a:sym typeface="Fira Mono"/>
              </a:rPr>
              <a:t>(p:Planet)</a:t>
            </a:r>
            <a:r>
              <a:rPr lang="en-GB" sz="1800">
                <a:highlight>
                  <a:srgbClr val="D9EAD3"/>
                </a:highlight>
                <a:latin typeface="Fira Mono"/>
                <a:ea typeface="Fira Mono"/>
                <a:cs typeface="Fira Mono"/>
                <a:sym typeface="Fira Mono"/>
              </a:rPr>
              <a:t>-[orbit:ORBITS]-&gt;</a:t>
            </a:r>
            <a:r>
              <a:rPr lang="en-GB" sz="1800">
                <a:highlight>
                  <a:srgbClr val="C9DAF8"/>
                </a:highlight>
                <a:latin typeface="Fira Mono"/>
                <a:ea typeface="Fira Mono"/>
                <a:cs typeface="Fira Mono"/>
                <a:sym typeface="Fira Mono"/>
              </a:rPr>
              <a:t>(:Star {name: 'Sun'})</a:t>
            </a:r>
            <a:endParaRPr sz="1800">
              <a:highlight>
                <a:srgbClr val="C9DAF8"/>
              </a:highlight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800">
                <a:latin typeface="Fira Mono"/>
                <a:ea typeface="Fira Mono"/>
                <a:cs typeface="Fira Mono"/>
                <a:sym typeface="Fira Mono"/>
              </a:rPr>
              <a:t>  WHERE </a:t>
            </a:r>
            <a:r>
              <a:rPr lang="en-GB" sz="1800">
                <a:highlight>
                  <a:srgbClr val="EAD1DC"/>
                </a:highlight>
                <a:latin typeface="Fira Mono"/>
                <a:ea typeface="Fira Mono"/>
                <a:cs typeface="Fira Mono"/>
                <a:sym typeface="Fira Mono"/>
              </a:rPr>
              <a:t>orbit.au &lt; 5</a:t>
            </a:r>
            <a:endParaRPr sz="1800">
              <a:highlight>
                <a:srgbClr val="EAD1DC"/>
              </a:highlight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800">
                <a:latin typeface="Fira Mono"/>
                <a:ea typeface="Fira Mono"/>
                <a:cs typeface="Fira Mono"/>
                <a:sym typeface="Fira Mono"/>
              </a:rPr>
              <a:t>RETURN </a:t>
            </a:r>
            <a:r>
              <a:rPr lang="en-GB" sz="1800">
                <a:highlight>
                  <a:srgbClr val="E6B8AF"/>
                </a:highlight>
                <a:latin typeface="Fira Mono"/>
                <a:ea typeface="Fira Mono"/>
                <a:cs typeface="Fira Mono"/>
                <a:sym typeface="Fira Mono"/>
              </a:rPr>
              <a:t>p AS planet</a:t>
            </a:r>
            <a:r>
              <a:rPr lang="en-GB" sz="1800">
                <a:latin typeface="Fira Mono"/>
                <a:ea typeface="Fira Mono"/>
                <a:cs typeface="Fira Mono"/>
                <a:sym typeface="Fira Mono"/>
              </a:rPr>
              <a:t>;</a:t>
            </a:r>
            <a:endParaRPr sz="1800"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Fira Mono"/>
                <a:ea typeface="Fira Mono"/>
                <a:cs typeface="Fira Mono"/>
                <a:sym typeface="Fira Mono"/>
              </a:rPr>
              <a:t>g.</a:t>
            </a:r>
            <a:r>
              <a:rPr lang="en-GB" sz="1800">
                <a:highlight>
                  <a:srgbClr val="FFF2CC"/>
                </a:highlight>
                <a:latin typeface="Fira Mono"/>
                <a:ea typeface="Fira Mono"/>
                <a:cs typeface="Fira Mono"/>
                <a:sym typeface="Fira Mono"/>
              </a:rPr>
              <a:t>V().as('p').hasLabel('Planet')</a:t>
            </a:r>
            <a:endParaRPr sz="1800">
              <a:highlight>
                <a:srgbClr val="FFF2CC"/>
              </a:highlight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Fira Mono"/>
                <a:ea typeface="Fira Mono"/>
                <a:cs typeface="Fira Mono"/>
                <a:sym typeface="Fira Mono"/>
              </a:rPr>
              <a:t>  </a:t>
            </a:r>
            <a:r>
              <a:rPr lang="en-GB" sz="1800">
                <a:highlight>
                  <a:srgbClr val="D9EAD3"/>
                </a:highlight>
                <a:latin typeface="Fira Mono"/>
                <a:ea typeface="Fira Mono"/>
                <a:cs typeface="Fira Mono"/>
                <a:sym typeface="Fira Mono"/>
              </a:rPr>
              <a:t>.outE('ORBITS')</a:t>
            </a:r>
            <a:r>
              <a:rPr lang="en-GB" sz="1800">
                <a:highlight>
                  <a:srgbClr val="EAD1DC"/>
                </a:highlight>
                <a:latin typeface="Fira Mono"/>
                <a:ea typeface="Fira Mono"/>
                <a:cs typeface="Fira Mono"/>
                <a:sym typeface="Fira Mono"/>
              </a:rPr>
              <a:t>.has('au', lt(5))</a:t>
            </a:r>
            <a:endParaRPr sz="1800">
              <a:highlight>
                <a:srgbClr val="EAD1DC"/>
              </a:highlight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Fira Mono"/>
                <a:ea typeface="Fira Mono"/>
                <a:cs typeface="Fira Mono"/>
                <a:sym typeface="Fira Mono"/>
              </a:rPr>
              <a:t>  </a:t>
            </a:r>
            <a:r>
              <a:rPr lang="en-GB" sz="1800">
                <a:highlight>
                  <a:srgbClr val="C9DAF8"/>
                </a:highlight>
                <a:latin typeface="Fira Mono"/>
                <a:ea typeface="Fira Mono"/>
                <a:cs typeface="Fira Mono"/>
                <a:sym typeface="Fira Mono"/>
              </a:rPr>
              <a:t>.inV().hasLabel('Star').has('name', eq('Sun'))</a:t>
            </a:r>
            <a:endParaRPr sz="1800">
              <a:highlight>
                <a:srgbClr val="C9DAF8"/>
              </a:highlight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Fira Mono"/>
                <a:ea typeface="Fira Mono"/>
                <a:cs typeface="Fira Mono"/>
                <a:sym typeface="Fira Mono"/>
              </a:rPr>
              <a:t>  </a:t>
            </a:r>
            <a:r>
              <a:rPr lang="en-GB" sz="1800">
                <a:highlight>
                  <a:srgbClr val="E6B8AF"/>
                </a:highlight>
                <a:latin typeface="Fira Mono"/>
                <a:ea typeface="Fira Mono"/>
                <a:cs typeface="Fira Mono"/>
                <a:sym typeface="Fira Mono"/>
              </a:rPr>
              <a:t>.select('p').project('planet').by(valueMap().with(tokens))</a:t>
            </a:r>
            <a:endParaRPr sz="1800">
              <a:solidFill>
                <a:srgbClr val="999999"/>
              </a:solidFill>
              <a:highlight>
                <a:srgbClr val="E6B8AF"/>
              </a:highlight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170" name="Google Shape;17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6700" y="1690822"/>
            <a:ext cx="1143200" cy="11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1725" y="4023000"/>
            <a:ext cx="1224850" cy="129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Cypher for Gremlin flow</a:t>
            </a:r>
            <a:endParaRPr/>
          </a:p>
        </p:txBody>
      </p:sp>
      <p:pic>
        <p:nvPicPr>
          <p:cNvPr id="177" name="Google Shape;17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550" y="2883250"/>
            <a:ext cx="11601450" cy="280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Cypher for Gremlin flow</a:t>
            </a:r>
            <a:endParaRPr/>
          </a:p>
        </p:txBody>
      </p:sp>
      <p:pic>
        <p:nvPicPr>
          <p:cNvPr id="183" name="Google Shape;18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350" y="1867125"/>
            <a:ext cx="11601450" cy="382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2. </a:t>
            </a:r>
            <a:r>
              <a:rPr lang="en-GB"/>
              <a:t>Call Cypher as start of Gremlin traversal</a:t>
            </a:r>
            <a:endParaRPr/>
          </a:p>
        </p:txBody>
      </p:sp>
      <p:sp>
        <p:nvSpPr>
          <p:cNvPr id="189" name="Google Shape;189;p2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 u="sng">
                <a:solidFill>
                  <a:schemeClr val="hlink"/>
                </a:solidFill>
                <a:hlinkClick r:id="rId3"/>
              </a:rPr>
              <a:t>CypherTraversalSource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Works on all Gremlin-enabled databases  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/>
              <a:t>Returns map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Gremlin traversal can continue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1"/>
          <p:cNvSpPr txBox="1"/>
          <p:nvPr/>
        </p:nvSpPr>
        <p:spPr>
          <a:xfrm>
            <a:off x="838200" y="3811075"/>
            <a:ext cx="10887900" cy="10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latin typeface="Fira Mono"/>
                <a:ea typeface="Fira Mono"/>
                <a:cs typeface="Fira Mono"/>
                <a:sym typeface="Fira Mono"/>
              </a:rPr>
              <a:t>gremlin&gt; g.</a:t>
            </a:r>
            <a:r>
              <a:rPr lang="en-GB" sz="1800">
                <a:highlight>
                  <a:srgbClr val="FFFF00"/>
                </a:highlight>
                <a:latin typeface="Fira Mono"/>
                <a:ea typeface="Fira Mono"/>
                <a:cs typeface="Fira Mono"/>
                <a:sym typeface="Fira Mono"/>
              </a:rPr>
              <a:t>cypher</a:t>
            </a:r>
            <a:r>
              <a:rPr lang="en-GB" sz="1800">
                <a:latin typeface="Fira Mono"/>
                <a:ea typeface="Fira Mono"/>
                <a:cs typeface="Fira Mono"/>
                <a:sym typeface="Fira Mono"/>
              </a:rPr>
              <a:t>("MATCH (n) RETURN n").select("n").outE().label().dedup()</a:t>
            </a:r>
            <a:endParaRPr sz="1800"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latin typeface="Fira Mono"/>
                <a:ea typeface="Fira Mono"/>
                <a:cs typeface="Fira Mono"/>
                <a:sym typeface="Fira Mono"/>
              </a:rPr>
              <a:t>==&gt;created</a:t>
            </a:r>
            <a:endParaRPr sz="1800"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Fira Mono"/>
                <a:ea typeface="Fira Mono"/>
                <a:cs typeface="Fira Mono"/>
                <a:sym typeface="Fira Mono"/>
              </a:rPr>
              <a:t>==&gt;knows</a:t>
            </a:r>
            <a:endParaRPr sz="1800">
              <a:latin typeface="Fira Mono"/>
              <a:ea typeface="Fira Mono"/>
              <a:cs typeface="Fira Mono"/>
              <a:sym typeface="Fira Mon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