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sldIdLst>
    <p:sldId id="261" r:id="rId2"/>
    <p:sldId id="262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4"/>
    <p:restoredTop sz="94595"/>
  </p:normalViewPr>
  <p:slideViewPr>
    <p:cSldViewPr snapToGrid="0" snapToObjects="1">
      <p:cViewPr varScale="1">
        <p:scale>
          <a:sx n="107" d="100"/>
          <a:sy n="107" d="100"/>
        </p:scale>
        <p:origin x="200" y="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2" d="100"/>
          <a:sy n="92" d="100"/>
        </p:scale>
        <p:origin x="3256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E85D0-2CB4-BE46-9313-ECF530CBA6BD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221EB7-861D-8940-B45E-C79184CD7B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0504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221EB7-861D-8940-B45E-C79184CD7B7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1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D737E-EB95-B842-9876-DFEF91C7B6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FF381E-4C5A-7B43-A078-6A744DC61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EAB3A5-F40B-E04A-A48A-EBC9C2B35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5CA49-F379-2E4A-8321-D6D1B7A2CC71}" type="datetime1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7A390-679A-FE44-B3F8-3696F2D7B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17C93-873C-4C4E-916B-B5E3677EF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r>
              <a:rPr lang="en-GB" dirty="0"/>
              <a:t> / 4</a:t>
            </a:r>
          </a:p>
        </p:txBody>
      </p:sp>
    </p:spTree>
    <p:extLst>
      <p:ext uri="{BB962C8B-B14F-4D97-AF65-F5344CB8AC3E}">
        <p14:creationId xmlns:p14="http://schemas.microsoft.com/office/powerpoint/2010/main" val="100606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CD9BB-B0C5-5D4C-8C38-DF678EA35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2B2845-985F-3E46-9137-A38A73CECB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57C2D-0468-FB4D-A23A-B811EA6A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4A0C1-63B2-5A40-B4A6-0064A0354C65}" type="datetime1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7569B-3C54-DA46-AAD3-46838D846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EDE80-A8E7-BE42-AF94-267C5ADB9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128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7575A9-890B-234A-A34D-5D02990CA6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B5676E-3E6C-AF43-AE36-ACEB49ECA7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EE9FA-D652-7E4E-ABEE-403944B71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B9F1C-6D53-7A40-86C4-29E77EEFB01D}" type="datetime1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1EE14-46D5-E141-BFAE-24C487E41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40B68-185A-4942-97C9-FD22D32B8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391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50D04-0F9D-F94A-8E98-04D5A86E0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71422-70D0-3542-A9B0-9C18749EE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F3118B-9D2F-0F4D-B9C5-F4889A032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CBA2-23F3-B24A-9641-6C47EAD930F3}" type="datetime1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9D485-2D7F-B846-943D-7806122EA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88FC0A-E29E-4B4B-A03B-4B042CA2C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r>
              <a:rPr lang="en-GB" dirty="0"/>
              <a:t> / 4</a:t>
            </a:r>
          </a:p>
        </p:txBody>
      </p:sp>
    </p:spTree>
    <p:extLst>
      <p:ext uri="{BB962C8B-B14F-4D97-AF65-F5344CB8AC3E}">
        <p14:creationId xmlns:p14="http://schemas.microsoft.com/office/powerpoint/2010/main" val="840047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D3BE9-2A06-844E-A834-BE9DD941C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68FD8-917F-134F-9236-75CD78EB5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E7847-FB6A-8F49-BC21-1885EFCF6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7ED0-412A-844C-8FB5-F123803D0E52}" type="datetime1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5F52E-E653-1D42-8DE9-1DE693A89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324B9-DB2C-F946-83E8-4E7AFB9E1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562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9D86D-067C-5441-9760-FFE2F51CF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B0ED5-01E6-2C40-A819-F3D322E278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FCDB01-587B-3B47-AA1C-2D3BF4FA67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829C1C-533C-B74E-A03D-F2430BDAA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59D22-AC9D-1D48-B4BD-2226B80552C4}" type="datetime1">
              <a:rPr lang="en-GB" smtClean="0"/>
              <a:t>01/03/2019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7F14D3-7E57-7E49-B967-E5C1C20E0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620F8C-2AE4-D743-8593-473B76BD0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311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4E3D2-B1BD-0249-BF9E-603ECE707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ACDA0F-2CA9-3B40-889D-5055490A3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D1E112-C6EE-7440-A7B0-0F33D642DE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14EE47-387F-F642-B933-4E140368F7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471D6C-7086-2844-8AA2-F0F937009B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1B3D74-22A5-6447-AF6E-586A9ED4B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4E30-77FA-8F4E-8A2E-B1C2FAF851EE}" type="datetime1">
              <a:rPr lang="en-GB" smtClean="0"/>
              <a:t>01/03/2019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920D50-1FDA-E549-ACA9-B8622D3B5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FA2136-818F-2047-AD7C-4B6D4AC11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49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E7067-4773-2147-8779-A9108530D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8D2E28-4161-834D-8CBE-2AC66416B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2075E-1BEE-3640-9BD0-8BA92F958810}" type="datetime1">
              <a:rPr lang="en-GB" smtClean="0"/>
              <a:t>01/03/2019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7E6F60-1780-194B-9108-AD1E76313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4BD2A-08BF-2F43-8C09-716CCDD58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518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0650A4-BB4A-B74E-8745-280E27F15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10477-6F11-9844-AE05-7184B9AD3250}" type="datetime1">
              <a:rPr lang="en-GB" smtClean="0"/>
              <a:t>01/03/2019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F43ED9-48D2-4D43-967E-E15F6F08F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E6327F-4C22-304A-A9AF-C5064B789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997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042D9-1CC1-C14D-90EB-24016EC59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64DFB-EE33-964B-BE4A-58C94F367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620201-D4E8-9A48-B5EF-E6140CB97C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95660B-1D64-1C40-B763-9C6EE0358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43522-4DD0-DB4D-AE48-7B4BB84FC1E4}" type="datetime1">
              <a:rPr lang="en-GB" smtClean="0"/>
              <a:t>01/03/2019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5E7D84-9F39-E441-8FE8-A8F91F24E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3B916-3D63-7F45-BEF4-71F3BFCF6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658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D6F94-BF0B-514C-8122-746B5F37D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9DAEAB-C5A9-394C-9D25-8B2FF7A832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17D76-6B9D-444E-8C8F-9068C9956F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E00849-4945-2A41-B0BF-9D2BDCC8A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D19C-3A6A-FE4D-BAB1-089DE0BCE530}" type="datetime1">
              <a:rPr lang="en-GB" smtClean="0"/>
              <a:t>01/03/2019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222553-55BE-F941-8F08-22C49AD35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734DB9-EECE-CB46-8619-D3C94D99B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196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9C1969-B7F0-EA4F-B193-92193226D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4FD9C-F2C6-5644-97BA-D9F0A4B6B4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09D27E-C1D9-F147-8C87-D5054D907A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81AD7-6AE6-CD4C-AB3A-69601D85010E}" type="datetime1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D6BB3-0E04-4A4B-B885-9E5F9653CC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6CA00-AA31-9647-A185-DCD39B93E9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10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8F62731-B6DF-7A4F-BB41-D8240F835E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44604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F5CE4F5-4B62-0345-9788-9F9CECEC22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460488"/>
            <a:ext cx="12421590" cy="1193800"/>
          </a:xfrm>
        </p:spPr>
        <p:txBody>
          <a:bodyPr/>
          <a:lstStyle/>
          <a:p>
            <a:r>
              <a:rPr lang="en-GB" b="1" dirty="0">
                <a:solidFill>
                  <a:srgbClr val="0070C0"/>
                </a:solidFill>
              </a:rPr>
              <a:t>The Sentient Web</a:t>
            </a:r>
            <a:r>
              <a:rPr lang="en-GB" dirty="0">
                <a:solidFill>
                  <a:srgbClr val="0070C0"/>
                </a:solidFill>
              </a:rPr>
              <a:t>: </a:t>
            </a:r>
            <a:r>
              <a:rPr lang="en-GB" sz="4800" i="1" dirty="0">
                <a:solidFill>
                  <a:srgbClr val="0070C0"/>
                </a:solidFill>
              </a:rPr>
              <a:t>IoT + graphs + AI/ML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89AE5D-93E0-5449-807E-DE079C140E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3585" y="5528215"/>
            <a:ext cx="10038608" cy="1329785"/>
          </a:xfrm>
        </p:spPr>
        <p:txBody>
          <a:bodyPr>
            <a:normAutofit fontScale="92500"/>
          </a:bodyPr>
          <a:lstStyle/>
          <a:p>
            <a:r>
              <a:rPr lang="en-GB" sz="22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Dave Raggett, W3C/ERCIM, Create-IoT &amp; Boost 4.0</a:t>
            </a:r>
            <a:endParaRPr lang="en-GB" sz="2200" b="1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/>
            <a:r>
              <a:rPr lang="en-GB" b="1" dirty="0"/>
              <a:t>Ecosystems</a:t>
            </a:r>
            <a:r>
              <a:rPr lang="en-GB" dirty="0"/>
              <a:t> of services with </a:t>
            </a:r>
            <a:r>
              <a:rPr lang="en-GB" b="1" i="1" dirty="0"/>
              <a:t>awareness</a:t>
            </a:r>
            <a:r>
              <a:rPr lang="en-GB" dirty="0"/>
              <a:t> of the world through sensors, and </a:t>
            </a:r>
            <a:r>
              <a:rPr lang="en-GB" b="1" i="1" dirty="0"/>
              <a:t>reasoning</a:t>
            </a:r>
            <a:r>
              <a:rPr lang="en-GB" dirty="0"/>
              <a:t> based upon graph data &amp; rules together with graph algorithms and machine learning</a:t>
            </a:r>
          </a:p>
        </p:txBody>
      </p:sp>
    </p:spTree>
    <p:extLst>
      <p:ext uri="{BB962C8B-B14F-4D97-AF65-F5344CB8AC3E}">
        <p14:creationId xmlns:p14="http://schemas.microsoft.com/office/powerpoint/2010/main" val="505845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84B45-07AB-864C-8BED-616931F9D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Sentient Web embeds the Web of Things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6D027-3930-E644-BD11-602645E30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Tackling the fragmentation of the IoT with an abstraction layer we call the Web of Things</a:t>
            </a:r>
          </a:p>
          <a:p>
            <a:pPr lvl="1"/>
            <a:r>
              <a:rPr lang="en-GB" dirty="0"/>
              <a:t>Things as digital twins for physical and virtual devices</a:t>
            </a:r>
          </a:p>
          <a:p>
            <a:pPr lvl="1"/>
            <a:r>
              <a:rPr lang="en-GB" dirty="0"/>
              <a:t>Things have RDF URIs as the basis for describing their capabilities and the relationship to the context in which they reside</a:t>
            </a:r>
          </a:p>
          <a:p>
            <a:pPr lvl="1"/>
            <a:r>
              <a:rPr lang="en-GB" dirty="0"/>
              <a:t>Things are exposed to applications as local software objects with properties, actions and events, decoupling applications from network details and location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DBFB19-A3DA-714E-8526-36DFF8465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2</a:t>
            </a:fld>
            <a:r>
              <a:rPr lang="en-GB"/>
              <a:t> / 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8622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60CE8-3E79-FD43-A790-96636D020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Ecosystems of Digital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7745E-8127-904E-9873-FF60A9BD9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Web Hubs as platforms for applications that supply or consume services across the Internet</a:t>
            </a:r>
          </a:p>
          <a:p>
            <a:r>
              <a:rPr lang="en-GB" dirty="0"/>
              <a:t>Semantic search based upon rich descriptions</a:t>
            </a:r>
          </a:p>
          <a:p>
            <a:r>
              <a:rPr lang="en-GB" dirty="0"/>
              <a:t>Semantic compositions for value added services</a:t>
            </a:r>
          </a:p>
          <a:p>
            <a:r>
              <a:rPr lang="en-GB" dirty="0"/>
              <a:t>Data exposed through object oriented interfaces</a:t>
            </a:r>
          </a:p>
          <a:p>
            <a:r>
              <a:rPr lang="en-GB" dirty="0"/>
              <a:t>Enabler for the Digitisation of Industry – horizontal and vertical integration as well as across product lifecycles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C1409F-A629-2241-A82C-6CEE8FE28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3</a:t>
            </a:fld>
            <a:r>
              <a:rPr lang="en-GB"/>
              <a:t> / 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2875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C84BC-A253-894B-8BDF-68E662D6B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Sentient Web as successor to Semantic Web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49EEA-6060-6040-A4F8-028D7A3BC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Semantic Web focused on logic and deduction – this is limited and fails to address real world data that is uncertain, incomplete, inconsistent and includes errors</a:t>
            </a:r>
          </a:p>
          <a:p>
            <a:r>
              <a:rPr lang="en-GB" dirty="0"/>
              <a:t>Sentient Web focuses on </a:t>
            </a:r>
            <a:r>
              <a:rPr lang="en-GB" b="1" dirty="0"/>
              <a:t>rational belief </a:t>
            </a:r>
            <a:r>
              <a:rPr lang="en-GB" dirty="0"/>
              <a:t>combining symbolic information with statistics based upon prior knowledge and past experience</a:t>
            </a:r>
          </a:p>
          <a:p>
            <a:pPr lvl="1"/>
            <a:r>
              <a:rPr lang="en-GB" dirty="0"/>
              <a:t>Reduced computational requirements compared to Deep Learning</a:t>
            </a:r>
          </a:p>
          <a:p>
            <a:r>
              <a:rPr lang="en-GB" dirty="0"/>
              <a:t>Building upon extensive work in Cognitive Psychology*</a:t>
            </a:r>
          </a:p>
          <a:p>
            <a:pPr lvl="1"/>
            <a:r>
              <a:rPr lang="en-GB" dirty="0"/>
              <a:t>Mimicking human memory and reasoning for transparent explanations</a:t>
            </a:r>
          </a:p>
          <a:p>
            <a:pPr lvl="1"/>
            <a:r>
              <a:rPr lang="en-GB" dirty="0"/>
              <a:t>Large range of reasoning techniques</a:t>
            </a:r>
          </a:p>
          <a:p>
            <a:pPr lvl="2"/>
            <a:r>
              <a:rPr lang="en-GB" dirty="0"/>
              <a:t>Deductive, inductive, abductive, causal, counterfactual, temporal, spatial, etc.</a:t>
            </a:r>
          </a:p>
          <a:p>
            <a:pPr lvl="2"/>
            <a:r>
              <a:rPr lang="en-GB" dirty="0"/>
              <a:t>Together with efficient graph algorithms</a:t>
            </a:r>
          </a:p>
          <a:p>
            <a:pPr lvl="1"/>
            <a:r>
              <a:rPr lang="en-GB" dirty="0"/>
              <a:t>Continuous learning</a:t>
            </a:r>
          </a:p>
          <a:p>
            <a:pPr lvl="2"/>
            <a:r>
              <a:rPr lang="en-GB" dirty="0"/>
              <a:t>Heuristics, simulated annealing, reinforcement learning</a:t>
            </a:r>
          </a:p>
          <a:p>
            <a:r>
              <a:rPr lang="en-GB" dirty="0"/>
              <a:t>Contact </a:t>
            </a:r>
            <a:r>
              <a:rPr lang="en-GB" dirty="0">
                <a:solidFill>
                  <a:srgbClr val="0070C0"/>
                </a:solidFill>
              </a:rPr>
              <a:t>Dave Raggett &lt;dsr@w3.org&gt; </a:t>
            </a:r>
            <a:r>
              <a:rPr lang="en-GB" dirty="0"/>
              <a:t>if you want to know more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4F8490-3D2A-2F48-9C6C-D817EF8F5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4</a:t>
            </a:fld>
            <a:r>
              <a:rPr lang="en-GB"/>
              <a:t> / 4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E111EE-0E9A-6D48-B714-3591573E8E3D}"/>
              </a:ext>
            </a:extLst>
          </p:cNvPr>
          <p:cNvSpPr txBox="1"/>
          <p:nvPr/>
        </p:nvSpPr>
        <p:spPr>
          <a:xfrm>
            <a:off x="838200" y="6470711"/>
            <a:ext cx="10117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* A big debt to John R. Anderson for his many years of work at CMU on the ACT-R cognitive architecture</a:t>
            </a:r>
          </a:p>
        </p:txBody>
      </p:sp>
    </p:spTree>
    <p:extLst>
      <p:ext uri="{BB962C8B-B14F-4D97-AF65-F5344CB8AC3E}">
        <p14:creationId xmlns:p14="http://schemas.microsoft.com/office/powerpoint/2010/main" val="2254574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67CB494-8751-CC42-8A3F-2F62C559062B}" vid="{C7EBECAC-C58A-6A4E-926C-68DABF7ED14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302</TotalTime>
  <Words>337</Words>
  <Application>Microsoft Macintosh PowerPoint</Application>
  <PresentationFormat>Widescreen</PresentationFormat>
  <Paragraphs>31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The Sentient Web: IoT + graphs + AI/ML</vt:lpstr>
      <vt:lpstr>The Sentient Web embeds the Web of Things</vt:lpstr>
      <vt:lpstr>Ecosystems of Digital Services</vt:lpstr>
      <vt:lpstr>Sentient Web as successor to Semantic Web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Sentient Web</dc:title>
  <dc:creator>Dave Raggett</dc:creator>
  <cp:lastModifiedBy>Dave Raggett</cp:lastModifiedBy>
  <cp:revision>28</cp:revision>
  <dcterms:created xsi:type="dcterms:W3CDTF">2019-02-28T16:39:44Z</dcterms:created>
  <dcterms:modified xsi:type="dcterms:W3CDTF">2019-03-01T14:55:45Z</dcterms:modified>
</cp:coreProperties>
</file>