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/>
    <p:restoredTop sz="94595"/>
  </p:normalViewPr>
  <p:slideViewPr>
    <p:cSldViewPr snapToGrid="0" snapToObjects="1">
      <p:cViewPr varScale="1">
        <p:scale>
          <a:sx n="176" d="100"/>
          <a:sy n="176" d="100"/>
        </p:scale>
        <p:origin x="2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737E-EB95-B842-9876-DFEF91C7B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F381E-4C5A-7B43-A078-6A744DC61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B3A5-F40B-E04A-A48A-EBC9C2B3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7A390-679A-FE44-B3F8-3696F2D7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17C93-873C-4C4E-916B-B5E3677E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06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D9BB-B0C5-5D4C-8C38-DF678EA35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B2845-985F-3E46-9137-A38A73CEC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57C2D-0468-FB4D-A23A-B811EA6A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7569B-3C54-DA46-AAD3-46838D84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DE80-A8E7-BE42-AF94-267C5ADB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2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575A9-890B-234A-A34D-5D02990CA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5676E-3E6C-AF43-AE36-ACEB49ECA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EE9FA-D652-7E4E-ABEE-403944B7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EE14-46D5-E141-BFAE-24C487E4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40B68-185A-4942-97C9-FD22D32B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0D04-0F9D-F94A-8E98-04D5A86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71422-70D0-3542-A9B0-9C18749EE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3118B-9D2F-0F4D-B9C5-F4889A03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9D485-2D7F-B846-943D-7806122E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8FC0A-E29E-4B4B-A03B-4B042CA2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04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3BE9-2A06-844E-A834-BE9DD941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8FD8-917F-134F-9236-75CD78EB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E7847-FB6A-8F49-BC21-1885EFCF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5F52E-E653-1D42-8DE9-1DE693A8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324B9-DB2C-F946-83E8-4E7AFB9E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56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D86D-067C-5441-9760-FFE2F51C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0ED5-01E6-2C40-A819-F3D322E27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DB01-587B-3B47-AA1C-2D3BF4FA6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29C1C-533C-B74E-A03D-F2430BDA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F14D3-7E57-7E49-B967-E5C1C20E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20F8C-2AE4-D743-8593-473B76BD0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E3D2-B1BD-0249-BF9E-603ECE70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CDA0F-2CA9-3B40-889D-5055490A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1E112-C6EE-7440-A7B0-0F33D642D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4EE47-387F-F642-B933-4E140368F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71D6C-7086-2844-8AA2-F0F93700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B3D74-22A5-6447-AF6E-586A9ED4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920D50-1FDA-E549-ACA9-B8622D3B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A2136-818F-2047-AD7C-4B6D4AC1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9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7067-4773-2147-8779-A9108530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D2E28-4161-834D-8CBE-2AC66416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E6F60-1780-194B-9108-AD1E7631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4BD2A-08BF-2F43-8C09-716CCDD5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650A4-BB4A-B74E-8745-280E27F15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3ED9-48D2-4D43-967E-E15F6F08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6327F-4C22-304A-A9AF-C5064B789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9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42D9-1CC1-C14D-90EB-24016EC5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64DFB-EE33-964B-BE4A-58C94F36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20201-D4E8-9A48-B5EF-E6140CB97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5660B-1D64-1C40-B763-9C6EE0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E7D84-9F39-E441-8FE8-A8F91F24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3B916-3D63-7F45-BEF4-71F3BFCF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D6F94-BF0B-514C-8122-746B5F37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DAEAB-C5A9-394C-9D25-8B2FF7A83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7D76-6B9D-444E-8C8F-9068C9956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0849-4945-2A41-B0BF-9D2BDCC8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22553-55BE-F941-8F08-22C49AD3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34DB9-EECE-CB46-8619-D3C94D99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19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C1969-B7F0-EA4F-B193-921932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4FD9C-F2C6-5644-97BA-D9F0A4B6B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D27E-C1D9-F147-8C87-D5054D907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6BB3-0E04-4A4B-B885-9E5F9653C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6CA00-AA31-9647-A185-DCD39B93E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utomotive.eurecom.fr/vsso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w3.org/TR/vocab-ssn/" TargetMode="External"/><Relationship Id="rId4" Type="http://schemas.openxmlformats.org/officeDocument/2006/relationships/hyperlink" Target="https://github.com/GENIVI/vehicle_signal_specificatio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CE4F5-4B62-0345-9788-9F9CECEC2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Vehicle graph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89AE5D-93E0-5449-807E-DE079C140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Daniel Alvarez</a:t>
            </a:r>
          </a:p>
          <a:p>
            <a:r>
              <a:rPr lang="en-GB" dirty="0"/>
              <a:t>BMW Research, New Technologies, Innovations</a:t>
            </a:r>
          </a:p>
        </p:txBody>
      </p:sp>
    </p:spTree>
    <p:extLst>
      <p:ext uri="{BB962C8B-B14F-4D97-AF65-F5344CB8AC3E}">
        <p14:creationId xmlns:p14="http://schemas.microsoft.com/office/powerpoint/2010/main" val="184879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74234-F2BB-774F-A663-20A1A867F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FD6DB-5616-8C46-823B-DDE1B3E79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200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Current situation</a:t>
            </a:r>
          </a:p>
          <a:p>
            <a:r>
              <a:rPr lang="en-US" dirty="0"/>
              <a:t>Different formats across the industry</a:t>
            </a:r>
          </a:p>
          <a:p>
            <a:r>
              <a:rPr lang="en-US" dirty="0"/>
              <a:t>Data meaning is mostly unknown</a:t>
            </a:r>
          </a:p>
          <a:p>
            <a:pPr marL="0" indent="0">
              <a:buNone/>
            </a:pPr>
            <a:r>
              <a:rPr lang="en-US" b="1" dirty="0"/>
              <a:t>What is desired?</a:t>
            </a:r>
            <a:endParaRPr lang="en-US" dirty="0"/>
          </a:p>
          <a:p>
            <a:r>
              <a:rPr lang="en-US" dirty="0"/>
              <a:t>Standards</a:t>
            </a:r>
          </a:p>
          <a:p>
            <a:r>
              <a:rPr lang="en-US" dirty="0"/>
              <a:t>Abstractions</a:t>
            </a:r>
          </a:p>
          <a:p>
            <a:r>
              <a:rPr lang="en-US" dirty="0"/>
              <a:t>Data-centric architecture</a:t>
            </a:r>
          </a:p>
          <a:p>
            <a:r>
              <a:rPr lang="en-US" dirty="0"/>
              <a:t>Knowledge bases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525D46-E834-3B45-8D4D-0F415B3D2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175" y="745309"/>
            <a:ext cx="1762607" cy="11109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CACF795-0EF1-C14E-9A11-458AECECC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200" y="1858608"/>
            <a:ext cx="4894555" cy="14843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64C538B-AD5F-AD49-BF8E-B226F534C84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814180" y="3342960"/>
            <a:ext cx="3182596" cy="283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D7BA5-39CE-1442-8FBB-A1411B8DA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 Signal Ontology (VSSo) </a:t>
            </a:r>
            <a:r>
              <a:rPr lang="en-US" sz="2800" dirty="0"/>
              <a:t>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D81A1-EB29-B84E-A1C9-F4FFBA592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7"/>
            <a:ext cx="10515600" cy="2873631"/>
          </a:xfrm>
        </p:spPr>
        <p:txBody>
          <a:bodyPr/>
          <a:lstStyle/>
          <a:p>
            <a:pPr marL="342900" indent="-342900"/>
            <a:r>
              <a:rPr lang="en-US" dirty="0"/>
              <a:t>Based on VSS [2] and SSN/SOSA [3]</a:t>
            </a:r>
          </a:p>
          <a:p>
            <a:pPr marL="342900" indent="-342900"/>
            <a:r>
              <a:rPr lang="en-US" dirty="0"/>
              <a:t>Proposed at the W3C automotive WG</a:t>
            </a:r>
          </a:p>
          <a:p>
            <a:pPr marL="0" indent="0">
              <a:buNone/>
            </a:pPr>
            <a:r>
              <a:rPr lang="en-US" b="1" dirty="0"/>
              <a:t>Current limits</a:t>
            </a:r>
          </a:p>
          <a:p>
            <a:pPr marL="285750" indent="-285750"/>
            <a:r>
              <a:rPr lang="en-US" dirty="0"/>
              <a:t>Industry inertia</a:t>
            </a:r>
          </a:p>
          <a:p>
            <a:pPr marL="285750" indent="-285750"/>
            <a:r>
              <a:rPr lang="en-US" dirty="0"/>
              <a:t>Extensions needed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30" name="Picture 6" descr="http://automotive.eurecom.fr/static/doc-web-ex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043" y="3187610"/>
            <a:ext cx="8790757" cy="242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91804" y="6061240"/>
            <a:ext cx="66806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[1] Vehicle Signal Ontology: </a:t>
            </a:r>
            <a:r>
              <a:rPr lang="en-US" sz="1400" dirty="0">
                <a:hlinkClick r:id="rId3"/>
              </a:rPr>
              <a:t>http://automotive.eurecom.fr/vsso</a:t>
            </a:r>
            <a:endParaRPr lang="en-US" sz="1400" dirty="0"/>
          </a:p>
          <a:p>
            <a:r>
              <a:rPr lang="en-US" sz="1400" dirty="0"/>
              <a:t>[2] Vehicle Signal Specification: </a:t>
            </a:r>
            <a:r>
              <a:rPr lang="en-US" sz="1400" dirty="0">
                <a:hlinkClick r:id="rId4"/>
              </a:rPr>
              <a:t>https://github.com/GENIVI/vehicle_signal_specification</a:t>
            </a:r>
            <a:endParaRPr lang="en-US" sz="1400" dirty="0"/>
          </a:p>
          <a:p>
            <a:r>
              <a:rPr lang="en-US" sz="1400" dirty="0"/>
              <a:t>[3] Semantic Sensor Network Ontology: </a:t>
            </a:r>
            <a:r>
              <a:rPr lang="en-US" sz="1400" dirty="0">
                <a:hlinkClick r:id="rId5"/>
              </a:rPr>
              <a:t>https://www.w3.org/TR/vocab-ssn/</a:t>
            </a:r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5417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47405-3831-8349-8D3B-A5D111505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0EFBDE-904A-D643-8A31-A72585972E8C}"/>
              </a:ext>
            </a:extLst>
          </p:cNvPr>
          <p:cNvSpPr/>
          <p:nvPr/>
        </p:nvSpPr>
        <p:spPr>
          <a:xfrm>
            <a:off x="838200" y="1563749"/>
            <a:ext cx="3240000" cy="70133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1D466-FEC0-1740-A07C-744999659765}"/>
              </a:ext>
            </a:extLst>
          </p:cNvPr>
          <p:cNvSpPr/>
          <p:nvPr/>
        </p:nvSpPr>
        <p:spPr>
          <a:xfrm>
            <a:off x="4476000" y="1563749"/>
            <a:ext cx="3240000" cy="70133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REAL-TIME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48F867E-0E22-C945-9A05-51D2658BAE85}"/>
              </a:ext>
            </a:extLst>
          </p:cNvPr>
          <p:cNvSpPr txBox="1">
            <a:spLocks/>
          </p:cNvSpPr>
          <p:nvPr/>
        </p:nvSpPr>
        <p:spPr>
          <a:xfrm>
            <a:off x="8113796" y="2274747"/>
            <a:ext cx="3240000" cy="1440000"/>
          </a:xfrm>
          <a:prstGeom prst="rect">
            <a:avLst/>
          </a:prstGeom>
          <a:ln>
            <a:solidFill>
              <a:schemeClr val="accent3"/>
            </a:solidFill>
          </a:ln>
        </p:spPr>
        <p:txBody>
          <a:bodyPr vert="horz" lIns="91440" tIns="45720" rIns="91440" bIns="45720" numCol="1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Developer friendly</a:t>
            </a:r>
          </a:p>
          <a:p>
            <a:r>
              <a:rPr lang="en-US" sz="1800" dirty="0"/>
              <a:t>Scale well</a:t>
            </a:r>
          </a:p>
          <a:p>
            <a:r>
              <a:rPr lang="en-US" sz="1800" dirty="0"/>
              <a:t>LPG vs. RDF triples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2F3D7D8-E70C-AB48-A526-F73996839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916"/>
            <a:ext cx="3240000" cy="1440000"/>
          </a:xfrm>
          <a:ln>
            <a:solidFill>
              <a:schemeClr val="accent3"/>
            </a:solidFill>
          </a:ln>
        </p:spPr>
        <p:txBody>
          <a:bodyPr numCol="1" anchor="ctr">
            <a:noAutofit/>
          </a:bodyPr>
          <a:lstStyle/>
          <a:p>
            <a:r>
              <a:rPr lang="en-US" sz="1800" dirty="0"/>
              <a:t>Several sensors</a:t>
            </a:r>
          </a:p>
          <a:p>
            <a:r>
              <a:rPr lang="en-US" sz="1800" dirty="0"/>
              <a:t>Time-series and spatial data</a:t>
            </a:r>
          </a:p>
          <a:p>
            <a:r>
              <a:rPr lang="en-US" sz="1800" dirty="0"/>
              <a:t>Variable sampling rates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AF2ED64-A216-384C-991B-250D25F617AB}"/>
              </a:ext>
            </a:extLst>
          </p:cNvPr>
          <p:cNvSpPr txBox="1">
            <a:spLocks/>
          </p:cNvSpPr>
          <p:nvPr/>
        </p:nvSpPr>
        <p:spPr>
          <a:xfrm>
            <a:off x="4476000" y="2263166"/>
            <a:ext cx="3240000" cy="1440000"/>
          </a:xfrm>
          <a:prstGeom prst="rect">
            <a:avLst/>
          </a:prstGeom>
          <a:ln>
            <a:solidFill>
              <a:schemeClr val="accent3"/>
            </a:solidFill>
          </a:ln>
        </p:spPr>
        <p:txBody>
          <a:bodyPr vert="horz" lIns="91440" tIns="45720" rIns="91440" bIns="45720" numCol="1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Apps demand low-latency</a:t>
            </a:r>
          </a:p>
          <a:p>
            <a:r>
              <a:rPr lang="en-US" sz="1800" dirty="0"/>
              <a:t>Limited processing resources</a:t>
            </a:r>
          </a:p>
          <a:p>
            <a:r>
              <a:rPr lang="en-US" sz="1800" dirty="0"/>
              <a:t>Connectivity-independent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51B364-51DF-1D42-BA22-896F3D337663}"/>
              </a:ext>
            </a:extLst>
          </p:cNvPr>
          <p:cNvSpPr/>
          <p:nvPr/>
        </p:nvSpPr>
        <p:spPr>
          <a:xfrm>
            <a:off x="8113798" y="1568580"/>
            <a:ext cx="3240000" cy="70133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TOOLS &amp; ACCEPTANCE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6038A2-ECA6-054E-88C6-65FE141F3D35}"/>
              </a:ext>
            </a:extLst>
          </p:cNvPr>
          <p:cNvSpPr/>
          <p:nvPr/>
        </p:nvSpPr>
        <p:spPr>
          <a:xfrm>
            <a:off x="838200" y="4225266"/>
            <a:ext cx="1614714" cy="178364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OPEN QUESTIONS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5B440-317C-9D4C-9919-2C2D56EF1E49}"/>
              </a:ext>
            </a:extLst>
          </p:cNvPr>
          <p:cNvSpPr txBox="1">
            <a:spLocks/>
          </p:cNvSpPr>
          <p:nvPr/>
        </p:nvSpPr>
        <p:spPr>
          <a:xfrm>
            <a:off x="2452914" y="4218516"/>
            <a:ext cx="8900882" cy="1790398"/>
          </a:xfrm>
          <a:prstGeom prst="rect">
            <a:avLst/>
          </a:prstGeom>
          <a:ln>
            <a:solidFill>
              <a:schemeClr val="accent3"/>
            </a:solidFill>
          </a:ln>
        </p:spPr>
        <p:txBody>
          <a:bodyPr vert="horz" lIns="91440" tIns="45720" rIns="91440" bIns="45720" numCol="2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800" dirty="0"/>
              <a:t>Where to use graphs?</a:t>
            </a:r>
            <a:endParaRPr lang="en-US" sz="1400" dirty="0"/>
          </a:p>
          <a:p>
            <a:pPr lvl="0"/>
            <a:r>
              <a:rPr lang="en-US" sz="1800" dirty="0"/>
              <a:t>What to store?</a:t>
            </a:r>
          </a:p>
          <a:p>
            <a:pPr lvl="0"/>
            <a:r>
              <a:rPr lang="en-US" sz="1800" dirty="0"/>
              <a:t>How to store? 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/>
              <a:t>Optimal data life cycles</a:t>
            </a:r>
          </a:p>
          <a:p>
            <a:pPr lvl="0"/>
            <a:r>
              <a:rPr lang="en-US" sz="1800" dirty="0"/>
              <a:t>Which data model to use?</a:t>
            </a:r>
          </a:p>
          <a:p>
            <a:r>
              <a:rPr lang="en-US" sz="1800" dirty="0"/>
              <a:t>Query language?</a:t>
            </a:r>
          </a:p>
        </p:txBody>
      </p:sp>
    </p:spTree>
    <p:extLst>
      <p:ext uri="{BB962C8B-B14F-4D97-AF65-F5344CB8AC3E}">
        <p14:creationId xmlns:p14="http://schemas.microsoft.com/office/powerpoint/2010/main" val="2173160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67CB494-8751-CC42-8A3F-2F62C559062B}" vid="{C7EBECAC-C58A-6A4E-926C-68DABF7ED1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184</Words>
  <Application>Microsoft Macintosh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Vehicle graph data</vt:lpstr>
      <vt:lpstr>Overview</vt:lpstr>
      <vt:lpstr>Vehicle Signal Ontology (VSSo) [1]</vt:lpstr>
      <vt:lpstr>Challenges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 data in the automotive context</dc:title>
  <dc:creator>source source</dc:creator>
  <cp:lastModifiedBy>source source</cp:lastModifiedBy>
  <cp:revision>33</cp:revision>
  <dcterms:created xsi:type="dcterms:W3CDTF">2019-02-26T08:14:26Z</dcterms:created>
  <dcterms:modified xsi:type="dcterms:W3CDTF">2019-03-01T14:00:22Z</dcterms:modified>
</cp:coreProperties>
</file>