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334" r:id="rId2"/>
    <p:sldId id="266" r:id="rId3"/>
    <p:sldId id="258" r:id="rId4"/>
    <p:sldId id="257" r:id="rId5"/>
    <p:sldId id="261" r:id="rId6"/>
    <p:sldId id="262" r:id="rId7"/>
    <p:sldId id="336" r:id="rId8"/>
    <p:sldId id="269" r:id="rId9"/>
    <p:sldId id="267" r:id="rId10"/>
    <p:sldId id="268" r:id="rId11"/>
    <p:sldId id="263" r:id="rId12"/>
    <p:sldId id="337" r:id="rId13"/>
    <p:sldId id="264" r:id="rId14"/>
    <p:sldId id="335" r:id="rId15"/>
    <p:sldId id="260" r:id="rId16"/>
    <p:sldId id="265" r:id="rId17"/>
    <p:sldId id="338" r:id="rId18"/>
    <p:sldId id="339" r:id="rId19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3552" autoAdjust="0"/>
  </p:normalViewPr>
  <p:slideViewPr>
    <p:cSldViewPr snapToGrid="0" snapToObjects="1">
      <p:cViewPr varScale="1">
        <p:scale>
          <a:sx n="74" d="100"/>
          <a:sy n="74" d="100"/>
        </p:scale>
        <p:origin x="4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08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Scope of the work. (1) Conflict: some policies ask for something impossible, like stay inside A and inside B when A and B do not overlap. No location satisfies both, so the policy can never apply. (2) Redundancy: a condition another already covers, like inside France and inside Europe. Anything inside France is inside Europe, so the second is droppable. (3) Downstream restriction: when one policy passes data to another, the follow-on must only narrow. Europe then France is valid; Europe then Asia widens and is rejected.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Framing for a non-UFO-L audience: two different questions, not two competing ontologies. The evaluator (formal semantics) answers 'given this situation, what is the verdict' (active, violated, fulfilled). A foundational ontology answers 'what legal reality exists when this policy is in force' (who holds a right, a duty, the authority to declare a violation). Complementary, not competing. Respectful framing: ODRL's semantics does what it was built for; we add the ability to answer a different, deeper question. UFO-L gets exactly one line: an off-the-shelf foundational ontology built for legal concepts that already models rights, duties, and powers. Internals stay out; sets up the 'beyond OWL' point later.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9CDDD-E285-1E9D-AE75-CD29070C7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BF0AFA-EED9-EA7B-CB1E-18145CF03B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0557BF-F850-A1F7-AF16-693A24E21C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D1F6F-6238-D05D-F195-194227B504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20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Machinery at the idea level, not TPTP/SMT internals. We compile each ODRL problem to a logic problem in two standard formats: TPTP for theorem provers (Vampire, E), strong on logical entailment; SMT-LIB for SMT solvers (Z3, cvc5), which add built-in arithmetic for the numeric parts provers struggle with. Conceptually, 'do these policies conflict?' becomes 'is there any point satisfying both?': no such point, the prover proves it, Conflict; a point exists, the solver finds it, Compatible. Two independent encodings agreeing is the credibility argument: the verdict comes from the semantics, not from how we encoded it. Public benchmarks back this (odrl-benchmark, </a:t>
            </a:r>
            <a:r>
              <a:rPr lang="en-US" dirty="0" err="1"/>
              <a:t>odrl</a:t>
            </a:r>
            <a:r>
              <a:rPr lang="en-US" dirty="0"/>
              <a:t>-temporal-benchmark).</a:t>
            </a:r>
          </a:p>
          <a:p>
            <a:endParaRPr lang="en-US" dirty="0"/>
          </a:p>
          <a:p>
            <a:r>
              <a:rPr lang="de-DE" b="1" dirty="0"/>
              <a:t>SZS</a:t>
            </a:r>
            <a:r>
              <a:rPr lang="de-DE" dirty="0"/>
              <a:t> = a </a:t>
            </a: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vocabulary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reporting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an </a:t>
            </a:r>
            <a:r>
              <a:rPr lang="de-DE" dirty="0" err="1"/>
              <a:t>automated</a:t>
            </a:r>
            <a:r>
              <a:rPr lang="de-DE" dirty="0"/>
              <a:t> </a:t>
            </a:r>
            <a:r>
              <a:rPr lang="de-DE" dirty="0" err="1"/>
              <a:t>reasoner</a:t>
            </a:r>
            <a:r>
              <a:rPr lang="de-DE" dirty="0"/>
              <a:t> </a:t>
            </a:r>
            <a:r>
              <a:rPr lang="de-DE" dirty="0" err="1"/>
              <a:t>concluded</a:t>
            </a:r>
            <a:r>
              <a:rPr lang="de-DE" dirty="0"/>
              <a:t> (</a:t>
            </a:r>
            <a:r>
              <a:rPr lang="de-DE" dirty="0" err="1"/>
              <a:t>from</a:t>
            </a:r>
            <a:r>
              <a:rPr lang="de-DE" dirty="0"/>
              <a:t> the TPTP </a:t>
            </a:r>
            <a:r>
              <a:rPr lang="de-DE" dirty="0" err="1"/>
              <a:t>community</a:t>
            </a:r>
            <a:r>
              <a:rPr lang="de-DE" dirty="0"/>
              <a:t>).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gives</a:t>
            </a:r>
            <a:r>
              <a:rPr lang="de-DE" dirty="0"/>
              <a:t> </a:t>
            </a: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labels</a:t>
            </a:r>
            <a:r>
              <a:rPr lang="de-DE" dirty="0"/>
              <a:t> like:</a:t>
            </a:r>
          </a:p>
          <a:p>
            <a:r>
              <a:rPr lang="de-DE" b="1" dirty="0"/>
              <a:t>Theorem</a:t>
            </a:r>
            <a:r>
              <a:rPr lang="de-DE" dirty="0"/>
              <a:t> , the </a:t>
            </a:r>
            <a:r>
              <a:rPr lang="de-DE" dirty="0" err="1"/>
              <a:t>conjecture</a:t>
            </a:r>
            <a:r>
              <a:rPr lang="de-DE" dirty="0"/>
              <a:t> was </a:t>
            </a:r>
            <a:r>
              <a:rPr lang="de-DE" dirty="0" err="1"/>
              <a:t>proved</a:t>
            </a:r>
            <a:r>
              <a:rPr lang="de-DE" dirty="0"/>
              <a:t>.</a:t>
            </a:r>
          </a:p>
          <a:p>
            <a:r>
              <a:rPr lang="de-DE" b="1" dirty="0" err="1"/>
              <a:t>Unsatisfiable</a:t>
            </a:r>
            <a:r>
              <a:rPr lang="de-DE" dirty="0"/>
              <a:t> , the </a:t>
            </a:r>
            <a:r>
              <a:rPr lang="de-DE" dirty="0" err="1"/>
              <a:t>constraints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.</a:t>
            </a:r>
          </a:p>
          <a:p>
            <a:r>
              <a:rPr lang="de-DE" b="1" dirty="0" err="1"/>
              <a:t>Satisfiable</a:t>
            </a:r>
            <a:r>
              <a:rPr lang="de-DE" dirty="0"/>
              <a:t> , a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exists</a:t>
            </a:r>
            <a:r>
              <a:rPr lang="de-DE" dirty="0"/>
              <a:t>.</a:t>
            </a:r>
          </a:p>
          <a:p>
            <a:r>
              <a:rPr lang="de-DE" b="1" dirty="0"/>
              <a:t>Timeout</a:t>
            </a:r>
            <a:r>
              <a:rPr lang="de-DE" dirty="0"/>
              <a:t> , </a:t>
            </a:r>
            <a:r>
              <a:rPr lang="de-DE" dirty="0" err="1"/>
              <a:t>couldn't</a:t>
            </a:r>
            <a:r>
              <a:rPr lang="de-DE" dirty="0"/>
              <a:t> </a:t>
            </a:r>
            <a:r>
              <a:rPr lang="de-DE" dirty="0" err="1"/>
              <a:t>decide</a:t>
            </a:r>
            <a:r>
              <a:rPr lang="de-DE" dirty="0"/>
              <a:t> in 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A093D-8E18-381E-80F8-538F3A2D6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381AC1-ADE3-755C-D9E4-04716F6732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B3828A-9D30-D916-4B76-24EC37135E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Framing for a non-UFO-L audience: two different questions, not two competing ontologies. The evaluator (formal semantics) answers 'given this situation, what is the verdict' (active, violated, fulfilled). A foundational ontology answers 'what legal reality exists when this policy is in force' (who holds a right, a duty, the authority to declare a violation). Complementary, not competing. Respectful framing: ODRL's semantics does what it was built for; we add the ability to answer a different, deeper question. UFO-L gets exactly one line: an off-the-shelf foundational ontology built for legal concepts that already models rights, duties, and powers. Internals stay out; sets up the 'beyond OWL' point later.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74A82-6205-6FAB-4E60-4904A00403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91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external knowledge is needed and how different standards are reconciled. Self-contained operands (dateTime, count) get their values from XSD. Externally-grounded ones (spatial, purpose, language, and others) get theirs from an external resource of one of three kinds: a knowledge graph, a taxonomy, or a registry. When two policies ground the same operand in different standards (GeoNames vs ISO 3166), the reasoner uses a compatible alignment that preserves order and disjointness, so the verdict is the same whichever resource each side used.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Future work as two distinct threads connecting to real community tools. Output: the Compliance Report Model (Slabbinck &amp; Esteves, SolidLab/KNoWS, part of the FORCE framework) is the interoperable output format for ODRL evaluation, capturing not just activation but the rationale. Map the reasoner's definite verdicts (conflict = SZS Theorem/unsat, compatible = Satisfiable) into that vocabulary; a Timeout is a non-answer, not a report entry, so undecided stays undecided. Pipeline: the reasoner runs at negotiation time (checks compatibility across all situations before agreement); a runtime evaluator enforces one situation after agreement. Note on tools: the Compliance Report Model's own reference evaluator is the SolidLab ODRL Evaluator, which already emits Compliance Reports; ODRE (Cimmino et al.) is a separate enforcement framework. Both are directions, not recipes, so no scooping risk.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ECBE4-F020-FC47-8457-79F0CA513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F90EB3-355C-68F7-B5A1-4FB51A427B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80DB1D-EFB1-E26F-E1F1-91FEDD1F46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Future work as two distinct threads connecting to real community tools. Output: the Compliance Report Model (Slabbinck &amp; Esteves, SolidLab/KNoWS, part of the FORCE framework) is the interoperable output format for ODRL evaluation, capturing not just activation but the rationale. Map the reasoner's definite verdicts (conflict = SZS Theorem/unsat, compatible = Satisfiable) into that vocabulary; a Timeout is a non-answer, not a report entry, so undecided stays undecided. Pipeline: the reasoner runs at negotiation time (checks compatibility across all situations before agreement); a runtime evaluator enforces one situation after agreement. Note on tools: the Compliance Report Model's own reference evaluator is the SolidLab ODRL Evaluator, which already emits Compliance Reports; ODRE (Cimmino et al.) is a separate enforcement framework. Both are directions, not recipes, so no scooping risk.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BFCF7-04AE-0760-A2EA-E89AE16D77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88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39CA1-5763-125A-897D-6172DBDF9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611061-EB87-DA5E-B0C4-D829FAE0D2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C5563E-5B2B-4D27-A27B-FABE74B140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Future work as two distinct threads connecting to real community tools. Output: the Compliance Report Model (Slabbinck &amp; Esteves, SolidLab/KNoWS, part of the FORCE framework) is the interoperable output format for ODRL evaluation, capturing not just activation but the rationale. Map the reasoner's definite verdicts (conflict = SZS Theorem/unsat, compatible = Satisfiable) into that vocabulary; a Timeout is a non-answer, not a report entry, so undecided stays undecided. Pipeline: the reasoner runs at negotiation time (checks compatibility across all situations before agreement); a runtime evaluator enforces one situation after agreement. Note on tools: the Compliance Report Model's own reference evaluator is the SolidLab ODRL Evaluator, which already emits Compliance Reports; ODRE (Cimmino et al.) is a separate enforcement framework. Both are directions, not recipes, so no scooping risk.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CCC40-F49D-A5FD-040B-21B1D4637A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75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policy</a:t>
            </a:r>
            <a:r>
              <a:rPr lang="de-DE" dirty="0"/>
              <a:t> </a:t>
            </a:r>
            <a:r>
              <a:rPr lang="de-DE" dirty="0" err="1"/>
              <a:t>allows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in </a:t>
            </a:r>
            <a:r>
              <a:rPr lang="de-DE" i="1" dirty="0"/>
              <a:t>Europe</a:t>
            </a:r>
            <a:r>
              <a:rPr lang="de-DE" dirty="0"/>
              <a:t>. The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policy</a:t>
            </a:r>
            <a:r>
              <a:rPr lang="de-DE" dirty="0"/>
              <a:t> </a:t>
            </a:r>
            <a:r>
              <a:rPr lang="de-DE" dirty="0" err="1"/>
              <a:t>tries</a:t>
            </a:r>
            <a:r>
              <a:rPr lang="de-DE" dirty="0"/>
              <a:t> to </a:t>
            </a:r>
            <a:r>
              <a:rPr lang="de-DE" dirty="0" err="1"/>
              <a:t>allow</a:t>
            </a:r>
            <a:r>
              <a:rPr lang="de-DE" dirty="0"/>
              <a:t> </a:t>
            </a:r>
            <a:r>
              <a:rPr lang="de-DE" i="1" dirty="0"/>
              <a:t>Asia</a:t>
            </a:r>
            <a:r>
              <a:rPr lang="de-DE" dirty="0"/>
              <a:t>. But Asia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i="1" dirty="0"/>
              <a:t>outside</a:t>
            </a:r>
            <a:r>
              <a:rPr lang="de-DE" dirty="0"/>
              <a:t> Europe, so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i="1" dirty="0" err="1"/>
              <a:t>widens</a:t>
            </a:r>
            <a:r>
              <a:rPr lang="de-DE" dirty="0"/>
              <a:t> the </a:t>
            </a:r>
            <a:r>
              <a:rPr lang="de-DE" dirty="0" err="1"/>
              <a:t>permission</a:t>
            </a:r>
            <a:r>
              <a:rPr lang="de-DE" dirty="0"/>
              <a:t> to </a:t>
            </a:r>
            <a:r>
              <a:rPr lang="de-DE" dirty="0" err="1"/>
              <a:t>somewhere</a:t>
            </a:r>
            <a:r>
              <a:rPr lang="de-DE" dirty="0"/>
              <a:t> </a:t>
            </a:r>
            <a:r>
              <a:rPr lang="de-DE" dirty="0" err="1"/>
              <a:t>never</a:t>
            </a:r>
            <a:r>
              <a:rPr lang="de-DE" dirty="0"/>
              <a:t> </a:t>
            </a:r>
            <a:r>
              <a:rPr lang="de-DE" dirty="0" err="1"/>
              <a:t>granted</a:t>
            </a:r>
            <a:r>
              <a:rPr lang="de-DE" dirty="0"/>
              <a:t>. </a:t>
            </a:r>
            <a:r>
              <a:rPr lang="de-DE" dirty="0" err="1"/>
              <a:t>That's</a:t>
            </a:r>
            <a:r>
              <a:rPr lang="de-DE" dirty="0"/>
              <a:t> invalid,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can't</a:t>
            </a:r>
            <a:r>
              <a:rPr lang="de-DE" dirty="0"/>
              <a:t> </a:t>
            </a:r>
            <a:r>
              <a:rPr lang="de-DE" dirty="0" err="1"/>
              <a:t>hand</a:t>
            </a:r>
            <a:r>
              <a:rPr lang="de-DE" dirty="0"/>
              <a:t> on </a:t>
            </a:r>
            <a:r>
              <a:rPr lang="de-DE" i="1" dirty="0" err="1"/>
              <a:t>more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received</a:t>
            </a:r>
            <a:r>
              <a:rPr lang="de-DE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There's</a:t>
            </a:r>
            <a:r>
              <a:rPr lang="de-DE" dirty="0"/>
              <a:t> </a:t>
            </a:r>
            <a:r>
              <a:rPr lang="de-DE" i="1" dirty="0" err="1"/>
              <a:t>nothing</a:t>
            </a:r>
            <a:r>
              <a:rPr lang="de-DE" i="1" dirty="0"/>
              <a:t> to check </a:t>
            </a:r>
            <a:r>
              <a:rPr lang="de-DE" i="1" dirty="0" err="1"/>
              <a:t>against</a:t>
            </a:r>
            <a:r>
              <a:rPr lang="de-DE" dirty="0"/>
              <a:t>, so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can't</a:t>
            </a:r>
            <a:r>
              <a:rPr lang="de-DE" dirty="0"/>
              <a:t> </a:t>
            </a:r>
            <a:r>
              <a:rPr lang="de-DE" dirty="0" err="1"/>
              <a:t>say</a:t>
            </a:r>
            <a:r>
              <a:rPr lang="de-DE" dirty="0"/>
              <a:t> Conflict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Compatible</a:t>
            </a:r>
            <a:r>
              <a:rPr lang="de-DE" dirty="0"/>
              <a:t>. </a:t>
            </a:r>
            <a:r>
              <a:rPr lang="de-DE" dirty="0" err="1"/>
              <a:t>It's</a:t>
            </a:r>
            <a:r>
              <a:rPr lang="de-DE" dirty="0"/>
              <a:t> a </a:t>
            </a:r>
            <a:r>
              <a:rPr lang="de-DE" i="1" dirty="0" err="1"/>
              <a:t>structural</a:t>
            </a:r>
            <a:r>
              <a:rPr lang="de-DE" dirty="0"/>
              <a:t> </a:t>
            </a:r>
            <a:r>
              <a:rPr lang="de-DE" dirty="0" err="1"/>
              <a:t>verdict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the </a:t>
            </a:r>
            <a:r>
              <a:rPr lang="de-DE" i="1" dirty="0" err="1"/>
              <a:t>comparison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policies</a:t>
            </a:r>
            <a:r>
              <a:rPr lang="de-DE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Temporal parallel to the external-knowledge slide. There ODRL leaves the operand's grounding unspecified; here it leaves unspecified whether time is a point or an amount. Same operator lt reads as 'earlier than' on a date and 'shorter than' on a duration. ODRL uses one operator set for both, so it cannot separate instants from durations and comparison is unsound. Fix: give each temporal operand a sort (instant or duration); every operator then has one clear reading. Next: the hidden cross-operand conflict (metered use can never exceed elapsed time).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memorable slide, powered by the background theory. Some properties hold in every execution: metered use never exceeds elapsed time, the delay before first use never exceeds elapsed time, and durations are never negative. We collect these into a background theory the reasoner intersects with the policies. The cross-operand conflict: offer wants 30 days of metered use, request allows at most 10 days elapsed; each is satisfiable alone, but metered use cannot exceed elapsed time, so together they are impossible, a Conflict that per-operand checking misses. Say 'facts about how time works' on the slide; if asked, it is formally a background theory Phi intersected with the denotations, formula in the paper.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1ABD0-1359-0291-F4AC-810B9B01A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ECD58F-8BB5-5C9E-B8B8-54ED34E1E0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C04660-34CD-F08C-660F-5A299DEE53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Framing for a non-UFO-L audience: two different questions, not two competing ontologies. The evaluator (formal semantics) answers 'given this situation, what is the verdict' (active, violated, fulfilled). A foundational ontology answers 'what legal reality exists when this policy is in force' (who holds a right, a duty, the authority to declare a violation). Complementary, not competing. Respectful framing: ODRL's semantics does what it was built for; we add the ability to answer a different, deeper question. UFO-L gets exactly one line: an off-the-shelf foundational ontology built for legal concepts that already models rights, duties, and powers. Internals stay out; sets up the 'beyond OWL' point later.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D5E43-C896-2517-68F2-407D5EAB6C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73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A603B-8328-DA80-1875-FFB744F31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2E457B-D0BE-AAF8-2B4F-CA8ADD7FBD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547265-FC2A-81A8-E53A-3E72AD6ACB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memorable slide, powered by the background theory. Some properties hold in every execution: metered use never exceeds elapsed time, the delay before first use never exceeds elapsed time, and durations are never negative. We collect these into a background theory the reasoner intersects with the policies. The cross-operand conflict: offer wants 30 days of metered use, request allows at most 10 days elapsed; each is satisfiable alone, but metered use cannot exceed elapsed time, so together they are impossible, a Conflict that per-operand checking misses. Say 'facts about how time works' on the slide; if asked, it is formally a background theory Phi intersected with the denotations, formula in the paper.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B340C-9CBB-69FA-3204-B240E23A3E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30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A3209-9C54-1F7F-976E-9040460EA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45E8FB-411F-9D61-5FB4-182A1B79E2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C4FDEC-6DA9-1248-F20F-898B8CC599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memorable slide, powered by the background theory. Some properties hold in every execution: metered use never exceeds elapsed time, the delay before first use never exceeds elapsed time, and durations are never negative. We collect these into a background theory the reasoner intersects with the policies. The cross-operand conflict: offer wants 30 days of metered use, request allows at most 10 days elapsed; each is satisfiable alone, but metered use cannot exceed elapsed time, so together they are impossible, a Conflict that per-operand checking misses. Say 'facts about how time works' on the slide; if asked, it is formally a background theory Phi intersected with the denotations, formula in the paper.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D10471-841B-412C-719E-AFC9B5F3CC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916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63B34-5E38-2B20-8584-A85E9E08E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FABDC3-5922-6B04-E90D-84B35298A6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DDF915-5EA7-4ACF-96A7-8B19ADAF5C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memorable slide, powered by the background theory. Some properties hold in every execution: metered use never exceeds elapsed time, the delay before first use never exceeds elapsed time, and durations are never negative. We collect these into a background theory the reasoner intersects with the policies. The cross-operand conflict: offer wants 30 days of metered use, request allows at most 10 days elapsed; each is satisfiable alone, but metered use cannot exceed elapsed time, so together they are impossible, a Conflict that per-operand checking misses. Say 'facts about how time works' on the slide; if asked, it is formally a background theory Phi intersected with the denotations, formula in the paper.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6008C0-592A-393D-0BCF-4BD8A1986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08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 – große Headline ob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46599342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11F1A574-59A7-4800-855F-6C927C3EF9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-10938988"/>
            <a:ext cx="11712575" cy="16923864"/>
          </a:xfrm>
          <a:noFill/>
        </p:spPr>
        <p:txBody>
          <a:bodyPr wrap="square" lIns="486000" tIns="360000" rIns="360000" bIns="360000" anchor="b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Headline groß, Frutiger LT </a:t>
            </a:r>
            <a:r>
              <a:rPr lang="de-DE" err="1"/>
              <a:t>Com</a:t>
            </a:r>
            <a:r>
              <a:rPr lang="de-DE"/>
              <a:t> Light, 32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—</a:t>
            </a:r>
          </a:p>
          <a:p>
            <a:pPr lvl="2"/>
            <a:r>
              <a:rPr lang="de-DE" err="1"/>
              <a:t>Subline</a:t>
            </a:r>
            <a:r>
              <a:rPr lang="de-DE"/>
              <a:t>/Referent/Datum</a:t>
            </a:r>
          </a:p>
          <a:p>
            <a:pPr lvl="3"/>
            <a:r>
              <a:rPr lang="de-DE"/>
              <a:t>Referenten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5C68886-21F8-4FFB-8201-7F0BA6565D6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8"/>
            <a:ext cx="720000" cy="123111"/>
          </a:xfrm>
        </p:spPr>
        <p:txBody>
          <a:bodyPr/>
          <a:lstStyle/>
          <a:p>
            <a:fld id="{18404E2F-0DC3-491D-BBFF-E567024868D0}" type="datetime1">
              <a:rPr lang="de-DE" noProof="0" smtClean="0"/>
              <a:t>21.07.2026</a:t>
            </a:fld>
            <a:endParaRPr lang="de-DE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4BD0276-DAC0-4256-A958-3D3DD10E63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8"/>
            <a:ext cx="2952000" cy="123111"/>
          </a:xfrm>
        </p:spPr>
        <p:txBody>
          <a:bodyPr/>
          <a:lstStyle/>
          <a:p>
            <a:r>
              <a:rPr lang="de-DE" noProof="0"/>
              <a:t>© Fraunhofer FIT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696E82-453E-4196-8BCD-BF982D2641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8"/>
            <a:ext cx="720000" cy="123111"/>
          </a:xfr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28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ithub.com/Daham-Mustaf/odrl-temporal-benchmar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606.2434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ithub.com/Daham-Mustaf/odrl-ufol-groundi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ptp.org/UserDocs/TPTPWorldTutorial/LogicFOF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ptp.org/UserDocs/ProblemLibraryManual/TPTPTR.shtml#Conclusio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ptp.org/UserDocs/SZSOntology/" TargetMode="External"/><Relationship Id="rId4" Type="http://schemas.openxmlformats.org/officeDocument/2006/relationships/hyperlink" Target="https://smt-lib.org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602.19883%20V2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t.fraunhofer.de/de/geschaeftsfelder/human-centered-engineering-and-design/HCED_Forschung/datenraum-kultur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606.2344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aham-Mustaf/odrl-temporal-benchmar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ithub.com/Daham-Mustaf/odrl-temporal-benchmar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ithub.com/Daham-Mustaf/odrl-temporal-benchmar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it_rgb_modul_send_de">
            <a:extLst>
              <a:ext uri="{FF2B5EF4-FFF2-40B4-BE49-F238E27FC236}">
                <a16:creationId xmlns:a16="http://schemas.microsoft.com/office/drawing/2014/main" id="{2782B2E4-812A-4F14-8F5B-48148C001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2000" y="0"/>
            <a:ext cx="2520000" cy="1471400"/>
          </a:xfrm>
          <a:prstGeom prst="rect">
            <a:avLst/>
          </a:prstGeom>
        </p:spPr>
      </p:pic>
      <p:sp>
        <p:nvSpPr>
          <p:cNvPr id="6" name="Text 0">
            <a:extLst>
              <a:ext uri="{FF2B5EF4-FFF2-40B4-BE49-F238E27FC236}">
                <a16:creationId xmlns:a16="http://schemas.microsoft.com/office/drawing/2014/main" id="{919D2B5E-8D89-06F7-4A37-9C8264984A2D}"/>
              </a:ext>
            </a:extLst>
          </p:cNvPr>
          <p:cNvSpPr/>
          <p:nvPr/>
        </p:nvSpPr>
        <p:spPr>
          <a:xfrm>
            <a:off x="817253" y="720301"/>
            <a:ext cx="9506323" cy="16156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Reasoning about ODRL Policies</a:t>
            </a:r>
            <a:endParaRPr lang="en-US" sz="4400" dirty="0"/>
          </a:p>
        </p:txBody>
      </p:sp>
      <p:sp>
        <p:nvSpPr>
          <p:cNvPr id="3" name="Text 3">
            <a:extLst>
              <a:ext uri="{FF2B5EF4-FFF2-40B4-BE49-F238E27FC236}">
                <a16:creationId xmlns:a16="http://schemas.microsoft.com/office/drawing/2014/main" id="{7538B71C-53F2-7A36-E764-221F5E43C169}"/>
              </a:ext>
            </a:extLst>
          </p:cNvPr>
          <p:cNvSpPr/>
          <p:nvPr/>
        </p:nvSpPr>
        <p:spPr>
          <a:xfrm>
            <a:off x="767707" y="1643061"/>
            <a:ext cx="106070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Temporal and spatial conflict detection with automated provers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5E92DE54-B473-2DB6-38EF-B7D83F8E1B3D}"/>
              </a:ext>
            </a:extLst>
          </p:cNvPr>
          <p:cNvSpPr/>
          <p:nvPr/>
        </p:nvSpPr>
        <p:spPr>
          <a:xfrm>
            <a:off x="640080" y="2880360"/>
            <a:ext cx="10607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Daham M. Mustafa</a:t>
            </a:r>
            <a:endParaRPr lang="en-US" sz="1800" dirty="0"/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40F697F9-4D43-A097-D1FA-C4DDD3AABE47}"/>
              </a:ext>
            </a:extLst>
          </p:cNvPr>
          <p:cNvSpPr/>
          <p:nvPr/>
        </p:nvSpPr>
        <p:spPr>
          <a:xfrm>
            <a:off x="640080" y="3291840"/>
            <a:ext cx="10607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>
                <a:solidFill>
                  <a:srgbClr val="D9EAE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with </a:t>
            </a:r>
            <a:r>
              <a:rPr lang="en-US" sz="1600" i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Diego</a:t>
            </a:r>
            <a:r>
              <a:rPr lang="en-US" sz="1600" dirty="0">
                <a:solidFill>
                  <a:srgbClr val="D9EAE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i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Collarana, Christoph Lange, Sabrina Kirrane, Christoph Quix, Rafiqul Haque, Giancarlo Guizzardi, Stefan Decker</a:t>
            </a:r>
          </a:p>
        </p:txBody>
      </p:sp>
      <p:sp>
        <p:nvSpPr>
          <p:cNvPr id="11" name="Text 6">
            <a:extLst>
              <a:ext uri="{FF2B5EF4-FFF2-40B4-BE49-F238E27FC236}">
                <a16:creationId xmlns:a16="http://schemas.microsoft.com/office/drawing/2014/main" id="{563DCA8D-E3FB-401F-0E23-89163C97D76A}"/>
              </a:ext>
            </a:extLst>
          </p:cNvPr>
          <p:cNvSpPr/>
          <p:nvPr/>
        </p:nvSpPr>
        <p:spPr>
          <a:xfrm>
            <a:off x="640080" y="3703320"/>
            <a:ext cx="10607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i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Position paper: Formal Semantics and Foundational Grounding for Comparable ODRL Policies in Data Spaces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Text 7">
            <a:extLst>
              <a:ext uri="{FF2B5EF4-FFF2-40B4-BE49-F238E27FC236}">
                <a16:creationId xmlns:a16="http://schemas.microsoft.com/office/drawing/2014/main" id="{84CB5FA6-6E33-886A-6280-45E5E5BFCC23}"/>
              </a:ext>
            </a:extLst>
          </p:cNvPr>
          <p:cNvSpPr/>
          <p:nvPr/>
        </p:nvSpPr>
        <p:spPr>
          <a:xfrm>
            <a:off x="640080" y="5806440"/>
            <a:ext cx="10607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D9EAE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Fraunhofer FIT  ·  RWTH Aachen University</a:t>
            </a:r>
            <a:endParaRPr lang="en-US" sz="1600" dirty="0"/>
          </a:p>
        </p:txBody>
      </p:sp>
      <p:sp>
        <p:nvSpPr>
          <p:cNvPr id="16" name="Text 8">
            <a:extLst>
              <a:ext uri="{FF2B5EF4-FFF2-40B4-BE49-F238E27FC236}">
                <a16:creationId xmlns:a16="http://schemas.microsoft.com/office/drawing/2014/main" id="{65CDF273-37A6-46EC-63DD-F8C43082B357}"/>
              </a:ext>
            </a:extLst>
          </p:cNvPr>
          <p:cNvSpPr/>
          <p:nvPr/>
        </p:nvSpPr>
        <p:spPr>
          <a:xfrm>
            <a:off x="640080" y="6144768"/>
            <a:ext cx="10607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9FD8C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London  ·  20-21 July 2026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88169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36066-CE60-D930-A1AF-38426BB3B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17">
            <a:extLst>
              <a:ext uri="{FF2B5EF4-FFF2-40B4-BE49-F238E27FC236}">
                <a16:creationId xmlns:a16="http://schemas.microsoft.com/office/drawing/2014/main" id="{8183BD07-4E7B-CAAB-3E49-2DEAB2341F24}"/>
              </a:ext>
            </a:extLst>
          </p:cNvPr>
          <p:cNvSpPr/>
          <p:nvPr/>
        </p:nvSpPr>
        <p:spPr>
          <a:xfrm>
            <a:off x="548640" y="6510528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E7B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W3C Workshop on the Future of ODRL  ·  Paper 19</a:t>
            </a:r>
            <a:endParaRPr lang="en-US" sz="900" dirty="0"/>
          </a:p>
        </p:txBody>
      </p:sp>
      <p:sp>
        <p:nvSpPr>
          <p:cNvPr id="20" name="Text 18">
            <a:extLst>
              <a:ext uri="{FF2B5EF4-FFF2-40B4-BE49-F238E27FC236}">
                <a16:creationId xmlns:a16="http://schemas.microsoft.com/office/drawing/2014/main" id="{1FA8D3C3-6248-3679-44D0-CA1B28244675}"/>
              </a:ext>
            </a:extLst>
          </p:cNvPr>
          <p:cNvSpPr/>
          <p:nvPr/>
        </p:nvSpPr>
        <p:spPr>
          <a:xfrm>
            <a:off x="11155680" y="6510528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E7B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41025D-1850-168E-65D6-8A238F375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554" y="1081663"/>
            <a:ext cx="9182446" cy="4840976"/>
          </a:xfrm>
          <a:prstGeom prst="rect">
            <a:avLst/>
          </a:prstGeom>
        </p:spPr>
      </p:pic>
      <p:sp>
        <p:nvSpPr>
          <p:cNvPr id="6" name="Text 14">
            <a:extLst>
              <a:ext uri="{FF2B5EF4-FFF2-40B4-BE49-F238E27FC236}">
                <a16:creationId xmlns:a16="http://schemas.microsoft.com/office/drawing/2014/main" id="{B76E6AB4-3763-80D8-4A49-8D346729DF89}"/>
              </a:ext>
            </a:extLst>
          </p:cNvPr>
          <p:cNvSpPr/>
          <p:nvPr/>
        </p:nvSpPr>
        <p:spPr>
          <a:xfrm>
            <a:off x="3177197" y="5996682"/>
            <a:ext cx="4572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de-DE" sz="1400" dirty="0">
                <a:hlinkClick r:id="rId4"/>
              </a:rPr>
              <a:t>github.com/Daham-Mustaf/</a:t>
            </a:r>
            <a:r>
              <a:rPr lang="de-DE" sz="1400" dirty="0" err="1">
                <a:hlinkClick r:id="rId4"/>
              </a:rPr>
              <a:t>odrl</a:t>
            </a:r>
            <a:r>
              <a:rPr lang="de-DE" sz="1400" dirty="0">
                <a:hlinkClick r:id="rId4"/>
              </a:rPr>
              <a:t>-temporal-benchmark</a:t>
            </a:r>
            <a:endParaRPr lang="en-US" sz="1400" dirty="0"/>
          </a:p>
        </p:txBody>
      </p:sp>
      <p:sp>
        <p:nvSpPr>
          <p:cNvPr id="8" name="Text 0">
            <a:extLst>
              <a:ext uri="{FF2B5EF4-FFF2-40B4-BE49-F238E27FC236}">
                <a16:creationId xmlns:a16="http://schemas.microsoft.com/office/drawing/2014/main" id="{F0B4DA5A-4E1F-45F0-2DC7-F19BE00266EA}"/>
              </a:ext>
            </a:extLst>
          </p:cNvPr>
          <p:cNvSpPr/>
          <p:nvPr/>
        </p:nvSpPr>
        <p:spPr>
          <a:xfrm>
            <a:off x="548640" y="365760"/>
            <a:ext cx="1143914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200" dirty="0"/>
              <a:t>Sort-Stratified Semantics for Temporal Conflict Detection in ODRL Policies</a:t>
            </a:r>
          </a:p>
        </p:txBody>
      </p:sp>
    </p:spTree>
    <p:extLst>
      <p:ext uri="{BB962C8B-B14F-4D97-AF65-F5344CB8AC3E}">
        <p14:creationId xmlns:p14="http://schemas.microsoft.com/office/powerpoint/2010/main" val="4103980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110642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200" noProof="0" dirty="0"/>
              <a:t>What Does ODRL Mean? A Cross-Level Ontological Grounding of Permissions, Prohibitions, and Duties in UFO-L</a:t>
            </a:r>
            <a:endParaRPr lang="en-US" sz="2900" noProof="0" dirty="0"/>
          </a:p>
        </p:txBody>
      </p:sp>
      <p:sp>
        <p:nvSpPr>
          <p:cNvPr id="3" name="Text 1"/>
          <p:cNvSpPr/>
          <p:nvPr/>
        </p:nvSpPr>
        <p:spPr>
          <a:xfrm>
            <a:off x="685800" y="1294652"/>
            <a:ext cx="11064240" cy="9646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noProof="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ODRL's semantics evaluates policies. A different question is what legal situation a policy creates.</a:t>
            </a:r>
            <a:r>
              <a:rPr lang="en-US" sz="1600" noProof="0" dirty="0"/>
              <a:t> </a:t>
            </a:r>
          </a:p>
          <a:p>
            <a:r>
              <a:rPr lang="en-US" sz="1600" noProof="0" dirty="0"/>
              <a:t>Other foundational ontologies (like BFO, DOLCE) describe general structure, objects, events, relations, but don't model </a:t>
            </a:r>
            <a:r>
              <a:rPr lang="en-US" sz="1600" i="1" noProof="0" dirty="0"/>
              <a:t>legal</a:t>
            </a:r>
            <a:r>
              <a:rPr lang="en-US" sz="1600" noProof="0" dirty="0"/>
              <a:t> concepts. UFO-L is built specifically for legal positions (rights, duties, powers), which is exactly what a policy creates.</a:t>
            </a:r>
            <a:endParaRPr lang="en-US" sz="1600" noProof="0" dirty="0">
              <a:solidFill>
                <a:srgbClr val="222222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68680" y="2501660"/>
            <a:ext cx="4754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noProof="0" dirty="0"/>
              <a:t>Formal semantics (the evaluator):</a:t>
            </a:r>
            <a:endParaRPr lang="en-US" sz="1700" noProof="0" dirty="0"/>
          </a:p>
        </p:txBody>
      </p:sp>
      <p:sp>
        <p:nvSpPr>
          <p:cNvPr id="6" name="Text 4"/>
          <p:cNvSpPr/>
          <p:nvPr/>
        </p:nvSpPr>
        <p:spPr>
          <a:xfrm>
            <a:off x="868680" y="3004580"/>
            <a:ext cx="47548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i="1" noProof="0" dirty="0"/>
              <a:t>Given this situation, what's the verdict? </a:t>
            </a:r>
            <a:r>
              <a:rPr lang="en-US" sz="1600" noProof="0" dirty="0"/>
              <a:t>, evaluation. Is the rule active? violated? fulfilled?</a:t>
            </a:r>
          </a:p>
        </p:txBody>
      </p:sp>
      <p:sp>
        <p:nvSpPr>
          <p:cNvPr id="10" name="Text 8"/>
          <p:cNvSpPr/>
          <p:nvPr/>
        </p:nvSpPr>
        <p:spPr>
          <a:xfrm>
            <a:off x="980824" y="3795536"/>
            <a:ext cx="19202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noProof="0" dirty="0">
                <a:solidFill>
                  <a:srgbClr val="179C7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→ a verdict</a:t>
            </a:r>
            <a:endParaRPr lang="en-US" sz="1600" noProof="0" dirty="0"/>
          </a:p>
        </p:txBody>
      </p:sp>
      <p:sp>
        <p:nvSpPr>
          <p:cNvPr id="12" name="Text 10"/>
          <p:cNvSpPr/>
          <p:nvPr/>
        </p:nvSpPr>
        <p:spPr>
          <a:xfrm>
            <a:off x="6537960" y="2457062"/>
            <a:ext cx="4754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noProof="0" dirty="0"/>
              <a:t>Foundational ontology (the grounding):</a:t>
            </a:r>
            <a:endParaRPr lang="en-US" sz="1700" noProof="0" dirty="0"/>
          </a:p>
        </p:txBody>
      </p:sp>
      <p:sp>
        <p:nvSpPr>
          <p:cNvPr id="13" name="Text 11"/>
          <p:cNvSpPr/>
          <p:nvPr/>
        </p:nvSpPr>
        <p:spPr>
          <a:xfrm>
            <a:off x="6568440" y="3248018"/>
            <a:ext cx="4754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i="1" noProof="0" dirty="0"/>
              <a:t>What legal reality exists when this policy is in force?</a:t>
            </a:r>
            <a:r>
              <a:rPr lang="en-US" sz="1600" noProof="0" dirty="0"/>
              <a:t> , </a:t>
            </a:r>
            <a:r>
              <a:rPr lang="en-US" sz="1600" b="1" noProof="0" dirty="0"/>
              <a:t>who</a:t>
            </a:r>
            <a:r>
              <a:rPr lang="en-US" sz="1600" noProof="0" dirty="0"/>
              <a:t> has a right, </a:t>
            </a:r>
            <a:r>
              <a:rPr lang="en-US" sz="1600" b="1" noProof="0" dirty="0"/>
              <a:t>who</a:t>
            </a:r>
            <a:r>
              <a:rPr lang="en-US" sz="1600" noProof="0" dirty="0"/>
              <a:t> has a duty, </a:t>
            </a:r>
            <a:r>
              <a:rPr lang="en-US" sz="1600" b="1" noProof="0" dirty="0"/>
              <a:t>who</a:t>
            </a:r>
            <a:r>
              <a:rPr lang="en-US" sz="1600" noProof="0" dirty="0"/>
              <a:t> has the authority to declare a violation.</a:t>
            </a:r>
            <a:endParaRPr lang="en-US" sz="1600" b="1" noProof="0" dirty="0">
              <a:solidFill>
                <a:srgbClr val="179C7D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6727741" y="3863340"/>
            <a:ext cx="28346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noProof="0" dirty="0">
                <a:solidFill>
                  <a:srgbClr val="179C7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→ the legal reality</a:t>
            </a:r>
            <a:endParaRPr lang="en-US" sz="1600" noProof="0" dirty="0"/>
          </a:p>
        </p:txBody>
      </p:sp>
      <p:sp>
        <p:nvSpPr>
          <p:cNvPr id="18" name="Text 16"/>
          <p:cNvSpPr/>
          <p:nvPr/>
        </p:nvSpPr>
        <p:spPr>
          <a:xfrm>
            <a:off x="868680" y="4356340"/>
            <a:ext cx="11064240" cy="76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noProof="0" dirty="0"/>
              <a:t>Legal positions come at two levels:</a:t>
            </a:r>
          </a:p>
          <a:p>
            <a:r>
              <a:rPr lang="en-US" sz="1600" b="1" noProof="0" dirty="0"/>
              <a:t>conduct</a:t>
            </a:r>
            <a:r>
              <a:rPr lang="en-US" sz="1600" noProof="0" dirty="0"/>
              <a:t> , who may / must / must not do what</a:t>
            </a:r>
          </a:p>
          <a:p>
            <a:r>
              <a:rPr lang="en-US" sz="1600" b="1" noProof="0" dirty="0"/>
              <a:t>competence</a:t>
            </a:r>
            <a:r>
              <a:rPr lang="en-US" sz="1600" noProof="0" dirty="0"/>
              <a:t> , who has the </a:t>
            </a:r>
            <a:r>
              <a:rPr lang="en-US" sz="1600" i="1" noProof="0" dirty="0"/>
              <a:t>authority</a:t>
            </a:r>
            <a:r>
              <a:rPr lang="en-US" sz="1600" noProof="0" dirty="0"/>
              <a:t> to declare a violation and impose its consequences</a:t>
            </a:r>
          </a:p>
        </p:txBody>
      </p:sp>
      <p:sp>
        <p:nvSpPr>
          <p:cNvPr id="20" name="Text 18"/>
          <p:cNvSpPr/>
          <p:nvPr/>
        </p:nvSpPr>
        <p:spPr>
          <a:xfrm>
            <a:off x="822960" y="5270740"/>
            <a:ext cx="10515600" cy="9646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noProof="0" dirty="0">
                <a:solidFill>
                  <a:srgbClr val="179C7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Foundational ontology (UFO-L): </a:t>
            </a:r>
            <a:r>
              <a:rPr lang="en-US" sz="1600" noProof="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built for legal concepts, it already models rights, duties, and powers.</a:t>
            </a:r>
          </a:p>
          <a:p>
            <a:r>
              <a:rPr lang="en-US" sz="1600" noProof="0" dirty="0"/>
              <a:t>Accepted at FOIS 2026 · Preprint: </a:t>
            </a:r>
            <a:r>
              <a:rPr lang="en-US" sz="1600" noProof="0" dirty="0">
                <a:hlinkClick r:id="rId3"/>
              </a:rPr>
              <a:t>arXiv:2606.24344</a:t>
            </a:r>
            <a:endParaRPr lang="en-US" sz="1600" noProof="0" dirty="0"/>
          </a:p>
          <a:p>
            <a:r>
              <a:rPr lang="en-US" sz="1600" noProof="0" dirty="0"/>
              <a:t>Benchmark: </a:t>
            </a:r>
            <a:r>
              <a:rPr lang="en-US" sz="1600" noProof="0" dirty="0">
                <a:hlinkClick r:id="rId4"/>
              </a:rPr>
              <a:t>github.com/Daham-Mustaf/</a:t>
            </a:r>
            <a:r>
              <a:rPr lang="en-US" sz="1600" noProof="0" dirty="0" err="1">
                <a:hlinkClick r:id="rId4"/>
              </a:rPr>
              <a:t>odrl</a:t>
            </a:r>
            <a:r>
              <a:rPr lang="en-US" sz="1600" noProof="0" dirty="0">
                <a:hlinkClick r:id="rId4"/>
              </a:rPr>
              <a:t>-</a:t>
            </a:r>
            <a:r>
              <a:rPr lang="en-US" sz="1600" noProof="0" dirty="0" err="1">
                <a:hlinkClick r:id="rId4"/>
              </a:rPr>
              <a:t>ufol</a:t>
            </a:r>
            <a:r>
              <a:rPr lang="en-US" sz="1600" noProof="0" dirty="0">
                <a:hlinkClick r:id="rId4"/>
              </a:rPr>
              <a:t>-grounding</a:t>
            </a:r>
            <a:endParaRPr lang="en-US" sz="1600" noProof="0" dirty="0">
              <a:solidFill>
                <a:srgbClr val="222222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548640" y="6510528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noProof="0" dirty="0">
                <a:solidFill>
                  <a:srgbClr val="6E7B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W3C Workshop on the Future of ODRL  ·  Paper 19</a:t>
            </a:r>
            <a:endParaRPr lang="en-US" sz="900" noProof="0" dirty="0"/>
          </a:p>
        </p:txBody>
      </p:sp>
      <p:sp>
        <p:nvSpPr>
          <p:cNvPr id="22" name="Text 20"/>
          <p:cNvSpPr/>
          <p:nvPr/>
        </p:nvSpPr>
        <p:spPr>
          <a:xfrm>
            <a:off x="11155680" y="6510528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noProof="0" dirty="0">
                <a:solidFill>
                  <a:srgbClr val="6E7B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900" noProof="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C639B-5FD4-9C28-CA42-5686D4A75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2A39EB14-9077-A958-DE65-9F7FF188CA9F}"/>
              </a:ext>
            </a:extLst>
          </p:cNvPr>
          <p:cNvSpPr/>
          <p:nvPr/>
        </p:nvSpPr>
        <p:spPr>
          <a:xfrm>
            <a:off x="548640" y="365760"/>
            <a:ext cx="11484864" cy="1179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200" dirty="0"/>
              <a:t>Why OWL isn't enough? From ODRL to automated reasoning</a:t>
            </a:r>
          </a:p>
          <a:p>
            <a:endParaRPr lang="en-US" sz="2900" noProof="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98CDB580-32B4-523D-14D2-E164A7FFE50C}"/>
              </a:ext>
            </a:extLst>
          </p:cNvPr>
          <p:cNvSpPr/>
          <p:nvPr/>
        </p:nvSpPr>
        <p:spPr>
          <a:xfrm>
            <a:off x="685800" y="1294652"/>
            <a:ext cx="11064240" cy="36796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noProof="0" dirty="0"/>
              <a:t>Grounding ODRL needs logic OWL can't express:</a:t>
            </a:r>
          </a:p>
          <a:p>
            <a:endParaRPr lang="en-US" sz="1600" noProof="0" dirty="0"/>
          </a:p>
          <a:p>
            <a:r>
              <a:rPr lang="en-US" sz="1600" b="1" noProof="0" dirty="0"/>
              <a:t>	Omissions</a:t>
            </a:r>
            <a:r>
              <a:rPr lang="en-US" sz="1600" noProof="0" dirty="0"/>
              <a:t> , a prohibition is a </a:t>
            </a:r>
            <a:r>
              <a:rPr lang="en-US" sz="1600" i="1" noProof="0" dirty="0"/>
              <a:t>duty to omit</a:t>
            </a:r>
            <a:r>
              <a:rPr lang="en-US" sz="1600" noProof="0" dirty="0"/>
              <a:t> an action. Representing "the omission of a" needs </a:t>
            </a:r>
            <a:r>
              <a:rPr lang="en-US" sz="1600" b="1" noProof="0" dirty="0"/>
              <a:t>function symbols</a:t>
            </a:r>
            <a:r>
              <a:rPr lang="en-US" sz="1600" noProof="0" dirty="0"/>
              <a:t>, OWL has 	none.</a:t>
            </a:r>
          </a:p>
          <a:p>
            <a:r>
              <a:rPr lang="en-US" sz="1600" b="1" noProof="0" dirty="0"/>
              <a:t>	Correlativity</a:t>
            </a:r>
            <a:r>
              <a:rPr lang="en-US" sz="1600" noProof="0" dirty="0"/>
              <a:t> , a Right exists exactly when its matching Duty does. This biconditional needs </a:t>
            </a:r>
            <a:r>
              <a:rPr lang="en-US" sz="1600" b="1" noProof="0" dirty="0"/>
              <a:t>full first-order logic</a:t>
            </a:r>
            <a:r>
              <a:rPr lang="en-US" sz="1600" noProof="0" dirty="0"/>
              <a:t>.</a:t>
            </a:r>
          </a:p>
          <a:p>
            <a:r>
              <a:rPr lang="en-US" sz="1600" b="1" noProof="0" dirty="0"/>
              <a:t>	Incompatibility</a:t>
            </a:r>
            <a:r>
              <a:rPr lang="en-US" sz="1600" noProof="0" dirty="0"/>
              <a:t> , you can't hold a permission and a duty-to-omit the same action. This contradiction needs </a:t>
            </a:r>
            <a:r>
              <a:rPr lang="en-US" sz="1600" b="1" noProof="0" dirty="0"/>
              <a:t>full </a:t>
            </a:r>
            <a:r>
              <a:rPr lang="en-US" sz="1600" b="1" noProof="0" dirty="0">
                <a:hlinkClick r:id="rId3"/>
              </a:rPr>
              <a:t>FOL</a:t>
            </a:r>
            <a:r>
              <a:rPr lang="en-US" sz="1600" noProof="0" dirty="0"/>
              <a:t>.</a:t>
            </a:r>
          </a:p>
          <a:p>
            <a:r>
              <a:rPr lang="en-US" sz="1600" noProof="0" dirty="0"/>
              <a:t>	OWL is a </a:t>
            </a:r>
            <a:r>
              <a:rPr lang="en-US" sz="1600" i="1" noProof="0" dirty="0"/>
              <a:t>decidable</a:t>
            </a:r>
            <a:r>
              <a:rPr lang="en-US" sz="1600" noProof="0" dirty="0"/>
              <a:t> description logic, it can't express these.</a:t>
            </a:r>
          </a:p>
          <a:p>
            <a:r>
              <a:rPr lang="en-US" sz="1600" dirty="0"/>
              <a:t>	</a:t>
            </a:r>
            <a:r>
              <a:rPr lang="en-US" sz="1600" noProof="0" dirty="0"/>
              <a:t>So we use theorem provers (Vampire, E) and SMT (Z3), not OWL 	reasoners.</a:t>
            </a:r>
          </a:p>
          <a:p>
            <a:endParaRPr lang="en-US" sz="1600" dirty="0"/>
          </a:p>
          <a:p>
            <a:endParaRPr lang="en-US" sz="1600" noProof="0" dirty="0"/>
          </a:p>
          <a:p>
            <a:r>
              <a:rPr lang="de-DE" sz="1600" dirty="0"/>
              <a:t>Even </a:t>
            </a:r>
            <a:r>
              <a:rPr lang="de-DE" sz="1600" dirty="0" err="1"/>
              <a:t>gUFO</a:t>
            </a:r>
            <a:r>
              <a:rPr lang="de-DE" sz="1600" dirty="0"/>
              <a:t> (the OWL </a:t>
            </a:r>
            <a:r>
              <a:rPr lang="de-DE" sz="1600" dirty="0" err="1"/>
              <a:t>rendering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UFO) </a:t>
            </a:r>
            <a:r>
              <a:rPr lang="de-DE" sz="1600" dirty="0" err="1"/>
              <a:t>offloads</a:t>
            </a:r>
            <a:r>
              <a:rPr lang="de-DE" sz="1600" dirty="0"/>
              <a:t> </a:t>
            </a:r>
            <a:r>
              <a:rPr lang="de-DE" sz="1600" dirty="0" err="1"/>
              <a:t>what</a:t>
            </a:r>
            <a:r>
              <a:rPr lang="de-DE" sz="1600" dirty="0"/>
              <a:t> OWL </a:t>
            </a:r>
            <a:r>
              <a:rPr lang="de-DE" sz="1600" dirty="0" err="1"/>
              <a:t>can't</a:t>
            </a:r>
            <a:r>
              <a:rPr lang="de-DE" sz="1600" dirty="0"/>
              <a:t> </a:t>
            </a:r>
            <a:r>
              <a:rPr lang="de-DE" sz="1600" dirty="0" err="1"/>
              <a:t>state</a:t>
            </a:r>
            <a:r>
              <a:rPr lang="de-DE" sz="1600" dirty="0"/>
              <a:t> to SHACL/SPARQL, </a:t>
            </a:r>
            <a:r>
              <a:rPr lang="de-DE" sz="1600" dirty="0" err="1"/>
              <a:t>our</a:t>
            </a:r>
            <a:r>
              <a:rPr lang="de-DE" sz="1600" dirty="0"/>
              <a:t> </a:t>
            </a:r>
            <a:r>
              <a:rPr lang="de-DE" sz="1600" dirty="0" err="1"/>
              <a:t>grounding</a:t>
            </a:r>
            <a:r>
              <a:rPr lang="de-DE" sz="1600" dirty="0"/>
              <a:t> </a:t>
            </a:r>
            <a:r>
              <a:rPr lang="de-DE" sz="1600" dirty="0" err="1"/>
              <a:t>hits</a:t>
            </a:r>
            <a:r>
              <a:rPr lang="de-DE" sz="1600" dirty="0"/>
              <a:t> the same </a:t>
            </a:r>
            <a:r>
              <a:rPr lang="de-DE" sz="1600" dirty="0" err="1"/>
              <a:t>boundary</a:t>
            </a:r>
            <a:r>
              <a:rPr lang="de-DE" sz="1600" dirty="0"/>
              <a:t>.</a:t>
            </a:r>
            <a:br>
              <a:rPr lang="de-DE" sz="1600" dirty="0"/>
            </a:br>
            <a:r>
              <a:rPr lang="de-DE" sz="1600" i="1" dirty="0"/>
              <a:t>Almeida et al., </a:t>
            </a:r>
            <a:r>
              <a:rPr lang="de-DE" sz="1600" i="1" dirty="0" err="1"/>
              <a:t>gUFO</a:t>
            </a:r>
            <a:r>
              <a:rPr lang="de-DE" sz="1600" i="1" dirty="0"/>
              <a:t>, arXiv:2603.20948</a:t>
            </a:r>
            <a:endParaRPr lang="en-US" sz="1600" noProof="0" dirty="0"/>
          </a:p>
          <a:p>
            <a:endParaRPr lang="en-US" sz="1600" dirty="0"/>
          </a:p>
          <a:p>
            <a:r>
              <a:rPr lang="en-US" sz="1600" dirty="0"/>
              <a:t>	</a:t>
            </a:r>
            <a:endParaRPr lang="en-US" sz="1600" noProof="0" dirty="0"/>
          </a:p>
          <a:p>
            <a:endParaRPr lang="en-US" sz="1600" noProof="0" dirty="0"/>
          </a:p>
        </p:txBody>
      </p:sp>
      <p:sp>
        <p:nvSpPr>
          <p:cNvPr id="21" name="Text 19">
            <a:extLst>
              <a:ext uri="{FF2B5EF4-FFF2-40B4-BE49-F238E27FC236}">
                <a16:creationId xmlns:a16="http://schemas.microsoft.com/office/drawing/2014/main" id="{292B6BC3-E40A-7858-D2E6-8798225F8403}"/>
              </a:ext>
            </a:extLst>
          </p:cNvPr>
          <p:cNvSpPr/>
          <p:nvPr/>
        </p:nvSpPr>
        <p:spPr>
          <a:xfrm>
            <a:off x="548640" y="6510528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noProof="0" dirty="0">
                <a:solidFill>
                  <a:srgbClr val="6E7B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W3C Workshop on the Future of ODRL  ·  Paper 19</a:t>
            </a:r>
            <a:endParaRPr lang="en-US" sz="900" noProof="0" dirty="0"/>
          </a:p>
        </p:txBody>
      </p:sp>
      <p:sp>
        <p:nvSpPr>
          <p:cNvPr id="22" name="Text 20">
            <a:extLst>
              <a:ext uri="{FF2B5EF4-FFF2-40B4-BE49-F238E27FC236}">
                <a16:creationId xmlns:a16="http://schemas.microsoft.com/office/drawing/2014/main" id="{40744CF6-F820-5DD3-6AEC-B70C0FD59493}"/>
              </a:ext>
            </a:extLst>
          </p:cNvPr>
          <p:cNvSpPr/>
          <p:nvPr/>
        </p:nvSpPr>
        <p:spPr>
          <a:xfrm>
            <a:off x="11155680" y="6510528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noProof="0" dirty="0">
                <a:solidFill>
                  <a:srgbClr val="6E7B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900" noProof="0" dirty="0"/>
          </a:p>
        </p:txBody>
      </p:sp>
    </p:spTree>
    <p:extLst>
      <p:ext uri="{BB962C8B-B14F-4D97-AF65-F5344CB8AC3E}">
        <p14:creationId xmlns:p14="http://schemas.microsoft.com/office/powerpoint/2010/main" val="4285035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110642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200" dirty="0"/>
              <a:t>From</a:t>
            </a:r>
            <a:r>
              <a:rPr lang="en-US" sz="2700" b="1" noProof="0" dirty="0">
                <a:solidFill>
                  <a:srgbClr val="2222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3200" dirty="0"/>
              <a:t>ODRL to automated reasoning</a:t>
            </a:r>
          </a:p>
        </p:txBody>
      </p:sp>
      <p:sp>
        <p:nvSpPr>
          <p:cNvPr id="3" name="Text 1"/>
          <p:cNvSpPr/>
          <p:nvPr/>
        </p:nvSpPr>
        <p:spPr>
          <a:xfrm>
            <a:off x="548640" y="1051560"/>
            <a:ext cx="110642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noProof="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compile each ODRL problem into a logic problem, in two standard formats; off-the-shelf reasoners then solve it</a:t>
            </a:r>
            <a:r>
              <a:rPr lang="en-US" sz="1400" noProof="0" dirty="0">
                <a:solidFill>
                  <a:srgbClr val="6E7B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1400" noProof="0" dirty="0"/>
          </a:p>
        </p:txBody>
      </p:sp>
      <p:sp>
        <p:nvSpPr>
          <p:cNvPr id="4" name="Text 2"/>
          <p:cNvSpPr/>
          <p:nvPr/>
        </p:nvSpPr>
        <p:spPr>
          <a:xfrm>
            <a:off x="548640" y="1737360"/>
            <a:ext cx="5669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b="1" noProof="0" dirty="0">
                <a:hlinkClick r:id="rId3"/>
              </a:rPr>
              <a:t>TPTP</a:t>
            </a:r>
            <a:r>
              <a:rPr lang="en-US" sz="1500" noProof="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→  </a:t>
            </a:r>
            <a:r>
              <a:rPr lang="en-US" sz="1600" noProof="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theorem provers (Vampire, E)</a:t>
            </a:r>
          </a:p>
        </p:txBody>
      </p:sp>
      <p:sp>
        <p:nvSpPr>
          <p:cNvPr id="5" name="Text 3"/>
          <p:cNvSpPr/>
          <p:nvPr/>
        </p:nvSpPr>
        <p:spPr>
          <a:xfrm>
            <a:off x="594360" y="2182656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noProof="0" dirty="0"/>
              <a:t>first-order theorem provers, great at logical structure but limited on arithmetic.</a:t>
            </a:r>
            <a:endParaRPr lang="en-US" sz="1600" noProof="0" dirty="0">
              <a:solidFill>
                <a:srgbClr val="222222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48640" y="2606040"/>
            <a:ext cx="5669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b="1" noProof="0" dirty="0">
                <a:hlinkClick r:id="rId4"/>
              </a:rPr>
              <a:t>SMT-LIB</a:t>
            </a:r>
            <a:r>
              <a:rPr lang="en-US" sz="1500" noProof="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→  SMT solvers (Z3, cvc5)</a:t>
            </a:r>
            <a:endParaRPr lang="en-US" sz="1500" noProof="0" dirty="0"/>
          </a:p>
        </p:txBody>
      </p:sp>
      <p:sp>
        <p:nvSpPr>
          <p:cNvPr id="7" name="Text 5"/>
          <p:cNvSpPr/>
          <p:nvPr/>
        </p:nvSpPr>
        <p:spPr>
          <a:xfrm>
            <a:off x="594360" y="2962656"/>
            <a:ext cx="54864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noProof="0" dirty="0"/>
              <a:t>MT solvers with </a:t>
            </a:r>
            <a:r>
              <a:rPr lang="en-US" sz="1600" i="1" noProof="0" dirty="0"/>
              <a:t>built-in arithmetic</a:t>
            </a:r>
            <a:r>
              <a:rPr lang="en-US" sz="1600" noProof="0" dirty="0"/>
              <a:t>, handle the numeric/divisibility parts theorem provers can’t. </a:t>
            </a:r>
            <a:r>
              <a:rPr lang="en-US" sz="1600" dirty="0"/>
              <a:t>output is mapped on </a:t>
            </a:r>
            <a:r>
              <a:rPr lang="en-US" sz="1600" dirty="0">
                <a:hlinkClick r:id="rId5"/>
              </a:rPr>
              <a:t>SZS</a:t>
            </a:r>
            <a:r>
              <a:rPr lang="en-US" sz="1600" dirty="0"/>
              <a:t>.</a:t>
            </a:r>
            <a:endParaRPr lang="en-US" sz="1600" noProof="0" dirty="0">
              <a:solidFill>
                <a:srgbClr val="222222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8" name="Text 6"/>
          <p:cNvSpPr/>
          <p:nvPr/>
        </p:nvSpPr>
        <p:spPr>
          <a:xfrm>
            <a:off x="6400800" y="1444752"/>
            <a:ext cx="5212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noProof="0" dirty="0">
                <a:solidFill>
                  <a:srgbClr val="6E7B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TPTP: conflict as a theorem</a:t>
            </a:r>
            <a:endParaRPr lang="en-US" sz="1100" noProof="0" dirty="0"/>
          </a:p>
        </p:txBody>
      </p:sp>
      <p:sp>
        <p:nvSpPr>
          <p:cNvPr id="9" name="Shape 7"/>
          <p:cNvSpPr/>
          <p:nvPr/>
        </p:nvSpPr>
        <p:spPr>
          <a:xfrm>
            <a:off x="6400800" y="1691640"/>
            <a:ext cx="5212080" cy="1600200"/>
          </a:xfrm>
          <a:prstGeom prst="roundRect">
            <a:avLst>
              <a:gd name="adj" fmla="val 3429"/>
            </a:avLst>
          </a:prstGeom>
          <a:solidFill>
            <a:srgbClr val="F3F6F5"/>
          </a:solidFill>
          <a:ln w="12700">
            <a:solidFill>
              <a:srgbClr val="E1E7E5"/>
            </a:solidFill>
            <a:prstDash val="solid"/>
          </a:ln>
          <a:effectLst>
            <a:outerShdw blurRad="76200" dist="25400" dir="5400000" algn="bl" rotWithShape="0">
              <a:srgbClr val="BFC9C6">
                <a:alpha val="50000"/>
              </a:srgbClr>
            </a:outerShdw>
          </a:effectLst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Text 8"/>
          <p:cNvSpPr/>
          <p:nvPr/>
        </p:nvSpPr>
        <p:spPr>
          <a:xfrm>
            <a:off x="6601968" y="1828800"/>
            <a:ext cx="484632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5000"/>
              </a:lnSpc>
              <a:buNone/>
            </a:pPr>
            <a:r>
              <a:rPr lang="en-US" sz="1150" noProof="0" dirty="0">
                <a:solidFill>
                  <a:srgbClr val="244A4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% conflict as a theorem to prove</a:t>
            </a:r>
            <a:endParaRPr lang="en-US" sz="1150" noProof="0" dirty="0"/>
          </a:p>
          <a:p>
            <a:pPr marL="0" indent="0" algn="l">
              <a:lnSpc>
                <a:spcPct val="105000"/>
              </a:lnSpc>
              <a:buNone/>
            </a:pPr>
            <a:r>
              <a:rPr lang="en-US" sz="1150" noProof="0" dirty="0" err="1">
                <a:solidFill>
                  <a:srgbClr val="244A4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fof</a:t>
            </a:r>
            <a:r>
              <a:rPr lang="en-US" sz="1150" noProof="0" dirty="0">
                <a:solidFill>
                  <a:srgbClr val="244A4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(conflict, conjecture,</a:t>
            </a:r>
            <a:endParaRPr lang="en-US" sz="1150" noProof="0" dirty="0"/>
          </a:p>
          <a:p>
            <a:pPr marL="0" indent="0" algn="l">
              <a:lnSpc>
                <a:spcPct val="105000"/>
              </a:lnSpc>
              <a:buNone/>
            </a:pPr>
            <a:r>
              <a:rPr lang="en-US" sz="1150" noProof="0" dirty="0">
                <a:solidFill>
                  <a:srgbClr val="244A4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~ ( ? [X] : (policy1(X) &amp; policy2(X)) )).</a:t>
            </a:r>
            <a:endParaRPr lang="en-US" sz="1150" noProof="0" dirty="0"/>
          </a:p>
        </p:txBody>
      </p:sp>
      <p:sp>
        <p:nvSpPr>
          <p:cNvPr id="11" name="Text 9"/>
          <p:cNvSpPr/>
          <p:nvPr/>
        </p:nvSpPr>
        <p:spPr>
          <a:xfrm>
            <a:off x="548640" y="3566160"/>
            <a:ext cx="110642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noProof="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"Do these policies conflict?"  </a:t>
            </a:r>
            <a:r>
              <a:rPr lang="en-US" sz="1600" noProof="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becomes</a:t>
            </a:r>
            <a:r>
              <a:rPr lang="en-US" sz="1600" noProof="0" dirty="0">
                <a:solidFill>
                  <a:srgbClr val="6E7B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</a:t>
            </a:r>
            <a:r>
              <a:rPr lang="en-US" sz="1600" b="1" noProof="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"Is there any point satisfying both?"</a:t>
            </a:r>
            <a:endParaRPr lang="en-US" sz="1600" noProof="0" dirty="0"/>
          </a:p>
        </p:txBody>
      </p:sp>
      <p:sp>
        <p:nvSpPr>
          <p:cNvPr id="12" name="Shape 10"/>
          <p:cNvSpPr/>
          <p:nvPr/>
        </p:nvSpPr>
        <p:spPr>
          <a:xfrm>
            <a:off x="548640" y="4041648"/>
            <a:ext cx="1737360" cy="384048"/>
          </a:xfrm>
          <a:prstGeom prst="roundRect">
            <a:avLst>
              <a:gd name="adj" fmla="val 19048"/>
            </a:avLst>
          </a:prstGeom>
          <a:solidFill>
            <a:srgbClr val="C8102E"/>
          </a:solidFill>
          <a:ln w="12700">
            <a:solidFill>
              <a:srgbClr val="C8102E"/>
            </a:solidFill>
            <a:prstDash val="solid"/>
          </a:ln>
        </p:spPr>
        <p:txBody>
          <a:bodyPr/>
          <a:lstStyle/>
          <a:p>
            <a:endParaRPr lang="en-US" noProof="0" dirty="0"/>
          </a:p>
        </p:txBody>
      </p:sp>
      <p:sp>
        <p:nvSpPr>
          <p:cNvPr id="13" name="Text 11"/>
          <p:cNvSpPr/>
          <p:nvPr/>
        </p:nvSpPr>
        <p:spPr>
          <a:xfrm>
            <a:off x="548640" y="4041648"/>
            <a:ext cx="17373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b="1" kern="0" spc="100" noProof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CONFLICT</a:t>
            </a:r>
            <a:endParaRPr lang="en-US" sz="1250" noProof="0" dirty="0"/>
          </a:p>
        </p:txBody>
      </p:sp>
      <p:sp>
        <p:nvSpPr>
          <p:cNvPr id="14" name="Text 12"/>
          <p:cNvSpPr/>
          <p:nvPr/>
        </p:nvSpPr>
        <p:spPr>
          <a:xfrm>
            <a:off x="2788920" y="4041648"/>
            <a:ext cx="7772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noProof="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such point exists, the prover proves it</a:t>
            </a:r>
          </a:p>
        </p:txBody>
      </p:sp>
      <p:sp>
        <p:nvSpPr>
          <p:cNvPr id="15" name="Shape 13"/>
          <p:cNvSpPr/>
          <p:nvPr/>
        </p:nvSpPr>
        <p:spPr>
          <a:xfrm>
            <a:off x="548640" y="4498848"/>
            <a:ext cx="2011680" cy="384048"/>
          </a:xfrm>
          <a:prstGeom prst="roundRect">
            <a:avLst>
              <a:gd name="adj" fmla="val 19048"/>
            </a:avLst>
          </a:prstGeom>
          <a:solidFill>
            <a:srgbClr val="179C7D"/>
          </a:solidFill>
          <a:ln w="12700">
            <a:solidFill>
              <a:srgbClr val="179C7D"/>
            </a:solidFill>
            <a:prstDash val="solid"/>
          </a:ln>
        </p:spPr>
        <p:txBody>
          <a:bodyPr/>
          <a:lstStyle/>
          <a:p>
            <a:endParaRPr lang="en-US" noProof="0" dirty="0"/>
          </a:p>
        </p:txBody>
      </p:sp>
      <p:sp>
        <p:nvSpPr>
          <p:cNvPr id="16" name="Text 14"/>
          <p:cNvSpPr/>
          <p:nvPr/>
        </p:nvSpPr>
        <p:spPr>
          <a:xfrm>
            <a:off x="548640" y="4498848"/>
            <a:ext cx="20116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b="1" kern="0" spc="100" noProof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COMPATIBLE</a:t>
            </a:r>
            <a:endParaRPr lang="en-US" sz="1250" noProof="0" dirty="0"/>
          </a:p>
        </p:txBody>
      </p:sp>
      <p:sp>
        <p:nvSpPr>
          <p:cNvPr id="17" name="Text 15"/>
          <p:cNvSpPr/>
          <p:nvPr/>
        </p:nvSpPr>
        <p:spPr>
          <a:xfrm>
            <a:off x="2788920" y="4498848"/>
            <a:ext cx="7772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noProof="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point exists, the solver finds it</a:t>
            </a:r>
          </a:p>
        </p:txBody>
      </p:sp>
      <p:sp>
        <p:nvSpPr>
          <p:cNvPr id="18" name="Shape 16"/>
          <p:cNvSpPr/>
          <p:nvPr/>
        </p:nvSpPr>
        <p:spPr>
          <a:xfrm>
            <a:off x="508701" y="5120640"/>
            <a:ext cx="11064240" cy="1120140"/>
          </a:xfrm>
          <a:prstGeom prst="roundRect">
            <a:avLst>
              <a:gd name="adj" fmla="val 8421"/>
            </a:avLst>
          </a:prstGeom>
          <a:solidFill>
            <a:srgbClr val="EAF4F1"/>
          </a:solidFill>
          <a:ln w="12700">
            <a:solidFill>
              <a:srgbClr val="E1E7E5"/>
            </a:solidFill>
            <a:prstDash val="solid"/>
          </a:ln>
        </p:spPr>
        <p:txBody>
          <a:bodyPr/>
          <a:lstStyle/>
          <a:p>
            <a:endParaRPr lang="en-US" noProof="0" dirty="0"/>
          </a:p>
        </p:txBody>
      </p:sp>
      <p:sp>
        <p:nvSpPr>
          <p:cNvPr id="19" name="Text 17"/>
          <p:cNvSpPr/>
          <p:nvPr/>
        </p:nvSpPr>
        <p:spPr>
          <a:xfrm>
            <a:off x="658368" y="5193792"/>
            <a:ext cx="105156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5000"/>
              </a:lnSpc>
              <a:buNone/>
            </a:pPr>
            <a:r>
              <a:rPr lang="en-US" b="1" noProof="0" dirty="0"/>
              <a:t>Why two formats: </a:t>
            </a:r>
            <a:r>
              <a:rPr lang="en-US" sz="1600" noProof="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different reasoning strengths, and two independent encodings agreeing means the verdict is a property of the semantics, not the encoding.</a:t>
            </a:r>
          </a:p>
        </p:txBody>
      </p:sp>
      <p:sp>
        <p:nvSpPr>
          <p:cNvPr id="20" name="Text 18"/>
          <p:cNvSpPr/>
          <p:nvPr/>
        </p:nvSpPr>
        <p:spPr>
          <a:xfrm>
            <a:off x="548640" y="6510528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noProof="0" dirty="0">
                <a:solidFill>
                  <a:srgbClr val="6E7B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W3C Workshop on the Future of ODRL  ·  Paper 19</a:t>
            </a:r>
            <a:endParaRPr lang="en-US" sz="900" noProof="0" dirty="0"/>
          </a:p>
        </p:txBody>
      </p:sp>
      <p:sp>
        <p:nvSpPr>
          <p:cNvPr id="21" name="Text 19"/>
          <p:cNvSpPr/>
          <p:nvPr/>
        </p:nvSpPr>
        <p:spPr>
          <a:xfrm>
            <a:off x="11155680" y="6510528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noProof="0" dirty="0">
                <a:solidFill>
                  <a:srgbClr val="6E7B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900" noProof="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AFAB2-C185-A3ED-5752-C8B5CDEE2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689CCEE4-9FF9-50D6-194A-B47138A2BA10}"/>
              </a:ext>
            </a:extLst>
          </p:cNvPr>
          <p:cNvSpPr/>
          <p:nvPr/>
        </p:nvSpPr>
        <p:spPr>
          <a:xfrm>
            <a:off x="548640" y="365760"/>
            <a:ext cx="110642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200" noProof="0" dirty="0"/>
              <a:t>Open Challenges: Grounding in External Knowledge</a:t>
            </a:r>
            <a:endParaRPr lang="en-US" sz="2900" noProof="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B55F6210-2F0D-F25D-59B8-8268E5B0E1DD}"/>
              </a:ext>
            </a:extLst>
          </p:cNvPr>
          <p:cNvSpPr/>
          <p:nvPr/>
        </p:nvSpPr>
        <p:spPr>
          <a:xfrm>
            <a:off x="685800" y="1294652"/>
            <a:ext cx="11064240" cy="36796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noProof="0" dirty="0"/>
              <a:t>Challenge 1 , Alignment.</a:t>
            </a:r>
            <a:r>
              <a:rPr lang="en-US" sz="1600" noProof="0" dirty="0"/>
              <a:t> When two parties ground the same domain in </a:t>
            </a:r>
            <a:r>
              <a:rPr lang="en-US" sz="1600" i="1" noProof="0" dirty="0"/>
              <a:t>different</a:t>
            </a:r>
            <a:r>
              <a:rPr lang="en-US" sz="1600" noProof="0" dirty="0"/>
              <a:t> vocabularies (</a:t>
            </a:r>
            <a:r>
              <a:rPr lang="en-US" sz="1600" noProof="0" dirty="0" err="1"/>
              <a:t>GeoNames</a:t>
            </a:r>
            <a:r>
              <a:rPr lang="en-US" sz="1600" noProof="0" dirty="0"/>
              <a:t> vs </a:t>
            </a:r>
            <a:r>
              <a:rPr lang="en-US" sz="1600" noProof="0" dirty="0" err="1"/>
              <a:t>Wikidata</a:t>
            </a:r>
            <a:r>
              <a:rPr lang="en-US" sz="1600" noProof="0" dirty="0"/>
              <a:t>), checking compatibility first requires knowing their identifiers refer to the same entity, an alignment that is often incomplete or inexact. Hierarchy  and relations.</a:t>
            </a:r>
          </a:p>
          <a:p>
            <a:endParaRPr lang="en-US" sz="1600" noProof="0" dirty="0"/>
          </a:p>
          <a:p>
            <a:r>
              <a:rPr lang="en-US" sz="1600" b="1" noProof="0" dirty="0"/>
              <a:t>Challenge 2 , Non-monotonicity.</a:t>
            </a:r>
            <a:r>
              <a:rPr lang="en-US" sz="1600" noProof="0" dirty="0"/>
              <a:t> External knowledge evolves. A verdict valid today (Compatible) may be retracted when the external resource updates, so verdicts hold only relative to a snapshot of external knowledge, unlike the self-contained case where the semantics is fixed. </a:t>
            </a:r>
            <a:r>
              <a:rPr lang="de-DE" sz="1600" dirty="0"/>
              <a:t>Open World Assumtion (OWA)</a:t>
            </a:r>
            <a:endParaRPr lang="en-US" sz="1600" noProof="0" dirty="0"/>
          </a:p>
          <a:p>
            <a:endParaRPr lang="en-US" sz="1600" noProof="0" dirty="0"/>
          </a:p>
          <a:p>
            <a:r>
              <a:rPr lang="en-US" sz="1600" b="1" noProof="0" dirty="0"/>
              <a:t>Challenge 3. </a:t>
            </a:r>
            <a:r>
              <a:rPr lang="en-US" sz="1600" noProof="0" dirty="0"/>
              <a:t>We're also developing a </a:t>
            </a:r>
            <a:r>
              <a:rPr lang="en-US" sz="1600" b="1" noProof="0" dirty="0"/>
              <a:t>geospatial</a:t>
            </a:r>
            <a:r>
              <a:rPr lang="en-US" sz="1600" noProof="0" dirty="0"/>
              <a:t> profile for ODRL, and we'd welcome collaboration from the community.</a:t>
            </a:r>
          </a:p>
          <a:p>
            <a:endParaRPr lang="en-US" sz="1600" noProof="0" dirty="0"/>
          </a:p>
        </p:txBody>
      </p:sp>
      <p:sp>
        <p:nvSpPr>
          <p:cNvPr id="21" name="Text 19">
            <a:extLst>
              <a:ext uri="{FF2B5EF4-FFF2-40B4-BE49-F238E27FC236}">
                <a16:creationId xmlns:a16="http://schemas.microsoft.com/office/drawing/2014/main" id="{9CF2FD96-DE25-D88E-AB17-01A58EC43C43}"/>
              </a:ext>
            </a:extLst>
          </p:cNvPr>
          <p:cNvSpPr/>
          <p:nvPr/>
        </p:nvSpPr>
        <p:spPr>
          <a:xfrm>
            <a:off x="548640" y="6510528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noProof="0" dirty="0">
                <a:solidFill>
                  <a:srgbClr val="6E7B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W3C Workshop on the Future of ODRL  ·  Paper 19</a:t>
            </a:r>
            <a:endParaRPr lang="en-US" sz="900" noProof="0" dirty="0"/>
          </a:p>
        </p:txBody>
      </p:sp>
      <p:sp>
        <p:nvSpPr>
          <p:cNvPr id="22" name="Text 20">
            <a:extLst>
              <a:ext uri="{FF2B5EF4-FFF2-40B4-BE49-F238E27FC236}">
                <a16:creationId xmlns:a16="http://schemas.microsoft.com/office/drawing/2014/main" id="{67E43F62-25B8-DC38-1414-0A5FAE10E219}"/>
              </a:ext>
            </a:extLst>
          </p:cNvPr>
          <p:cNvSpPr/>
          <p:nvPr/>
        </p:nvSpPr>
        <p:spPr>
          <a:xfrm>
            <a:off x="11155680" y="6510528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noProof="0" dirty="0">
                <a:solidFill>
                  <a:srgbClr val="6E7B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900" noProof="0" dirty="0"/>
          </a:p>
        </p:txBody>
      </p:sp>
    </p:spTree>
    <p:extLst>
      <p:ext uri="{BB962C8B-B14F-4D97-AF65-F5344CB8AC3E}">
        <p14:creationId xmlns:p14="http://schemas.microsoft.com/office/powerpoint/2010/main" val="3035105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548640" y="1115568"/>
            <a:ext cx="110642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/>
              <a:t>ODRL fixes dateTime and count through XSD. Other operands take their values from an external resource:</a:t>
            </a:r>
          </a:p>
        </p:txBody>
      </p:sp>
      <p:sp>
        <p:nvSpPr>
          <p:cNvPr id="4" name="Shape 2"/>
          <p:cNvSpPr/>
          <p:nvPr/>
        </p:nvSpPr>
        <p:spPr>
          <a:xfrm>
            <a:off x="548640" y="1783080"/>
            <a:ext cx="3474720" cy="2240280"/>
          </a:xfrm>
          <a:prstGeom prst="roundRect">
            <a:avLst>
              <a:gd name="adj" fmla="val 4082"/>
            </a:avLst>
          </a:prstGeom>
          <a:solidFill>
            <a:schemeClr val="bg1"/>
          </a:solidFill>
          <a:ln w="12700">
            <a:solidFill>
              <a:srgbClr val="E1E7E5"/>
            </a:solidFill>
            <a:prstDash val="solid"/>
          </a:ln>
          <a:effectLst>
            <a:outerShdw blurRad="76200" dist="25400" dir="5400000" algn="bl" rotWithShape="0">
              <a:srgbClr val="BFC9C6">
                <a:alpha val="5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868680" y="2057400"/>
            <a:ext cx="2834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00" b="1" dirty="0">
                <a:latin typeface="Arial" pitchFamily="34" charset="0"/>
                <a:ea typeface="Arial" pitchFamily="34" charset="-122"/>
                <a:cs typeface="Arial" pitchFamily="34" charset="-120"/>
              </a:rPr>
              <a:t>Knowledge graph</a:t>
            </a:r>
            <a:endParaRPr lang="en-US" sz="1700" dirty="0"/>
          </a:p>
        </p:txBody>
      </p:sp>
      <p:sp>
        <p:nvSpPr>
          <p:cNvPr id="6" name="Text 4"/>
          <p:cNvSpPr/>
          <p:nvPr/>
        </p:nvSpPr>
        <p:spPr>
          <a:xfrm>
            <a:off x="868680" y="2651760"/>
            <a:ext cx="2834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spatial → GeoNames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868680" y="3154680"/>
            <a:ext cx="2834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600" dirty="0"/>
              <a:t>Paris ≤ France ≤ Europe</a:t>
            </a:r>
          </a:p>
        </p:txBody>
      </p:sp>
      <p:sp>
        <p:nvSpPr>
          <p:cNvPr id="8" name="Shape 6"/>
          <p:cNvSpPr/>
          <p:nvPr/>
        </p:nvSpPr>
        <p:spPr>
          <a:xfrm>
            <a:off x="4343400" y="1783080"/>
            <a:ext cx="3474720" cy="2240280"/>
          </a:xfrm>
          <a:prstGeom prst="roundRect">
            <a:avLst>
              <a:gd name="adj" fmla="val 4082"/>
            </a:avLst>
          </a:prstGeom>
          <a:solidFill>
            <a:schemeClr val="bg1"/>
          </a:solidFill>
          <a:ln w="12700">
            <a:solidFill>
              <a:srgbClr val="E1E7E5"/>
            </a:solidFill>
            <a:prstDash val="solid"/>
          </a:ln>
          <a:effectLst>
            <a:outerShdw blurRad="76200" dist="25400" dir="5400000" algn="bl" rotWithShape="0">
              <a:srgbClr val="BFC9C6">
                <a:alpha val="5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4663440" y="2057400"/>
            <a:ext cx="2834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00" b="1" dirty="0">
                <a:latin typeface="Arial" pitchFamily="34" charset="0"/>
                <a:ea typeface="Arial" pitchFamily="34" charset="-122"/>
                <a:cs typeface="Arial" pitchFamily="34" charset="-120"/>
              </a:rPr>
              <a:t>Taxonomy</a:t>
            </a:r>
            <a:endParaRPr lang="en-US" sz="1700" dirty="0"/>
          </a:p>
        </p:txBody>
      </p:sp>
      <p:sp>
        <p:nvSpPr>
          <p:cNvPr id="10" name="Text 8"/>
          <p:cNvSpPr/>
          <p:nvPr/>
        </p:nvSpPr>
        <p:spPr>
          <a:xfrm>
            <a:off x="4663440" y="2651760"/>
            <a:ext cx="2834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purpose → DPV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4663440" y="3154680"/>
            <a:ext cx="2834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>
              <a:buNone/>
            </a:pPr>
            <a:r>
              <a:rPr lang="en-US" sz="1600" dirty="0"/>
              <a:t>ScientificResearch ≤ Research</a:t>
            </a:r>
          </a:p>
        </p:txBody>
      </p:sp>
      <p:sp>
        <p:nvSpPr>
          <p:cNvPr id="12" name="Shape 10"/>
          <p:cNvSpPr/>
          <p:nvPr/>
        </p:nvSpPr>
        <p:spPr>
          <a:xfrm>
            <a:off x="8138160" y="1783080"/>
            <a:ext cx="3474720" cy="2240280"/>
          </a:xfrm>
          <a:prstGeom prst="roundRect">
            <a:avLst>
              <a:gd name="adj" fmla="val 4082"/>
            </a:avLst>
          </a:prstGeom>
          <a:solidFill>
            <a:schemeClr val="bg1"/>
          </a:solidFill>
          <a:ln w="12700">
            <a:solidFill>
              <a:srgbClr val="E1E7E5"/>
            </a:solidFill>
            <a:prstDash val="solid"/>
          </a:ln>
          <a:effectLst>
            <a:outerShdw blurRad="76200" dist="25400" dir="5400000" algn="bl" rotWithShape="0">
              <a:srgbClr val="BFC9C6">
                <a:alpha val="5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8458200" y="2057400"/>
            <a:ext cx="2834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00" b="1" dirty="0">
                <a:latin typeface="Arial" pitchFamily="34" charset="0"/>
                <a:ea typeface="Arial" pitchFamily="34" charset="-122"/>
                <a:cs typeface="Arial" pitchFamily="34" charset="-120"/>
              </a:rPr>
              <a:t>Registry</a:t>
            </a:r>
            <a:endParaRPr lang="en-US" sz="1700" dirty="0"/>
          </a:p>
        </p:txBody>
      </p:sp>
      <p:sp>
        <p:nvSpPr>
          <p:cNvPr id="14" name="Text 12"/>
          <p:cNvSpPr/>
          <p:nvPr/>
        </p:nvSpPr>
        <p:spPr>
          <a:xfrm>
            <a:off x="8458200" y="2651760"/>
            <a:ext cx="2834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language → BCP 47</a:t>
            </a:r>
            <a:endParaRPr lang="en-US" sz="1500" dirty="0"/>
          </a:p>
        </p:txBody>
      </p:sp>
      <p:sp>
        <p:nvSpPr>
          <p:cNvPr id="15" name="Text 13"/>
          <p:cNvSpPr/>
          <p:nvPr/>
        </p:nvSpPr>
        <p:spPr>
          <a:xfrm>
            <a:off x="8458200" y="3154680"/>
            <a:ext cx="2834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600" dirty="0"/>
              <a:t>de, fr, en  (pairwise disjoint)</a:t>
            </a:r>
          </a:p>
        </p:txBody>
      </p:sp>
      <p:sp>
        <p:nvSpPr>
          <p:cNvPr id="16" name="Shape 14"/>
          <p:cNvSpPr/>
          <p:nvPr/>
        </p:nvSpPr>
        <p:spPr>
          <a:xfrm>
            <a:off x="548640" y="4343400"/>
            <a:ext cx="11064240" cy="1280160"/>
          </a:xfrm>
          <a:prstGeom prst="roundRect">
            <a:avLst>
              <a:gd name="adj" fmla="val 5714"/>
            </a:avLst>
          </a:prstGeom>
          <a:solidFill>
            <a:schemeClr val="bg1"/>
          </a:solidFill>
          <a:ln w="12700">
            <a:solidFill>
              <a:srgbClr val="E1E7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822960" y="4498848"/>
            <a:ext cx="10515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latin typeface="Arial" pitchFamily="34" charset="0"/>
                <a:ea typeface="Arial" pitchFamily="34" charset="-122"/>
                <a:cs typeface="Arial" pitchFamily="34" charset="-120"/>
              </a:rPr>
              <a:t>Same operand, different standards</a:t>
            </a:r>
            <a:endParaRPr lang="en-US" sz="1500" dirty="0"/>
          </a:p>
        </p:txBody>
      </p:sp>
      <p:sp>
        <p:nvSpPr>
          <p:cNvPr id="18" name="Text 16"/>
          <p:cNvSpPr/>
          <p:nvPr/>
        </p:nvSpPr>
        <p:spPr>
          <a:xfrm>
            <a:off x="822960" y="4892040"/>
            <a:ext cx="10515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5000"/>
              </a:lnSpc>
              <a:buNone/>
            </a:pPr>
            <a:r>
              <a:rPr lang="en-US" sz="140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When an offer grounds spatial in GeoNames and a request grounds it in ISO 3166, a compatible alignment (preserving order and disjointness) transports the verdict, so gn:France and iso:FR compare as the same place.</a:t>
            </a:r>
          </a:p>
          <a:p>
            <a:pPr>
              <a:lnSpc>
                <a:spcPct val="105000"/>
              </a:lnSpc>
            </a:pPr>
            <a:r>
              <a:rPr lang="en-US" sz="140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Preprints: </a:t>
            </a:r>
            <a:r>
              <a:rPr lang="en-US" sz="140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3"/>
              </a:rPr>
              <a:t>https://arxiv.org/abs/2602.19883 V2</a:t>
            </a:r>
            <a:r>
              <a:rPr lang="en-US" sz="140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is coming.</a:t>
            </a:r>
          </a:p>
          <a:p>
            <a:pPr marL="0" indent="0" algn="l">
              <a:lnSpc>
                <a:spcPct val="105000"/>
              </a:lnSpc>
              <a:buNone/>
            </a:pP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548640" y="6510528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E7B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W3C Workshop on the Future of ODRL  ·  Paper 19</a:t>
            </a:r>
            <a:endParaRPr lang="en-US" sz="900" dirty="0"/>
          </a:p>
        </p:txBody>
      </p:sp>
      <p:sp>
        <p:nvSpPr>
          <p:cNvPr id="20" name="Text 18"/>
          <p:cNvSpPr/>
          <p:nvPr/>
        </p:nvSpPr>
        <p:spPr>
          <a:xfrm>
            <a:off x="11155680" y="6510528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E7B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900" dirty="0"/>
          </a:p>
        </p:txBody>
      </p:sp>
      <p:sp>
        <p:nvSpPr>
          <p:cNvPr id="22" name="Text 0">
            <a:extLst>
              <a:ext uri="{FF2B5EF4-FFF2-40B4-BE49-F238E27FC236}">
                <a16:creationId xmlns:a16="http://schemas.microsoft.com/office/drawing/2014/main" id="{79D17C5B-83CE-173A-B220-A69263041FEC}"/>
              </a:ext>
            </a:extLst>
          </p:cNvPr>
          <p:cNvSpPr/>
          <p:nvPr/>
        </p:nvSpPr>
        <p:spPr>
          <a:xfrm>
            <a:off x="548640" y="365760"/>
            <a:ext cx="110642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200" noProof="0" dirty="0"/>
              <a:t>Open Challenges: Grounding in External Knowledge</a:t>
            </a:r>
            <a:endParaRPr lang="en-US" sz="2900" noProof="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110642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600" b="1" noProof="0" dirty="0">
                <a:solidFill>
                  <a:srgbClr val="2222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Future work: connecting reasoning to the ODRL toolchain</a:t>
            </a:r>
            <a:endParaRPr lang="en-US" sz="2600" noProof="0" dirty="0"/>
          </a:p>
        </p:txBody>
      </p:sp>
      <p:sp>
        <p:nvSpPr>
          <p:cNvPr id="12" name="Text 10"/>
          <p:cNvSpPr/>
          <p:nvPr/>
        </p:nvSpPr>
        <p:spPr>
          <a:xfrm>
            <a:off x="630936" y="1901952"/>
            <a:ext cx="10661904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600" noProof="0" dirty="0"/>
              <a:t>Our reasoner checks </a:t>
            </a:r>
            <a:r>
              <a:rPr lang="en-US" sz="1600" b="1" noProof="0" dirty="0"/>
              <a:t>compatibility before agreement</a:t>
            </a:r>
            <a:r>
              <a:rPr lang="en-US" sz="1600" noProof="0" dirty="0"/>
              <a:t> (negotiation); runtime systems enforce </a:t>
            </a:r>
            <a:r>
              <a:rPr lang="en-US" sz="1600" b="1" noProof="0" dirty="0"/>
              <a:t>after</a:t>
            </a:r>
            <a:r>
              <a:rPr lang="en-US" sz="1600" noProof="0" dirty="0"/>
              <a:t> (runtime).</a:t>
            </a:r>
          </a:p>
          <a:p>
            <a:endParaRPr lang="en-US" sz="1600" b="1" noProof="0" dirty="0"/>
          </a:p>
          <a:p>
            <a:r>
              <a:rPr lang="en-US" sz="1600" b="1" noProof="0" dirty="0"/>
              <a:t>	EDC (Eclipse Dataspace Connector)</a:t>
            </a:r>
            <a:r>
              <a:rPr lang="en-US" sz="1600" noProof="0" dirty="0"/>
              <a:t>, does contract negotiation then enforcement; our check fits its negotiation phase 	directly.</a:t>
            </a:r>
          </a:p>
          <a:p>
            <a:r>
              <a:rPr lang="en-US" sz="1600" b="1" noProof="0" dirty="0"/>
              <a:t>	Runtime evaluators</a:t>
            </a:r>
            <a:r>
              <a:rPr lang="en-US" sz="1600" noProof="0" dirty="0"/>
              <a:t>, </a:t>
            </a:r>
            <a:r>
              <a:rPr lang="en-US" sz="1600" noProof="0" dirty="0" err="1"/>
              <a:t>SolidLab</a:t>
            </a:r>
            <a:r>
              <a:rPr lang="en-US" sz="1600" noProof="0" dirty="0"/>
              <a:t> (Slabbinck et al.), ODRE (Cimmino et al.), evaluate the agreed policy and produce 	compliance output.</a:t>
            </a:r>
          </a:p>
          <a:p>
            <a:r>
              <a:rPr lang="en-US" sz="1600" noProof="0" dirty="0"/>
              <a:t>	Their output (e.g. the Compliance Report Model) could carry our reasoning verdicts, so negotiation-time and runtime 	share one 	vocabulary.</a:t>
            </a:r>
          </a:p>
        </p:txBody>
      </p:sp>
      <p:sp>
        <p:nvSpPr>
          <p:cNvPr id="16" name="Text 14"/>
          <p:cNvSpPr/>
          <p:nvPr/>
        </p:nvSpPr>
        <p:spPr>
          <a:xfrm>
            <a:off x="548640" y="6510528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noProof="0" dirty="0">
                <a:solidFill>
                  <a:srgbClr val="6E7B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W3C Workshop on the Future of ODRL  ·  Paper 19</a:t>
            </a:r>
            <a:endParaRPr lang="en-US" sz="900" noProof="0" dirty="0"/>
          </a:p>
        </p:txBody>
      </p:sp>
      <p:sp>
        <p:nvSpPr>
          <p:cNvPr id="17" name="Text 15"/>
          <p:cNvSpPr/>
          <p:nvPr/>
        </p:nvSpPr>
        <p:spPr>
          <a:xfrm>
            <a:off x="11155680" y="6510528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noProof="0" dirty="0">
                <a:solidFill>
                  <a:srgbClr val="6E7B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900" noProof="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D5EF4-4105-7524-173E-5948EE0F7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64747315-4A5D-2D49-4CE1-DDD552EA972C}"/>
              </a:ext>
            </a:extLst>
          </p:cNvPr>
          <p:cNvSpPr/>
          <p:nvPr/>
        </p:nvSpPr>
        <p:spPr>
          <a:xfrm>
            <a:off x="548640" y="365760"/>
            <a:ext cx="110642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600" b="1" noProof="0" dirty="0">
                <a:solidFill>
                  <a:srgbClr val="2222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Summary </a:t>
            </a:r>
            <a:endParaRPr lang="en-US" sz="2600" noProof="0" dirty="0"/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9B0DC492-CB7E-C64C-B428-E88E8C8EC8AE}"/>
              </a:ext>
            </a:extLst>
          </p:cNvPr>
          <p:cNvSpPr/>
          <p:nvPr/>
        </p:nvSpPr>
        <p:spPr>
          <a:xfrm>
            <a:off x="630936" y="1901952"/>
            <a:ext cx="10661904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600" noProof="0" dirty="0"/>
              <a:t>ODRL policies need a precise meaning at two levels:</a:t>
            </a:r>
          </a:p>
          <a:p>
            <a:r>
              <a:rPr lang="en-US" sz="1600" b="1" noProof="0" dirty="0"/>
              <a:t>	Constraints</a:t>
            </a:r>
            <a:r>
              <a:rPr lang="en-US" sz="1600" noProof="0" dirty="0"/>
              <a:t> , </a:t>
            </a:r>
            <a:r>
              <a:rPr lang="en-US" sz="1600" i="1" noProof="0" dirty="0"/>
              <a:t>when</a:t>
            </a:r>
            <a:r>
              <a:rPr lang="en-US" sz="1600" noProof="0" dirty="0"/>
              <a:t> a policy applies. Sort-stratified temporal semantics; conflict as interval comparison; decidable tiers.</a:t>
            </a:r>
          </a:p>
          <a:p>
            <a:r>
              <a:rPr lang="en-US" sz="1600" b="1" noProof="0" dirty="0"/>
              <a:t>	Deontic</a:t>
            </a:r>
            <a:r>
              <a:rPr lang="en-US" sz="1600" noProof="0" dirty="0"/>
              <a:t> , </a:t>
            </a:r>
            <a:r>
              <a:rPr lang="en-US" sz="1600" i="1" noProof="0" dirty="0"/>
              <a:t>what</a:t>
            </a:r>
            <a:r>
              <a:rPr lang="en-US" sz="1600" noProof="0" dirty="0"/>
              <a:t> a policy creates. Grounding in UFO-L; a prohibition creates duty, right, and the authority to declare a 	violation (2 → 8 positions).</a:t>
            </a:r>
          </a:p>
          <a:p>
            <a:r>
              <a:rPr lang="en-US" sz="1600" b="1" noProof="0" dirty="0"/>
              <a:t>	External knowledge</a:t>
            </a:r>
            <a:r>
              <a:rPr lang="en-US" sz="1600" noProof="0" dirty="0"/>
              <a:t> , some operands get their meaning from external resources (is France in Europe?); grounding </a:t>
            </a:r>
          </a:p>
          <a:p>
            <a:r>
              <a:rPr lang="en-US" sz="1600" b="1" noProof="0" dirty="0"/>
              <a:t>	Spatial semantics + a geospatial profile</a:t>
            </a:r>
            <a:r>
              <a:rPr lang="en-US" sz="1600" noProof="0" dirty="0"/>
              <a:t> , extending the same approach to spatial constraints; developing a companion 	Both need reasoning beyond the evaluator and beyond OWL, theorem provers and SMT, verified on our benchmarks.</a:t>
            </a:r>
          </a:p>
          <a:p>
            <a:endParaRPr lang="en-US" sz="1600" noProof="0" dirty="0"/>
          </a:p>
          <a:p>
            <a:r>
              <a:rPr lang="en-US" sz="1600" i="1" noProof="0" dirty="0"/>
              <a:t>arXiv:2606.23442 (temporal) · arXiv:2606.24344 (FOIS) ·</a:t>
            </a:r>
            <a:endParaRPr lang="en-US" sz="1600" noProof="0" dirty="0"/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BD437F35-31D6-BE72-2C2B-D731F73DF7F9}"/>
              </a:ext>
            </a:extLst>
          </p:cNvPr>
          <p:cNvSpPr/>
          <p:nvPr/>
        </p:nvSpPr>
        <p:spPr>
          <a:xfrm>
            <a:off x="548640" y="6510528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noProof="0" dirty="0">
                <a:solidFill>
                  <a:srgbClr val="6E7B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W3C Workshop on the Future of ODRL  ·  Paper 19</a:t>
            </a:r>
            <a:endParaRPr lang="en-US" sz="900" noProof="0" dirty="0"/>
          </a:p>
        </p:txBody>
      </p:sp>
      <p:sp>
        <p:nvSpPr>
          <p:cNvPr id="17" name="Text 15">
            <a:extLst>
              <a:ext uri="{FF2B5EF4-FFF2-40B4-BE49-F238E27FC236}">
                <a16:creationId xmlns:a16="http://schemas.microsoft.com/office/drawing/2014/main" id="{3FE4C117-4F36-1DB3-0A37-6AA7E0486835}"/>
              </a:ext>
            </a:extLst>
          </p:cNvPr>
          <p:cNvSpPr/>
          <p:nvPr/>
        </p:nvSpPr>
        <p:spPr>
          <a:xfrm>
            <a:off x="11155680" y="6510528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noProof="0" dirty="0">
                <a:solidFill>
                  <a:srgbClr val="6E7B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900" noProof="0" dirty="0"/>
          </a:p>
        </p:txBody>
      </p:sp>
    </p:spTree>
    <p:extLst>
      <p:ext uri="{BB962C8B-B14F-4D97-AF65-F5344CB8AC3E}">
        <p14:creationId xmlns:p14="http://schemas.microsoft.com/office/powerpoint/2010/main" val="2881112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0790C-37AB-6F9E-4D0B-82A85F014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F6DCD995-6965-2B1F-0578-8BBDE8880E90}"/>
              </a:ext>
            </a:extLst>
          </p:cNvPr>
          <p:cNvSpPr/>
          <p:nvPr/>
        </p:nvSpPr>
        <p:spPr>
          <a:xfrm>
            <a:off x="548640" y="365760"/>
            <a:ext cx="110642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800" b="1" noProof="0" dirty="0">
                <a:solidFill>
                  <a:srgbClr val="2222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r>
              <a:rPr lang="en-US" sz="2800" b="1" noProof="0" dirty="0"/>
              <a:t>cknowledgement</a:t>
            </a:r>
            <a:r>
              <a:rPr lang="en-US" sz="2600" b="1" noProof="0" dirty="0">
                <a:solidFill>
                  <a:srgbClr val="2222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2600" noProof="0" dirty="0"/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46361D62-99FD-BB46-16F7-544823434B89}"/>
              </a:ext>
            </a:extLst>
          </p:cNvPr>
          <p:cNvSpPr/>
          <p:nvPr/>
        </p:nvSpPr>
        <p:spPr>
          <a:xfrm>
            <a:off x="630936" y="1901952"/>
            <a:ext cx="10661904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600" b="1" noProof="0" dirty="0"/>
              <a:t>Acknowledgements</a:t>
            </a:r>
            <a:endParaRPr lang="en-US" sz="1600" noProof="0" dirty="0"/>
          </a:p>
          <a:p>
            <a:r>
              <a:rPr lang="en-US" sz="1600" noProof="0" dirty="0"/>
              <a:t>Supported by a Fraunhofer ICON grant through the Next Generation Dataspaces Initiative (NGDI), and the German Ministry for Research and Education (BMBF) project </a:t>
            </a:r>
            <a:r>
              <a:rPr lang="en-US" sz="1600" noProof="0" dirty="0" err="1"/>
              <a:t>WestAI</a:t>
            </a:r>
            <a:r>
              <a:rPr lang="en-US" sz="1600" noProof="0" dirty="0"/>
              <a:t> (Grant no. 01IS22094D). Also supported by the JUPITER AI Factory (JAIF) Project, funded via the </a:t>
            </a:r>
            <a:r>
              <a:rPr lang="en-US" sz="1600" noProof="0" dirty="0" err="1"/>
              <a:t>EuroHPC</a:t>
            </a:r>
            <a:r>
              <a:rPr lang="en-US" sz="1600" noProof="0" dirty="0"/>
              <a:t> Joint Undertaking (JU) under Grant ID 101250682; and in part by the German Federal Government and the German States of North Rhine-Westphalia and Hesse, coordinated by </a:t>
            </a:r>
            <a:r>
              <a:rPr lang="en-US" sz="1600" noProof="0" dirty="0" err="1"/>
              <a:t>Forschungszentrum</a:t>
            </a:r>
            <a:r>
              <a:rPr lang="en-US" sz="1600" noProof="0" dirty="0"/>
              <a:t> Jülich and the involved consortium partners, including RWTH Aachen University, Fraunhofer, and the Hessian AI Ecosystem.</a:t>
            </a:r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D91C163D-CCF5-72C4-90F5-605E45518EE6}"/>
              </a:ext>
            </a:extLst>
          </p:cNvPr>
          <p:cNvSpPr/>
          <p:nvPr/>
        </p:nvSpPr>
        <p:spPr>
          <a:xfrm>
            <a:off x="548640" y="6510528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noProof="0" dirty="0">
                <a:solidFill>
                  <a:srgbClr val="6E7B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W3C Workshop on the Future of ODRL  ·  Paper 19</a:t>
            </a:r>
            <a:endParaRPr lang="en-US" sz="900" noProof="0" dirty="0"/>
          </a:p>
        </p:txBody>
      </p:sp>
      <p:sp>
        <p:nvSpPr>
          <p:cNvPr id="17" name="Text 15">
            <a:extLst>
              <a:ext uri="{FF2B5EF4-FFF2-40B4-BE49-F238E27FC236}">
                <a16:creationId xmlns:a16="http://schemas.microsoft.com/office/drawing/2014/main" id="{555E0FFE-59F0-EDF6-C267-6598BD589A5B}"/>
              </a:ext>
            </a:extLst>
          </p:cNvPr>
          <p:cNvSpPr/>
          <p:nvPr/>
        </p:nvSpPr>
        <p:spPr>
          <a:xfrm>
            <a:off x="11155680" y="6510528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noProof="0" dirty="0">
                <a:solidFill>
                  <a:srgbClr val="6E7B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900" noProof="0" dirty="0"/>
          </a:p>
        </p:txBody>
      </p:sp>
    </p:spTree>
    <p:extLst>
      <p:ext uri="{BB962C8B-B14F-4D97-AF65-F5344CB8AC3E}">
        <p14:creationId xmlns:p14="http://schemas.microsoft.com/office/powerpoint/2010/main" val="1415791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110642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2500" noProof="0" dirty="0"/>
          </a:p>
        </p:txBody>
      </p:sp>
      <p:sp>
        <p:nvSpPr>
          <p:cNvPr id="4" name="Text 2"/>
          <p:cNvSpPr/>
          <p:nvPr/>
        </p:nvSpPr>
        <p:spPr>
          <a:xfrm>
            <a:off x="548640" y="1527048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noProof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2000" noProof="0" dirty="0"/>
          </a:p>
        </p:txBody>
      </p:sp>
      <p:sp>
        <p:nvSpPr>
          <p:cNvPr id="5" name="Text 3"/>
          <p:cNvSpPr/>
          <p:nvPr/>
        </p:nvSpPr>
        <p:spPr>
          <a:xfrm>
            <a:off x="1280160" y="1417320"/>
            <a:ext cx="5303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noProof="0" dirty="0"/>
              <a:t>German Culture Dataspace (</a:t>
            </a:r>
            <a:r>
              <a:rPr lang="en-US" b="1" noProof="0" dirty="0" err="1"/>
              <a:t>Datenraum</a:t>
            </a:r>
            <a:r>
              <a:rPr lang="en-US" b="1" noProof="0" dirty="0"/>
              <a:t> Kultur)</a:t>
            </a:r>
            <a:endParaRPr lang="en-US" sz="1800" b="1" noProof="0" dirty="0"/>
          </a:p>
        </p:txBody>
      </p:sp>
      <p:sp>
        <p:nvSpPr>
          <p:cNvPr id="6" name="Text 4"/>
          <p:cNvSpPr/>
          <p:nvPr/>
        </p:nvSpPr>
        <p:spPr>
          <a:xfrm>
            <a:off x="1280160" y="2436445"/>
            <a:ext cx="927857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05000"/>
              </a:lnSpc>
            </a:pPr>
            <a:r>
              <a:rPr lang="en-US" sz="1400" noProof="0" dirty="0"/>
              <a:t>In the </a:t>
            </a:r>
            <a:r>
              <a:rPr lang="en-US" sz="1400" noProof="0" dirty="0">
                <a:hlinkClick r:id="rId3"/>
              </a:rPr>
              <a:t>German Culture Dataspace </a:t>
            </a:r>
            <a:r>
              <a:rPr lang="en-US" sz="1400" noProof="0" dirty="0"/>
              <a:t>(</a:t>
            </a:r>
            <a:r>
              <a:rPr lang="en-US" sz="1400" noProof="0" dirty="0" err="1"/>
              <a:t>Datenraum</a:t>
            </a:r>
            <a:r>
              <a:rPr lang="en-US" sz="1400" noProof="0" dirty="0"/>
              <a:t> Kultur), cultural institutions, libraries, music, museums, share digital assets under usage policies written in ODRL.</a:t>
            </a:r>
          </a:p>
          <a:p>
            <a:pPr>
              <a:lnSpc>
                <a:spcPct val="105000"/>
              </a:lnSpc>
            </a:pPr>
            <a:endParaRPr lang="en-US" sz="1400" noProof="0" dirty="0"/>
          </a:p>
          <a:p>
            <a:pPr>
              <a:lnSpc>
                <a:spcPct val="105000"/>
              </a:lnSpc>
            </a:pPr>
            <a:r>
              <a:rPr lang="en-US" sz="1400" noProof="0" dirty="0"/>
              <a:t>A provider (e.g. the Bavarian State Library) offers a digitized manuscript; a consumer (e.g. the French National Library) requests it. Each attaches temporal, …, conditions.</a:t>
            </a:r>
          </a:p>
          <a:p>
            <a:pPr>
              <a:lnSpc>
                <a:spcPct val="105000"/>
              </a:lnSpc>
            </a:pPr>
            <a:endParaRPr lang="en-US" sz="1400" noProof="0" dirty="0"/>
          </a:p>
          <a:p>
            <a:pPr>
              <a:lnSpc>
                <a:spcPct val="105000"/>
              </a:lnSpc>
            </a:pPr>
            <a:r>
              <a:rPr lang="en-US" sz="1400" noProof="0" dirty="0"/>
              <a:t>Before they can agree, someone must check: </a:t>
            </a:r>
            <a:r>
              <a:rPr lang="en-US" sz="1400" b="1" noProof="0" dirty="0"/>
              <a:t>are the offer's and the request's conditions compatible? Smart </a:t>
            </a:r>
            <a:r>
              <a:rPr lang="en-US" sz="1400" b="1" noProof="0" dirty="0" err="1"/>
              <a:t>cotnrct</a:t>
            </a:r>
            <a:r>
              <a:rPr lang="en-US" sz="1400" b="1" noProof="0" dirty="0"/>
              <a:t>.</a:t>
            </a:r>
          </a:p>
          <a:p>
            <a:pPr>
              <a:lnSpc>
                <a:spcPct val="105000"/>
              </a:lnSpc>
            </a:pPr>
            <a:endParaRPr lang="en-US" sz="1400" b="1" noProof="0" dirty="0"/>
          </a:p>
          <a:p>
            <a:pPr>
              <a:lnSpc>
                <a:spcPct val="105000"/>
              </a:lnSpc>
            </a:pPr>
            <a:r>
              <a:rPr lang="en-US" sz="1400" noProof="0" dirty="0"/>
              <a:t>Alongside ongoing efforts to formalize ODRL, Bonatti et al., Salas et al., and the W3C ODRL Formal Semantics group, we focus deeply on the </a:t>
            </a:r>
            <a:r>
              <a:rPr lang="en-US" sz="1400" b="1" noProof="0" dirty="0"/>
              <a:t>constraints</a:t>
            </a:r>
            <a:r>
              <a:rPr lang="en-US" sz="1400" noProof="0" dirty="0"/>
              <a:t> that decide when a policy applies.</a:t>
            </a:r>
            <a:endParaRPr lang="en-US" sz="1400" b="1" noProof="0" dirty="0"/>
          </a:p>
          <a:p>
            <a:pPr>
              <a:lnSpc>
                <a:spcPct val="105000"/>
              </a:lnSpc>
            </a:pPr>
            <a:endParaRPr lang="en-US" sz="1400" b="1" noProof="0" dirty="0"/>
          </a:p>
          <a:p>
            <a:pPr>
              <a:lnSpc>
                <a:spcPct val="105000"/>
              </a:lnSpc>
            </a:pPr>
            <a:r>
              <a:rPr lang="en-US" sz="1400" noProof="0" dirty="0"/>
              <a:t>At the deontic level, we ask what normative reality a policy creates, who may act, who must, and who has the authority to declare a violation. We answer this by grounding ODRL in a foundational ontology (UFO-L).</a:t>
            </a:r>
            <a:endParaRPr lang="en-US" sz="1400" b="1" noProof="0" dirty="0"/>
          </a:p>
          <a:p>
            <a:pPr>
              <a:lnSpc>
                <a:spcPct val="105000"/>
              </a:lnSpc>
            </a:pPr>
            <a:endParaRPr lang="en-US" sz="1400" noProof="0" dirty="0"/>
          </a:p>
        </p:txBody>
      </p:sp>
      <p:sp>
        <p:nvSpPr>
          <p:cNvPr id="22" name="Text 20"/>
          <p:cNvSpPr/>
          <p:nvPr/>
        </p:nvSpPr>
        <p:spPr>
          <a:xfrm>
            <a:off x="548640" y="6510528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noProof="0" dirty="0">
                <a:solidFill>
                  <a:srgbClr val="6E7B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W3C Workshop on the Future of ODRL  ·  Paper 19</a:t>
            </a:r>
            <a:endParaRPr lang="en-US" sz="900" noProof="0" dirty="0"/>
          </a:p>
        </p:txBody>
      </p:sp>
      <p:sp>
        <p:nvSpPr>
          <p:cNvPr id="23" name="Text 21"/>
          <p:cNvSpPr/>
          <p:nvPr/>
        </p:nvSpPr>
        <p:spPr>
          <a:xfrm>
            <a:off x="11155680" y="6510528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noProof="0" dirty="0">
                <a:solidFill>
                  <a:srgbClr val="6E7B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900" noProof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110642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500" b="1" noProof="0" dirty="0">
                <a:solidFill>
                  <a:srgbClr val="2222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the reasoner decides: three tasks over ODRL Constraint</a:t>
            </a:r>
            <a:endParaRPr lang="en-US" sz="2500" noProof="0" dirty="0"/>
          </a:p>
        </p:txBody>
      </p:sp>
      <p:sp>
        <p:nvSpPr>
          <p:cNvPr id="5" name="Text 3"/>
          <p:cNvSpPr/>
          <p:nvPr/>
        </p:nvSpPr>
        <p:spPr>
          <a:xfrm>
            <a:off x="1142137" y="1408003"/>
            <a:ext cx="5303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noProof="0" dirty="0">
                <a:solidFill>
                  <a:srgbClr val="2222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1- Conflict detection</a:t>
            </a:r>
            <a:endParaRPr lang="en-US" sz="1800" noProof="0" dirty="0"/>
          </a:p>
        </p:txBody>
      </p:sp>
      <p:sp>
        <p:nvSpPr>
          <p:cNvPr id="6" name="Text 4"/>
          <p:cNvSpPr/>
          <p:nvPr/>
        </p:nvSpPr>
        <p:spPr>
          <a:xfrm>
            <a:off x="1280160" y="1892808"/>
            <a:ext cx="53492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05000"/>
              </a:lnSpc>
            </a:pPr>
            <a:r>
              <a:rPr lang="en-US" sz="1600" b="1" noProof="0" dirty="0"/>
              <a:t>Single policy self-consistency</a:t>
            </a:r>
            <a:r>
              <a:rPr lang="en-US" sz="1600" noProof="0" dirty="0"/>
              <a:t> → "Can this policy ever be satisfied, or does it contradict itself?" = </a:t>
            </a:r>
            <a:r>
              <a:rPr lang="en-US" sz="1600" b="1" noProof="0" dirty="0"/>
              <a:t>realizability</a:t>
            </a:r>
            <a:r>
              <a:rPr lang="en-US" sz="1600" noProof="0" dirty="0"/>
              <a:t>. </a:t>
            </a:r>
          </a:p>
          <a:p>
            <a:pPr>
              <a:lnSpc>
                <a:spcPct val="105000"/>
              </a:lnSpc>
            </a:pPr>
            <a:endParaRPr lang="en-US" sz="1600" noProof="0" dirty="0"/>
          </a:p>
          <a:p>
            <a:pPr>
              <a:lnSpc>
                <a:spcPct val="105000"/>
              </a:lnSpc>
            </a:pPr>
            <a:r>
              <a:rPr lang="en-US" sz="1600" b="1" noProof="0" dirty="0"/>
              <a:t>Pair compatibility</a:t>
            </a:r>
            <a:r>
              <a:rPr lang="en-US" sz="1600" noProof="0" dirty="0"/>
              <a:t> → "Can the offer and request constraint be satisfied </a:t>
            </a:r>
            <a:r>
              <a:rPr lang="en-US" sz="1600" i="1" noProof="0" dirty="0"/>
              <a:t>together</a:t>
            </a:r>
            <a:r>
              <a:rPr lang="en-US" sz="1600" noProof="0" dirty="0"/>
              <a:t>, or do they conflict?" = </a:t>
            </a:r>
            <a:r>
              <a:rPr lang="en-US" sz="1600" b="1" noProof="0" dirty="0"/>
              <a:t>conflict detection</a:t>
            </a:r>
            <a:endParaRPr lang="en-US" sz="1600" noProof="0" dirty="0"/>
          </a:p>
        </p:txBody>
      </p:sp>
      <p:sp>
        <p:nvSpPr>
          <p:cNvPr id="7" name="Shape 5"/>
          <p:cNvSpPr/>
          <p:nvPr/>
        </p:nvSpPr>
        <p:spPr>
          <a:xfrm>
            <a:off x="6629400" y="1801714"/>
            <a:ext cx="4892040" cy="1097280"/>
          </a:xfrm>
          <a:prstGeom prst="roundRect">
            <a:avLst>
              <a:gd name="adj" fmla="val 5000"/>
            </a:avLst>
          </a:prstGeom>
          <a:solidFill>
            <a:schemeClr val="bg1"/>
          </a:solidFill>
          <a:ln w="12700">
            <a:solidFill>
              <a:srgbClr val="E1E7E5"/>
            </a:solidFill>
            <a:prstDash val="solid"/>
          </a:ln>
        </p:spPr>
        <p:txBody>
          <a:bodyPr/>
          <a:lstStyle/>
          <a:p>
            <a:endParaRPr lang="en-US" noProof="0" dirty="0"/>
          </a:p>
        </p:txBody>
      </p:sp>
      <p:sp>
        <p:nvSpPr>
          <p:cNvPr id="8" name="Text 6"/>
          <p:cNvSpPr/>
          <p:nvPr/>
        </p:nvSpPr>
        <p:spPr>
          <a:xfrm>
            <a:off x="6830568" y="1801714"/>
            <a:ext cx="4489704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400" noProof="0" dirty="0"/>
              <a:t>Two constraints on the same operand conflict when their intervals are disjoint: </a:t>
            </a:r>
            <a:r>
              <a:rPr lang="en-US" sz="1400" b="1" noProof="0" dirty="0"/>
              <a:t>⟦c₁⟧ ∩ ⟦c₂⟧ = ∅.</a:t>
            </a:r>
            <a:endParaRPr lang="en-US" sz="1350" b="1" noProof="0" dirty="0"/>
          </a:p>
        </p:txBody>
      </p:sp>
      <p:sp>
        <p:nvSpPr>
          <p:cNvPr id="17" name="Text 15"/>
          <p:cNvSpPr/>
          <p:nvPr/>
        </p:nvSpPr>
        <p:spPr>
          <a:xfrm>
            <a:off x="1156284" y="3301157"/>
            <a:ext cx="5303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b="1" noProof="0" dirty="0">
                <a:solidFill>
                  <a:srgbClr val="2222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r>
              <a:rPr lang="en-US" sz="1800" b="1" noProof="0" dirty="0">
                <a:solidFill>
                  <a:srgbClr val="2222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 Downstream restriction (policy narrowing)</a:t>
            </a:r>
            <a:endParaRPr lang="en-US" sz="1800" noProof="0" dirty="0"/>
          </a:p>
        </p:txBody>
      </p:sp>
      <p:sp>
        <p:nvSpPr>
          <p:cNvPr id="18" name="Text 16"/>
          <p:cNvSpPr/>
          <p:nvPr/>
        </p:nvSpPr>
        <p:spPr>
          <a:xfrm>
            <a:off x="1280160" y="3785962"/>
            <a:ext cx="53492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05000"/>
              </a:lnSpc>
            </a:pPr>
            <a:r>
              <a:rPr lang="en-US" sz="1600" noProof="0" dirty="0"/>
              <a:t>Does one policy properly restrict another? (Europe → France valid; Europe → Asia invalid), </a:t>
            </a:r>
            <a:r>
              <a:rPr lang="en-US" sz="1600" b="1" noProof="0" dirty="0"/>
              <a:t>the key one for data-space contract negotiation.</a:t>
            </a:r>
          </a:p>
          <a:p>
            <a:pPr>
              <a:lnSpc>
                <a:spcPct val="105000"/>
              </a:lnSpc>
            </a:pPr>
            <a:r>
              <a:rPr lang="en-US" sz="1600" noProof="0" dirty="0"/>
              <a:t>When data flows from one party to another, the receiving policy should only </a:t>
            </a:r>
            <a:r>
              <a:rPr lang="en-US" sz="1600" i="1" noProof="0" dirty="0"/>
              <a:t>narrow</a:t>
            </a:r>
            <a:r>
              <a:rPr lang="en-US" sz="1600" noProof="0" dirty="0"/>
              <a:t> the permission, not widen it. </a:t>
            </a:r>
          </a:p>
        </p:txBody>
      </p:sp>
      <p:sp>
        <p:nvSpPr>
          <p:cNvPr id="19" name="Shape 17"/>
          <p:cNvSpPr/>
          <p:nvPr/>
        </p:nvSpPr>
        <p:spPr>
          <a:xfrm>
            <a:off x="6629400" y="3472359"/>
            <a:ext cx="4800600" cy="1097280"/>
          </a:xfrm>
          <a:prstGeom prst="roundRect">
            <a:avLst>
              <a:gd name="adj" fmla="val 5000"/>
            </a:avLst>
          </a:prstGeom>
          <a:solidFill>
            <a:schemeClr val="bg1"/>
          </a:solidFill>
          <a:ln w="12700">
            <a:solidFill>
              <a:srgbClr val="E1E7E5"/>
            </a:solidFill>
            <a:prstDash val="solid"/>
          </a:ln>
        </p:spPr>
        <p:txBody>
          <a:bodyPr/>
          <a:lstStyle/>
          <a:p>
            <a:endParaRPr lang="en-US" noProof="0" dirty="0"/>
          </a:p>
        </p:txBody>
      </p:sp>
      <p:sp>
        <p:nvSpPr>
          <p:cNvPr id="20" name="Text 18"/>
          <p:cNvSpPr/>
          <p:nvPr/>
        </p:nvSpPr>
        <p:spPr>
          <a:xfrm>
            <a:off x="6894576" y="3333696"/>
            <a:ext cx="4489704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350" noProof="0" dirty="0">
                <a:solidFill>
                  <a:srgbClr val="6E7B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grant = Europe</a:t>
            </a:r>
            <a:r>
              <a:rPr lang="en-US" sz="1350" noProof="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
</a:t>
            </a:r>
            <a:r>
              <a:rPr lang="en-US" sz="1350" b="1" noProof="0" dirty="0">
                <a:solidFill>
                  <a:srgbClr val="179C7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next = France  (≤ Europe) : valid</a:t>
            </a:r>
            <a:r>
              <a:rPr lang="en-US" sz="1350" noProof="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
</a:t>
            </a:r>
            <a:r>
              <a:rPr lang="en-US" sz="1350" b="1" noProof="0" dirty="0">
                <a:solidFill>
                  <a:srgbClr val="C810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next = Asia : widens the grant</a:t>
            </a:r>
            <a:endParaRPr lang="en-US" sz="1350" noProof="0" dirty="0"/>
          </a:p>
        </p:txBody>
      </p:sp>
      <p:sp>
        <p:nvSpPr>
          <p:cNvPr id="22" name="Text 20"/>
          <p:cNvSpPr/>
          <p:nvPr/>
        </p:nvSpPr>
        <p:spPr>
          <a:xfrm>
            <a:off x="548640" y="6510528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noProof="0" dirty="0">
                <a:solidFill>
                  <a:srgbClr val="6E7B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W3C Workshop on the Future of ODRL  ·  Paper 19</a:t>
            </a:r>
            <a:endParaRPr lang="en-US" sz="900" noProof="0" dirty="0"/>
          </a:p>
        </p:txBody>
      </p:sp>
      <p:sp>
        <p:nvSpPr>
          <p:cNvPr id="23" name="Text 21"/>
          <p:cNvSpPr/>
          <p:nvPr/>
        </p:nvSpPr>
        <p:spPr>
          <a:xfrm>
            <a:off x="11155680" y="6510528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noProof="0" dirty="0">
                <a:solidFill>
                  <a:srgbClr val="6E7B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900" noProof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10642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00" b="1" dirty="0">
                <a:solidFill>
                  <a:srgbClr val="2222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Before any data moves, the connector returns one verdict</a:t>
            </a:r>
            <a:endParaRPr lang="en-US" sz="2900" dirty="0"/>
          </a:p>
        </p:txBody>
      </p:sp>
      <p:sp>
        <p:nvSpPr>
          <p:cNvPr id="3" name="Text 1"/>
          <p:cNvSpPr/>
          <p:nvPr/>
        </p:nvSpPr>
        <p:spPr>
          <a:xfrm>
            <a:off x="548640" y="1207008"/>
            <a:ext cx="110642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 err="1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Datenraum</a:t>
            </a:r>
            <a:r>
              <a:rPr lang="en-US" sz="160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Kultur. Offer = Bavarian State Library, request = French National Library.</a:t>
            </a:r>
          </a:p>
        </p:txBody>
      </p:sp>
      <p:sp>
        <p:nvSpPr>
          <p:cNvPr id="4" name="Shape 2"/>
          <p:cNvSpPr/>
          <p:nvPr/>
        </p:nvSpPr>
        <p:spPr>
          <a:xfrm>
            <a:off x="548640" y="1965960"/>
            <a:ext cx="3474720" cy="3429000"/>
          </a:xfrm>
          <a:prstGeom prst="roundRect">
            <a:avLst>
              <a:gd name="adj" fmla="val 2667"/>
            </a:avLst>
          </a:prstGeom>
          <a:solidFill>
            <a:schemeClr val="bg1"/>
          </a:solidFill>
          <a:ln w="12700">
            <a:solidFill>
              <a:srgbClr val="E1E7E5"/>
            </a:solidFill>
            <a:prstDash val="solid"/>
          </a:ln>
          <a:effectLst>
            <a:outerShdw blurRad="76200" dist="25400" dir="5400000" algn="bl" rotWithShape="0">
              <a:srgbClr val="BFC9C6">
                <a:alpha val="5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868680" y="2331720"/>
            <a:ext cx="2377440" cy="384048"/>
          </a:xfrm>
          <a:prstGeom prst="roundRect">
            <a:avLst>
              <a:gd name="adj" fmla="val 19048"/>
            </a:avLst>
          </a:prstGeom>
          <a:solidFill>
            <a:srgbClr val="179C7D"/>
          </a:solidFill>
          <a:ln w="12700">
            <a:solidFill>
              <a:srgbClr val="179C7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868680" y="2331720"/>
            <a:ext cx="2377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b="1" kern="0" spc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COMPATIBLE</a:t>
            </a:r>
            <a:endParaRPr lang="en-US" sz="1250" dirty="0"/>
          </a:p>
        </p:txBody>
      </p:sp>
      <p:sp>
        <p:nvSpPr>
          <p:cNvPr id="7" name="Text 5"/>
          <p:cNvSpPr/>
          <p:nvPr/>
        </p:nvSpPr>
        <p:spPr>
          <a:xfrm>
            <a:off x="868680" y="3017520"/>
            <a:ext cx="283464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5000"/>
              </a:lnSpc>
              <a:buNone/>
            </a:pPr>
            <a:r>
              <a:rPr lang="en-US" sz="150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usage the request permits, the offer permits too.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868680" y="4754880"/>
            <a:ext cx="2834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i="1" dirty="0">
                <a:solidFill>
                  <a:srgbClr val="179C7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→ clear the exchange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4343400" y="1965960"/>
            <a:ext cx="3474720" cy="3429000"/>
          </a:xfrm>
          <a:prstGeom prst="roundRect">
            <a:avLst>
              <a:gd name="adj" fmla="val 2667"/>
            </a:avLst>
          </a:prstGeom>
          <a:solidFill>
            <a:schemeClr val="bg1"/>
          </a:solidFill>
          <a:ln w="12700">
            <a:solidFill>
              <a:srgbClr val="E1E7E5"/>
            </a:solidFill>
            <a:prstDash val="solid"/>
          </a:ln>
          <a:effectLst>
            <a:outerShdw blurRad="76200" dist="25400" dir="5400000" algn="bl" rotWithShape="0">
              <a:srgbClr val="BFC9C6">
                <a:alpha val="5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4663440" y="2331720"/>
            <a:ext cx="2377440" cy="384048"/>
          </a:xfrm>
          <a:prstGeom prst="roundRect">
            <a:avLst>
              <a:gd name="adj" fmla="val 19048"/>
            </a:avLst>
          </a:prstGeom>
          <a:solidFill>
            <a:srgbClr val="C8102E"/>
          </a:solidFill>
          <a:ln w="12700">
            <a:solidFill>
              <a:srgbClr val="C810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4663440" y="2331720"/>
            <a:ext cx="2377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b="1" kern="0" spc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CONFLICT</a:t>
            </a:r>
            <a:endParaRPr lang="en-US" sz="1250" dirty="0"/>
          </a:p>
        </p:txBody>
      </p:sp>
      <p:sp>
        <p:nvSpPr>
          <p:cNvPr id="12" name="Text 10"/>
          <p:cNvSpPr/>
          <p:nvPr/>
        </p:nvSpPr>
        <p:spPr>
          <a:xfrm>
            <a:off x="4663440" y="3017520"/>
            <a:ext cx="283464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5000"/>
              </a:lnSpc>
              <a:buNone/>
            </a:pPr>
            <a:r>
              <a:rPr lang="en-US" sz="150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request permits a usage the offer forbids.</a:t>
            </a:r>
            <a:endParaRPr lang="en-US" sz="1500" dirty="0"/>
          </a:p>
        </p:txBody>
      </p:sp>
      <p:sp>
        <p:nvSpPr>
          <p:cNvPr id="13" name="Text 11"/>
          <p:cNvSpPr/>
          <p:nvPr/>
        </p:nvSpPr>
        <p:spPr>
          <a:xfrm>
            <a:off x="4663440" y="4754880"/>
            <a:ext cx="2834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i="1" dirty="0">
                <a:solidFill>
                  <a:srgbClr val="C810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→ block</a:t>
            </a:r>
            <a:endParaRPr lang="en-US" sz="1300" dirty="0"/>
          </a:p>
        </p:txBody>
      </p:sp>
      <p:sp>
        <p:nvSpPr>
          <p:cNvPr id="14" name="Shape 12"/>
          <p:cNvSpPr/>
          <p:nvPr/>
        </p:nvSpPr>
        <p:spPr>
          <a:xfrm>
            <a:off x="8138160" y="1965960"/>
            <a:ext cx="3474720" cy="3429000"/>
          </a:xfrm>
          <a:prstGeom prst="roundRect">
            <a:avLst>
              <a:gd name="adj" fmla="val 2667"/>
            </a:avLst>
          </a:prstGeom>
          <a:solidFill>
            <a:schemeClr val="bg1"/>
          </a:solidFill>
          <a:ln w="12700">
            <a:solidFill>
              <a:srgbClr val="E1E7E5"/>
            </a:solidFill>
            <a:prstDash val="solid"/>
          </a:ln>
          <a:effectLst>
            <a:outerShdw blurRad="76200" dist="25400" dir="5400000" algn="bl" rotWithShape="0">
              <a:srgbClr val="BFC9C6">
                <a:alpha val="5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8458200" y="2331720"/>
            <a:ext cx="2377440" cy="384048"/>
          </a:xfrm>
          <a:prstGeom prst="roundRect">
            <a:avLst>
              <a:gd name="adj" fmla="val 19048"/>
            </a:avLst>
          </a:prstGeom>
          <a:solidFill>
            <a:srgbClr val="E8A400"/>
          </a:solidFill>
          <a:ln w="12700">
            <a:solidFill>
              <a:srgbClr val="E8A4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8458200" y="2331720"/>
            <a:ext cx="2377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b="1" kern="0" spc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UNKNOWN</a:t>
            </a:r>
            <a:endParaRPr lang="en-US" sz="1250" dirty="0"/>
          </a:p>
        </p:txBody>
      </p:sp>
      <p:sp>
        <p:nvSpPr>
          <p:cNvPr id="17" name="Text 15"/>
          <p:cNvSpPr/>
          <p:nvPr/>
        </p:nvSpPr>
        <p:spPr>
          <a:xfrm>
            <a:off x="8458200" y="3017520"/>
            <a:ext cx="283464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5000"/>
              </a:lnSpc>
              <a:buNone/>
            </a:pPr>
            <a:r>
              <a:rPr lang="en-US" sz="150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policy constrains a condition the other leaves open, so on that condition there is nothing to compare.</a:t>
            </a:r>
            <a:endParaRPr lang="en-US" sz="1500" dirty="0"/>
          </a:p>
        </p:txBody>
      </p:sp>
      <p:sp>
        <p:nvSpPr>
          <p:cNvPr id="18" name="Text 16"/>
          <p:cNvSpPr/>
          <p:nvPr/>
        </p:nvSpPr>
        <p:spPr>
          <a:xfrm>
            <a:off x="8458200" y="4754880"/>
            <a:ext cx="2834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i="1" dirty="0">
                <a:solidFill>
                  <a:srgbClr val="E8A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→ defer to negotiation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548640" y="6510528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E7B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W3C Workshop on the Future of ODRL  ·  Paper 19</a:t>
            </a:r>
            <a:endParaRPr lang="en-US" sz="900" dirty="0"/>
          </a:p>
        </p:txBody>
      </p:sp>
      <p:sp>
        <p:nvSpPr>
          <p:cNvPr id="20" name="Text 18"/>
          <p:cNvSpPr/>
          <p:nvPr/>
        </p:nvSpPr>
        <p:spPr>
          <a:xfrm>
            <a:off x="11155680" y="6510528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E7B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548640" y="1207008"/>
            <a:ext cx="110642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noProof="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ODRL reuses one set of comparison operators for points in time and amounts of time. </a:t>
            </a:r>
            <a:r>
              <a:rPr lang="en-US" sz="160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Operand ambiguity.</a:t>
            </a:r>
            <a:endParaRPr lang="en-US" sz="1600" noProof="0" dirty="0">
              <a:solidFill>
                <a:srgbClr val="222222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548640" y="1783080"/>
            <a:ext cx="5394960" cy="1737360"/>
          </a:xfrm>
          <a:prstGeom prst="roundRect">
            <a:avLst>
              <a:gd name="adj" fmla="val 5263"/>
            </a:avLst>
          </a:prstGeom>
          <a:solidFill>
            <a:schemeClr val="bg1"/>
          </a:solidFill>
          <a:ln w="12700">
            <a:solidFill>
              <a:srgbClr val="E1E7E5"/>
            </a:solidFill>
            <a:prstDash val="solid"/>
          </a:ln>
          <a:effectLst>
            <a:outerShdw blurRad="76200" dist="25400" dir="5400000" algn="bl" rotWithShape="0">
              <a:srgbClr val="BFC9C6">
                <a:alpha val="50000"/>
              </a:srgbClr>
            </a:outerShdw>
          </a:effectLst>
        </p:spPr>
        <p:txBody>
          <a:bodyPr/>
          <a:lstStyle/>
          <a:p>
            <a:endParaRPr lang="en-US" noProof="0" dirty="0"/>
          </a:p>
        </p:txBody>
      </p:sp>
      <p:sp>
        <p:nvSpPr>
          <p:cNvPr id="5" name="Text 3"/>
          <p:cNvSpPr/>
          <p:nvPr/>
        </p:nvSpPr>
        <p:spPr>
          <a:xfrm>
            <a:off x="868680" y="2011680"/>
            <a:ext cx="4754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noProof="0" dirty="0">
                <a:solidFill>
                  <a:srgbClr val="222222"/>
                </a:solidFill>
                <a:latin typeface="Arial" pitchFamily="34" charset="0"/>
                <a:cs typeface="Arial" pitchFamily="34" charset="-120"/>
              </a:rPr>
              <a:t>Instant</a:t>
            </a:r>
            <a:r>
              <a:rPr lang="en-US" sz="1500" b="1" noProof="0" dirty="0">
                <a:solidFill>
                  <a:srgbClr val="179C7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b="1" noProof="0" dirty="0">
                <a:solidFill>
                  <a:srgbClr val="222222"/>
                </a:solidFill>
                <a:latin typeface="Arial" pitchFamily="34" charset="0"/>
                <a:cs typeface="Arial" pitchFamily="34" charset="-120"/>
              </a:rPr>
              <a:t>(a point in time)</a:t>
            </a:r>
          </a:p>
        </p:txBody>
      </p:sp>
      <p:sp>
        <p:nvSpPr>
          <p:cNvPr id="6" name="Text 4"/>
          <p:cNvSpPr/>
          <p:nvPr/>
        </p:nvSpPr>
        <p:spPr>
          <a:xfrm>
            <a:off x="868680" y="2514600"/>
            <a:ext cx="4754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50" noProof="0" dirty="0">
                <a:solidFill>
                  <a:srgbClr val="244A4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(</a:t>
            </a:r>
            <a:r>
              <a:rPr lang="en-US" sz="1450" noProof="0" dirty="0" err="1">
                <a:solidFill>
                  <a:srgbClr val="244A4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dateTime</a:t>
            </a:r>
            <a:r>
              <a:rPr lang="en-US" sz="1450" noProof="0" dirty="0">
                <a:solidFill>
                  <a:srgbClr val="244A4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, </a:t>
            </a:r>
            <a:r>
              <a:rPr lang="en-US" sz="1450" b="1" noProof="0" dirty="0" err="1">
                <a:solidFill>
                  <a:srgbClr val="179C7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lt</a:t>
            </a:r>
            <a:r>
              <a:rPr lang="en-US" sz="1450" noProof="0" dirty="0">
                <a:solidFill>
                  <a:srgbClr val="244A4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, 2026-12-31)</a:t>
            </a:r>
            <a:endParaRPr lang="en-US" sz="1450" noProof="0" dirty="0"/>
          </a:p>
        </p:txBody>
      </p:sp>
      <p:sp>
        <p:nvSpPr>
          <p:cNvPr id="7" name="Text 5"/>
          <p:cNvSpPr/>
          <p:nvPr/>
        </p:nvSpPr>
        <p:spPr>
          <a:xfrm>
            <a:off x="868680" y="2971800"/>
            <a:ext cx="4754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noProof="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earlier than Dec 31, </a:t>
            </a:r>
            <a:r>
              <a:rPr lang="de-DE" sz="1600" dirty="0"/>
              <a:t>"</a:t>
            </a:r>
            <a:r>
              <a:rPr lang="de-DE" sz="1600" dirty="0" err="1"/>
              <a:t>earlier</a:t>
            </a:r>
            <a:r>
              <a:rPr lang="de-DE" sz="1600" dirty="0"/>
              <a:t>" </a:t>
            </a:r>
            <a:r>
              <a:rPr lang="de-DE" sz="1600" dirty="0" err="1"/>
              <a:t>compares</a:t>
            </a:r>
            <a:r>
              <a:rPr lang="de-DE" sz="1600" dirty="0"/>
              <a:t> </a:t>
            </a:r>
            <a:r>
              <a:rPr lang="de-DE" sz="1600" b="1" dirty="0"/>
              <a:t>POINTS</a:t>
            </a:r>
            <a:endParaRPr lang="en-US" sz="1600" b="1" noProof="0" dirty="0"/>
          </a:p>
        </p:txBody>
      </p:sp>
      <p:sp>
        <p:nvSpPr>
          <p:cNvPr id="8" name="Shape 6"/>
          <p:cNvSpPr/>
          <p:nvPr/>
        </p:nvSpPr>
        <p:spPr>
          <a:xfrm>
            <a:off x="6217920" y="1783080"/>
            <a:ext cx="5394960" cy="1737360"/>
          </a:xfrm>
          <a:prstGeom prst="roundRect">
            <a:avLst>
              <a:gd name="adj" fmla="val 5263"/>
            </a:avLst>
          </a:prstGeom>
          <a:solidFill>
            <a:schemeClr val="bg1"/>
          </a:solidFill>
          <a:ln w="12700">
            <a:solidFill>
              <a:srgbClr val="E1E7E5"/>
            </a:solidFill>
            <a:prstDash val="solid"/>
          </a:ln>
          <a:effectLst>
            <a:outerShdw blurRad="76200" dist="25400" dir="5400000" algn="bl" rotWithShape="0">
              <a:srgbClr val="BFC9C6">
                <a:alpha val="50000"/>
              </a:srgbClr>
            </a:outerShdw>
          </a:effectLst>
        </p:spPr>
        <p:txBody>
          <a:bodyPr/>
          <a:lstStyle/>
          <a:p>
            <a:endParaRPr lang="en-US" noProof="0" dirty="0"/>
          </a:p>
        </p:txBody>
      </p:sp>
      <p:sp>
        <p:nvSpPr>
          <p:cNvPr id="9" name="Text 7"/>
          <p:cNvSpPr/>
          <p:nvPr/>
        </p:nvSpPr>
        <p:spPr>
          <a:xfrm>
            <a:off x="6537960" y="2011680"/>
            <a:ext cx="4754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noProof="0" dirty="0">
                <a:solidFill>
                  <a:srgbClr val="222222"/>
                </a:solidFill>
                <a:latin typeface="Arial" pitchFamily="34" charset="0"/>
                <a:cs typeface="Arial" pitchFamily="34" charset="-120"/>
              </a:rPr>
              <a:t>Duration (an amount of time)</a:t>
            </a:r>
          </a:p>
        </p:txBody>
      </p:sp>
      <p:sp>
        <p:nvSpPr>
          <p:cNvPr id="10" name="Text 8"/>
          <p:cNvSpPr/>
          <p:nvPr/>
        </p:nvSpPr>
        <p:spPr>
          <a:xfrm>
            <a:off x="6537960" y="2514600"/>
            <a:ext cx="4754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50" noProof="0" dirty="0">
                <a:solidFill>
                  <a:srgbClr val="244A4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(</a:t>
            </a:r>
            <a:r>
              <a:rPr lang="en-US" sz="1450" noProof="0" dirty="0" err="1">
                <a:solidFill>
                  <a:srgbClr val="244A4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elapsedTime</a:t>
            </a:r>
            <a:r>
              <a:rPr lang="en-US" sz="1450" noProof="0" dirty="0">
                <a:solidFill>
                  <a:srgbClr val="244A4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, </a:t>
            </a:r>
            <a:r>
              <a:rPr lang="en-US" sz="1450" b="1" noProof="0" dirty="0" err="1">
                <a:solidFill>
                  <a:srgbClr val="179C7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lt</a:t>
            </a:r>
            <a:r>
              <a:rPr lang="en-US" sz="1450" noProof="0" dirty="0">
                <a:solidFill>
                  <a:srgbClr val="244A4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, P30D)</a:t>
            </a:r>
            <a:endParaRPr lang="en-US" sz="1450" noProof="0" dirty="0"/>
          </a:p>
        </p:txBody>
      </p:sp>
      <p:sp>
        <p:nvSpPr>
          <p:cNvPr id="11" name="Text 9"/>
          <p:cNvSpPr/>
          <p:nvPr/>
        </p:nvSpPr>
        <p:spPr>
          <a:xfrm>
            <a:off x="6537960" y="2971800"/>
            <a:ext cx="4754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noProof="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shorter than 30 days </a:t>
            </a:r>
            <a:r>
              <a:rPr lang="en-US" sz="1600" noProof="0" dirty="0"/>
              <a:t>"shorter" compares </a:t>
            </a:r>
            <a:r>
              <a:rPr lang="en-US" sz="1600" b="1" noProof="0" dirty="0"/>
              <a:t>AMOUNTS</a:t>
            </a:r>
          </a:p>
        </p:txBody>
      </p:sp>
      <p:sp>
        <p:nvSpPr>
          <p:cNvPr id="12" name="Text 10"/>
          <p:cNvSpPr/>
          <p:nvPr/>
        </p:nvSpPr>
        <p:spPr>
          <a:xfrm>
            <a:off x="548640" y="3611880"/>
            <a:ext cx="11064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noProof="0" dirty="0">
                <a:solidFill>
                  <a:srgbClr val="2222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Same operator </a:t>
            </a:r>
            <a:r>
              <a:rPr lang="en-US" sz="1500" b="1" noProof="0" dirty="0" err="1">
                <a:solidFill>
                  <a:srgbClr val="2222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lt</a:t>
            </a:r>
            <a:r>
              <a:rPr lang="en-US" sz="1500" b="1" noProof="0" dirty="0">
                <a:solidFill>
                  <a:srgbClr val="2222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two different meanings.</a:t>
            </a:r>
            <a:endParaRPr lang="en-US" sz="1500" noProof="0" dirty="0"/>
          </a:p>
        </p:txBody>
      </p:sp>
      <p:sp>
        <p:nvSpPr>
          <p:cNvPr id="13" name="Text 11"/>
          <p:cNvSpPr/>
          <p:nvPr/>
        </p:nvSpPr>
        <p:spPr>
          <a:xfrm>
            <a:off x="548640" y="4023360"/>
            <a:ext cx="11064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noProof="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cannot separate a point in time from an amount of time, so comparing two policies is unsound.</a:t>
            </a:r>
          </a:p>
        </p:txBody>
      </p:sp>
      <p:sp>
        <p:nvSpPr>
          <p:cNvPr id="15" name="Text 13"/>
          <p:cNvSpPr/>
          <p:nvPr/>
        </p:nvSpPr>
        <p:spPr>
          <a:xfrm>
            <a:off x="777240" y="4672584"/>
            <a:ext cx="10515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noProof="0" dirty="0">
                <a:solidFill>
                  <a:srgbClr val="222222"/>
                </a:solidFill>
                <a:latin typeface="Arial" pitchFamily="34" charset="0"/>
                <a:cs typeface="Arial" pitchFamily="34" charset="-120"/>
              </a:rPr>
              <a:t>The fix: sort</a:t>
            </a:r>
            <a:r>
              <a:rPr lang="en-US" sz="1500" b="1" noProof="0" dirty="0">
                <a:solidFill>
                  <a:srgbClr val="179C7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b="1" noProof="0" dirty="0">
                <a:solidFill>
                  <a:srgbClr val="222222"/>
                </a:solidFill>
                <a:latin typeface="Arial" pitchFamily="34" charset="0"/>
                <a:cs typeface="Arial" pitchFamily="34" charset="-120"/>
              </a:rPr>
              <a:t>each operand</a:t>
            </a:r>
          </a:p>
        </p:txBody>
      </p:sp>
      <p:sp>
        <p:nvSpPr>
          <p:cNvPr id="16" name="Text 14"/>
          <p:cNvSpPr/>
          <p:nvPr/>
        </p:nvSpPr>
        <p:spPr>
          <a:xfrm>
            <a:off x="822960" y="5134356"/>
            <a:ext cx="10515600" cy="10332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5000"/>
              </a:lnSpc>
              <a:buNone/>
            </a:pPr>
            <a:r>
              <a:rPr lang="en-US" sz="1600" noProof="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Type each temporal operand as an instant (a point in time) or a duration (an amount of time). Each operator then has exactly one meaning, and cross-sort comparisons are ruled out.</a:t>
            </a:r>
          </a:p>
          <a:p>
            <a:pPr>
              <a:lnSpc>
                <a:spcPct val="105000"/>
              </a:lnSpc>
            </a:pPr>
            <a:r>
              <a:rPr lang="en-US" sz="1600" noProof="0" dirty="0"/>
              <a:t>Preprint: </a:t>
            </a:r>
            <a:r>
              <a:rPr lang="en-US" sz="1600" noProof="0" dirty="0">
                <a:hlinkClick r:id="rId3"/>
              </a:rPr>
              <a:t>arXiv:2606.23442</a:t>
            </a:r>
            <a:endParaRPr lang="en-US" sz="1600" noProof="0" dirty="0"/>
          </a:p>
        </p:txBody>
      </p:sp>
      <p:sp>
        <p:nvSpPr>
          <p:cNvPr id="17" name="Text 15"/>
          <p:cNvSpPr/>
          <p:nvPr/>
        </p:nvSpPr>
        <p:spPr>
          <a:xfrm>
            <a:off x="548640" y="6510528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noProof="0" dirty="0">
                <a:solidFill>
                  <a:srgbClr val="6E7B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W3C Workshop on the Future of ODRL  ·  Paper 19</a:t>
            </a:r>
            <a:endParaRPr lang="en-US" sz="900" noProof="0" dirty="0"/>
          </a:p>
        </p:txBody>
      </p:sp>
      <p:sp>
        <p:nvSpPr>
          <p:cNvPr id="18" name="Text 16"/>
          <p:cNvSpPr/>
          <p:nvPr/>
        </p:nvSpPr>
        <p:spPr>
          <a:xfrm>
            <a:off x="11155680" y="6510528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noProof="0" dirty="0">
                <a:solidFill>
                  <a:srgbClr val="6E7B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900" noProof="0" dirty="0"/>
          </a:p>
        </p:txBody>
      </p:sp>
      <p:sp>
        <p:nvSpPr>
          <p:cNvPr id="20" name="Text 0">
            <a:extLst>
              <a:ext uri="{FF2B5EF4-FFF2-40B4-BE49-F238E27FC236}">
                <a16:creationId xmlns:a16="http://schemas.microsoft.com/office/drawing/2014/main" id="{811B7BC2-C3F9-B10F-65B6-9E68EF3C6AF2}"/>
              </a:ext>
            </a:extLst>
          </p:cNvPr>
          <p:cNvSpPr/>
          <p:nvPr/>
        </p:nvSpPr>
        <p:spPr>
          <a:xfrm>
            <a:off x="548640" y="365760"/>
            <a:ext cx="1143914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200" noProof="0" dirty="0"/>
              <a:t>Sort-Stratified Semantics for Temporal Conflict Detection in ODRL Policies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548640" y="1115568"/>
            <a:ext cx="110642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 cannot use something for longer than you have had access to it.</a:t>
            </a:r>
          </a:p>
        </p:txBody>
      </p:sp>
      <p:sp>
        <p:nvSpPr>
          <p:cNvPr id="4" name="Shape 2"/>
          <p:cNvSpPr/>
          <p:nvPr/>
        </p:nvSpPr>
        <p:spPr>
          <a:xfrm>
            <a:off x="548640" y="1783080"/>
            <a:ext cx="5577840" cy="3063240"/>
          </a:xfrm>
          <a:prstGeom prst="roundRect">
            <a:avLst>
              <a:gd name="adj" fmla="val 2985"/>
            </a:avLst>
          </a:prstGeom>
          <a:solidFill>
            <a:schemeClr val="bg1"/>
          </a:solidFill>
          <a:ln w="12700">
            <a:solidFill>
              <a:srgbClr val="E1E7E5"/>
            </a:solidFill>
            <a:prstDash val="solid"/>
          </a:ln>
          <a:effectLst>
            <a:outerShdw blurRad="76200" dist="25400" dir="5400000" algn="bl" rotWithShape="0">
              <a:srgbClr val="BFC9C6">
                <a:alpha val="5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868680" y="2039112"/>
            <a:ext cx="4937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6E7B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Offer</a:t>
            </a:r>
            <a:r>
              <a:rPr lang="en-US" sz="140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30 days of metered (</a:t>
            </a:r>
            <a:r>
              <a:rPr lang="en-US" sz="160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actual</a:t>
            </a:r>
            <a:r>
              <a:rPr lang="en-US" sz="140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 use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868680" y="2496312"/>
            <a:ext cx="4937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6E7B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Request</a:t>
            </a:r>
            <a:r>
              <a:rPr lang="en-US" sz="140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at most 10 days of elapsed (total access)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868680" y="3044952"/>
            <a:ext cx="49377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Each is satisfiable on its own.</a:t>
            </a:r>
          </a:p>
        </p:txBody>
      </p:sp>
      <p:sp>
        <p:nvSpPr>
          <p:cNvPr id="8" name="Text 6"/>
          <p:cNvSpPr/>
          <p:nvPr/>
        </p:nvSpPr>
        <p:spPr>
          <a:xfrm>
            <a:off x="868680" y="3410712"/>
            <a:ext cx="49377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50" b="1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But metered use ≤ elapsed time,</a:t>
            </a:r>
            <a:endParaRPr lang="en-US" sz="1450" dirty="0"/>
          </a:p>
        </p:txBody>
      </p:sp>
      <p:sp>
        <p:nvSpPr>
          <p:cNvPr id="9" name="Text 7"/>
          <p:cNvSpPr/>
          <p:nvPr/>
        </p:nvSpPr>
        <p:spPr>
          <a:xfrm>
            <a:off x="868680" y="3730752"/>
            <a:ext cx="49377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5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 30 days of use in a 10-day window is impossible.</a:t>
            </a:r>
            <a:endParaRPr lang="en-US" sz="1450" dirty="0"/>
          </a:p>
        </p:txBody>
      </p:sp>
      <p:sp>
        <p:nvSpPr>
          <p:cNvPr id="10" name="Shape 8"/>
          <p:cNvSpPr/>
          <p:nvPr/>
        </p:nvSpPr>
        <p:spPr>
          <a:xfrm>
            <a:off x="868680" y="4233672"/>
            <a:ext cx="1737360" cy="384048"/>
          </a:xfrm>
          <a:prstGeom prst="roundRect">
            <a:avLst>
              <a:gd name="adj" fmla="val 19048"/>
            </a:avLst>
          </a:prstGeom>
          <a:solidFill>
            <a:srgbClr val="C8102E"/>
          </a:solidFill>
          <a:ln w="12700">
            <a:solidFill>
              <a:srgbClr val="C810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868680" y="4233672"/>
            <a:ext cx="17373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b="1" kern="0" spc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CONFLICT</a:t>
            </a:r>
            <a:endParaRPr lang="en-US" sz="1250" dirty="0"/>
          </a:p>
        </p:txBody>
      </p:sp>
      <p:sp>
        <p:nvSpPr>
          <p:cNvPr id="12" name="Shape 10"/>
          <p:cNvSpPr/>
          <p:nvPr/>
        </p:nvSpPr>
        <p:spPr>
          <a:xfrm>
            <a:off x="6400800" y="1783080"/>
            <a:ext cx="5212080" cy="3063240"/>
          </a:xfrm>
          <a:prstGeom prst="roundRect">
            <a:avLst>
              <a:gd name="adj" fmla="val 2985"/>
            </a:avLst>
          </a:prstGeom>
          <a:solidFill>
            <a:schemeClr val="bg1"/>
          </a:solidFill>
          <a:ln w="12700">
            <a:solidFill>
              <a:srgbClr val="E1E7E5"/>
            </a:solidFill>
            <a:prstDash val="solid"/>
          </a:ln>
          <a:effectLst>
            <a:outerShdw blurRad="76200" dist="25400" dir="5400000" algn="bl" rotWithShape="0">
              <a:srgbClr val="BFC9C6">
                <a:alpha val="50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6720840" y="2039112"/>
            <a:ext cx="4572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222222"/>
                </a:solidFill>
                <a:latin typeface="Arial" pitchFamily="34" charset="0"/>
                <a:cs typeface="Arial" pitchFamily="34" charset="-120"/>
              </a:rPr>
              <a:t>Facts</a:t>
            </a:r>
            <a:r>
              <a:rPr lang="en-US" sz="1600" b="1" dirty="0">
                <a:solidFill>
                  <a:srgbClr val="179C7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b="1" dirty="0">
                <a:solidFill>
                  <a:srgbClr val="222222"/>
                </a:solidFill>
                <a:latin typeface="Arial" pitchFamily="34" charset="0"/>
                <a:cs typeface="Arial" pitchFamily="34" charset="-120"/>
              </a:rPr>
              <a:t>about how time works</a:t>
            </a:r>
          </a:p>
        </p:txBody>
      </p:sp>
      <p:sp>
        <p:nvSpPr>
          <p:cNvPr id="14" name="Text 12"/>
          <p:cNvSpPr/>
          <p:nvPr/>
        </p:nvSpPr>
        <p:spPr>
          <a:xfrm>
            <a:off x="6720840" y="2560320"/>
            <a:ext cx="4572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Metered use ≤ elapsed</a:t>
            </a:r>
            <a:r>
              <a:rPr lang="en-US" sz="1400" dirty="0">
                <a:solidFill>
                  <a:srgbClr val="6E7B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</a:t>
            </a:r>
            <a:r>
              <a:rPr lang="en-US" sz="160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can't exceed access</a:t>
            </a:r>
          </a:p>
        </p:txBody>
      </p:sp>
      <p:sp>
        <p:nvSpPr>
          <p:cNvPr id="15" name="Text 13"/>
          <p:cNvSpPr/>
          <p:nvPr/>
        </p:nvSpPr>
        <p:spPr>
          <a:xfrm>
            <a:off x="6720840" y="3063240"/>
            <a:ext cx="4572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Delay ≤ elapsed</a:t>
            </a:r>
            <a:r>
              <a:rPr lang="en-US" sz="1400" dirty="0">
                <a:solidFill>
                  <a:srgbClr val="6E7B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</a:t>
            </a:r>
            <a:r>
              <a:rPr lang="en-US" sz="160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wait can't exceed access</a:t>
            </a:r>
          </a:p>
        </p:txBody>
      </p:sp>
      <p:sp>
        <p:nvSpPr>
          <p:cNvPr id="16" name="Text 14"/>
          <p:cNvSpPr/>
          <p:nvPr/>
        </p:nvSpPr>
        <p:spPr>
          <a:xfrm>
            <a:off x="6720840" y="3566160"/>
            <a:ext cx="4572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Durations are never negative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6720840" y="4160520"/>
            <a:ext cx="4572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Obvious to a person, invisible to per-operand checking.</a:t>
            </a:r>
          </a:p>
        </p:txBody>
      </p:sp>
      <p:sp>
        <p:nvSpPr>
          <p:cNvPr id="18" name="Text 16"/>
          <p:cNvSpPr/>
          <p:nvPr/>
        </p:nvSpPr>
        <p:spPr>
          <a:xfrm>
            <a:off x="548640" y="5074920"/>
            <a:ext cx="110642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79C7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reasoner carries these facts, </a:t>
            </a:r>
            <a:r>
              <a:rPr lang="en-US" sz="150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 it </a:t>
            </a:r>
            <a:r>
              <a:rPr lang="en-US" sz="160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catches</a:t>
            </a:r>
            <a:r>
              <a:rPr lang="en-US" sz="150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conflicts that checking each condition alone would miss.</a:t>
            </a:r>
            <a:endParaRPr lang="en-US" sz="1500" dirty="0"/>
          </a:p>
        </p:txBody>
      </p:sp>
      <p:sp>
        <p:nvSpPr>
          <p:cNvPr id="19" name="Text 17"/>
          <p:cNvSpPr/>
          <p:nvPr/>
        </p:nvSpPr>
        <p:spPr>
          <a:xfrm>
            <a:off x="548640" y="6510528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E7B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W3C Workshop on the Future of ODRL  ·  Paper 19</a:t>
            </a:r>
            <a:endParaRPr lang="en-US" sz="900" dirty="0"/>
          </a:p>
        </p:txBody>
      </p:sp>
      <p:sp>
        <p:nvSpPr>
          <p:cNvPr id="20" name="Text 18"/>
          <p:cNvSpPr/>
          <p:nvPr/>
        </p:nvSpPr>
        <p:spPr>
          <a:xfrm>
            <a:off x="11155680" y="6510528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E7B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900" dirty="0"/>
          </a:p>
        </p:txBody>
      </p:sp>
      <p:sp>
        <p:nvSpPr>
          <p:cNvPr id="22" name="Text 0">
            <a:extLst>
              <a:ext uri="{FF2B5EF4-FFF2-40B4-BE49-F238E27FC236}">
                <a16:creationId xmlns:a16="http://schemas.microsoft.com/office/drawing/2014/main" id="{A66C505C-6AC9-599D-CFFB-7CF0CC6917E3}"/>
              </a:ext>
            </a:extLst>
          </p:cNvPr>
          <p:cNvSpPr/>
          <p:nvPr/>
        </p:nvSpPr>
        <p:spPr>
          <a:xfrm>
            <a:off x="548640" y="365760"/>
            <a:ext cx="1143914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200" dirty="0"/>
              <a:t>Sort-Stratified Semantics for Temporal Conflict Detection in ODRL Policies</a:t>
            </a:r>
          </a:p>
        </p:txBody>
      </p:sp>
      <p:sp>
        <p:nvSpPr>
          <p:cNvPr id="24" name="Text 14">
            <a:extLst>
              <a:ext uri="{FF2B5EF4-FFF2-40B4-BE49-F238E27FC236}">
                <a16:creationId xmlns:a16="http://schemas.microsoft.com/office/drawing/2014/main" id="{1C46813D-5CE4-C469-05BF-93B74D3E7F79}"/>
              </a:ext>
            </a:extLst>
          </p:cNvPr>
          <p:cNvSpPr/>
          <p:nvPr/>
        </p:nvSpPr>
        <p:spPr>
          <a:xfrm>
            <a:off x="621792" y="5559552"/>
            <a:ext cx="5669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de-DE" sz="1400" dirty="0"/>
              <a:t>Benchmark: </a:t>
            </a:r>
            <a:r>
              <a:rPr lang="de-DE" sz="1400" dirty="0">
                <a:hlinkClick r:id="rId3"/>
              </a:rPr>
              <a:t>github.com/Daham-Mustaf/</a:t>
            </a:r>
            <a:r>
              <a:rPr lang="de-DE" sz="1400" dirty="0" err="1">
                <a:hlinkClick r:id="rId3"/>
              </a:rPr>
              <a:t>odrl</a:t>
            </a:r>
            <a:r>
              <a:rPr lang="de-DE" sz="1400" dirty="0">
                <a:hlinkClick r:id="rId3"/>
              </a:rPr>
              <a:t>-temporal-benchmark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C6C99-6BFF-7039-EBAD-39AB74081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7B9EF85-C663-4782-0652-6489E2F78709}"/>
              </a:ext>
            </a:extLst>
          </p:cNvPr>
          <p:cNvSpPr/>
          <p:nvPr/>
        </p:nvSpPr>
        <p:spPr>
          <a:xfrm>
            <a:off x="548640" y="365760"/>
            <a:ext cx="110642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200" b="1" noProof="0" dirty="0">
                <a:solidFill>
                  <a:srgbClr val="2222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Sort-Stratified Semantics for Temporal Conflict Detection in ODRL Policies</a:t>
            </a:r>
            <a:endParaRPr lang="en-US" sz="3200" noProof="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3901B4D4-3429-06C4-ECE7-47AC7029EA6E}"/>
              </a:ext>
            </a:extLst>
          </p:cNvPr>
          <p:cNvSpPr/>
          <p:nvPr/>
        </p:nvSpPr>
        <p:spPr>
          <a:xfrm>
            <a:off x="466344" y="2199908"/>
            <a:ext cx="5629656" cy="36796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noProof="0" dirty="0"/>
              <a:t>We type each temporal operand:</a:t>
            </a:r>
          </a:p>
          <a:p>
            <a:r>
              <a:rPr lang="en-US" sz="1600" b="1" noProof="0" dirty="0"/>
              <a:t>Instant:</a:t>
            </a:r>
            <a:r>
              <a:rPr lang="en-US" sz="1600" noProof="0" dirty="0"/>
              <a:t> </a:t>
            </a:r>
            <a:r>
              <a:rPr lang="en-US" noProof="0" dirty="0" err="1"/>
              <a:t>dateTime</a:t>
            </a:r>
            <a:endParaRPr lang="en-US" sz="1600" noProof="0" dirty="0"/>
          </a:p>
          <a:p>
            <a:r>
              <a:rPr lang="en-US" sz="1600" b="1" noProof="0" dirty="0"/>
              <a:t>Duration:</a:t>
            </a:r>
            <a:r>
              <a:rPr lang="en-US" sz="1600" noProof="0" dirty="0"/>
              <a:t> </a:t>
            </a:r>
            <a:r>
              <a:rPr lang="en-US" noProof="0" dirty="0" err="1"/>
              <a:t>elapsedTime</a:t>
            </a:r>
            <a:r>
              <a:rPr lang="en-US" sz="1600" noProof="0" dirty="0"/>
              <a:t>, </a:t>
            </a:r>
            <a:r>
              <a:rPr lang="en-US" noProof="0" dirty="0" err="1"/>
              <a:t>meteredTime</a:t>
            </a:r>
            <a:r>
              <a:rPr lang="en-US" sz="1600" noProof="0" dirty="0"/>
              <a:t>, </a:t>
            </a:r>
            <a:r>
              <a:rPr lang="en-US" noProof="0" dirty="0" err="1"/>
              <a:t>delayPeriod</a:t>
            </a:r>
            <a:r>
              <a:rPr lang="en-US" sz="1600" noProof="0" dirty="0"/>
              <a:t>, </a:t>
            </a:r>
            <a:r>
              <a:rPr lang="en-US" noProof="0" dirty="0" err="1"/>
              <a:t>timeInterval</a:t>
            </a:r>
            <a:endParaRPr lang="en-US" sz="1600" noProof="0" dirty="0"/>
          </a:p>
          <a:p>
            <a:r>
              <a:rPr lang="en-US" sz="1600" noProof="0" dirty="0"/>
              <a:t>(The media-stream operands, positions within an asset's own timeline, </a:t>
            </a:r>
            <a:r>
              <a:rPr lang="en-US" sz="1600" b="1" noProof="0" dirty="0"/>
              <a:t>are out of scope</a:t>
            </a:r>
            <a:r>
              <a:rPr lang="en-US" sz="1600" noProof="0" dirty="0"/>
              <a:t>, future work.)</a:t>
            </a:r>
          </a:p>
          <a:p>
            <a:r>
              <a:rPr lang="en-US" sz="1600" noProof="0" dirty="0"/>
              <a:t>Each comparison operator gives an interval:</a:t>
            </a:r>
          </a:p>
          <a:p>
            <a:r>
              <a:rPr lang="en-US" noProof="0" dirty="0"/>
              <a:t>eq v</a:t>
            </a:r>
            <a:r>
              <a:rPr lang="en-US" sz="1600" noProof="0" dirty="0"/>
              <a:t> → the point {v}</a:t>
            </a:r>
          </a:p>
          <a:p>
            <a:r>
              <a:rPr lang="en-US" noProof="0" dirty="0" err="1"/>
              <a:t>lteq</a:t>
            </a:r>
            <a:r>
              <a:rPr lang="en-US" noProof="0" dirty="0"/>
              <a:t> v</a:t>
            </a:r>
            <a:r>
              <a:rPr lang="en-US" sz="1600" noProof="0" dirty="0"/>
              <a:t> → up to v: (−∞, v]</a:t>
            </a:r>
          </a:p>
          <a:p>
            <a:r>
              <a:rPr lang="en-US" noProof="0" dirty="0" err="1"/>
              <a:t>gteq</a:t>
            </a:r>
            <a:r>
              <a:rPr lang="en-US" noProof="0" dirty="0"/>
              <a:t> v</a:t>
            </a:r>
            <a:r>
              <a:rPr lang="en-US" sz="1600" noProof="0" dirty="0"/>
              <a:t> → from v on: [v, ∞)</a:t>
            </a:r>
          </a:p>
          <a:p>
            <a:r>
              <a:rPr lang="en-US" noProof="0" dirty="0" err="1"/>
              <a:t>lt</a:t>
            </a:r>
            <a:r>
              <a:rPr lang="en-US" noProof="0" dirty="0"/>
              <a:t> v</a:t>
            </a:r>
            <a:r>
              <a:rPr lang="en-US" sz="1600" noProof="0" dirty="0"/>
              <a:t> / </a:t>
            </a:r>
            <a:r>
              <a:rPr lang="en-US" noProof="0" dirty="0" err="1"/>
              <a:t>gt</a:t>
            </a:r>
            <a:r>
              <a:rPr lang="en-US" noProof="0" dirty="0"/>
              <a:t> v</a:t>
            </a:r>
            <a:r>
              <a:rPr lang="en-US" sz="1600" noProof="0" dirty="0"/>
              <a:t> → strictly below / above</a:t>
            </a:r>
          </a:p>
          <a:p>
            <a:r>
              <a:rPr lang="en-US" sz="1600" noProof="0" dirty="0"/>
              <a:t>(Per operand, only some are allowed, e.g. </a:t>
            </a:r>
            <a:r>
              <a:rPr lang="en-US" noProof="0" dirty="0" err="1"/>
              <a:t>delayPeriod</a:t>
            </a:r>
            <a:r>
              <a:rPr lang="en-US" sz="1600" noProof="0" dirty="0"/>
              <a:t> takes only </a:t>
            </a:r>
            <a:r>
              <a:rPr lang="en-US" noProof="0" dirty="0"/>
              <a:t>eq</a:t>
            </a:r>
            <a:r>
              <a:rPr lang="en-US" sz="1600" noProof="0" dirty="0"/>
              <a:t>, </a:t>
            </a:r>
            <a:r>
              <a:rPr lang="en-US" noProof="0" dirty="0" err="1"/>
              <a:t>gt</a:t>
            </a:r>
            <a:r>
              <a:rPr lang="en-US" sz="1600" noProof="0" dirty="0"/>
              <a:t>, </a:t>
            </a:r>
            <a:r>
              <a:rPr lang="en-US" noProof="0" dirty="0" err="1"/>
              <a:t>gteq</a:t>
            </a:r>
            <a:r>
              <a:rPr lang="en-US" sz="1600" noProof="0" dirty="0"/>
              <a:t>.)</a:t>
            </a:r>
          </a:p>
          <a:p>
            <a:r>
              <a:rPr lang="en-US" sz="1600" noProof="0" dirty="0"/>
              <a:t>Policies combine constraints with logical operators:</a:t>
            </a:r>
          </a:p>
          <a:p>
            <a:r>
              <a:rPr lang="en-US" b="1" noProof="0" dirty="0"/>
              <a:t>and</a:t>
            </a:r>
            <a:r>
              <a:rPr lang="en-US" sz="1600" noProof="0" dirty="0"/>
              <a:t> , all must hold (intersect the denotations)</a:t>
            </a:r>
          </a:p>
          <a:p>
            <a:r>
              <a:rPr lang="en-US" b="1" noProof="0" dirty="0"/>
              <a:t>or</a:t>
            </a:r>
            <a:r>
              <a:rPr lang="en-US" sz="1600" noProof="0" dirty="0"/>
              <a:t> , at least one (union)</a:t>
            </a:r>
          </a:p>
          <a:p>
            <a:r>
              <a:rPr lang="en-US" b="1" noProof="0" dirty="0" err="1"/>
              <a:t>xone</a:t>
            </a:r>
            <a:r>
              <a:rPr lang="en-US" sz="1600" noProof="0" dirty="0"/>
              <a:t> , exactly one</a:t>
            </a:r>
          </a:p>
          <a:p>
            <a:r>
              <a:rPr lang="en-US" b="1" noProof="0" dirty="0" err="1"/>
              <a:t>andSequence</a:t>
            </a:r>
            <a:r>
              <a:rPr lang="en-US" sz="1600" noProof="0" dirty="0"/>
              <a:t> , all hold </a:t>
            </a:r>
            <a:r>
              <a:rPr lang="en-US" sz="1600" i="1" noProof="0" dirty="0"/>
              <a:t>in order</a:t>
            </a:r>
            <a:r>
              <a:rPr lang="en-US" sz="1600" noProof="0" dirty="0"/>
              <a:t>, the distinctive one.</a:t>
            </a:r>
          </a:p>
          <a:p>
            <a:endParaRPr lang="en-US" sz="1600" noProof="0" dirty="0"/>
          </a:p>
          <a:p>
            <a:endParaRPr lang="en-US" sz="1600" noProof="0" dirty="0"/>
          </a:p>
        </p:txBody>
      </p:sp>
      <p:sp>
        <p:nvSpPr>
          <p:cNvPr id="21" name="Text 19">
            <a:extLst>
              <a:ext uri="{FF2B5EF4-FFF2-40B4-BE49-F238E27FC236}">
                <a16:creationId xmlns:a16="http://schemas.microsoft.com/office/drawing/2014/main" id="{813AE01C-5FFC-EF4E-4B62-91A2D0E5E590}"/>
              </a:ext>
            </a:extLst>
          </p:cNvPr>
          <p:cNvSpPr/>
          <p:nvPr/>
        </p:nvSpPr>
        <p:spPr>
          <a:xfrm>
            <a:off x="548640" y="6510528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noProof="0" dirty="0">
                <a:solidFill>
                  <a:srgbClr val="6E7B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W3C Workshop on the Future of ODRL  ·  Paper 19</a:t>
            </a:r>
            <a:endParaRPr lang="en-US" sz="900" noProof="0" dirty="0"/>
          </a:p>
        </p:txBody>
      </p:sp>
      <p:sp>
        <p:nvSpPr>
          <p:cNvPr id="22" name="Text 20">
            <a:extLst>
              <a:ext uri="{FF2B5EF4-FFF2-40B4-BE49-F238E27FC236}">
                <a16:creationId xmlns:a16="http://schemas.microsoft.com/office/drawing/2014/main" id="{7D5731D2-6C29-39DA-772D-6155C537EABC}"/>
              </a:ext>
            </a:extLst>
          </p:cNvPr>
          <p:cNvSpPr/>
          <p:nvPr/>
        </p:nvSpPr>
        <p:spPr>
          <a:xfrm>
            <a:off x="11155680" y="6510528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noProof="0" dirty="0">
                <a:solidFill>
                  <a:srgbClr val="6E7B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900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8603FA-A7A8-CB33-35A0-02703FD24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968" y="1005840"/>
            <a:ext cx="5683542" cy="504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82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0650E-3957-0859-80DB-200549AA4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17">
            <a:extLst>
              <a:ext uri="{FF2B5EF4-FFF2-40B4-BE49-F238E27FC236}">
                <a16:creationId xmlns:a16="http://schemas.microsoft.com/office/drawing/2014/main" id="{EDACEDCA-B528-A6BF-FD4C-DB93728AE1E7}"/>
              </a:ext>
            </a:extLst>
          </p:cNvPr>
          <p:cNvSpPr/>
          <p:nvPr/>
        </p:nvSpPr>
        <p:spPr>
          <a:xfrm>
            <a:off x="548640" y="6510528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E7B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W3C Workshop on the Future of ODRL  ·  Paper 19</a:t>
            </a:r>
            <a:endParaRPr lang="en-US" sz="900" dirty="0"/>
          </a:p>
        </p:txBody>
      </p:sp>
      <p:sp>
        <p:nvSpPr>
          <p:cNvPr id="20" name="Text 18">
            <a:extLst>
              <a:ext uri="{FF2B5EF4-FFF2-40B4-BE49-F238E27FC236}">
                <a16:creationId xmlns:a16="http://schemas.microsoft.com/office/drawing/2014/main" id="{FB14D56B-09EA-F3E7-2026-E6757D78AF20}"/>
              </a:ext>
            </a:extLst>
          </p:cNvPr>
          <p:cNvSpPr/>
          <p:nvPr/>
        </p:nvSpPr>
        <p:spPr>
          <a:xfrm>
            <a:off x="11155680" y="6510528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E7B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9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620C61-EF00-AFCA-C827-BB6C2E379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027" y="1316900"/>
            <a:ext cx="8524973" cy="4041484"/>
          </a:xfrm>
          <a:prstGeom prst="rect">
            <a:avLst/>
          </a:prstGeom>
        </p:spPr>
      </p:pic>
      <p:sp>
        <p:nvSpPr>
          <p:cNvPr id="7" name="Text 14">
            <a:extLst>
              <a:ext uri="{FF2B5EF4-FFF2-40B4-BE49-F238E27FC236}">
                <a16:creationId xmlns:a16="http://schemas.microsoft.com/office/drawing/2014/main" id="{AE319A29-C72C-7EDD-2FA8-A3D2F6D67390}"/>
              </a:ext>
            </a:extLst>
          </p:cNvPr>
          <p:cNvSpPr/>
          <p:nvPr/>
        </p:nvSpPr>
        <p:spPr>
          <a:xfrm>
            <a:off x="2176272" y="5486564"/>
            <a:ext cx="4572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de-DE" sz="1400" dirty="0">
                <a:hlinkClick r:id="rId4"/>
              </a:rPr>
              <a:t>github.com/Daham-Mustaf/</a:t>
            </a:r>
            <a:r>
              <a:rPr lang="de-DE" sz="1400" dirty="0" err="1">
                <a:hlinkClick r:id="rId4"/>
              </a:rPr>
              <a:t>odrl</a:t>
            </a:r>
            <a:r>
              <a:rPr lang="de-DE" sz="1400" dirty="0">
                <a:hlinkClick r:id="rId4"/>
              </a:rPr>
              <a:t>-temporal-benchmark</a:t>
            </a:r>
            <a:endParaRPr lang="en-US" sz="1400" dirty="0"/>
          </a:p>
        </p:txBody>
      </p:sp>
      <p:sp>
        <p:nvSpPr>
          <p:cNvPr id="9" name="Text 0">
            <a:extLst>
              <a:ext uri="{FF2B5EF4-FFF2-40B4-BE49-F238E27FC236}">
                <a16:creationId xmlns:a16="http://schemas.microsoft.com/office/drawing/2014/main" id="{8913CAC7-7326-047D-ACE6-CFC694104901}"/>
              </a:ext>
            </a:extLst>
          </p:cNvPr>
          <p:cNvSpPr/>
          <p:nvPr/>
        </p:nvSpPr>
        <p:spPr>
          <a:xfrm>
            <a:off x="548640" y="365760"/>
            <a:ext cx="1143914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200" dirty="0"/>
              <a:t>Sort-Stratified Semantics for Temporal Conflict Detection in ODRL Policies</a:t>
            </a:r>
          </a:p>
        </p:txBody>
      </p:sp>
    </p:spTree>
    <p:extLst>
      <p:ext uri="{BB962C8B-B14F-4D97-AF65-F5344CB8AC3E}">
        <p14:creationId xmlns:p14="http://schemas.microsoft.com/office/powerpoint/2010/main" val="2195223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8ED2A-2DF6-6E1C-076A-DD3B858D0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17">
            <a:extLst>
              <a:ext uri="{FF2B5EF4-FFF2-40B4-BE49-F238E27FC236}">
                <a16:creationId xmlns:a16="http://schemas.microsoft.com/office/drawing/2014/main" id="{F6687589-CA0A-7EA2-6FDC-7AB9263DD9D8}"/>
              </a:ext>
            </a:extLst>
          </p:cNvPr>
          <p:cNvSpPr/>
          <p:nvPr/>
        </p:nvSpPr>
        <p:spPr>
          <a:xfrm>
            <a:off x="548640" y="6510528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E7B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W3C Workshop on the Future of ODRL  ·  Paper 19</a:t>
            </a:r>
            <a:endParaRPr lang="en-US" sz="900" dirty="0"/>
          </a:p>
        </p:txBody>
      </p:sp>
      <p:sp>
        <p:nvSpPr>
          <p:cNvPr id="20" name="Text 18">
            <a:extLst>
              <a:ext uri="{FF2B5EF4-FFF2-40B4-BE49-F238E27FC236}">
                <a16:creationId xmlns:a16="http://schemas.microsoft.com/office/drawing/2014/main" id="{6A279804-0DED-EB28-6DBF-43B195EAF67F}"/>
              </a:ext>
            </a:extLst>
          </p:cNvPr>
          <p:cNvSpPr/>
          <p:nvPr/>
        </p:nvSpPr>
        <p:spPr>
          <a:xfrm>
            <a:off x="11155680" y="6510528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E7B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9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4617D92-15E8-1073-14EF-3B935024B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336" y="1173601"/>
            <a:ext cx="9503664" cy="4861439"/>
          </a:xfrm>
          <a:prstGeom prst="rect">
            <a:avLst/>
          </a:prstGeom>
        </p:spPr>
      </p:pic>
      <p:sp>
        <p:nvSpPr>
          <p:cNvPr id="26" name="Text 14">
            <a:extLst>
              <a:ext uri="{FF2B5EF4-FFF2-40B4-BE49-F238E27FC236}">
                <a16:creationId xmlns:a16="http://schemas.microsoft.com/office/drawing/2014/main" id="{59E21389-32F6-F43B-5274-7CC84C81B3CC}"/>
              </a:ext>
            </a:extLst>
          </p:cNvPr>
          <p:cNvSpPr/>
          <p:nvPr/>
        </p:nvSpPr>
        <p:spPr>
          <a:xfrm>
            <a:off x="2478024" y="6126480"/>
            <a:ext cx="4572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de-DE" sz="1400" dirty="0">
                <a:hlinkClick r:id="rId4"/>
              </a:rPr>
              <a:t>github.com/Daham-Mustaf/</a:t>
            </a:r>
            <a:r>
              <a:rPr lang="de-DE" sz="1400" dirty="0" err="1">
                <a:hlinkClick r:id="rId4"/>
              </a:rPr>
              <a:t>odrl</a:t>
            </a:r>
            <a:r>
              <a:rPr lang="de-DE" sz="1400" dirty="0">
                <a:hlinkClick r:id="rId4"/>
              </a:rPr>
              <a:t>-temporal-benchmark</a:t>
            </a:r>
            <a:endParaRPr lang="en-US" sz="1400" dirty="0"/>
          </a:p>
        </p:txBody>
      </p:sp>
      <p:sp>
        <p:nvSpPr>
          <p:cNvPr id="28" name="Text 0">
            <a:extLst>
              <a:ext uri="{FF2B5EF4-FFF2-40B4-BE49-F238E27FC236}">
                <a16:creationId xmlns:a16="http://schemas.microsoft.com/office/drawing/2014/main" id="{8C1E06F6-0061-31DC-FF6C-2A3BA7E490E3}"/>
              </a:ext>
            </a:extLst>
          </p:cNvPr>
          <p:cNvSpPr/>
          <p:nvPr/>
        </p:nvSpPr>
        <p:spPr>
          <a:xfrm>
            <a:off x="548640" y="365760"/>
            <a:ext cx="1143914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200" dirty="0"/>
              <a:t>Sort-Stratified Semantics for Temporal Conflict Detection in ODRL Policies</a:t>
            </a:r>
          </a:p>
        </p:txBody>
      </p:sp>
    </p:spTree>
    <p:extLst>
      <p:ext uri="{BB962C8B-B14F-4D97-AF65-F5344CB8AC3E}">
        <p14:creationId xmlns:p14="http://schemas.microsoft.com/office/powerpoint/2010/main" val="12719515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4284</Words>
  <Application>Microsoft Office PowerPoint</Application>
  <PresentationFormat>Widescreen</PresentationFormat>
  <Paragraphs>243</Paragraphs>
  <Slides>18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Courier New</vt:lpstr>
      <vt:lpstr>Frutiger LT Com 75 Black</vt:lpstr>
      <vt:lpstr>Office Theme</vt:lpstr>
      <vt:lpstr>think-cell Folie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Mustafa, Daham Mohammed</cp:lastModifiedBy>
  <cp:revision>122</cp:revision>
  <dcterms:created xsi:type="dcterms:W3CDTF">2026-07-19T20:24:16Z</dcterms:created>
  <dcterms:modified xsi:type="dcterms:W3CDTF">2026-07-21T08:28:52Z</dcterms:modified>
</cp:coreProperties>
</file>