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697" r:id="rId2"/>
    <p:sldId id="748" r:id="rId3"/>
    <p:sldId id="749" r:id="rId4"/>
    <p:sldId id="705" r:id="rId5"/>
    <p:sldId id="539" r:id="rId6"/>
    <p:sldId id="725" r:id="rId7"/>
    <p:sldId id="727" r:id="rId8"/>
    <p:sldId id="701" r:id="rId9"/>
    <p:sldId id="551" r:id="rId10"/>
    <p:sldId id="305" r:id="rId11"/>
    <p:sldId id="721" r:id="rId12"/>
    <p:sldId id="750" r:id="rId13"/>
    <p:sldId id="751" r:id="rId14"/>
    <p:sldId id="752" r:id="rId15"/>
    <p:sldId id="678" r:id="rId16"/>
    <p:sldId id="695" r:id="rId17"/>
    <p:sldId id="753" r:id="rId18"/>
    <p:sldId id="754" r:id="rId19"/>
    <p:sldId id="755" r:id="rId20"/>
    <p:sldId id="756" r:id="rId21"/>
    <p:sldId id="75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gital Identity &amp; Authentication" id="{C9800BB7-C3A4-4C1A-B097-BDC40C547B8F}">
          <p14:sldIdLst>
            <p14:sldId id="697"/>
            <p14:sldId id="748"/>
            <p14:sldId id="749"/>
            <p14:sldId id="705"/>
            <p14:sldId id="539"/>
            <p14:sldId id="725"/>
            <p14:sldId id="727"/>
            <p14:sldId id="701"/>
            <p14:sldId id="551"/>
            <p14:sldId id="305"/>
            <p14:sldId id="721"/>
            <p14:sldId id="750"/>
            <p14:sldId id="751"/>
            <p14:sldId id="752"/>
            <p14:sldId id="678"/>
            <p14:sldId id="695"/>
            <p14:sldId id="753"/>
            <p14:sldId id="754"/>
            <p14:sldId id="755"/>
            <p14:sldId id="756"/>
            <p14:sldId id="757"/>
          </p14:sldIdLst>
        </p14:section>
        <p14:section name="Untitled Section" id="{7E68EF9A-51D7-4EE5-8FF2-62138EBFD8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E35"/>
    <a:srgbClr val="266196"/>
    <a:srgbClr val="1C476E"/>
    <a:srgbClr val="388C60"/>
    <a:srgbClr val="71C699"/>
    <a:srgbClr val="FF8D69"/>
    <a:srgbClr val="1D5347"/>
    <a:srgbClr val="005F7B"/>
    <a:srgbClr val="6F9BC3"/>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94404" autoAdjust="0"/>
  </p:normalViewPr>
  <p:slideViewPr>
    <p:cSldViewPr snapToGrid="0">
      <p:cViewPr>
        <p:scale>
          <a:sx n="67" d="100"/>
          <a:sy n="67" d="100"/>
        </p:scale>
        <p:origin x="484" y="196"/>
      </p:cViewPr>
      <p:guideLst/>
    </p:cSldViewPr>
  </p:slideViewPr>
  <p:notesTextViewPr>
    <p:cViewPr>
      <p:scale>
        <a:sx n="1" d="1"/>
        <a:sy n="1" d="1"/>
      </p:scale>
      <p:origin x="0" y="0"/>
    </p:cViewPr>
  </p:notesTextViewPr>
  <p:sorterViewPr>
    <p:cViewPr varScale="1">
      <p:scale>
        <a:sx n="1" d="1"/>
        <a:sy n="1" d="1"/>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A0A455-6E27-42DD-9E24-563C49C75436}" type="datetimeFigureOut">
              <a:rPr lang="en-US" smtClean="0"/>
              <a:t>2/20/2025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8E7450-7233-410C-B0AB-366B96F98C9B}" type="slidenum">
              <a:rPr lang="en-US" smtClean="0"/>
              <a:t>‹#›</a:t>
            </a:fld>
            <a:endParaRPr lang="en-US"/>
          </a:p>
        </p:txBody>
      </p:sp>
    </p:spTree>
    <p:extLst>
      <p:ext uri="{BB962C8B-B14F-4D97-AF65-F5344CB8AC3E}">
        <p14:creationId xmlns:p14="http://schemas.microsoft.com/office/powerpoint/2010/main" val="142402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0EA972-7562-4E5F-BD3D-BB7EC46B592E}"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BFDA1-4DFE-408C-B28F-68DC2861BB89}" type="slidenum">
              <a:rPr lang="en-US" smtClean="0"/>
              <a:t>‹#›</a:t>
            </a:fld>
            <a:endParaRPr lang="en-US"/>
          </a:p>
        </p:txBody>
      </p:sp>
    </p:spTree>
    <p:extLst>
      <p:ext uri="{BB962C8B-B14F-4D97-AF65-F5344CB8AC3E}">
        <p14:creationId xmlns:p14="http://schemas.microsoft.com/office/powerpoint/2010/main" val="70065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048600-55E7-4C8A-B6F1-14A86719B15D}"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BFDA1-4DFE-408C-B28F-68DC2861BB89}" type="slidenum">
              <a:rPr lang="en-US" smtClean="0"/>
              <a:t>‹#›</a:t>
            </a:fld>
            <a:endParaRPr lang="en-US"/>
          </a:p>
        </p:txBody>
      </p:sp>
    </p:spTree>
    <p:extLst>
      <p:ext uri="{BB962C8B-B14F-4D97-AF65-F5344CB8AC3E}">
        <p14:creationId xmlns:p14="http://schemas.microsoft.com/office/powerpoint/2010/main" val="394992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CF97FC-4882-441F-99CE-2C5AE87250F7}"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BFDA1-4DFE-408C-B28F-68DC2861BB89}" type="slidenum">
              <a:rPr lang="en-US" smtClean="0"/>
              <a:t>‹#›</a:t>
            </a:fld>
            <a:endParaRPr lang="en-US"/>
          </a:p>
        </p:txBody>
      </p:sp>
    </p:spTree>
    <p:extLst>
      <p:ext uri="{BB962C8B-B14F-4D97-AF65-F5344CB8AC3E}">
        <p14:creationId xmlns:p14="http://schemas.microsoft.com/office/powerpoint/2010/main" val="285845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ormAutofit/>
          </a:bodyPr>
          <a:lstStyle>
            <a:lvl1pPr>
              <a:defRPr b="1" i="0">
                <a:solidFill>
                  <a:srgbClr val="091F2C"/>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5007264"/>
          </a:xfrm>
        </p:spPr>
        <p:txBody>
          <a:bodyPr>
            <a:normAutofit/>
          </a:bodyPr>
          <a:lstStyle>
            <a:lvl1pPr>
              <a:defRPr b="0" i="0">
                <a:solidFill>
                  <a:srgbClr val="091F2C"/>
                </a:solidFill>
              </a:defRPr>
            </a:lvl1pPr>
            <a:lvl2pPr>
              <a:defRPr b="0" i="0">
                <a:solidFill>
                  <a:srgbClr val="091F2C"/>
                </a:solidFill>
              </a:defRPr>
            </a:lvl2pPr>
            <a:lvl3pPr>
              <a:defRPr b="0" i="0">
                <a:solidFill>
                  <a:srgbClr val="091F2C"/>
                </a:solidFill>
              </a:defRPr>
            </a:lvl3pPr>
            <a:lvl4pPr>
              <a:defRPr b="0" i="0">
                <a:solidFill>
                  <a:srgbClr val="091F2C"/>
                </a:solidFill>
              </a:defRPr>
            </a:lvl4pPr>
            <a:lvl5pPr>
              <a:defRPr b="0" i="0">
                <a:solidFill>
                  <a:srgbClr val="091F2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234917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5724" y="89918"/>
            <a:ext cx="10999438" cy="771217"/>
          </a:xfrm>
        </p:spPr>
        <p:txBody>
          <a:bodyPr>
            <a:noAutofit/>
          </a:bodyPr>
          <a:lstStyle>
            <a:lvl1pPr>
              <a:defRPr sz="3200" b="1">
                <a:solidFill>
                  <a:srgbClr val="1D5347"/>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838200" y="1216241"/>
            <a:ext cx="10515600" cy="4944862"/>
          </a:xfrm>
        </p:spPr>
        <p:txBody>
          <a:bodyPr/>
          <a:lstStyle>
            <a:lvl2pPr marL="685800" indent="-228600">
              <a:buFont typeface="Calibri" panose="020F0502020204030204" pitchFamily="34" charset="0"/>
              <a:buChar char="–"/>
              <a:defRPr/>
            </a:lvl2pPr>
            <a:lvl3pPr marL="1143000" indent="-2286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220200" y="6333646"/>
            <a:ext cx="2743200" cy="365125"/>
          </a:xfrm>
        </p:spPr>
        <p:txBody>
          <a:bodyPr/>
          <a:lstStyle>
            <a:lvl1pPr>
              <a:defRPr>
                <a:solidFill>
                  <a:schemeClr val="bg1"/>
                </a:solidFill>
              </a:defRPr>
            </a:lvl1pPr>
          </a:lstStyle>
          <a:p>
            <a:fld id="{A3BBFDA1-4DFE-408C-B28F-68DC2861BB89}" type="slidenum">
              <a:rPr lang="en-US" smtClean="0"/>
              <a:pPr/>
              <a:t>‹#›</a:t>
            </a:fld>
            <a:endParaRPr lang="en-US" dirty="0"/>
          </a:p>
        </p:txBody>
      </p:sp>
    </p:spTree>
    <p:extLst>
      <p:ext uri="{BB962C8B-B14F-4D97-AF65-F5344CB8AC3E}">
        <p14:creationId xmlns:p14="http://schemas.microsoft.com/office/powerpoint/2010/main" val="123925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03E3C-F68A-4E4A-8C21-393C3937E2D8}" type="datetime1">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BFDA1-4DFE-408C-B28F-68DC2861BB89}" type="slidenum">
              <a:rPr lang="en-US" smtClean="0"/>
              <a:t>‹#›</a:t>
            </a:fld>
            <a:endParaRPr lang="en-US"/>
          </a:p>
        </p:txBody>
      </p:sp>
    </p:spTree>
    <p:extLst>
      <p:ext uri="{BB962C8B-B14F-4D97-AF65-F5344CB8AC3E}">
        <p14:creationId xmlns:p14="http://schemas.microsoft.com/office/powerpoint/2010/main" val="120583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7F3508-D557-4A59-B6A7-9BA1F9377302}"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BFDA1-4DFE-408C-B28F-68DC2861BB89}" type="slidenum">
              <a:rPr lang="en-US" smtClean="0"/>
              <a:t>‹#›</a:t>
            </a:fld>
            <a:endParaRPr lang="en-US"/>
          </a:p>
        </p:txBody>
      </p:sp>
    </p:spTree>
    <p:extLst>
      <p:ext uri="{BB962C8B-B14F-4D97-AF65-F5344CB8AC3E}">
        <p14:creationId xmlns:p14="http://schemas.microsoft.com/office/powerpoint/2010/main" val="119138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3CB71B-312B-49AC-8B72-A3C809A69DEF}" type="datetime1">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BFDA1-4DFE-408C-B28F-68DC2861BB89}" type="slidenum">
              <a:rPr lang="en-US" smtClean="0"/>
              <a:t>‹#›</a:t>
            </a:fld>
            <a:endParaRPr lang="en-US"/>
          </a:p>
        </p:txBody>
      </p:sp>
    </p:spTree>
    <p:extLst>
      <p:ext uri="{BB962C8B-B14F-4D97-AF65-F5344CB8AC3E}">
        <p14:creationId xmlns:p14="http://schemas.microsoft.com/office/powerpoint/2010/main" val="5215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9F74E2-4A0A-4E93-8A1B-61B12ECBDEA7}" type="datetime1">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BFDA1-4DFE-408C-B28F-68DC2861BB89}" type="slidenum">
              <a:rPr lang="en-US" smtClean="0"/>
              <a:t>‹#›</a:t>
            </a:fld>
            <a:endParaRPr lang="en-US"/>
          </a:p>
        </p:txBody>
      </p:sp>
    </p:spTree>
    <p:extLst>
      <p:ext uri="{BB962C8B-B14F-4D97-AF65-F5344CB8AC3E}">
        <p14:creationId xmlns:p14="http://schemas.microsoft.com/office/powerpoint/2010/main" val="384731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D746A-B265-4E0A-82AD-B01E8AE0A6E3}" type="datetime1">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BFDA1-4DFE-408C-B28F-68DC2861BB89}" type="slidenum">
              <a:rPr lang="en-US" smtClean="0"/>
              <a:t>‹#›</a:t>
            </a:fld>
            <a:endParaRPr lang="en-US"/>
          </a:p>
        </p:txBody>
      </p:sp>
    </p:spTree>
    <p:extLst>
      <p:ext uri="{BB962C8B-B14F-4D97-AF65-F5344CB8AC3E}">
        <p14:creationId xmlns:p14="http://schemas.microsoft.com/office/powerpoint/2010/main" val="254990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5393F9-EFD3-4309-A315-158B6CF6A1EB}"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BFDA1-4DFE-408C-B28F-68DC2861BB89}" type="slidenum">
              <a:rPr lang="en-US" smtClean="0"/>
              <a:t>‹#›</a:t>
            </a:fld>
            <a:endParaRPr lang="en-US"/>
          </a:p>
        </p:txBody>
      </p:sp>
    </p:spTree>
    <p:extLst>
      <p:ext uri="{BB962C8B-B14F-4D97-AF65-F5344CB8AC3E}">
        <p14:creationId xmlns:p14="http://schemas.microsoft.com/office/powerpoint/2010/main" val="370073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A6F02-8041-43B1-ACB7-4F4FC6543FBC}" type="datetime1">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BFDA1-4DFE-408C-B28F-68DC2861BB89}" type="slidenum">
              <a:rPr lang="en-US" smtClean="0"/>
              <a:t>‹#›</a:t>
            </a:fld>
            <a:endParaRPr lang="en-US"/>
          </a:p>
        </p:txBody>
      </p:sp>
    </p:spTree>
    <p:extLst>
      <p:ext uri="{BB962C8B-B14F-4D97-AF65-F5344CB8AC3E}">
        <p14:creationId xmlns:p14="http://schemas.microsoft.com/office/powerpoint/2010/main" val="40172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C4B09-DC46-4C2D-BCAB-85345C920F66}" type="datetime1">
              <a:rPr lang="en-US" smtClean="0"/>
              <a:t>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BFDA1-4DFE-408C-B28F-68DC2861BB89}" type="slidenum">
              <a:rPr lang="en-US" smtClean="0"/>
              <a:t>‹#›</a:t>
            </a:fld>
            <a:endParaRPr lang="en-US"/>
          </a:p>
        </p:txBody>
      </p:sp>
    </p:spTree>
    <p:extLst>
      <p:ext uri="{BB962C8B-B14F-4D97-AF65-F5344CB8AC3E}">
        <p14:creationId xmlns:p14="http://schemas.microsoft.com/office/powerpoint/2010/main" val="880171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eremy.grant@venable.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jeremy.grant@venab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50" y="1171852"/>
            <a:ext cx="11327907" cy="1802167"/>
          </a:xfrm>
        </p:spPr>
        <p:txBody>
          <a:bodyPr/>
          <a:lstStyle/>
          <a:p>
            <a:pPr algn="ctr">
              <a:lnSpc>
                <a:spcPct val="100000"/>
              </a:lnSpc>
            </a:pPr>
            <a:r>
              <a:rPr lang="en-US" sz="3600" dirty="0"/>
              <a:t>Digital Identity &amp; Authentication</a:t>
            </a:r>
            <a:br>
              <a:rPr lang="en-US" sz="3600" dirty="0"/>
            </a:br>
            <a:r>
              <a:rPr lang="en-US" sz="1600" dirty="0"/>
              <a:t> </a:t>
            </a:r>
            <a:br>
              <a:rPr lang="en-US" sz="3600" dirty="0"/>
            </a:br>
            <a:r>
              <a:rPr lang="en-US" sz="2800" dirty="0">
                <a:solidFill>
                  <a:srgbClr val="266196"/>
                </a:solidFill>
              </a:rPr>
              <a:t>W3C Discussion</a:t>
            </a:r>
            <a:endParaRPr lang="en-US" sz="2300" b="0" dirty="0">
              <a:solidFill>
                <a:srgbClr val="266196"/>
              </a:solidFill>
            </a:endParaRPr>
          </a:p>
        </p:txBody>
      </p:sp>
      <p:sp>
        <p:nvSpPr>
          <p:cNvPr id="4" name="Slide Number Placeholder 3"/>
          <p:cNvSpPr>
            <a:spLocks noGrp="1"/>
          </p:cNvSpPr>
          <p:nvPr>
            <p:ph type="sldNum" sz="quarter" idx="12"/>
          </p:nvPr>
        </p:nvSpPr>
        <p:spPr/>
        <p:txBody>
          <a:bodyPr/>
          <a:lstStyle/>
          <a:p>
            <a:fld id="{A3BBFDA1-4DFE-408C-B28F-68DC2861BB89}" type="slidenum">
              <a:rPr lang="en-US" smtClean="0"/>
              <a:pPr/>
              <a:t>1</a:t>
            </a:fld>
            <a:endParaRPr lang="en-US" dirty="0"/>
          </a:p>
        </p:txBody>
      </p:sp>
      <p:sp>
        <p:nvSpPr>
          <p:cNvPr id="6" name="Content Placeholder 2"/>
          <p:cNvSpPr>
            <a:spLocks noGrp="1"/>
          </p:cNvSpPr>
          <p:nvPr>
            <p:ph idx="1"/>
          </p:nvPr>
        </p:nvSpPr>
        <p:spPr>
          <a:xfrm>
            <a:off x="6409678" y="3701987"/>
            <a:ext cx="4888675" cy="2601221"/>
          </a:xfrm>
        </p:spPr>
        <p:txBody>
          <a:bodyPr>
            <a:normAutofit/>
          </a:bodyPr>
          <a:lstStyle/>
          <a:p>
            <a:pPr marL="0" indent="0">
              <a:spcBef>
                <a:spcPts val="400"/>
              </a:spcBef>
              <a:buNone/>
            </a:pPr>
            <a:r>
              <a:rPr lang="en-US" sz="2000" b="1" dirty="0"/>
              <a:t>Jeremy Grant</a:t>
            </a:r>
          </a:p>
          <a:p>
            <a:pPr marL="0" indent="0">
              <a:spcBef>
                <a:spcPts val="400"/>
              </a:spcBef>
              <a:buNone/>
            </a:pPr>
            <a:r>
              <a:rPr lang="en-US" sz="2000" dirty="0"/>
              <a:t>Managing Director, Technology &amp; Innovation</a:t>
            </a:r>
          </a:p>
          <a:p>
            <a:pPr marL="0" indent="0">
              <a:spcBef>
                <a:spcPts val="400"/>
              </a:spcBef>
              <a:buNone/>
            </a:pPr>
            <a:r>
              <a:rPr lang="en-US" sz="2000" dirty="0"/>
              <a:t>Venable LLP</a:t>
            </a:r>
          </a:p>
          <a:p>
            <a:endParaRPr lang="en-US" sz="200" dirty="0">
              <a:hlinkClick r:id="rId2"/>
            </a:endParaRPr>
          </a:p>
          <a:p>
            <a:pPr marL="0" indent="0">
              <a:buNone/>
            </a:pPr>
            <a:r>
              <a:rPr lang="en-US" sz="2000" dirty="0">
                <a:hlinkClick r:id="" action="ppaction://noaction"/>
              </a:rPr>
              <a:t>jeremy.grant@venable.com </a:t>
            </a:r>
          </a:p>
        </p:txBody>
      </p:sp>
    </p:spTree>
    <p:extLst>
      <p:ext uri="{BB962C8B-B14F-4D97-AF65-F5344CB8AC3E}">
        <p14:creationId xmlns:p14="http://schemas.microsoft.com/office/powerpoint/2010/main" val="178456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41A2-69D4-4799-8191-649E1750E071}"/>
              </a:ext>
            </a:extLst>
          </p:cNvPr>
          <p:cNvSpPr>
            <a:spLocks noGrp="1"/>
          </p:cNvSpPr>
          <p:nvPr>
            <p:ph type="title"/>
          </p:nvPr>
        </p:nvSpPr>
        <p:spPr>
          <a:xfrm>
            <a:off x="1364162" y="317633"/>
            <a:ext cx="9784079" cy="2892391"/>
          </a:xfrm>
        </p:spPr>
        <p:txBody>
          <a:bodyPr>
            <a:noAutofit/>
          </a:bodyPr>
          <a:lstStyle/>
          <a:p>
            <a:pPr>
              <a:lnSpc>
                <a:spcPts val="3600"/>
              </a:lnSpc>
            </a:pPr>
            <a:r>
              <a:rPr lang="en-US" sz="2800" dirty="0"/>
              <a:t>While there are pockets of activity in government…</a:t>
            </a:r>
          </a:p>
        </p:txBody>
      </p:sp>
      <p:sp>
        <p:nvSpPr>
          <p:cNvPr id="6" name="Title 1">
            <a:extLst>
              <a:ext uri="{FF2B5EF4-FFF2-40B4-BE49-F238E27FC236}">
                <a16:creationId xmlns:a16="http://schemas.microsoft.com/office/drawing/2014/main" id="{25B0E043-DF79-9EEC-B78C-D8438A943B1F}"/>
              </a:ext>
            </a:extLst>
          </p:cNvPr>
          <p:cNvSpPr txBox="1">
            <a:spLocks/>
          </p:cNvSpPr>
          <p:nvPr/>
        </p:nvSpPr>
        <p:spPr>
          <a:xfrm>
            <a:off x="1364161" y="2444817"/>
            <a:ext cx="9784079" cy="2242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1D5347"/>
                </a:solidFill>
                <a:latin typeface="Verdana" panose="020B0604030504040204" pitchFamily="34" charset="0"/>
                <a:ea typeface="Verdana" panose="020B0604030504040204" pitchFamily="34" charset="0"/>
                <a:cs typeface="Verdana" panose="020B0604030504040204" pitchFamily="34" charset="0"/>
              </a:defRPr>
            </a:lvl1pPr>
          </a:lstStyle>
          <a:p>
            <a:pPr>
              <a:lnSpc>
                <a:spcPts val="3600"/>
              </a:lnSpc>
            </a:pPr>
            <a:r>
              <a:rPr lang="en-US" sz="2800" dirty="0"/>
              <a:t>…there are no efforts to coordinate digital identity activities across the US government…</a:t>
            </a:r>
            <a:br>
              <a:rPr lang="en-US" sz="2800" dirty="0"/>
            </a:br>
            <a:br>
              <a:rPr lang="en-US" sz="2800" dirty="0"/>
            </a:br>
            <a:endParaRPr lang="en-US" sz="2800" dirty="0"/>
          </a:p>
        </p:txBody>
      </p:sp>
      <p:sp>
        <p:nvSpPr>
          <p:cNvPr id="7" name="Title 1">
            <a:extLst>
              <a:ext uri="{FF2B5EF4-FFF2-40B4-BE49-F238E27FC236}">
                <a16:creationId xmlns:a16="http://schemas.microsoft.com/office/drawing/2014/main" id="{1481C84D-A144-7253-EF55-B21CA94625E0}"/>
              </a:ext>
            </a:extLst>
          </p:cNvPr>
          <p:cNvSpPr txBox="1">
            <a:spLocks/>
          </p:cNvSpPr>
          <p:nvPr/>
        </p:nvSpPr>
        <p:spPr>
          <a:xfrm>
            <a:off x="1252085" y="3734602"/>
            <a:ext cx="9784079" cy="16820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1D5347"/>
                </a:solidFill>
                <a:latin typeface="Verdana" panose="020B0604030504040204" pitchFamily="34" charset="0"/>
                <a:ea typeface="Verdana" panose="020B0604030504040204" pitchFamily="34" charset="0"/>
                <a:cs typeface="Verdana" panose="020B0604030504040204" pitchFamily="34" charset="0"/>
              </a:defRPr>
            </a:lvl1pPr>
          </a:lstStyle>
          <a:p>
            <a:pPr>
              <a:lnSpc>
                <a:spcPts val="3600"/>
              </a:lnSpc>
            </a:pPr>
            <a:r>
              <a:rPr lang="en-US" sz="2800" dirty="0"/>
              <a:t>…or think about identity as </a:t>
            </a:r>
            <a:r>
              <a:rPr lang="en-US" sz="2800" u="sng" dirty="0"/>
              <a:t>infrastructure</a:t>
            </a:r>
            <a:r>
              <a:rPr lang="en-US" sz="2800" dirty="0"/>
              <a:t>. </a:t>
            </a:r>
          </a:p>
        </p:txBody>
      </p:sp>
    </p:spTree>
    <p:extLst>
      <p:ext uri="{BB962C8B-B14F-4D97-AF65-F5344CB8AC3E}">
        <p14:creationId xmlns:p14="http://schemas.microsoft.com/office/powerpoint/2010/main" val="170360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56ED-4924-481F-ACE0-C4B8DD79BD9C}"/>
              </a:ext>
            </a:extLst>
          </p:cNvPr>
          <p:cNvSpPr>
            <a:spLocks noGrp="1"/>
          </p:cNvSpPr>
          <p:nvPr>
            <p:ph type="title"/>
          </p:nvPr>
        </p:nvSpPr>
        <p:spPr/>
        <p:txBody>
          <a:bodyPr/>
          <a:lstStyle/>
          <a:p>
            <a:r>
              <a:rPr lang="en-US" dirty="0"/>
              <a:t>Here’s what this means</a:t>
            </a:r>
          </a:p>
        </p:txBody>
      </p:sp>
      <p:sp>
        <p:nvSpPr>
          <p:cNvPr id="4" name="Hexagon 3" descr="hawaiian driver's license">
            <a:extLst>
              <a:ext uri="{FF2B5EF4-FFF2-40B4-BE49-F238E27FC236}">
                <a16:creationId xmlns:a16="http://schemas.microsoft.com/office/drawing/2014/main" id="{401824D5-5F9B-4189-AFBF-4F6478E945A1}"/>
              </a:ext>
            </a:extLst>
          </p:cNvPr>
          <p:cNvSpPr/>
          <p:nvPr/>
        </p:nvSpPr>
        <p:spPr>
          <a:xfrm>
            <a:off x="942923" y="3072186"/>
            <a:ext cx="1983242" cy="1702672"/>
          </a:xfrm>
          <a:prstGeom prst="hexagon">
            <a:avLst>
              <a:gd name="adj" fmla="val 25000"/>
              <a:gd name="vf" fmla="val 115470"/>
            </a:avLst>
          </a:prstGeom>
          <a:blipFill>
            <a:blip r:embed="rId2">
              <a:extLst>
                <a:ext uri="{28A0092B-C50C-407E-A947-70E740481C1C}">
                  <a14:useLocalDpi xmlns:a14="http://schemas.microsoft.com/office/drawing/2010/main" val="0"/>
                </a:ext>
              </a:extLst>
            </a:blip>
            <a:srcRect/>
            <a:stretch>
              <a:fillRect l="-16000" r="-16000"/>
            </a:stretch>
          </a:blipFill>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5" name="Group 4" descr="Need to drive or get a state ID? &#10;Stand in line at the DMV to prove who you are&#10;Get a plastic card  &#10;">
            <a:extLst>
              <a:ext uri="{FF2B5EF4-FFF2-40B4-BE49-F238E27FC236}">
                <a16:creationId xmlns:a16="http://schemas.microsoft.com/office/drawing/2014/main" id="{F5A954A5-5258-4D17-9788-56592E0CBAF5}"/>
              </a:ext>
            </a:extLst>
          </p:cNvPr>
          <p:cNvGrpSpPr/>
          <p:nvPr/>
        </p:nvGrpSpPr>
        <p:grpSpPr>
          <a:xfrm>
            <a:off x="2579955" y="4005243"/>
            <a:ext cx="1983242" cy="1702672"/>
            <a:chOff x="1706681" y="2967733"/>
            <a:chExt cx="1983242" cy="1702672"/>
          </a:xfrm>
          <a:solidFill>
            <a:srgbClr val="660066"/>
          </a:solidFill>
        </p:grpSpPr>
        <p:sp>
          <p:nvSpPr>
            <p:cNvPr id="6" name="Hexagon 5">
              <a:extLst>
                <a:ext uri="{FF2B5EF4-FFF2-40B4-BE49-F238E27FC236}">
                  <a16:creationId xmlns:a16="http://schemas.microsoft.com/office/drawing/2014/main" id="{A25C2202-F7B5-445B-A5B8-7676C471C192}"/>
                </a:ext>
              </a:extLst>
            </p:cNvPr>
            <p:cNvSpPr/>
            <p:nvPr/>
          </p:nvSpPr>
          <p:spPr>
            <a:xfrm>
              <a:off x="1706681" y="2967733"/>
              <a:ext cx="1983242" cy="1702672"/>
            </a:xfrm>
            <a:prstGeom prst="hexagon">
              <a:avLst>
                <a:gd name="adj" fmla="val 25000"/>
                <a:gd name="vf" fmla="val 115470"/>
              </a:avLst>
            </a:prstGeom>
            <a:gr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7" name="Hexagon 4">
              <a:extLst>
                <a:ext uri="{FF2B5EF4-FFF2-40B4-BE49-F238E27FC236}">
                  <a16:creationId xmlns:a16="http://schemas.microsoft.com/office/drawing/2014/main" id="{E7303A0F-0EDB-4898-971B-764ED87B5487}"/>
                </a:ext>
              </a:extLst>
            </p:cNvPr>
            <p:cNvSpPr txBox="1"/>
            <p:nvPr/>
          </p:nvSpPr>
          <p:spPr>
            <a:xfrm>
              <a:off x="2032503" y="3231439"/>
              <a:ext cx="1368923" cy="11752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t" anchorCtr="0">
              <a:noAutofit/>
            </a:bodyPr>
            <a:lstStyle/>
            <a:p>
              <a:pPr marL="0" lvl="0" indent="0" algn="l" defTabSz="488950">
                <a:lnSpc>
                  <a:spcPct val="90000"/>
                </a:lnSpc>
                <a:spcBef>
                  <a:spcPct val="0"/>
                </a:spcBef>
                <a:spcAft>
                  <a:spcPct val="35000"/>
                </a:spcAft>
                <a:buNone/>
              </a:pPr>
              <a:r>
                <a:rPr lang="en-US" sz="1100" b="1" kern="1200" dirty="0"/>
                <a:t>Need to drive or get a state ID? </a:t>
              </a:r>
            </a:p>
            <a:p>
              <a:pPr marL="57150" lvl="1" indent="-57150" algn="l" defTabSz="400050">
                <a:lnSpc>
                  <a:spcPct val="90000"/>
                </a:lnSpc>
                <a:spcBef>
                  <a:spcPct val="0"/>
                </a:spcBef>
                <a:spcAft>
                  <a:spcPct val="15000"/>
                </a:spcAft>
                <a:buChar char="•"/>
              </a:pPr>
              <a:r>
                <a:rPr lang="en-US" sz="900" kern="1200" dirty="0"/>
                <a:t>Stand in line at the DMV to prove who you are</a:t>
              </a:r>
            </a:p>
            <a:p>
              <a:pPr marL="57150" lvl="1" indent="-57150" algn="l" defTabSz="400050">
                <a:lnSpc>
                  <a:spcPct val="90000"/>
                </a:lnSpc>
                <a:spcBef>
                  <a:spcPct val="0"/>
                </a:spcBef>
                <a:spcAft>
                  <a:spcPct val="15000"/>
                </a:spcAft>
                <a:buChar char="•"/>
              </a:pPr>
              <a:r>
                <a:rPr lang="en-US" sz="900" dirty="0"/>
                <a:t>Get a plastic card </a:t>
              </a:r>
              <a:r>
                <a:rPr lang="en-US" sz="900" kern="1200" dirty="0"/>
                <a:t> </a:t>
              </a:r>
            </a:p>
          </p:txBody>
        </p:sp>
      </p:grpSp>
      <p:grpSp>
        <p:nvGrpSpPr>
          <p:cNvPr id="8" name="Group 7" descr="Apply for a credit card online?  &#10;SSA will validate whether Name/DOB/SSN match&#10;No other agency validates identity data for banks (outside of some DMVs)  ">
            <a:extLst>
              <a:ext uri="{FF2B5EF4-FFF2-40B4-BE49-F238E27FC236}">
                <a16:creationId xmlns:a16="http://schemas.microsoft.com/office/drawing/2014/main" id="{4654FF94-F499-4EF8-9347-B516B50118D3}"/>
              </a:ext>
            </a:extLst>
          </p:cNvPr>
          <p:cNvGrpSpPr/>
          <p:nvPr/>
        </p:nvGrpSpPr>
        <p:grpSpPr>
          <a:xfrm>
            <a:off x="2609237" y="2197492"/>
            <a:ext cx="1983242" cy="1702672"/>
            <a:chOff x="1706681" y="1085140"/>
            <a:chExt cx="1983242" cy="1702672"/>
          </a:xfrm>
        </p:grpSpPr>
        <p:sp>
          <p:nvSpPr>
            <p:cNvPr id="10" name="Hexagon 9">
              <a:extLst>
                <a:ext uri="{FF2B5EF4-FFF2-40B4-BE49-F238E27FC236}">
                  <a16:creationId xmlns:a16="http://schemas.microsoft.com/office/drawing/2014/main" id="{D1BA07E4-9D2C-4FF0-A114-484B3584F973}"/>
                </a:ext>
              </a:extLst>
            </p:cNvPr>
            <p:cNvSpPr/>
            <p:nvPr/>
          </p:nvSpPr>
          <p:spPr>
            <a:xfrm>
              <a:off x="1706681" y="1085140"/>
              <a:ext cx="1983242" cy="1702672"/>
            </a:xfrm>
            <a:prstGeom prst="hexagon">
              <a:avLst>
                <a:gd name="adj" fmla="val 25000"/>
                <a:gd name="vf" fmla="val 115470"/>
              </a:avLst>
            </a:prstGeom>
            <a:solidFill>
              <a:schemeClr val="tx2">
                <a:lumMod val="75000"/>
                <a:lumOff val="25000"/>
              </a:schemeClr>
            </a:solidFill>
          </p:spPr>
          <p:style>
            <a:lnRef idx="2">
              <a:schemeClr val="accent4">
                <a:hueOff val="-7668113"/>
                <a:satOff val="9826"/>
                <a:lumOff val="-98"/>
                <a:alphaOff val="0"/>
              </a:schemeClr>
            </a:lnRef>
            <a:fillRef idx="1">
              <a:scrgbClr r="0" g="0" b="0"/>
            </a:fillRef>
            <a:effectRef idx="0">
              <a:schemeClr val="accent4">
                <a:hueOff val="-7668113"/>
                <a:satOff val="9826"/>
                <a:lumOff val="-98"/>
                <a:alphaOff val="0"/>
              </a:schemeClr>
            </a:effectRef>
            <a:fontRef idx="minor">
              <a:schemeClr val="lt1"/>
            </a:fontRef>
          </p:style>
          <p:txBody>
            <a:bodyPr/>
            <a:lstStyle/>
            <a:p>
              <a:endParaRPr lang="en-US"/>
            </a:p>
          </p:txBody>
        </p:sp>
        <p:sp>
          <p:nvSpPr>
            <p:cNvPr id="11" name="Hexagon 4">
              <a:extLst>
                <a:ext uri="{FF2B5EF4-FFF2-40B4-BE49-F238E27FC236}">
                  <a16:creationId xmlns:a16="http://schemas.microsoft.com/office/drawing/2014/main" id="{2AE4B1B0-13C0-472B-A79A-98D038D03C28}"/>
                </a:ext>
              </a:extLst>
            </p:cNvPr>
            <p:cNvSpPr txBox="1"/>
            <p:nvPr/>
          </p:nvSpPr>
          <p:spPr>
            <a:xfrm>
              <a:off x="2032503" y="1348846"/>
              <a:ext cx="1368923" cy="1175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t" anchorCtr="0">
              <a:noAutofit/>
            </a:bodyPr>
            <a:lstStyle/>
            <a:p>
              <a:pPr marL="0" lvl="0" indent="0" algn="l" defTabSz="488950">
                <a:lnSpc>
                  <a:spcPct val="90000"/>
                </a:lnSpc>
                <a:spcBef>
                  <a:spcPct val="0"/>
                </a:spcBef>
                <a:spcAft>
                  <a:spcPct val="35000"/>
                </a:spcAft>
                <a:buNone/>
              </a:pPr>
              <a:r>
                <a:rPr lang="en-US" sz="1100" b="1" kern="1200" dirty="0"/>
                <a:t>Apply for a credit card online?  </a:t>
              </a:r>
            </a:p>
            <a:p>
              <a:pPr marL="57150" lvl="1" indent="-57150" algn="l" defTabSz="400050">
                <a:lnSpc>
                  <a:spcPct val="90000"/>
                </a:lnSpc>
                <a:spcBef>
                  <a:spcPct val="0"/>
                </a:spcBef>
                <a:spcAft>
                  <a:spcPct val="15000"/>
                </a:spcAft>
                <a:buChar char="•"/>
              </a:pPr>
              <a:r>
                <a:rPr lang="en-US" sz="900" kern="1200" dirty="0"/>
                <a:t>SSA will validate whether Name/DOB/SSN match</a:t>
              </a:r>
            </a:p>
            <a:p>
              <a:pPr marL="57150" lvl="1" indent="-57150" algn="l" defTabSz="400050">
                <a:lnSpc>
                  <a:spcPct val="90000"/>
                </a:lnSpc>
                <a:spcBef>
                  <a:spcPct val="0"/>
                </a:spcBef>
                <a:spcAft>
                  <a:spcPct val="15000"/>
                </a:spcAft>
                <a:buChar char="•"/>
              </a:pPr>
              <a:r>
                <a:rPr lang="en-US" sz="900" kern="1200" dirty="0"/>
                <a:t>No other agency validates identity data for banks (outside of some DMVs)  </a:t>
              </a:r>
            </a:p>
          </p:txBody>
        </p:sp>
      </p:grpSp>
      <p:sp>
        <p:nvSpPr>
          <p:cNvPr id="9" name="Hexagon 8" descr="stack of credit cards">
            <a:extLst>
              <a:ext uri="{FF2B5EF4-FFF2-40B4-BE49-F238E27FC236}">
                <a16:creationId xmlns:a16="http://schemas.microsoft.com/office/drawing/2014/main" id="{56752CBC-CD3B-444C-9E85-38EC2BF591C8}"/>
              </a:ext>
            </a:extLst>
          </p:cNvPr>
          <p:cNvSpPr/>
          <p:nvPr/>
        </p:nvSpPr>
        <p:spPr>
          <a:xfrm>
            <a:off x="4210677" y="1327608"/>
            <a:ext cx="1983242" cy="1702672"/>
          </a:xfrm>
          <a:prstGeom prst="hexagon">
            <a:avLst>
              <a:gd name="adj" fmla="val 25000"/>
              <a:gd name="vf" fmla="val 115470"/>
            </a:avLst>
          </a:prstGeom>
          <a:blipFill>
            <a:blip r:embed="rId3" cstate="print">
              <a:extLst>
                <a:ext uri="{28A0092B-C50C-407E-A947-70E740481C1C}">
                  <a14:useLocalDpi xmlns:a14="http://schemas.microsoft.com/office/drawing/2010/main" val="0"/>
                </a:ext>
              </a:extLst>
            </a:blip>
            <a:srcRect/>
            <a:stretch>
              <a:fillRect l="-14000" r="-14000"/>
            </a:stretch>
          </a:blipFill>
        </p:spPr>
        <p:style>
          <a:lnRef idx="2">
            <a:schemeClr val="accent4">
              <a:hueOff val="-7668113"/>
              <a:satOff val="9826"/>
              <a:lumOff val="-9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2" name="Group 11" descr="Need to apply for a government benefit? &#10;Duplicate (more or less) what you went through at the DMV – but this time, online! (Login.gov)&#10;SSA won’t validate data&#10;">
            <a:extLst>
              <a:ext uri="{FF2B5EF4-FFF2-40B4-BE49-F238E27FC236}">
                <a16:creationId xmlns:a16="http://schemas.microsoft.com/office/drawing/2014/main" id="{839D0966-C344-4CBC-9B80-FDA016E0838B}"/>
              </a:ext>
            </a:extLst>
          </p:cNvPr>
          <p:cNvGrpSpPr/>
          <p:nvPr/>
        </p:nvGrpSpPr>
        <p:grpSpPr>
          <a:xfrm>
            <a:off x="4232901" y="3113815"/>
            <a:ext cx="1983242" cy="1702672"/>
            <a:chOff x="3413363" y="2020998"/>
            <a:chExt cx="1983242" cy="1702672"/>
          </a:xfrm>
        </p:grpSpPr>
        <p:sp>
          <p:nvSpPr>
            <p:cNvPr id="14" name="Hexagon 13">
              <a:extLst>
                <a:ext uri="{FF2B5EF4-FFF2-40B4-BE49-F238E27FC236}">
                  <a16:creationId xmlns:a16="http://schemas.microsoft.com/office/drawing/2014/main" id="{9138058B-6FCE-40DE-AD26-B67E90F7A7D5}"/>
                </a:ext>
              </a:extLst>
            </p:cNvPr>
            <p:cNvSpPr/>
            <p:nvPr/>
          </p:nvSpPr>
          <p:spPr>
            <a:xfrm>
              <a:off x="3413363" y="2020998"/>
              <a:ext cx="1983242" cy="1702672"/>
            </a:xfrm>
            <a:prstGeom prst="hexagon">
              <a:avLst>
                <a:gd name="adj" fmla="val 25000"/>
                <a:gd name="vf" fmla="val 115470"/>
              </a:avLst>
            </a:prstGeom>
            <a:solidFill>
              <a:srgbClr val="002060"/>
            </a:solidFill>
          </p:spPr>
          <p:style>
            <a:lnRef idx="2">
              <a:schemeClr val="accent4">
                <a:hueOff val="-3834056"/>
                <a:satOff val="4913"/>
                <a:lumOff val="-49"/>
                <a:alphaOff val="0"/>
              </a:schemeClr>
            </a:lnRef>
            <a:fillRef idx="1">
              <a:scrgbClr r="0" g="0" b="0"/>
            </a:fillRef>
            <a:effectRef idx="0">
              <a:schemeClr val="accent4">
                <a:hueOff val="-3834056"/>
                <a:satOff val="4913"/>
                <a:lumOff val="-49"/>
                <a:alphaOff val="0"/>
              </a:schemeClr>
            </a:effectRef>
            <a:fontRef idx="minor">
              <a:schemeClr val="lt1"/>
            </a:fontRef>
          </p:style>
          <p:txBody>
            <a:bodyPr/>
            <a:lstStyle/>
            <a:p>
              <a:endParaRPr lang="en-US"/>
            </a:p>
          </p:txBody>
        </p:sp>
        <p:sp>
          <p:nvSpPr>
            <p:cNvPr id="15" name="Hexagon 4">
              <a:extLst>
                <a:ext uri="{FF2B5EF4-FFF2-40B4-BE49-F238E27FC236}">
                  <a16:creationId xmlns:a16="http://schemas.microsoft.com/office/drawing/2014/main" id="{6017EFE1-7B75-4CEF-B57F-37A66F21009A}"/>
                </a:ext>
              </a:extLst>
            </p:cNvPr>
            <p:cNvSpPr txBox="1"/>
            <p:nvPr/>
          </p:nvSpPr>
          <p:spPr>
            <a:xfrm>
              <a:off x="3739185" y="2284704"/>
              <a:ext cx="1368923" cy="1175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t" anchorCtr="0">
              <a:noAutofit/>
            </a:bodyPr>
            <a:lstStyle/>
            <a:p>
              <a:pPr marL="0" lvl="0" indent="0" algn="l" defTabSz="488950">
                <a:lnSpc>
                  <a:spcPct val="90000"/>
                </a:lnSpc>
                <a:spcBef>
                  <a:spcPct val="0"/>
                </a:spcBef>
                <a:spcAft>
                  <a:spcPct val="35000"/>
                </a:spcAft>
                <a:buNone/>
              </a:pPr>
              <a:r>
                <a:rPr lang="en-US" sz="1100" b="1" kern="1200" dirty="0"/>
                <a:t>Need to apply for a government benefit? </a:t>
              </a:r>
            </a:p>
            <a:p>
              <a:pPr marL="57150" lvl="1" indent="-57150" algn="l" defTabSz="400050">
                <a:lnSpc>
                  <a:spcPct val="90000"/>
                </a:lnSpc>
                <a:spcBef>
                  <a:spcPct val="0"/>
                </a:spcBef>
                <a:spcAft>
                  <a:spcPct val="15000"/>
                </a:spcAft>
                <a:buChar char="•"/>
              </a:pPr>
              <a:r>
                <a:rPr lang="en-US" sz="900" kern="1200" dirty="0"/>
                <a:t>Duplicate (more or less) what you went through at the DMV – but this time, online! (Login.gov)</a:t>
              </a:r>
            </a:p>
            <a:p>
              <a:pPr marL="57150" lvl="1" indent="-57150" algn="l" defTabSz="400050">
                <a:lnSpc>
                  <a:spcPct val="90000"/>
                </a:lnSpc>
                <a:spcBef>
                  <a:spcPct val="0"/>
                </a:spcBef>
                <a:spcAft>
                  <a:spcPct val="15000"/>
                </a:spcAft>
                <a:buChar char="•"/>
              </a:pPr>
              <a:r>
                <a:rPr lang="en-US" sz="900" dirty="0"/>
                <a:t>SSA won’t validate data</a:t>
              </a:r>
              <a:endParaRPr lang="en-US" sz="900" kern="1200" dirty="0"/>
            </a:p>
          </p:txBody>
        </p:sp>
      </p:grpSp>
      <p:sp>
        <p:nvSpPr>
          <p:cNvPr id="13" name="Hexagon 12" descr="Benefits website">
            <a:extLst>
              <a:ext uri="{FF2B5EF4-FFF2-40B4-BE49-F238E27FC236}">
                <a16:creationId xmlns:a16="http://schemas.microsoft.com/office/drawing/2014/main" id="{4299CD9E-C2DD-4558-8806-BA4AD8984BB5}"/>
              </a:ext>
            </a:extLst>
          </p:cNvPr>
          <p:cNvSpPr/>
          <p:nvPr/>
        </p:nvSpPr>
        <p:spPr>
          <a:xfrm>
            <a:off x="5882549" y="4038262"/>
            <a:ext cx="1983242" cy="1702672"/>
          </a:xfrm>
          <a:prstGeom prst="hexagon">
            <a:avLst>
              <a:gd name="adj" fmla="val 25000"/>
              <a:gd name="vf" fmla="val 115470"/>
            </a:avLst>
          </a:prstGeom>
          <a:blipFill>
            <a:blip r:embed="rId4" cstate="print">
              <a:extLst>
                <a:ext uri="{28A0092B-C50C-407E-A947-70E740481C1C}">
                  <a14:useLocalDpi xmlns:a14="http://schemas.microsoft.com/office/drawing/2010/main" val="0"/>
                </a:ext>
              </a:extLst>
            </a:blip>
            <a:srcRect/>
            <a:stretch>
              <a:fillRect l="-14000" r="-14000"/>
            </a:stretch>
          </a:blipFill>
        </p:spPr>
        <p:style>
          <a:lnRef idx="2">
            <a:schemeClr val="accent4">
              <a:hueOff val="-3834056"/>
              <a:satOff val="4913"/>
              <a:lumOff val="-49"/>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6" name="Group 15" descr="Need to prove you’re 18 for Instagram or porn? &#10;New Senate bill calls for Commerce Department to create a new system just to support online age verification ">
            <a:extLst>
              <a:ext uri="{FF2B5EF4-FFF2-40B4-BE49-F238E27FC236}">
                <a16:creationId xmlns:a16="http://schemas.microsoft.com/office/drawing/2014/main" id="{82B30612-0A8B-4306-BF46-51C659E753F4}"/>
              </a:ext>
            </a:extLst>
          </p:cNvPr>
          <p:cNvGrpSpPr/>
          <p:nvPr/>
        </p:nvGrpSpPr>
        <p:grpSpPr>
          <a:xfrm>
            <a:off x="5865236" y="2248377"/>
            <a:ext cx="1983242" cy="1702672"/>
            <a:chOff x="5118994" y="1081514"/>
            <a:chExt cx="1983242" cy="1702672"/>
          </a:xfrm>
          <a:solidFill>
            <a:srgbClr val="006600"/>
          </a:solidFill>
        </p:grpSpPr>
        <p:sp>
          <p:nvSpPr>
            <p:cNvPr id="18" name="Hexagon 17">
              <a:extLst>
                <a:ext uri="{FF2B5EF4-FFF2-40B4-BE49-F238E27FC236}">
                  <a16:creationId xmlns:a16="http://schemas.microsoft.com/office/drawing/2014/main" id="{4A13C9CA-7D8D-4DC3-97AF-32B0BBEE2707}"/>
                </a:ext>
              </a:extLst>
            </p:cNvPr>
            <p:cNvSpPr/>
            <p:nvPr/>
          </p:nvSpPr>
          <p:spPr>
            <a:xfrm>
              <a:off x="5118994" y="1081514"/>
              <a:ext cx="1983242" cy="1702672"/>
            </a:xfrm>
            <a:prstGeom prst="hexagon">
              <a:avLst>
                <a:gd name="adj" fmla="val 25000"/>
                <a:gd name="vf" fmla="val 115470"/>
              </a:avLst>
            </a:prstGeom>
            <a:grpFill/>
          </p:spPr>
          <p:style>
            <a:lnRef idx="2">
              <a:schemeClr val="accent4">
                <a:hueOff val="-11502169"/>
                <a:satOff val="14740"/>
                <a:lumOff val="-147"/>
                <a:alphaOff val="0"/>
              </a:schemeClr>
            </a:lnRef>
            <a:fillRef idx="1">
              <a:scrgbClr r="0" g="0" b="0"/>
            </a:fillRef>
            <a:effectRef idx="0">
              <a:schemeClr val="accent4">
                <a:hueOff val="-11502169"/>
                <a:satOff val="14740"/>
                <a:lumOff val="-147"/>
                <a:alphaOff val="0"/>
              </a:schemeClr>
            </a:effectRef>
            <a:fontRef idx="minor">
              <a:schemeClr val="lt1"/>
            </a:fontRef>
          </p:style>
          <p:txBody>
            <a:bodyPr/>
            <a:lstStyle/>
            <a:p>
              <a:endParaRPr lang="en-US"/>
            </a:p>
          </p:txBody>
        </p:sp>
        <p:sp>
          <p:nvSpPr>
            <p:cNvPr id="19" name="Hexagon 4">
              <a:extLst>
                <a:ext uri="{FF2B5EF4-FFF2-40B4-BE49-F238E27FC236}">
                  <a16:creationId xmlns:a16="http://schemas.microsoft.com/office/drawing/2014/main" id="{C5DEA568-7255-406D-A6A6-0EA6CC17F251}"/>
                </a:ext>
              </a:extLst>
            </p:cNvPr>
            <p:cNvSpPr txBox="1"/>
            <p:nvPr/>
          </p:nvSpPr>
          <p:spPr>
            <a:xfrm>
              <a:off x="5444816" y="1345220"/>
              <a:ext cx="1368923" cy="11752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t" anchorCtr="0">
              <a:noAutofit/>
            </a:bodyPr>
            <a:lstStyle/>
            <a:p>
              <a:pPr marL="0" lvl="0" indent="0" algn="l" defTabSz="488950">
                <a:lnSpc>
                  <a:spcPct val="90000"/>
                </a:lnSpc>
                <a:spcBef>
                  <a:spcPct val="0"/>
                </a:spcBef>
                <a:spcAft>
                  <a:spcPct val="35000"/>
                </a:spcAft>
                <a:buNone/>
              </a:pPr>
              <a:r>
                <a:rPr lang="en-US" sz="1100" b="1" kern="1200" dirty="0"/>
                <a:t>Need to prove you’re 18 for Instagram or porn? </a:t>
              </a:r>
            </a:p>
            <a:p>
              <a:pPr marL="57150" lvl="1" indent="-57150" algn="l" defTabSz="400050">
                <a:lnSpc>
                  <a:spcPct val="90000"/>
                </a:lnSpc>
                <a:spcBef>
                  <a:spcPct val="0"/>
                </a:spcBef>
                <a:spcAft>
                  <a:spcPct val="15000"/>
                </a:spcAft>
                <a:buChar char="•"/>
              </a:pPr>
              <a:r>
                <a:rPr lang="en-US" sz="900" kern="1200" dirty="0"/>
                <a:t>New Senate bill calls for Commerce Department to create a new system just to support online age verification </a:t>
              </a:r>
            </a:p>
          </p:txBody>
        </p:sp>
      </p:grpSp>
      <p:sp>
        <p:nvSpPr>
          <p:cNvPr id="17" name="Hexagon 16" descr="imprint left by a kiss from bright pink lipstick">
            <a:extLst>
              <a:ext uri="{FF2B5EF4-FFF2-40B4-BE49-F238E27FC236}">
                <a16:creationId xmlns:a16="http://schemas.microsoft.com/office/drawing/2014/main" id="{E7143C71-1D1F-4193-833A-D2CFFF0743D4}"/>
              </a:ext>
            </a:extLst>
          </p:cNvPr>
          <p:cNvSpPr/>
          <p:nvPr/>
        </p:nvSpPr>
        <p:spPr>
          <a:xfrm>
            <a:off x="7515931" y="3149550"/>
            <a:ext cx="1983242" cy="1702672"/>
          </a:xfrm>
          <a:prstGeom prst="hexagon">
            <a:avLst>
              <a:gd name="adj" fmla="val 25000"/>
              <a:gd name="vf" fmla="val 115470"/>
            </a:avLst>
          </a:prstGeom>
          <a:blipFill>
            <a:blip r:embed="rId5" cstate="print">
              <a:extLst>
                <a:ext uri="{28A0092B-C50C-407E-A947-70E740481C1C}">
                  <a14:useLocalDpi xmlns:a14="http://schemas.microsoft.com/office/drawing/2010/main" val="0"/>
                </a:ext>
              </a:extLst>
            </a:blip>
            <a:srcRect/>
            <a:stretch>
              <a:fillRect l="-12000" r="-12000"/>
            </a:stretch>
          </a:blipFill>
          <a:ln>
            <a:solidFill>
              <a:srgbClr val="006600"/>
            </a:solidFill>
          </a:ln>
        </p:spPr>
        <p:style>
          <a:lnRef idx="2">
            <a:schemeClr val="accent4">
              <a:hueOff val="-11502169"/>
              <a:satOff val="14740"/>
              <a:lumOff val="-14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20" name="Group 19" descr="Going through a TSA checkpoint?&#10;You can now use a mobile driver’s license (mDL) at several airports, but you can’t (yet) use that mDL for any other use case on this slide &#10;">
            <a:extLst>
              <a:ext uri="{FF2B5EF4-FFF2-40B4-BE49-F238E27FC236}">
                <a16:creationId xmlns:a16="http://schemas.microsoft.com/office/drawing/2014/main" id="{A5577AA6-978A-45F3-B33C-06DC0739425B}"/>
              </a:ext>
            </a:extLst>
          </p:cNvPr>
          <p:cNvGrpSpPr/>
          <p:nvPr/>
        </p:nvGrpSpPr>
        <p:grpSpPr>
          <a:xfrm>
            <a:off x="7504295" y="1372674"/>
            <a:ext cx="1983242" cy="1702672"/>
            <a:chOff x="6825675" y="156533"/>
            <a:chExt cx="1983242" cy="1702672"/>
          </a:xfrm>
        </p:grpSpPr>
        <p:sp>
          <p:nvSpPr>
            <p:cNvPr id="22" name="Hexagon 21">
              <a:extLst>
                <a:ext uri="{FF2B5EF4-FFF2-40B4-BE49-F238E27FC236}">
                  <a16:creationId xmlns:a16="http://schemas.microsoft.com/office/drawing/2014/main" id="{1784536E-059B-4EED-94B1-2952A5F6A1DA}"/>
                </a:ext>
              </a:extLst>
            </p:cNvPr>
            <p:cNvSpPr/>
            <p:nvPr/>
          </p:nvSpPr>
          <p:spPr>
            <a:xfrm>
              <a:off x="6825675" y="156533"/>
              <a:ext cx="1983242" cy="1702672"/>
            </a:xfrm>
            <a:prstGeom prst="hexagon">
              <a:avLst>
                <a:gd name="adj" fmla="val 25000"/>
                <a:gd name="vf" fmla="val 115470"/>
              </a:avLst>
            </a:prstGeom>
            <a:solidFill>
              <a:schemeClr val="accent5">
                <a:lumMod val="50000"/>
              </a:schemeClr>
            </a:solidFill>
          </p:spPr>
          <p:style>
            <a:lnRef idx="2">
              <a:schemeClr val="accent4">
                <a:hueOff val="-15336226"/>
                <a:satOff val="19653"/>
                <a:lumOff val="-196"/>
                <a:alphaOff val="0"/>
              </a:schemeClr>
            </a:lnRef>
            <a:fillRef idx="1">
              <a:scrgbClr r="0" g="0" b="0"/>
            </a:fillRef>
            <a:effectRef idx="0">
              <a:schemeClr val="accent4">
                <a:hueOff val="-15336226"/>
                <a:satOff val="19653"/>
                <a:lumOff val="-196"/>
                <a:alphaOff val="0"/>
              </a:schemeClr>
            </a:effectRef>
            <a:fontRef idx="minor">
              <a:schemeClr val="lt1"/>
            </a:fontRef>
          </p:style>
          <p:txBody>
            <a:bodyPr/>
            <a:lstStyle/>
            <a:p>
              <a:endParaRPr lang="en-US"/>
            </a:p>
          </p:txBody>
        </p:sp>
        <p:sp>
          <p:nvSpPr>
            <p:cNvPr id="23" name="Hexagon 4">
              <a:extLst>
                <a:ext uri="{FF2B5EF4-FFF2-40B4-BE49-F238E27FC236}">
                  <a16:creationId xmlns:a16="http://schemas.microsoft.com/office/drawing/2014/main" id="{177D8FAE-F218-4C6B-BF4C-A86E9AC3C80A}"/>
                </a:ext>
              </a:extLst>
            </p:cNvPr>
            <p:cNvSpPr txBox="1"/>
            <p:nvPr/>
          </p:nvSpPr>
          <p:spPr>
            <a:xfrm>
              <a:off x="7151497" y="420239"/>
              <a:ext cx="1368923" cy="1175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t" anchorCtr="0">
              <a:noAutofit/>
            </a:bodyPr>
            <a:lstStyle/>
            <a:p>
              <a:pPr marL="0" lvl="0" indent="0" algn="l" defTabSz="488950">
                <a:lnSpc>
                  <a:spcPct val="90000"/>
                </a:lnSpc>
                <a:spcBef>
                  <a:spcPct val="0"/>
                </a:spcBef>
                <a:spcAft>
                  <a:spcPct val="35000"/>
                </a:spcAft>
                <a:buNone/>
              </a:pPr>
              <a:r>
                <a:rPr lang="en-US" sz="1100" b="1" kern="1200" dirty="0"/>
                <a:t>Going through a TSA checkpoint?</a:t>
              </a:r>
            </a:p>
            <a:p>
              <a:pPr marL="57150" lvl="1" indent="-57150" algn="l" defTabSz="400050">
                <a:lnSpc>
                  <a:spcPct val="90000"/>
                </a:lnSpc>
                <a:spcBef>
                  <a:spcPct val="0"/>
                </a:spcBef>
                <a:spcAft>
                  <a:spcPct val="15000"/>
                </a:spcAft>
                <a:buChar char="•"/>
              </a:pPr>
              <a:r>
                <a:rPr lang="en-US" sz="900" kern="1200" dirty="0"/>
                <a:t>You can now use a mobile driver’s license (mDL) at several airports, but you can’t (yet) use that mDL for any other use case on this slide </a:t>
              </a:r>
            </a:p>
          </p:txBody>
        </p:sp>
      </p:grpSp>
      <p:sp>
        <p:nvSpPr>
          <p:cNvPr id="21" name="Hexagon 20" descr="Man in white hat and white button down shirt facing TSA agent">
            <a:extLst>
              <a:ext uri="{FF2B5EF4-FFF2-40B4-BE49-F238E27FC236}">
                <a16:creationId xmlns:a16="http://schemas.microsoft.com/office/drawing/2014/main" id="{C637E021-4811-4E99-BCCF-EDD95F95CC35}"/>
              </a:ext>
            </a:extLst>
          </p:cNvPr>
          <p:cNvSpPr/>
          <p:nvPr/>
        </p:nvSpPr>
        <p:spPr>
          <a:xfrm>
            <a:off x="9173653" y="2322581"/>
            <a:ext cx="1983242" cy="1702672"/>
          </a:xfrm>
          <a:prstGeom prst="hexagon">
            <a:avLst>
              <a:gd name="adj" fmla="val 25000"/>
              <a:gd name="vf" fmla="val 115470"/>
            </a:avLst>
          </a:prstGeom>
          <a:blipFill>
            <a:blip r:embed="rId6" cstate="print">
              <a:extLst>
                <a:ext uri="{28A0092B-C50C-407E-A947-70E740481C1C}">
                  <a14:useLocalDpi xmlns:a14="http://schemas.microsoft.com/office/drawing/2010/main" val="0"/>
                </a:ext>
              </a:extLst>
            </a:blip>
            <a:srcRect/>
            <a:stretch>
              <a:fillRect l="-7000" r="-7000"/>
            </a:stretch>
          </a:blipFill>
        </p:spPr>
        <p:style>
          <a:lnRef idx="2">
            <a:schemeClr val="accent4">
              <a:hueOff val="-15336226"/>
              <a:satOff val="19653"/>
              <a:lumOff val="-196"/>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128303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F1AA-F1E3-F31B-7951-F7FBC547C37A}"/>
              </a:ext>
            </a:extLst>
          </p:cNvPr>
          <p:cNvSpPr>
            <a:spLocks noGrp="1"/>
          </p:cNvSpPr>
          <p:nvPr>
            <p:ph type="title"/>
          </p:nvPr>
        </p:nvSpPr>
        <p:spPr>
          <a:xfrm>
            <a:off x="2370338" y="1938632"/>
            <a:ext cx="7963270" cy="1748902"/>
          </a:xfrm>
        </p:spPr>
        <p:txBody>
          <a:bodyPr/>
          <a:lstStyle/>
          <a:p>
            <a:pPr algn="ctr">
              <a:lnSpc>
                <a:spcPct val="100000"/>
              </a:lnSpc>
            </a:pPr>
            <a:r>
              <a:rPr lang="en-US" dirty="0"/>
              <a:t>In identity and authentication, policy matters to standards…</a:t>
            </a:r>
            <a:br>
              <a:rPr lang="en-US" dirty="0"/>
            </a:br>
            <a:br>
              <a:rPr lang="en-US" dirty="0"/>
            </a:br>
            <a:r>
              <a:rPr lang="en-US" dirty="0"/>
              <a:t> …and standards matter to policy</a:t>
            </a:r>
          </a:p>
        </p:txBody>
      </p:sp>
      <p:sp>
        <p:nvSpPr>
          <p:cNvPr id="4" name="Slide Number Placeholder 3">
            <a:extLst>
              <a:ext uri="{FF2B5EF4-FFF2-40B4-BE49-F238E27FC236}">
                <a16:creationId xmlns:a16="http://schemas.microsoft.com/office/drawing/2014/main" id="{A6899B13-B7C7-C2FC-51B1-769D0F80E7FA}"/>
              </a:ext>
            </a:extLst>
          </p:cNvPr>
          <p:cNvSpPr>
            <a:spLocks noGrp="1"/>
          </p:cNvSpPr>
          <p:nvPr>
            <p:ph type="sldNum" sz="quarter" idx="12"/>
          </p:nvPr>
        </p:nvSpPr>
        <p:spPr/>
        <p:txBody>
          <a:bodyPr/>
          <a:lstStyle/>
          <a:p>
            <a:fld id="{A3BBFDA1-4DFE-408C-B28F-68DC2861BB89}" type="slidenum">
              <a:rPr lang="en-US" smtClean="0"/>
              <a:pPr/>
              <a:t>12</a:t>
            </a:fld>
            <a:endParaRPr lang="en-US" dirty="0"/>
          </a:p>
        </p:txBody>
      </p:sp>
    </p:spTree>
    <p:extLst>
      <p:ext uri="{BB962C8B-B14F-4D97-AF65-F5344CB8AC3E}">
        <p14:creationId xmlns:p14="http://schemas.microsoft.com/office/powerpoint/2010/main" val="254105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ADF2-5D26-E114-1757-80E963B5CDEF}"/>
              </a:ext>
            </a:extLst>
          </p:cNvPr>
          <p:cNvSpPr>
            <a:spLocks noGrp="1"/>
          </p:cNvSpPr>
          <p:nvPr>
            <p:ph type="title"/>
          </p:nvPr>
        </p:nvSpPr>
        <p:spPr/>
        <p:txBody>
          <a:bodyPr/>
          <a:lstStyle/>
          <a:p>
            <a:r>
              <a:rPr lang="en-US" dirty="0"/>
              <a:t>Authentication and Policy</a:t>
            </a:r>
          </a:p>
        </p:txBody>
      </p:sp>
      <p:sp>
        <p:nvSpPr>
          <p:cNvPr id="4" name="Slide Number Placeholder 3">
            <a:extLst>
              <a:ext uri="{FF2B5EF4-FFF2-40B4-BE49-F238E27FC236}">
                <a16:creationId xmlns:a16="http://schemas.microsoft.com/office/drawing/2014/main" id="{329BA0CA-B601-18BE-973E-896872CC8F64}"/>
              </a:ext>
            </a:extLst>
          </p:cNvPr>
          <p:cNvSpPr>
            <a:spLocks noGrp="1"/>
          </p:cNvSpPr>
          <p:nvPr>
            <p:ph type="sldNum" sz="quarter" idx="12"/>
          </p:nvPr>
        </p:nvSpPr>
        <p:spPr/>
        <p:txBody>
          <a:bodyPr/>
          <a:lstStyle/>
          <a:p>
            <a:fld id="{A3BBFDA1-4DFE-408C-B28F-68DC2861BB89}" type="slidenum">
              <a:rPr lang="en-US" smtClean="0"/>
              <a:pPr/>
              <a:t>13</a:t>
            </a:fld>
            <a:endParaRPr lang="en-US" dirty="0"/>
          </a:p>
        </p:txBody>
      </p:sp>
      <p:pic>
        <p:nvPicPr>
          <p:cNvPr id="5" name="Picture 4" descr="Office of Management and Budget Releases Federal Strategy to Move the U.S. Government Towards a Zero Trust Architecture">
            <a:extLst>
              <a:ext uri="{FF2B5EF4-FFF2-40B4-BE49-F238E27FC236}">
                <a16:creationId xmlns:a16="http://schemas.microsoft.com/office/drawing/2014/main" id="{6FC559A2-7E55-F520-BB3A-149EA222A9C1}"/>
              </a:ext>
            </a:extLst>
          </p:cNvPr>
          <p:cNvPicPr>
            <a:picLocks noChangeAspect="1"/>
          </p:cNvPicPr>
          <p:nvPr/>
        </p:nvPicPr>
        <p:blipFill>
          <a:blip r:embed="rId2"/>
          <a:stretch>
            <a:fillRect/>
          </a:stretch>
        </p:blipFill>
        <p:spPr>
          <a:xfrm>
            <a:off x="3868307" y="1202172"/>
            <a:ext cx="4143793" cy="1596812"/>
          </a:xfrm>
          <a:prstGeom prst="rect">
            <a:avLst/>
          </a:prstGeom>
          <a:ln>
            <a:solidFill>
              <a:schemeClr val="bg2">
                <a:lumMod val="75000"/>
              </a:schemeClr>
            </a:solidFill>
          </a:ln>
        </p:spPr>
      </p:pic>
      <p:pic>
        <p:nvPicPr>
          <p:cNvPr id="8" name="Picture 7" descr="screen capture of an article that begins &quot;Fortunately. there are phishing-resistant approaches to MFA that can defend against these attacks. The Federal Government's Personal Identity Verification (PIV) Standard is one such approach.">
            <a:extLst>
              <a:ext uri="{FF2B5EF4-FFF2-40B4-BE49-F238E27FC236}">
                <a16:creationId xmlns:a16="http://schemas.microsoft.com/office/drawing/2014/main" id="{859C36F0-0B87-1A79-7718-85745BE76A1A}"/>
              </a:ext>
            </a:extLst>
          </p:cNvPr>
          <p:cNvPicPr>
            <a:picLocks noChangeAspect="1"/>
          </p:cNvPicPr>
          <p:nvPr/>
        </p:nvPicPr>
        <p:blipFill>
          <a:blip r:embed="rId3"/>
          <a:stretch>
            <a:fillRect/>
          </a:stretch>
        </p:blipFill>
        <p:spPr>
          <a:xfrm>
            <a:off x="2598679" y="3218915"/>
            <a:ext cx="6994641" cy="3114731"/>
          </a:xfrm>
          <a:prstGeom prst="rect">
            <a:avLst/>
          </a:prstGeom>
        </p:spPr>
      </p:pic>
    </p:spTree>
    <p:extLst>
      <p:ext uri="{BB962C8B-B14F-4D97-AF65-F5344CB8AC3E}">
        <p14:creationId xmlns:p14="http://schemas.microsoft.com/office/powerpoint/2010/main" val="212974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ADF2-5D26-E114-1757-80E963B5CDEF}"/>
              </a:ext>
            </a:extLst>
          </p:cNvPr>
          <p:cNvSpPr>
            <a:spLocks noGrp="1"/>
          </p:cNvSpPr>
          <p:nvPr>
            <p:ph type="title"/>
          </p:nvPr>
        </p:nvSpPr>
        <p:spPr/>
        <p:txBody>
          <a:bodyPr/>
          <a:lstStyle/>
          <a:p>
            <a:r>
              <a:rPr lang="en-US" dirty="0"/>
              <a:t>Authentication and Policy</a:t>
            </a:r>
          </a:p>
        </p:txBody>
      </p:sp>
      <p:sp>
        <p:nvSpPr>
          <p:cNvPr id="4" name="Slide Number Placeholder 3">
            <a:extLst>
              <a:ext uri="{FF2B5EF4-FFF2-40B4-BE49-F238E27FC236}">
                <a16:creationId xmlns:a16="http://schemas.microsoft.com/office/drawing/2014/main" id="{329BA0CA-B601-18BE-973E-896872CC8F64}"/>
              </a:ext>
            </a:extLst>
          </p:cNvPr>
          <p:cNvSpPr>
            <a:spLocks noGrp="1"/>
          </p:cNvSpPr>
          <p:nvPr>
            <p:ph type="sldNum" sz="quarter" idx="12"/>
          </p:nvPr>
        </p:nvSpPr>
        <p:spPr/>
        <p:txBody>
          <a:bodyPr/>
          <a:lstStyle/>
          <a:p>
            <a:fld id="{A3BBFDA1-4DFE-408C-B28F-68DC2861BB89}" type="slidenum">
              <a:rPr lang="en-US" smtClean="0"/>
              <a:pPr/>
              <a:t>14</a:t>
            </a:fld>
            <a:endParaRPr lang="en-US" dirty="0"/>
          </a:p>
        </p:txBody>
      </p:sp>
      <p:pic>
        <p:nvPicPr>
          <p:cNvPr id="6" name="Picture 5" descr="screem capture of Implementing Phishing Resistant MFA">
            <a:extLst>
              <a:ext uri="{FF2B5EF4-FFF2-40B4-BE49-F238E27FC236}">
                <a16:creationId xmlns:a16="http://schemas.microsoft.com/office/drawing/2014/main" id="{F099D280-2463-5606-5F71-1A8C62578DA8}"/>
              </a:ext>
            </a:extLst>
          </p:cNvPr>
          <p:cNvPicPr>
            <a:picLocks noChangeAspect="1"/>
          </p:cNvPicPr>
          <p:nvPr/>
        </p:nvPicPr>
        <p:blipFill>
          <a:blip r:embed="rId2"/>
          <a:stretch>
            <a:fillRect/>
          </a:stretch>
        </p:blipFill>
        <p:spPr>
          <a:xfrm>
            <a:off x="745724" y="1102639"/>
            <a:ext cx="4067892" cy="5231007"/>
          </a:xfrm>
          <a:prstGeom prst="rect">
            <a:avLst/>
          </a:prstGeom>
          <a:ln>
            <a:solidFill>
              <a:schemeClr val="tx1"/>
            </a:solidFill>
          </a:ln>
        </p:spPr>
      </p:pic>
      <p:pic>
        <p:nvPicPr>
          <p:cNvPr id="9" name="Picture 8" descr="FIDO/WebAuthn Authentication: The only widely available phishing-resistant authentication is FIDO/WebAuthn authentication. The FIDO Alliance originally developed the WebAuthn protocal as part of FIDO2 standards and in now published by the World Wide Web Consortium (W3C). WebAuthn support is included in major browsers, operating systems, and smart phones. WebAuthn works with the related FIDO2 stanard to provide a phishing-resistant authenticator. WebAuthn authenticators can either be separate physical tokesn (called roaming  authenticators connected to a device by USG or near-field communication) or embedded into laptops or mobile devices as platform authenticators. In addition to being something that you have, FIDO authentication can incorporate various other types of factors, such as biometrics, orPIN codes. FIDO2-compliant tokens are available from a variety of vendors.">
            <a:extLst>
              <a:ext uri="{FF2B5EF4-FFF2-40B4-BE49-F238E27FC236}">
                <a16:creationId xmlns:a16="http://schemas.microsoft.com/office/drawing/2014/main" id="{EF57A0ED-0CC0-D7C4-AC8A-A45F7CAD9C42}"/>
              </a:ext>
            </a:extLst>
          </p:cNvPr>
          <p:cNvPicPr>
            <a:picLocks noChangeAspect="1"/>
          </p:cNvPicPr>
          <p:nvPr/>
        </p:nvPicPr>
        <p:blipFill>
          <a:blip r:embed="rId3"/>
          <a:stretch>
            <a:fillRect/>
          </a:stretch>
        </p:blipFill>
        <p:spPr>
          <a:xfrm>
            <a:off x="5255581" y="2016013"/>
            <a:ext cx="6744402" cy="2652176"/>
          </a:xfrm>
          <a:prstGeom prst="rect">
            <a:avLst/>
          </a:prstGeom>
        </p:spPr>
      </p:pic>
    </p:spTree>
    <p:extLst>
      <p:ext uri="{BB962C8B-B14F-4D97-AF65-F5344CB8AC3E}">
        <p14:creationId xmlns:p14="http://schemas.microsoft.com/office/powerpoint/2010/main" val="133161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9202-92EE-460F-8234-983AB559A4D1}"/>
              </a:ext>
            </a:extLst>
          </p:cNvPr>
          <p:cNvSpPr>
            <a:spLocks noGrp="1"/>
          </p:cNvSpPr>
          <p:nvPr>
            <p:ph type="title"/>
          </p:nvPr>
        </p:nvSpPr>
        <p:spPr>
          <a:xfrm>
            <a:off x="586740" y="263532"/>
            <a:ext cx="11018520" cy="553998"/>
          </a:xfrm>
        </p:spPr>
        <p:txBody>
          <a:bodyPr wrap="square" anchor="t">
            <a:noAutofit/>
          </a:bodyPr>
          <a:lstStyle/>
          <a:p>
            <a:pPr>
              <a:lnSpc>
                <a:spcPct val="90000"/>
              </a:lnSpc>
            </a:pPr>
            <a:r>
              <a:rPr lang="en-US" sz="2000" dirty="0">
                <a:solidFill>
                  <a:srgbClr val="163E35"/>
                </a:solidFill>
                <a:latin typeface="Verdana" panose="020B0604030504040204" pitchFamily="34" charset="0"/>
                <a:ea typeface="Verdana" panose="020B0604030504040204" pitchFamily="34" charset="0"/>
              </a:rPr>
              <a:t>Part of a broader trend of government recognition of FIDO and WebAuthn</a:t>
            </a:r>
          </a:p>
        </p:txBody>
      </p:sp>
      <p:sp>
        <p:nvSpPr>
          <p:cNvPr id="4" name="Slide Number Placeholder 3">
            <a:extLst>
              <a:ext uri="{FF2B5EF4-FFF2-40B4-BE49-F238E27FC236}">
                <a16:creationId xmlns:a16="http://schemas.microsoft.com/office/drawing/2014/main" id="{025602E4-4570-41CC-BD74-965F6DDA3BCF}"/>
              </a:ext>
            </a:extLst>
          </p:cNvPr>
          <p:cNvSpPr>
            <a:spLocks/>
          </p:cNvSpPr>
          <p:nvPr/>
        </p:nvSpPr>
        <p:spPr>
          <a:xfrm>
            <a:off x="1446302" y="6133019"/>
            <a:ext cx="504553" cy="309345"/>
          </a:xfrm>
          <a:prstGeom prst="rect">
            <a:avLst/>
          </a:prstGeom>
        </p:spPr>
        <p:txBody>
          <a:bodyPr/>
          <a:lstStyle>
            <a:defPPr>
              <a:defRPr lang="en-US"/>
            </a:defPPr>
            <a:lvl1pPr marL="0" algn="ctr" defTabSz="914400" rtl="0" eaLnBrk="1" latinLnBrk="0" hangingPunct="1">
              <a:defRPr sz="1200" kern="1200">
                <a:solidFill>
                  <a:schemeClr val="bg1">
                    <a:lumMod val="65000"/>
                  </a:schemeClr>
                </a:solidFill>
                <a:latin typeface="Ebrima" panose="02000000000000000000" pitchFamily="2" charset="0"/>
                <a:ea typeface="Ebrima" panose="02000000000000000000" pitchFamily="2" charset="0"/>
                <a:cs typeface="Ebrima"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96">
              <a:spcAft>
                <a:spcPts val="600"/>
              </a:spcAft>
              <a:defRPr/>
            </a:pPr>
            <a:fld id="{3068B960-88A1-C74E-A5B4-1A8BD00E1087}" type="slidenum">
              <a:rPr lang="en-US" sz="1008" kern="120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pPr defTabSz="768096">
                <a:spcAft>
                  <a:spcPts val="600"/>
                </a:spcAft>
                <a:defRPr/>
              </a:pPr>
              <a:t>15</a:t>
            </a:fld>
            <a:endParaRPr kumimoji="0" lang="en-US" sz="1200" b="0" i="0" u="none" strike="noStrike" kern="1200" cap="none" spc="0" normalizeH="0" baseline="0" noProof="0">
              <a:ln>
                <a:noFill/>
              </a:ln>
              <a:solidFill>
                <a:srgbClr val="FFFFFF">
                  <a:lumMod val="65000"/>
                </a:srgbClr>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5" name="Picture 4" descr="Using authenticators to protect an online service">
            <a:extLst>
              <a:ext uri="{FF2B5EF4-FFF2-40B4-BE49-F238E27FC236}">
                <a16:creationId xmlns:a16="http://schemas.microsoft.com/office/drawing/2014/main" id="{4C44BA0A-E1EB-40F6-BAAE-EA9E6C92581E}"/>
              </a:ext>
            </a:extLst>
          </p:cNvPr>
          <p:cNvPicPr>
            <a:picLocks noChangeAspect="1"/>
          </p:cNvPicPr>
          <p:nvPr/>
        </p:nvPicPr>
        <p:blipFill>
          <a:blip r:embed="rId2"/>
          <a:stretch>
            <a:fillRect/>
          </a:stretch>
        </p:blipFill>
        <p:spPr>
          <a:xfrm>
            <a:off x="1187536" y="1591571"/>
            <a:ext cx="2699392" cy="1011646"/>
          </a:xfrm>
          <a:prstGeom prst="rect">
            <a:avLst/>
          </a:prstGeom>
          <a:ln>
            <a:solidFill>
              <a:schemeClr val="tx2">
                <a:lumMod val="10000"/>
                <a:lumOff val="90000"/>
              </a:schemeClr>
            </a:solidFill>
          </a:ln>
        </p:spPr>
      </p:pic>
      <p:pic>
        <p:nvPicPr>
          <p:cNvPr id="7" name="Picture 6" descr="Essential Eight Maturity Model">
            <a:extLst>
              <a:ext uri="{FF2B5EF4-FFF2-40B4-BE49-F238E27FC236}">
                <a16:creationId xmlns:a16="http://schemas.microsoft.com/office/drawing/2014/main" id="{3127BD75-9BB3-40DC-8819-E1A245057D05}"/>
              </a:ext>
            </a:extLst>
          </p:cNvPr>
          <p:cNvPicPr>
            <a:picLocks noChangeAspect="1"/>
          </p:cNvPicPr>
          <p:nvPr/>
        </p:nvPicPr>
        <p:blipFill>
          <a:blip r:embed="rId3"/>
          <a:stretch>
            <a:fillRect/>
          </a:stretch>
        </p:blipFill>
        <p:spPr>
          <a:xfrm>
            <a:off x="1646313" y="3076181"/>
            <a:ext cx="1781839" cy="2476393"/>
          </a:xfrm>
          <a:prstGeom prst="rect">
            <a:avLst/>
          </a:prstGeom>
          <a:solidFill>
            <a:schemeClr val="bg2">
              <a:lumMod val="50000"/>
            </a:schemeClr>
          </a:solidFill>
          <a:ln>
            <a:solidFill>
              <a:schemeClr val="bg2">
                <a:lumMod val="75000"/>
              </a:schemeClr>
            </a:solidFill>
          </a:ln>
        </p:spPr>
      </p:pic>
      <p:pic>
        <p:nvPicPr>
          <p:cNvPr id="3" name="Picture 2" descr="Mature authentication ">
            <a:extLst>
              <a:ext uri="{FF2B5EF4-FFF2-40B4-BE49-F238E27FC236}">
                <a16:creationId xmlns:a16="http://schemas.microsoft.com/office/drawing/2014/main" id="{4A180A70-3C30-5622-263E-B190996C92B3}"/>
              </a:ext>
            </a:extLst>
          </p:cNvPr>
          <p:cNvPicPr>
            <a:picLocks noChangeAspect="1"/>
          </p:cNvPicPr>
          <p:nvPr/>
        </p:nvPicPr>
        <p:blipFill>
          <a:blip r:embed="rId4"/>
          <a:stretch>
            <a:fillRect/>
          </a:stretch>
        </p:blipFill>
        <p:spPr>
          <a:xfrm>
            <a:off x="4221577" y="1611305"/>
            <a:ext cx="2043402" cy="2703071"/>
          </a:xfrm>
          <a:prstGeom prst="rect">
            <a:avLst/>
          </a:prstGeom>
          <a:ln>
            <a:solidFill>
              <a:schemeClr val="bg2">
                <a:lumMod val="50000"/>
              </a:schemeClr>
            </a:solidFill>
          </a:ln>
        </p:spPr>
      </p:pic>
      <p:pic>
        <p:nvPicPr>
          <p:cNvPr id="6" name="Picture 5" descr="Banque de France Obervatore de la Sécurité des Moyens de Paiement">
            <a:extLst>
              <a:ext uri="{FF2B5EF4-FFF2-40B4-BE49-F238E27FC236}">
                <a16:creationId xmlns:a16="http://schemas.microsoft.com/office/drawing/2014/main" id="{92A90611-AA5E-3805-F5A0-C4D32C054E82}"/>
              </a:ext>
            </a:extLst>
          </p:cNvPr>
          <p:cNvPicPr>
            <a:picLocks noChangeAspect="1"/>
          </p:cNvPicPr>
          <p:nvPr/>
        </p:nvPicPr>
        <p:blipFill>
          <a:blip r:embed="rId5"/>
          <a:stretch>
            <a:fillRect/>
          </a:stretch>
        </p:blipFill>
        <p:spPr>
          <a:xfrm>
            <a:off x="5424841" y="3437820"/>
            <a:ext cx="1972671" cy="2705822"/>
          </a:xfrm>
          <a:prstGeom prst="rect">
            <a:avLst/>
          </a:prstGeom>
          <a:solidFill>
            <a:schemeClr val="bg2">
              <a:lumMod val="50000"/>
            </a:schemeClr>
          </a:solidFill>
          <a:ln>
            <a:solidFill>
              <a:schemeClr val="bg2">
                <a:lumMod val="75000"/>
              </a:schemeClr>
            </a:solidFill>
          </a:ln>
        </p:spPr>
      </p:pic>
      <p:pic>
        <p:nvPicPr>
          <p:cNvPr id="11" name="Picture 10" descr="Security Considerations and the Role of ENISA">
            <a:extLst>
              <a:ext uri="{FF2B5EF4-FFF2-40B4-BE49-F238E27FC236}">
                <a16:creationId xmlns:a16="http://schemas.microsoft.com/office/drawing/2014/main" id="{4F8CED80-E3E7-DEB8-CFF6-8C728B711D69}"/>
              </a:ext>
            </a:extLst>
          </p:cNvPr>
          <p:cNvPicPr>
            <a:picLocks noChangeAspect="1"/>
          </p:cNvPicPr>
          <p:nvPr/>
        </p:nvPicPr>
        <p:blipFill>
          <a:blip r:embed="rId6"/>
          <a:stretch>
            <a:fillRect/>
          </a:stretch>
        </p:blipFill>
        <p:spPr>
          <a:xfrm>
            <a:off x="7196180" y="1435100"/>
            <a:ext cx="1957854" cy="2772637"/>
          </a:xfrm>
          <a:prstGeom prst="rect">
            <a:avLst/>
          </a:prstGeom>
          <a:ln>
            <a:solidFill>
              <a:schemeClr val="bg2"/>
            </a:solidFill>
          </a:ln>
        </p:spPr>
      </p:pic>
      <p:pic>
        <p:nvPicPr>
          <p:cNvPr id="10" name="Picture 9" descr="Digital Identity">
            <a:extLst>
              <a:ext uri="{FF2B5EF4-FFF2-40B4-BE49-F238E27FC236}">
                <a16:creationId xmlns:a16="http://schemas.microsoft.com/office/drawing/2014/main" id="{51607B70-F877-4A14-B5D1-7F97764EEF65}"/>
              </a:ext>
            </a:extLst>
          </p:cNvPr>
          <p:cNvPicPr>
            <a:picLocks noChangeAspect="1"/>
          </p:cNvPicPr>
          <p:nvPr/>
        </p:nvPicPr>
        <p:blipFill>
          <a:blip r:embed="rId7"/>
          <a:stretch>
            <a:fillRect/>
          </a:stretch>
        </p:blipFill>
        <p:spPr>
          <a:xfrm>
            <a:off x="9023464" y="3397331"/>
            <a:ext cx="1976237" cy="2809916"/>
          </a:xfrm>
          <a:prstGeom prst="rect">
            <a:avLst/>
          </a:prstGeom>
          <a:ln>
            <a:solidFill>
              <a:schemeClr val="bg2">
                <a:lumMod val="90000"/>
              </a:schemeClr>
            </a:solidFill>
          </a:ln>
        </p:spPr>
      </p:pic>
      <p:sp>
        <p:nvSpPr>
          <p:cNvPr id="9" name="TextBox 8">
            <a:extLst>
              <a:ext uri="{FF2B5EF4-FFF2-40B4-BE49-F238E27FC236}">
                <a16:creationId xmlns:a16="http://schemas.microsoft.com/office/drawing/2014/main" id="{91EA8C56-2427-FD44-3EC4-32D70078FEE8}"/>
              </a:ext>
            </a:extLst>
          </p:cNvPr>
          <p:cNvSpPr txBox="1"/>
          <p:nvPr/>
        </p:nvSpPr>
        <p:spPr>
          <a:xfrm>
            <a:off x="3048000" y="3068488"/>
            <a:ext cx="6096000" cy="369332"/>
          </a:xfrm>
          <a:prstGeom prst="rect">
            <a:avLst/>
          </a:prstGeom>
          <a:noFill/>
        </p:spPr>
        <p:txBody>
          <a:bodyPr wrap="square">
            <a:spAutoFit/>
          </a:bodyPr>
          <a:lstStyle/>
          <a:p>
            <a:r>
              <a:rPr lang="en-US" dirty="0"/>
              <a:t>é</a:t>
            </a:r>
          </a:p>
        </p:txBody>
      </p:sp>
    </p:spTree>
    <p:extLst>
      <p:ext uri="{BB962C8B-B14F-4D97-AF65-F5344CB8AC3E}">
        <p14:creationId xmlns:p14="http://schemas.microsoft.com/office/powerpoint/2010/main" val="315826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1B134B-680D-9755-2079-1047B73493B8}"/>
              </a:ext>
            </a:extLst>
          </p:cNvPr>
          <p:cNvSpPr>
            <a:spLocks noGrp="1"/>
          </p:cNvSpPr>
          <p:nvPr>
            <p:ph type="sldNum" sz="quarter" idx="12"/>
          </p:nvPr>
        </p:nvSpPr>
        <p:spPr>
          <a:xfrm>
            <a:off x="9220200" y="7114883"/>
            <a:ext cx="2743200" cy="365125"/>
          </a:xfrm>
        </p:spPr>
        <p:txBody>
          <a:bodyPr/>
          <a:lstStyle/>
          <a:p>
            <a:fld id="{A3BBFDA1-4DFE-408C-B28F-68DC2861BB89}" type="slidenum">
              <a:rPr lang="en-US" smtClean="0"/>
              <a:pPr/>
              <a:t>16</a:t>
            </a:fld>
            <a:endParaRPr lang="en-US" dirty="0"/>
          </a:p>
        </p:txBody>
      </p:sp>
      <p:pic>
        <p:nvPicPr>
          <p:cNvPr id="18" name="Picture 17" descr="A diagream of 5 overlapping circles, with security on top, inclusion on the right, user experience on the bottom, and privacy on the left. In the middle is Identity. Where Security and Identity overlap, there are AI/Deepfakes, ID Theft, and Cybercrime. Where Inclusion and Identity overlap is Account Opening. Where User Experience and Identity overlap is  Easier high risk transactions and account opening. Where Privacy and Identity overlap are PETs and Selective Disclosure. ">
            <a:extLst>
              <a:ext uri="{FF2B5EF4-FFF2-40B4-BE49-F238E27FC236}">
                <a16:creationId xmlns:a16="http://schemas.microsoft.com/office/drawing/2014/main" id="{AE16BC79-40C6-EF18-F8B2-FD590D176932}"/>
              </a:ext>
            </a:extLst>
          </p:cNvPr>
          <p:cNvPicPr>
            <a:picLocks noChangeAspect="1"/>
          </p:cNvPicPr>
          <p:nvPr/>
        </p:nvPicPr>
        <p:blipFill rotWithShape="1">
          <a:blip r:embed="rId2"/>
          <a:srcRect l="11274"/>
          <a:stretch/>
        </p:blipFill>
        <p:spPr>
          <a:xfrm>
            <a:off x="3193412" y="1244152"/>
            <a:ext cx="5805175" cy="5239688"/>
          </a:xfrm>
          <a:prstGeom prst="rect">
            <a:avLst/>
          </a:prstGeom>
        </p:spPr>
      </p:pic>
      <p:cxnSp>
        <p:nvCxnSpPr>
          <p:cNvPr id="19" name="Straight Connector 18" descr="arrow">
            <a:extLst>
              <a:ext uri="{FF2B5EF4-FFF2-40B4-BE49-F238E27FC236}">
                <a16:creationId xmlns:a16="http://schemas.microsoft.com/office/drawing/2014/main" id="{A7CE52E7-A730-8008-C02E-DB331DCF0A28}"/>
              </a:ext>
            </a:extLst>
          </p:cNvPr>
          <p:cNvCxnSpPr/>
          <p:nvPr/>
        </p:nvCxnSpPr>
        <p:spPr>
          <a:xfrm flipV="1">
            <a:off x="6887361" y="1894680"/>
            <a:ext cx="1266738" cy="1283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descr="arrow">
            <a:extLst>
              <a:ext uri="{FF2B5EF4-FFF2-40B4-BE49-F238E27FC236}">
                <a16:creationId xmlns:a16="http://schemas.microsoft.com/office/drawing/2014/main" id="{CD609D04-C720-1168-58EE-1873A74BDD0A}"/>
              </a:ext>
            </a:extLst>
          </p:cNvPr>
          <p:cNvCxnSpPr>
            <a:cxnSpLocks/>
          </p:cNvCxnSpPr>
          <p:nvPr/>
        </p:nvCxnSpPr>
        <p:spPr>
          <a:xfrm>
            <a:off x="7004807" y="4654658"/>
            <a:ext cx="1140903" cy="1384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descr="arrow">
            <a:extLst>
              <a:ext uri="{FF2B5EF4-FFF2-40B4-BE49-F238E27FC236}">
                <a16:creationId xmlns:a16="http://schemas.microsoft.com/office/drawing/2014/main" id="{84399758-6587-D4D8-52DF-6FD3E6F7A3CB}"/>
              </a:ext>
            </a:extLst>
          </p:cNvPr>
          <p:cNvCxnSpPr/>
          <p:nvPr/>
        </p:nvCxnSpPr>
        <p:spPr>
          <a:xfrm flipH="1" flipV="1">
            <a:off x="4043494" y="1794013"/>
            <a:ext cx="1166069" cy="1266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descr="arrow">
            <a:extLst>
              <a:ext uri="{FF2B5EF4-FFF2-40B4-BE49-F238E27FC236}">
                <a16:creationId xmlns:a16="http://schemas.microsoft.com/office/drawing/2014/main" id="{54CB8DB6-D5BD-1796-D0C3-CC7B2123446A}"/>
              </a:ext>
            </a:extLst>
          </p:cNvPr>
          <p:cNvCxnSpPr/>
          <p:nvPr/>
        </p:nvCxnSpPr>
        <p:spPr>
          <a:xfrm flipH="1">
            <a:off x="3816991" y="4646269"/>
            <a:ext cx="1434517" cy="133385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321A9EF-1443-586E-82BF-CB7D18DF8762}"/>
              </a:ext>
            </a:extLst>
          </p:cNvPr>
          <p:cNvSpPr txBox="1"/>
          <p:nvPr/>
        </p:nvSpPr>
        <p:spPr>
          <a:xfrm>
            <a:off x="8181801" y="1248942"/>
            <a:ext cx="3311371"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Confirming someone is “real” </a:t>
            </a:r>
          </a:p>
          <a:p>
            <a:r>
              <a:rPr lang="en-US" sz="1600" dirty="0"/>
              <a:t>       and not a synthetic ID</a:t>
            </a:r>
          </a:p>
          <a:p>
            <a:pPr marL="285750" indent="-285750">
              <a:buFont typeface="Arial" panose="020B0604020202020204" pitchFamily="34" charset="0"/>
              <a:buChar char="•"/>
            </a:pPr>
            <a:r>
              <a:rPr lang="en-US" sz="1600" dirty="0"/>
              <a:t>↑ acceptance of credit applications from “thin file” consumers </a:t>
            </a:r>
          </a:p>
        </p:txBody>
      </p:sp>
      <p:sp>
        <p:nvSpPr>
          <p:cNvPr id="24" name="TextBox 23">
            <a:extLst>
              <a:ext uri="{FF2B5EF4-FFF2-40B4-BE49-F238E27FC236}">
                <a16:creationId xmlns:a16="http://schemas.microsoft.com/office/drawing/2014/main" id="{4E02014D-B803-D8CC-0D47-7D4AE47A2EB2}"/>
              </a:ext>
            </a:extLst>
          </p:cNvPr>
          <p:cNvSpPr txBox="1"/>
          <p:nvPr/>
        </p:nvSpPr>
        <p:spPr>
          <a:xfrm>
            <a:off x="8145710" y="5680378"/>
            <a:ext cx="331137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 UX (vs KBV or IDV) = ↑ people completing the application process/less abandonment </a:t>
            </a:r>
          </a:p>
        </p:txBody>
      </p:sp>
      <p:sp>
        <p:nvSpPr>
          <p:cNvPr id="25" name="TextBox 24">
            <a:extLst>
              <a:ext uri="{FF2B5EF4-FFF2-40B4-BE49-F238E27FC236}">
                <a16:creationId xmlns:a16="http://schemas.microsoft.com/office/drawing/2014/main" id="{1CCF57FC-325C-4AFA-B38A-772794486587}"/>
              </a:ext>
            </a:extLst>
          </p:cNvPr>
          <p:cNvSpPr txBox="1"/>
          <p:nvPr/>
        </p:nvSpPr>
        <p:spPr>
          <a:xfrm>
            <a:off x="1051100" y="1332374"/>
            <a:ext cx="290009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Enabling data minimization – so I only share what is needed for a transaction</a:t>
            </a:r>
          </a:p>
          <a:p>
            <a:pPr marL="285750" indent="-285750">
              <a:buFont typeface="Arial" panose="020B0604020202020204" pitchFamily="34" charset="0"/>
              <a:buChar char="•"/>
            </a:pPr>
            <a:r>
              <a:rPr lang="en-US" sz="1600" dirty="0"/>
              <a:t>Less tracking of our activity </a:t>
            </a:r>
          </a:p>
        </p:txBody>
      </p:sp>
      <p:sp>
        <p:nvSpPr>
          <p:cNvPr id="26" name="TextBox 25">
            <a:extLst>
              <a:ext uri="{FF2B5EF4-FFF2-40B4-BE49-F238E27FC236}">
                <a16:creationId xmlns:a16="http://schemas.microsoft.com/office/drawing/2014/main" id="{BF43AE22-80FD-E916-E6DB-CEE5F1EDEE5B}"/>
              </a:ext>
            </a:extLst>
          </p:cNvPr>
          <p:cNvSpPr txBox="1"/>
          <p:nvPr/>
        </p:nvSpPr>
        <p:spPr>
          <a:xfrm>
            <a:off x="601751" y="5629515"/>
            <a:ext cx="331137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Well-designed systems make it easier for people to choose what data to share – and what to withhold </a:t>
            </a:r>
          </a:p>
        </p:txBody>
      </p:sp>
      <p:sp>
        <p:nvSpPr>
          <p:cNvPr id="27" name="TextBox 26">
            <a:extLst>
              <a:ext uri="{FF2B5EF4-FFF2-40B4-BE49-F238E27FC236}">
                <a16:creationId xmlns:a16="http://schemas.microsoft.com/office/drawing/2014/main" id="{AD0C01BC-F689-A302-1E6B-880DBCCAACBC}"/>
              </a:ext>
            </a:extLst>
          </p:cNvPr>
          <p:cNvSpPr txBox="1"/>
          <p:nvPr/>
        </p:nvSpPr>
        <p:spPr>
          <a:xfrm>
            <a:off x="5404907" y="2855030"/>
            <a:ext cx="1553020" cy="553998"/>
          </a:xfrm>
          <a:prstGeom prst="rect">
            <a:avLst/>
          </a:prstGeom>
          <a:noFill/>
        </p:spPr>
        <p:txBody>
          <a:bodyPr wrap="square" rtlCol="0">
            <a:spAutoFit/>
          </a:bodyPr>
          <a:lstStyle/>
          <a:p>
            <a:pPr algn="ctr"/>
            <a:r>
              <a:rPr lang="en-US" sz="1000" dirty="0"/>
              <a:t>AI/Deepfakes</a:t>
            </a:r>
          </a:p>
          <a:p>
            <a:pPr algn="ctr"/>
            <a:r>
              <a:rPr lang="en-US" sz="1000" dirty="0"/>
              <a:t>ID Theft</a:t>
            </a:r>
          </a:p>
          <a:p>
            <a:pPr algn="ctr"/>
            <a:r>
              <a:rPr lang="en-US" sz="1000" dirty="0"/>
              <a:t>Cybercrime</a:t>
            </a:r>
          </a:p>
        </p:txBody>
      </p:sp>
      <p:sp>
        <p:nvSpPr>
          <p:cNvPr id="28" name="TextBox 27">
            <a:extLst>
              <a:ext uri="{FF2B5EF4-FFF2-40B4-BE49-F238E27FC236}">
                <a16:creationId xmlns:a16="http://schemas.microsoft.com/office/drawing/2014/main" id="{15651A97-BE03-1E66-6E09-3A1A847E88A1}"/>
              </a:ext>
            </a:extLst>
          </p:cNvPr>
          <p:cNvSpPr txBox="1"/>
          <p:nvPr/>
        </p:nvSpPr>
        <p:spPr>
          <a:xfrm>
            <a:off x="5420818" y="4233725"/>
            <a:ext cx="1553020" cy="577081"/>
          </a:xfrm>
          <a:prstGeom prst="rect">
            <a:avLst/>
          </a:prstGeom>
          <a:noFill/>
        </p:spPr>
        <p:txBody>
          <a:bodyPr wrap="square" rtlCol="0">
            <a:spAutoFit/>
          </a:bodyPr>
          <a:lstStyle/>
          <a:p>
            <a:pPr algn="ctr"/>
            <a:r>
              <a:rPr lang="en-US" sz="1050" dirty="0"/>
              <a:t>Easier high-risk transactions</a:t>
            </a:r>
          </a:p>
          <a:p>
            <a:pPr algn="ctr"/>
            <a:r>
              <a:rPr lang="en-US" sz="1050" dirty="0"/>
              <a:t>Account opening</a:t>
            </a:r>
          </a:p>
        </p:txBody>
      </p:sp>
      <p:sp>
        <p:nvSpPr>
          <p:cNvPr id="29" name="TextBox 28">
            <a:extLst>
              <a:ext uri="{FF2B5EF4-FFF2-40B4-BE49-F238E27FC236}">
                <a16:creationId xmlns:a16="http://schemas.microsoft.com/office/drawing/2014/main" id="{D04D391A-4E4F-F17F-8D3B-969BDB4FDCE4}"/>
              </a:ext>
            </a:extLst>
          </p:cNvPr>
          <p:cNvSpPr txBox="1"/>
          <p:nvPr/>
        </p:nvSpPr>
        <p:spPr>
          <a:xfrm>
            <a:off x="6640087" y="3597891"/>
            <a:ext cx="729440" cy="430887"/>
          </a:xfrm>
          <a:prstGeom prst="rect">
            <a:avLst/>
          </a:prstGeom>
          <a:noFill/>
        </p:spPr>
        <p:txBody>
          <a:bodyPr wrap="square" rtlCol="0">
            <a:spAutoFit/>
          </a:bodyPr>
          <a:lstStyle/>
          <a:p>
            <a:pPr algn="ctr"/>
            <a:r>
              <a:rPr lang="en-US" sz="1050" dirty="0"/>
              <a:t>Account </a:t>
            </a:r>
          </a:p>
          <a:p>
            <a:pPr algn="ctr"/>
            <a:r>
              <a:rPr lang="en-US" sz="1050" dirty="0"/>
              <a:t>opening</a:t>
            </a:r>
          </a:p>
        </p:txBody>
      </p:sp>
      <p:sp>
        <p:nvSpPr>
          <p:cNvPr id="30" name="TextBox 29">
            <a:extLst>
              <a:ext uri="{FF2B5EF4-FFF2-40B4-BE49-F238E27FC236}">
                <a16:creationId xmlns:a16="http://schemas.microsoft.com/office/drawing/2014/main" id="{DBD5E1AB-B2E2-9790-5A3F-FD05F0A44CB5}"/>
              </a:ext>
            </a:extLst>
          </p:cNvPr>
          <p:cNvSpPr txBox="1"/>
          <p:nvPr/>
        </p:nvSpPr>
        <p:spPr>
          <a:xfrm>
            <a:off x="4979537" y="3597891"/>
            <a:ext cx="729440" cy="553998"/>
          </a:xfrm>
          <a:prstGeom prst="rect">
            <a:avLst/>
          </a:prstGeom>
          <a:noFill/>
        </p:spPr>
        <p:txBody>
          <a:bodyPr wrap="square" rtlCol="0">
            <a:spAutoFit/>
          </a:bodyPr>
          <a:lstStyle/>
          <a:p>
            <a:pPr algn="ctr"/>
            <a:r>
              <a:rPr lang="en-US" sz="1000" dirty="0"/>
              <a:t>PETs</a:t>
            </a:r>
          </a:p>
          <a:p>
            <a:pPr algn="ctr"/>
            <a:r>
              <a:rPr lang="en-US" sz="1000" dirty="0"/>
              <a:t>Selective Disclosure</a:t>
            </a:r>
          </a:p>
        </p:txBody>
      </p:sp>
      <p:sp>
        <p:nvSpPr>
          <p:cNvPr id="2" name="Title 1">
            <a:extLst>
              <a:ext uri="{FF2B5EF4-FFF2-40B4-BE49-F238E27FC236}">
                <a16:creationId xmlns:a16="http://schemas.microsoft.com/office/drawing/2014/main" id="{81D299B6-FFC5-93A3-C3CE-DB15EE5F41F1}"/>
              </a:ext>
            </a:extLst>
          </p:cNvPr>
          <p:cNvSpPr>
            <a:spLocks noGrp="1"/>
          </p:cNvSpPr>
          <p:nvPr>
            <p:ph type="title"/>
          </p:nvPr>
        </p:nvSpPr>
        <p:spPr>
          <a:xfrm>
            <a:off x="745724" y="89918"/>
            <a:ext cx="10999438" cy="771217"/>
          </a:xfrm>
        </p:spPr>
        <p:txBody>
          <a:bodyPr/>
          <a:lstStyle/>
          <a:p>
            <a:r>
              <a:rPr lang="en-US" sz="2800" dirty="0"/>
              <a:t>On the ID proofing side…many policy objectives </a:t>
            </a:r>
          </a:p>
        </p:txBody>
      </p:sp>
    </p:spTree>
    <p:extLst>
      <p:ext uri="{BB962C8B-B14F-4D97-AF65-F5344CB8AC3E}">
        <p14:creationId xmlns:p14="http://schemas.microsoft.com/office/powerpoint/2010/main" val="296035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41A2-69D4-4799-8191-649E1750E071}"/>
              </a:ext>
            </a:extLst>
          </p:cNvPr>
          <p:cNvSpPr>
            <a:spLocks noGrp="1"/>
          </p:cNvSpPr>
          <p:nvPr>
            <p:ph type="title"/>
          </p:nvPr>
        </p:nvSpPr>
        <p:spPr>
          <a:xfrm>
            <a:off x="1364162" y="317633"/>
            <a:ext cx="9784079" cy="2892391"/>
          </a:xfrm>
        </p:spPr>
        <p:txBody>
          <a:bodyPr>
            <a:noAutofit/>
          </a:bodyPr>
          <a:lstStyle/>
          <a:p>
            <a:pPr>
              <a:lnSpc>
                <a:spcPts val="3600"/>
              </a:lnSpc>
            </a:pPr>
            <a:r>
              <a:rPr lang="en-US" sz="2800" dirty="0"/>
              <a:t>While there are pockets of activity in government…</a:t>
            </a:r>
          </a:p>
        </p:txBody>
      </p:sp>
      <p:sp>
        <p:nvSpPr>
          <p:cNvPr id="6" name="Title 1">
            <a:extLst>
              <a:ext uri="{FF2B5EF4-FFF2-40B4-BE49-F238E27FC236}">
                <a16:creationId xmlns:a16="http://schemas.microsoft.com/office/drawing/2014/main" id="{25B0E043-DF79-9EEC-B78C-D8438A943B1F}"/>
              </a:ext>
            </a:extLst>
          </p:cNvPr>
          <p:cNvSpPr txBox="1">
            <a:spLocks/>
          </p:cNvSpPr>
          <p:nvPr/>
        </p:nvSpPr>
        <p:spPr>
          <a:xfrm>
            <a:off x="1364161" y="2444817"/>
            <a:ext cx="9784079" cy="2242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1D5347"/>
                </a:solidFill>
                <a:latin typeface="Verdana" panose="020B0604030504040204" pitchFamily="34" charset="0"/>
                <a:ea typeface="Verdana" panose="020B0604030504040204" pitchFamily="34" charset="0"/>
                <a:cs typeface="Verdana" panose="020B0604030504040204" pitchFamily="34" charset="0"/>
              </a:defRPr>
            </a:lvl1pPr>
          </a:lstStyle>
          <a:p>
            <a:pPr>
              <a:lnSpc>
                <a:spcPts val="3600"/>
              </a:lnSpc>
            </a:pPr>
            <a:r>
              <a:rPr lang="en-US" sz="2800" dirty="0"/>
              <a:t>…there are no efforts to coordinate digital identity activities across the US government…</a:t>
            </a:r>
            <a:br>
              <a:rPr lang="en-US" sz="2800" dirty="0"/>
            </a:br>
            <a:br>
              <a:rPr lang="en-US" sz="2800" dirty="0"/>
            </a:br>
            <a:endParaRPr lang="en-US" sz="2800" dirty="0"/>
          </a:p>
        </p:txBody>
      </p:sp>
      <p:sp>
        <p:nvSpPr>
          <p:cNvPr id="7" name="Title 1">
            <a:extLst>
              <a:ext uri="{FF2B5EF4-FFF2-40B4-BE49-F238E27FC236}">
                <a16:creationId xmlns:a16="http://schemas.microsoft.com/office/drawing/2014/main" id="{1481C84D-A144-7253-EF55-B21CA94625E0}"/>
              </a:ext>
            </a:extLst>
          </p:cNvPr>
          <p:cNvSpPr txBox="1">
            <a:spLocks/>
          </p:cNvSpPr>
          <p:nvPr/>
        </p:nvSpPr>
        <p:spPr>
          <a:xfrm>
            <a:off x="1252085" y="3734602"/>
            <a:ext cx="9784079" cy="16820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1D5347"/>
                </a:solidFill>
                <a:latin typeface="Verdana" panose="020B0604030504040204" pitchFamily="34" charset="0"/>
                <a:ea typeface="Verdana" panose="020B0604030504040204" pitchFamily="34" charset="0"/>
                <a:cs typeface="Verdana" panose="020B0604030504040204" pitchFamily="34" charset="0"/>
              </a:defRPr>
            </a:lvl1pPr>
          </a:lstStyle>
          <a:p>
            <a:pPr>
              <a:lnSpc>
                <a:spcPts val="3600"/>
              </a:lnSpc>
            </a:pPr>
            <a:r>
              <a:rPr lang="en-US" sz="2800" dirty="0"/>
              <a:t>…or think about identity as </a:t>
            </a:r>
            <a:r>
              <a:rPr lang="en-US" sz="2800" u="sng" dirty="0"/>
              <a:t>infrastructure</a:t>
            </a:r>
            <a:r>
              <a:rPr lang="en-US" sz="2800" dirty="0"/>
              <a:t>. </a:t>
            </a:r>
          </a:p>
        </p:txBody>
      </p:sp>
    </p:spTree>
    <p:extLst>
      <p:ext uri="{BB962C8B-B14F-4D97-AF65-F5344CB8AC3E}">
        <p14:creationId xmlns:p14="http://schemas.microsoft.com/office/powerpoint/2010/main" val="22259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D226-AD32-05BA-42C4-117A0D084016}"/>
              </a:ext>
            </a:extLst>
          </p:cNvPr>
          <p:cNvSpPr>
            <a:spLocks noGrp="1"/>
          </p:cNvSpPr>
          <p:nvPr>
            <p:ph type="title"/>
          </p:nvPr>
        </p:nvSpPr>
        <p:spPr/>
        <p:txBody>
          <a:bodyPr/>
          <a:lstStyle/>
          <a:p>
            <a:r>
              <a:rPr lang="en-US" dirty="0"/>
              <a:t>That said…</a:t>
            </a:r>
          </a:p>
        </p:txBody>
      </p:sp>
      <p:sp>
        <p:nvSpPr>
          <p:cNvPr id="4" name="Slide Number Placeholder 3">
            <a:extLst>
              <a:ext uri="{FF2B5EF4-FFF2-40B4-BE49-F238E27FC236}">
                <a16:creationId xmlns:a16="http://schemas.microsoft.com/office/drawing/2014/main" id="{5B35C639-1E14-6F6B-40CE-39448A7524EA}"/>
              </a:ext>
            </a:extLst>
          </p:cNvPr>
          <p:cNvSpPr>
            <a:spLocks noGrp="1"/>
          </p:cNvSpPr>
          <p:nvPr>
            <p:ph type="sldNum" sz="quarter" idx="12"/>
          </p:nvPr>
        </p:nvSpPr>
        <p:spPr/>
        <p:txBody>
          <a:bodyPr/>
          <a:lstStyle/>
          <a:p>
            <a:fld id="{A3BBFDA1-4DFE-408C-B28F-68DC2861BB89}" type="slidenum">
              <a:rPr lang="en-US" smtClean="0"/>
              <a:pPr/>
              <a:t>18</a:t>
            </a:fld>
            <a:endParaRPr lang="en-US" dirty="0"/>
          </a:p>
        </p:txBody>
      </p:sp>
      <p:pic>
        <p:nvPicPr>
          <p:cNvPr id="6" name="Picture 5" descr="screen capture of US CHIPS and Science Act">
            <a:extLst>
              <a:ext uri="{FF2B5EF4-FFF2-40B4-BE49-F238E27FC236}">
                <a16:creationId xmlns:a16="http://schemas.microsoft.com/office/drawing/2014/main" id="{9E25C796-86D0-419D-6DEA-7F1509F6AB13}"/>
              </a:ext>
            </a:extLst>
          </p:cNvPr>
          <p:cNvPicPr>
            <a:picLocks noChangeAspect="1"/>
          </p:cNvPicPr>
          <p:nvPr/>
        </p:nvPicPr>
        <p:blipFill>
          <a:blip r:embed="rId2"/>
          <a:stretch>
            <a:fillRect/>
          </a:stretch>
        </p:blipFill>
        <p:spPr>
          <a:xfrm>
            <a:off x="745724" y="1299010"/>
            <a:ext cx="4353114" cy="4862093"/>
          </a:xfrm>
          <a:prstGeom prst="rect">
            <a:avLst/>
          </a:prstGeom>
        </p:spPr>
      </p:pic>
      <p:pic>
        <p:nvPicPr>
          <p:cNvPr id="8" name="Picture 7" descr="title 2 of NIST">
            <a:extLst>
              <a:ext uri="{FF2B5EF4-FFF2-40B4-BE49-F238E27FC236}">
                <a16:creationId xmlns:a16="http://schemas.microsoft.com/office/drawing/2014/main" id="{BBD6A488-CFB8-8BA9-6B76-284A90530240}"/>
              </a:ext>
            </a:extLst>
          </p:cNvPr>
          <p:cNvPicPr>
            <a:picLocks noChangeAspect="1"/>
          </p:cNvPicPr>
          <p:nvPr/>
        </p:nvPicPr>
        <p:blipFill>
          <a:blip r:embed="rId3"/>
          <a:stretch>
            <a:fillRect/>
          </a:stretch>
        </p:blipFill>
        <p:spPr>
          <a:xfrm>
            <a:off x="6486716" y="245586"/>
            <a:ext cx="5072009" cy="6366827"/>
          </a:xfrm>
          <a:prstGeom prst="rect">
            <a:avLst/>
          </a:prstGeom>
        </p:spPr>
      </p:pic>
      <p:sp>
        <p:nvSpPr>
          <p:cNvPr id="9" name="Oval 8">
            <a:extLst>
              <a:ext uri="{FF2B5EF4-FFF2-40B4-BE49-F238E27FC236}">
                <a16:creationId xmlns:a16="http://schemas.microsoft.com/office/drawing/2014/main" id="{522DD4C7-AFB8-0D97-9C47-5E69140FA019}"/>
              </a:ext>
              <a:ext uri="{C183D7F6-B498-43B3-948B-1728B52AA6E4}">
                <adec:decorative xmlns:adec="http://schemas.microsoft.com/office/drawing/2017/decorative" val="1"/>
              </a:ext>
            </a:extLst>
          </p:cNvPr>
          <p:cNvSpPr/>
          <p:nvPr/>
        </p:nvSpPr>
        <p:spPr>
          <a:xfrm>
            <a:off x="6486716" y="1447060"/>
            <a:ext cx="5476684" cy="455424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51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gital Identity technical roadmap from cybersecrity enhancement act of 2014">
            <a:extLst>
              <a:ext uri="{FF2B5EF4-FFF2-40B4-BE49-F238E27FC236}">
                <a16:creationId xmlns:a16="http://schemas.microsoft.com/office/drawing/2014/main" id="{629AF1BB-2F1C-CC48-E086-E05F2A27BBBC}"/>
              </a:ext>
            </a:extLst>
          </p:cNvPr>
          <p:cNvPicPr>
            <a:picLocks noChangeAspect="1"/>
          </p:cNvPicPr>
          <p:nvPr/>
        </p:nvPicPr>
        <p:blipFill>
          <a:blip r:embed="rId2"/>
          <a:stretch>
            <a:fillRect/>
          </a:stretch>
        </p:blipFill>
        <p:spPr>
          <a:xfrm>
            <a:off x="7041424" y="2350091"/>
            <a:ext cx="4456683" cy="4507909"/>
          </a:xfrm>
          <a:prstGeom prst="rect">
            <a:avLst/>
          </a:prstGeom>
        </p:spPr>
      </p:pic>
      <p:sp>
        <p:nvSpPr>
          <p:cNvPr id="4" name="Slide Number Placeholder 3">
            <a:extLst>
              <a:ext uri="{FF2B5EF4-FFF2-40B4-BE49-F238E27FC236}">
                <a16:creationId xmlns:a16="http://schemas.microsoft.com/office/drawing/2014/main" id="{F8A833FF-2231-D5F3-B9F9-B056C0F80EFF}"/>
              </a:ext>
            </a:extLst>
          </p:cNvPr>
          <p:cNvSpPr>
            <a:spLocks noGrp="1"/>
          </p:cNvSpPr>
          <p:nvPr>
            <p:ph type="sldNum" sz="quarter" idx="12"/>
          </p:nvPr>
        </p:nvSpPr>
        <p:spPr/>
        <p:txBody>
          <a:bodyPr/>
          <a:lstStyle/>
          <a:p>
            <a:fld id="{A3BBFDA1-4DFE-408C-B28F-68DC2861BB89}" type="slidenum">
              <a:rPr lang="en-US" smtClean="0"/>
              <a:pPr/>
              <a:t>19</a:t>
            </a:fld>
            <a:endParaRPr lang="en-US" dirty="0"/>
          </a:p>
        </p:txBody>
      </p:sp>
      <p:pic>
        <p:nvPicPr>
          <p:cNvPr id="5" name="Picture 4">
            <a:extLst>
              <a:ext uri="{FF2B5EF4-FFF2-40B4-BE49-F238E27FC236}">
                <a16:creationId xmlns:a16="http://schemas.microsoft.com/office/drawing/2014/main" id="{98AC0626-FE59-6DD7-39BA-F99A12B6F148}"/>
              </a:ext>
              <a:ext uri="{C183D7F6-B498-43B3-948B-1728B52AA6E4}">
                <adec:decorative xmlns:adec="http://schemas.microsoft.com/office/drawing/2017/decorative" val="1"/>
              </a:ext>
            </a:extLst>
          </p:cNvPr>
          <p:cNvPicPr>
            <a:picLocks noChangeAspect="1"/>
          </p:cNvPicPr>
          <p:nvPr/>
        </p:nvPicPr>
        <p:blipFill rotWithShape="1">
          <a:blip r:embed="rId3"/>
          <a:srcRect l="16895" t="38228" r="17422" b="40586"/>
          <a:stretch/>
        </p:blipFill>
        <p:spPr>
          <a:xfrm>
            <a:off x="0" y="1793290"/>
            <a:ext cx="6533966" cy="2645545"/>
          </a:xfrm>
          <a:prstGeom prst="rect">
            <a:avLst/>
          </a:prstGeom>
        </p:spPr>
      </p:pic>
      <p:sp>
        <p:nvSpPr>
          <p:cNvPr id="6" name="Oval 5">
            <a:extLst>
              <a:ext uri="{FF2B5EF4-FFF2-40B4-BE49-F238E27FC236}">
                <a16:creationId xmlns:a16="http://schemas.microsoft.com/office/drawing/2014/main" id="{6AD59191-3EB4-A8E6-0CE5-74C226D39B6D}"/>
              </a:ext>
              <a:ext uri="{C183D7F6-B498-43B3-948B-1728B52AA6E4}">
                <adec:decorative xmlns:adec="http://schemas.microsoft.com/office/drawing/2017/decorative" val="1"/>
              </a:ext>
            </a:extLst>
          </p:cNvPr>
          <p:cNvSpPr/>
          <p:nvPr/>
        </p:nvSpPr>
        <p:spPr>
          <a:xfrm>
            <a:off x="195309" y="2157274"/>
            <a:ext cx="5900691" cy="1271726"/>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DB9300-396F-3115-0FEB-1A283F068299}"/>
              </a:ext>
              <a:ext uri="{C183D7F6-B498-43B3-948B-1728B52AA6E4}">
                <adec:decorative xmlns:adec="http://schemas.microsoft.com/office/drawing/2017/decorative" val="1"/>
              </a:ext>
            </a:extLst>
          </p:cNvPr>
          <p:cNvPicPr>
            <a:picLocks noChangeAspect="1"/>
          </p:cNvPicPr>
          <p:nvPr/>
        </p:nvPicPr>
        <p:blipFill rotWithShape="1">
          <a:blip r:embed="rId4"/>
          <a:srcRect b="15300"/>
          <a:stretch/>
        </p:blipFill>
        <p:spPr>
          <a:xfrm>
            <a:off x="7094693" y="10738"/>
            <a:ext cx="4712814" cy="2422522"/>
          </a:xfrm>
          <a:prstGeom prst="rect">
            <a:avLst/>
          </a:prstGeom>
        </p:spPr>
      </p:pic>
      <p:cxnSp>
        <p:nvCxnSpPr>
          <p:cNvPr id="16" name="Straight Connector 15" descr="highlighted text &quot;Including identity and attribute validation services provided by Federal, State, and local governments&quot;">
            <a:extLst>
              <a:ext uri="{FF2B5EF4-FFF2-40B4-BE49-F238E27FC236}">
                <a16:creationId xmlns:a16="http://schemas.microsoft.com/office/drawing/2014/main" id="{928AE303-D234-B280-8667-041ABB092D9E}"/>
              </a:ext>
            </a:extLst>
          </p:cNvPr>
          <p:cNvCxnSpPr/>
          <p:nvPr/>
        </p:nvCxnSpPr>
        <p:spPr>
          <a:xfrm>
            <a:off x="8327254" y="2050741"/>
            <a:ext cx="30805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472231-43D8-77FE-814C-087A6C0F899E}"/>
              </a:ext>
              <a:ext uri="{C183D7F6-B498-43B3-948B-1728B52AA6E4}">
                <adec:decorative xmlns:adec="http://schemas.microsoft.com/office/drawing/2017/decorative" val="1"/>
              </a:ext>
            </a:extLst>
          </p:cNvPr>
          <p:cNvCxnSpPr/>
          <p:nvPr/>
        </p:nvCxnSpPr>
        <p:spPr>
          <a:xfrm>
            <a:off x="7538621" y="2167631"/>
            <a:ext cx="30805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B0CD10-0EC9-8C7D-DE20-755B53E80A11}"/>
              </a:ext>
            </a:extLst>
          </p:cNvPr>
          <p:cNvSpPr>
            <a:spLocks noGrp="1"/>
          </p:cNvSpPr>
          <p:nvPr>
            <p:ph type="title"/>
          </p:nvPr>
        </p:nvSpPr>
        <p:spPr>
          <a:xfrm>
            <a:off x="-7242" y="159229"/>
            <a:ext cx="10678362" cy="366181"/>
          </a:xfrm>
        </p:spPr>
        <p:txBody>
          <a:bodyPr/>
          <a:lstStyle/>
          <a:p>
            <a:r>
              <a:rPr lang="en-US" dirty="0"/>
              <a:t>Identity Management Research</a:t>
            </a:r>
          </a:p>
        </p:txBody>
      </p:sp>
    </p:spTree>
    <p:extLst>
      <p:ext uri="{BB962C8B-B14F-4D97-AF65-F5344CB8AC3E}">
        <p14:creationId xmlns:p14="http://schemas.microsoft.com/office/powerpoint/2010/main" val="11913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4D4F-7A66-3525-E5B2-8287F31E446E}"/>
              </a:ext>
              <a:ext uri="{C183D7F6-B498-43B3-948B-1728B52AA6E4}">
                <adec:decorative xmlns:adec="http://schemas.microsoft.com/office/drawing/2017/decorative" val="0"/>
              </a:ext>
            </a:extLst>
          </p:cNvPr>
          <p:cNvSpPr>
            <a:spLocks noGrp="1"/>
          </p:cNvSpPr>
          <p:nvPr>
            <p:ph type="title"/>
          </p:nvPr>
        </p:nvSpPr>
        <p:spPr/>
        <p:txBody>
          <a:bodyPr/>
          <a:lstStyle/>
          <a:p>
            <a:r>
              <a:rPr lang="en-US" dirty="0"/>
              <a:t>About me</a:t>
            </a:r>
          </a:p>
        </p:txBody>
      </p:sp>
      <p:sp>
        <p:nvSpPr>
          <p:cNvPr id="4" name="Slide Number Placeholder 3">
            <a:extLst>
              <a:ext uri="{FF2B5EF4-FFF2-40B4-BE49-F238E27FC236}">
                <a16:creationId xmlns:a16="http://schemas.microsoft.com/office/drawing/2014/main" id="{047609AC-9446-B6E3-4F82-23CB457A5C42}"/>
              </a:ext>
              <a:ext uri="{C183D7F6-B498-43B3-948B-1728B52AA6E4}">
                <adec:decorative xmlns:adec="http://schemas.microsoft.com/office/drawing/2017/decorative" val="0"/>
              </a:ext>
            </a:extLst>
          </p:cNvPr>
          <p:cNvSpPr>
            <a:spLocks noGrp="1"/>
          </p:cNvSpPr>
          <p:nvPr>
            <p:ph type="sldNum" sz="quarter" idx="12"/>
          </p:nvPr>
        </p:nvSpPr>
        <p:spPr/>
        <p:txBody>
          <a:bodyPr/>
          <a:lstStyle/>
          <a:p>
            <a:fld id="{A3BBFDA1-4DFE-408C-B28F-68DC2861BB89}" type="slidenum">
              <a:rPr lang="en-US" smtClean="0"/>
              <a:pPr/>
              <a:t>2</a:t>
            </a:fld>
            <a:endParaRPr lang="en-US" dirty="0"/>
          </a:p>
        </p:txBody>
      </p:sp>
      <p:sp>
        <p:nvSpPr>
          <p:cNvPr id="5" name="Content Placeholder 2">
            <a:extLst>
              <a:ext uri="{FF2B5EF4-FFF2-40B4-BE49-F238E27FC236}">
                <a16:creationId xmlns:a16="http://schemas.microsoft.com/office/drawing/2014/main" id="{38C529D2-DC6C-1BA1-E1AF-B318B54F6D5D}"/>
              </a:ext>
            </a:extLst>
          </p:cNvPr>
          <p:cNvSpPr>
            <a:spLocks noGrp="1"/>
          </p:cNvSpPr>
          <p:nvPr>
            <p:ph idx="1"/>
          </p:nvPr>
        </p:nvSpPr>
        <p:spPr>
          <a:xfrm>
            <a:off x="994298" y="1100979"/>
            <a:ext cx="10359501" cy="2134642"/>
          </a:xfrm>
        </p:spPr>
        <p:txBody>
          <a:bodyPr>
            <a:noAutofit/>
          </a:bodyPr>
          <a:lstStyle/>
          <a:p>
            <a:r>
              <a:rPr lang="en-US" sz="2000" dirty="0"/>
              <a:t>Managing Director in Venable’s Technology &amp; Innovation Practice</a:t>
            </a:r>
          </a:p>
          <a:p>
            <a:r>
              <a:rPr lang="en-US" sz="2000" dirty="0"/>
              <a:t>Identity:  25+ years experience across government and industry</a:t>
            </a:r>
          </a:p>
        </p:txBody>
      </p:sp>
      <p:grpSp>
        <p:nvGrpSpPr>
          <p:cNvPr id="6" name="Group 5" descr="Government:">
            <a:extLst>
              <a:ext uri="{FF2B5EF4-FFF2-40B4-BE49-F238E27FC236}">
                <a16:creationId xmlns:a16="http://schemas.microsoft.com/office/drawing/2014/main" id="{7EC561F1-E4AB-180E-C04A-172A6F020195}"/>
              </a:ext>
            </a:extLst>
          </p:cNvPr>
          <p:cNvGrpSpPr/>
          <p:nvPr/>
        </p:nvGrpSpPr>
        <p:grpSpPr>
          <a:xfrm>
            <a:off x="1619321" y="2784853"/>
            <a:ext cx="622986" cy="2963720"/>
            <a:chOff x="50005" y="678992"/>
            <a:chExt cx="622986" cy="2963720"/>
          </a:xfrm>
        </p:grpSpPr>
        <p:sp>
          <p:nvSpPr>
            <p:cNvPr id="7" name="Rectangle 6">
              <a:extLst>
                <a:ext uri="{FF2B5EF4-FFF2-40B4-BE49-F238E27FC236}">
                  <a16:creationId xmlns:a16="http://schemas.microsoft.com/office/drawing/2014/main" id="{761FC629-6473-6419-2354-D047900E8057}"/>
                </a:ext>
              </a:extLst>
            </p:cNvPr>
            <p:cNvSpPr/>
            <p:nvPr/>
          </p:nvSpPr>
          <p:spPr>
            <a:xfrm rot="16200000">
              <a:off x="-1120362" y="1849359"/>
              <a:ext cx="2963720" cy="6229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Rectangle 7">
              <a:extLst>
                <a:ext uri="{FF2B5EF4-FFF2-40B4-BE49-F238E27FC236}">
                  <a16:creationId xmlns:a16="http://schemas.microsoft.com/office/drawing/2014/main" id="{782736DB-401B-BA71-772F-2ED3426CBB6A}"/>
                </a:ext>
              </a:extLst>
            </p:cNvPr>
            <p:cNvSpPr/>
            <p:nvPr/>
          </p:nvSpPr>
          <p:spPr>
            <a:xfrm rot="16200000">
              <a:off x="-1120362" y="1849359"/>
              <a:ext cx="2963720" cy="6229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549439" bIns="0" numCol="1" spcCol="1270" anchor="t" anchorCtr="0">
              <a:noAutofit/>
            </a:bodyPr>
            <a:lstStyle/>
            <a:p>
              <a:pPr marL="0" marR="0" lvl="0" indent="0" algn="r" defTabSz="1555750" rtl="0" eaLnBrk="1" fontAlgn="auto" latinLnBrk="0" hangingPunct="1">
                <a:lnSpc>
                  <a:spcPct val="90000"/>
                </a:lnSpc>
                <a:spcBef>
                  <a:spcPct val="0"/>
                </a:spcBef>
                <a:spcAft>
                  <a:spcPct val="35000"/>
                </a:spcAft>
                <a:buClrTx/>
                <a:buSzTx/>
                <a:buFontTx/>
                <a:buNone/>
                <a:tabLst/>
                <a:defRPr/>
              </a:pPr>
              <a:r>
                <a:rPr kumimoji="0" lang="en-US" sz="3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Government:  </a:t>
              </a:r>
            </a:p>
          </p:txBody>
        </p:sp>
      </p:grpSp>
      <p:sp>
        <p:nvSpPr>
          <p:cNvPr id="12" name="Rectangle 11" descr="Blue box with text Led National Strategy for Trusted Identities in Cyberspace (NSTIC)&#10;&#10;Senior Executive Advisor for Identity Management at NIST&#10;&#10;U.S. Senate staff – covering health and technology issues (Senate Finance Committee &amp; Joint Economic Committee)">
            <a:extLst>
              <a:ext uri="{FF2B5EF4-FFF2-40B4-BE49-F238E27FC236}">
                <a16:creationId xmlns:a16="http://schemas.microsoft.com/office/drawing/2014/main" id="{09D04062-8857-E34A-1C53-6257A2E450AB}"/>
              </a:ext>
            </a:extLst>
          </p:cNvPr>
          <p:cNvSpPr/>
          <p:nvPr/>
        </p:nvSpPr>
        <p:spPr>
          <a:xfrm>
            <a:off x="2163190" y="2664904"/>
            <a:ext cx="3261066" cy="3135571"/>
          </a:xfrm>
          <a:prstGeom prst="rect">
            <a:avLst/>
          </a:prstGeom>
          <a:solidFill>
            <a:srgbClr val="1C47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072D482-10C5-1B98-0B50-B7DE905E8D43}"/>
              </a:ext>
            </a:extLst>
          </p:cNvPr>
          <p:cNvSpPr/>
          <p:nvPr/>
        </p:nvSpPr>
        <p:spPr>
          <a:xfrm>
            <a:off x="2288492" y="2904802"/>
            <a:ext cx="3010462" cy="2308324"/>
          </a:xfrm>
          <a:prstGeom prst="rect">
            <a:avLst/>
          </a:prstGeom>
        </p:spPr>
        <p:txBody>
          <a:bodyPr wrap="square">
            <a:spAutoFit/>
          </a:bodyPr>
          <a:lstStyle/>
          <a:p>
            <a:pPr marL="114300" marR="0" lvl="1"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Led National Strategy for Trusted Identities in Cyberspace (NSTIC)</a:t>
            </a:r>
          </a:p>
          <a:p>
            <a:pPr marL="114300" marR="0" lvl="1" indent="-114300" algn="l" defTabSz="666750" rtl="0" eaLnBrk="1" fontAlgn="auto" latinLnBrk="0" hangingPunct="1">
              <a:lnSpc>
                <a:spcPct val="90000"/>
              </a:lnSpc>
              <a:spcBef>
                <a:spcPct val="0"/>
              </a:spcBef>
              <a:spcAft>
                <a:spcPct val="15000"/>
              </a:spcAft>
              <a:buClrTx/>
              <a:buSzTx/>
              <a:buFontTx/>
              <a:buChar char="••"/>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14300" marR="0" lvl="1"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Senior Executive Advisor for Identity Management at NIST</a:t>
            </a:r>
            <a:endParaRPr lang="en-US" sz="1500" dirty="0">
              <a:solidFill>
                <a:prstClr val="white"/>
              </a:solidFill>
              <a:latin typeface="Calibri" panose="020F0502020204030204"/>
            </a:endParaRPr>
          </a:p>
          <a:p>
            <a:pPr marL="114300" marR="0" lvl="1" indent="-114300" algn="l" defTabSz="666750" rtl="0" eaLnBrk="1" fontAlgn="auto" latinLnBrk="0" hangingPunct="1">
              <a:lnSpc>
                <a:spcPct val="90000"/>
              </a:lnSpc>
              <a:spcBef>
                <a:spcPct val="0"/>
              </a:spcBef>
              <a:spcAft>
                <a:spcPct val="15000"/>
              </a:spcAft>
              <a:buClrTx/>
              <a:buSzTx/>
              <a:buFontTx/>
              <a:buChar char="••"/>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14300" marR="0" lvl="1"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U.S. Senate staff – covering health and technology issues (Senate Finance Committee &amp; Joint Economic Committee) </a:t>
            </a:r>
          </a:p>
        </p:txBody>
      </p:sp>
      <p:grpSp>
        <p:nvGrpSpPr>
          <p:cNvPr id="9" name="Group 8" descr="Industry:">
            <a:extLst>
              <a:ext uri="{FF2B5EF4-FFF2-40B4-BE49-F238E27FC236}">
                <a16:creationId xmlns:a16="http://schemas.microsoft.com/office/drawing/2014/main" id="{2890E9F0-9F5C-DB12-CDCD-345D577AF243}"/>
              </a:ext>
            </a:extLst>
          </p:cNvPr>
          <p:cNvGrpSpPr/>
          <p:nvPr/>
        </p:nvGrpSpPr>
        <p:grpSpPr>
          <a:xfrm>
            <a:off x="6198569" y="3533651"/>
            <a:ext cx="622986" cy="3016988"/>
            <a:chOff x="4592559" y="444743"/>
            <a:chExt cx="622986" cy="3016988"/>
          </a:xfrm>
        </p:grpSpPr>
        <p:sp>
          <p:nvSpPr>
            <p:cNvPr id="10" name="Rectangle 9">
              <a:extLst>
                <a:ext uri="{FF2B5EF4-FFF2-40B4-BE49-F238E27FC236}">
                  <a16:creationId xmlns:a16="http://schemas.microsoft.com/office/drawing/2014/main" id="{2BC170F5-6F8C-7F7C-8AE2-29B5B448FE7B}"/>
                </a:ext>
              </a:extLst>
            </p:cNvPr>
            <p:cNvSpPr/>
            <p:nvPr/>
          </p:nvSpPr>
          <p:spPr>
            <a:xfrm rot="16200000">
              <a:off x="3422192" y="1668378"/>
              <a:ext cx="2963720" cy="6229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Rectangle 10">
              <a:extLst>
                <a:ext uri="{FF2B5EF4-FFF2-40B4-BE49-F238E27FC236}">
                  <a16:creationId xmlns:a16="http://schemas.microsoft.com/office/drawing/2014/main" id="{E2B838F7-B0DF-942F-576A-7C1B6BD8F7D6}"/>
                </a:ext>
              </a:extLst>
            </p:cNvPr>
            <p:cNvSpPr/>
            <p:nvPr/>
          </p:nvSpPr>
          <p:spPr>
            <a:xfrm rot="16200000">
              <a:off x="3422192" y="1615110"/>
              <a:ext cx="2963720" cy="6229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549439" bIns="0" numCol="1" spcCol="1270" anchor="t" anchorCtr="0">
              <a:noAutofit/>
            </a:bodyPr>
            <a:lstStyle/>
            <a:p>
              <a:pPr marL="0" marR="0" lvl="0" indent="0" algn="r" defTabSz="1555750" rtl="0" eaLnBrk="1" fontAlgn="auto" latinLnBrk="0" hangingPunct="1">
                <a:lnSpc>
                  <a:spcPct val="90000"/>
                </a:lnSpc>
                <a:spcBef>
                  <a:spcPct val="0"/>
                </a:spcBef>
                <a:spcAft>
                  <a:spcPct val="35000"/>
                </a:spcAft>
                <a:buClrTx/>
                <a:buSzTx/>
                <a:buFontTx/>
                <a:buNone/>
                <a:tabLst/>
                <a:defRPr/>
              </a:pPr>
              <a:r>
                <a:rPr kumimoji="0" lang="en-US" sz="3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Industry: </a:t>
              </a:r>
            </a:p>
          </p:txBody>
        </p:sp>
      </p:grpSp>
      <p:sp>
        <p:nvSpPr>
          <p:cNvPr id="14" name="Rectangle 13" descr="Green box with text Five years building and delivering identity solutions (ID proofing, PKI, smart card, biometrics, federation)&#10;&#10;Three years as a market analyst covering the identity space&#10;&#10;Ten years advising identity vendors, end-users, investors and governments on how to best position in the identity market&#10;">
            <a:extLst>
              <a:ext uri="{FF2B5EF4-FFF2-40B4-BE49-F238E27FC236}">
                <a16:creationId xmlns:a16="http://schemas.microsoft.com/office/drawing/2014/main" id="{7FA11E4D-4A70-F08E-C230-9F03F86E08A3}"/>
              </a:ext>
            </a:extLst>
          </p:cNvPr>
          <p:cNvSpPr/>
          <p:nvPr/>
        </p:nvSpPr>
        <p:spPr>
          <a:xfrm>
            <a:off x="6721559" y="2664904"/>
            <a:ext cx="3181949" cy="3141664"/>
          </a:xfrm>
          <a:prstGeom prst="rect">
            <a:avLst/>
          </a:prstGeom>
          <a:solidFill>
            <a:srgbClr val="388C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14B0BD3-1653-8820-4B61-5898A17D34BA}"/>
              </a:ext>
            </a:extLst>
          </p:cNvPr>
          <p:cNvSpPr/>
          <p:nvPr/>
        </p:nvSpPr>
        <p:spPr>
          <a:xfrm>
            <a:off x="6821555" y="3008675"/>
            <a:ext cx="3103132" cy="2516073"/>
          </a:xfrm>
          <a:prstGeom prst="rect">
            <a:avLst/>
          </a:prstGeom>
        </p:spPr>
        <p:txBody>
          <a:bodyPr wrap="square">
            <a:spAutoFit/>
          </a:bodyPr>
          <a:lstStyle/>
          <a:p>
            <a:pPr marL="114300" marR="0" lvl="1"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Five years building and delivering identity solutions (ID proofing, PKI, smart card, biometrics, federation)</a:t>
            </a:r>
          </a:p>
          <a:p>
            <a:pPr marL="114300" marR="0" lvl="1" indent="-114300" algn="l" defTabSz="666750" rtl="0" eaLnBrk="1" fontAlgn="auto" latinLnBrk="0" hangingPunct="1">
              <a:lnSpc>
                <a:spcPct val="90000"/>
              </a:lnSpc>
              <a:spcBef>
                <a:spcPct val="0"/>
              </a:spcBef>
              <a:spcAft>
                <a:spcPct val="15000"/>
              </a:spcAft>
              <a:buClrTx/>
              <a:buSzTx/>
              <a:buFontTx/>
              <a:buChar char="••"/>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14300" marR="0" lvl="1"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Three years as a market analyst covering the identity space</a:t>
            </a:r>
          </a:p>
          <a:p>
            <a:pPr marL="114300" marR="0" lvl="1" indent="-114300" algn="l" defTabSz="666750" rtl="0" eaLnBrk="1" fontAlgn="auto" latinLnBrk="0" hangingPunct="1">
              <a:lnSpc>
                <a:spcPct val="90000"/>
              </a:lnSpc>
              <a:spcBef>
                <a:spcPct val="0"/>
              </a:spcBef>
              <a:spcAft>
                <a:spcPct val="15000"/>
              </a:spcAft>
              <a:buClrTx/>
              <a:buSzTx/>
              <a:buFontTx/>
              <a:buChar char="••"/>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14300" marR="0" lvl="1"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Ten years advising identity vendors, end-users, investors and governments on how to best position in the identity market</a:t>
            </a:r>
          </a:p>
        </p:txBody>
      </p:sp>
      <p:sp>
        <p:nvSpPr>
          <p:cNvPr id="16" name="Slide Number Placeholder 3">
            <a:extLst>
              <a:ext uri="{FF2B5EF4-FFF2-40B4-BE49-F238E27FC236}">
                <a16:creationId xmlns:a16="http://schemas.microsoft.com/office/drawing/2014/main" id="{E2E87041-3726-1FC4-727F-FAFEB31AE0FA}"/>
              </a:ext>
              <a:ext uri="{C183D7F6-B498-43B3-948B-1728B52AA6E4}">
                <adec:decorative xmlns:adec="http://schemas.microsoft.com/office/drawing/2017/decorative" val="1"/>
              </a:ext>
            </a:extLst>
          </p:cNvPr>
          <p:cNvSpPr txBox="1">
            <a:spLocks/>
          </p:cNvSpPr>
          <p:nvPr/>
        </p:nvSpPr>
        <p:spPr>
          <a:xfrm>
            <a:off x="9220200" y="63336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BBFDA1-4DFE-408C-B28F-68DC2861BB89}" type="slidenum">
              <a:rPr lang="en-US" smtClean="0">
                <a:solidFill>
                  <a:prstClr val="black">
                    <a:tint val="75000"/>
                  </a:prstClr>
                </a:solidFill>
                <a:latin typeface="Calibri" panose="020F0502020204030204"/>
              </a:rPr>
              <a:pPr>
                <a:defRPr/>
              </a:pPr>
              <a:t>2</a:t>
            </a:fld>
            <a:endParaRPr lang="en-US">
              <a:solidFill>
                <a:prstClr val="black">
                  <a:tint val="75000"/>
                </a:prstClr>
              </a:solidFill>
              <a:latin typeface="Calibri" panose="020F0502020204030204"/>
            </a:endParaRPr>
          </a:p>
        </p:txBody>
      </p:sp>
      <p:pic>
        <p:nvPicPr>
          <p:cNvPr id="17" name="Picture 16" descr="Fido alliance logo">
            <a:extLst>
              <a:ext uri="{FF2B5EF4-FFF2-40B4-BE49-F238E27FC236}">
                <a16:creationId xmlns:a16="http://schemas.microsoft.com/office/drawing/2014/main" id="{A09BEB54-5A7B-5335-947A-8AD74C5B9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1053" y="4508527"/>
            <a:ext cx="851202" cy="524250"/>
          </a:xfrm>
          <a:prstGeom prst="rect">
            <a:avLst/>
          </a:prstGeom>
        </p:spPr>
      </p:pic>
      <p:pic>
        <p:nvPicPr>
          <p:cNvPr id="18" name="Picture 17" descr="Better identity coalition logo">
            <a:extLst>
              <a:ext uri="{FF2B5EF4-FFF2-40B4-BE49-F238E27FC236}">
                <a16:creationId xmlns:a16="http://schemas.microsoft.com/office/drawing/2014/main" id="{CF9F86A9-6C6F-D0F8-9646-F49DBD1E6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6499" y="3622380"/>
            <a:ext cx="1489263" cy="532758"/>
          </a:xfrm>
          <a:prstGeom prst="rect">
            <a:avLst/>
          </a:prstGeom>
        </p:spPr>
      </p:pic>
    </p:spTree>
    <p:extLst>
      <p:ext uri="{BB962C8B-B14F-4D97-AF65-F5344CB8AC3E}">
        <p14:creationId xmlns:p14="http://schemas.microsoft.com/office/powerpoint/2010/main" val="30581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1A21-96FE-6E43-3782-B9724B5F92CC}"/>
              </a:ext>
            </a:extLst>
          </p:cNvPr>
          <p:cNvSpPr>
            <a:spLocks noGrp="1"/>
          </p:cNvSpPr>
          <p:nvPr>
            <p:ph type="title"/>
          </p:nvPr>
        </p:nvSpPr>
        <p:spPr/>
        <p:txBody>
          <a:bodyPr/>
          <a:lstStyle/>
          <a:p>
            <a:r>
              <a:rPr lang="en-US" dirty="0"/>
              <a:t>Policy matters to standards!</a:t>
            </a:r>
          </a:p>
        </p:txBody>
      </p:sp>
      <p:sp>
        <p:nvSpPr>
          <p:cNvPr id="4" name="Slide Number Placeholder 3">
            <a:extLst>
              <a:ext uri="{FF2B5EF4-FFF2-40B4-BE49-F238E27FC236}">
                <a16:creationId xmlns:a16="http://schemas.microsoft.com/office/drawing/2014/main" id="{400072F7-21CB-54AD-EC07-A7631E0A86EA}"/>
              </a:ext>
            </a:extLst>
          </p:cNvPr>
          <p:cNvSpPr>
            <a:spLocks noGrp="1"/>
          </p:cNvSpPr>
          <p:nvPr>
            <p:ph type="sldNum" sz="quarter" idx="12"/>
          </p:nvPr>
        </p:nvSpPr>
        <p:spPr/>
        <p:txBody>
          <a:bodyPr/>
          <a:lstStyle/>
          <a:p>
            <a:fld id="{A3BBFDA1-4DFE-408C-B28F-68DC2861BB89}" type="slidenum">
              <a:rPr lang="en-US" smtClean="0"/>
              <a:pPr/>
              <a:t>20</a:t>
            </a:fld>
            <a:endParaRPr lang="en-US" dirty="0"/>
          </a:p>
        </p:txBody>
      </p:sp>
      <p:pic>
        <p:nvPicPr>
          <p:cNvPr id="6" name="Picture 5" descr="Digital Identities - Mobile Driver's Licenses (mDL) with an image of a driver's license on a phone">
            <a:extLst>
              <a:ext uri="{FF2B5EF4-FFF2-40B4-BE49-F238E27FC236}">
                <a16:creationId xmlns:a16="http://schemas.microsoft.com/office/drawing/2014/main" id="{2609574F-9C2A-52F3-4E42-DD46A29F15FA}"/>
              </a:ext>
            </a:extLst>
          </p:cNvPr>
          <p:cNvPicPr>
            <a:picLocks noChangeAspect="1"/>
          </p:cNvPicPr>
          <p:nvPr/>
        </p:nvPicPr>
        <p:blipFill>
          <a:blip r:embed="rId2"/>
          <a:stretch>
            <a:fillRect/>
          </a:stretch>
        </p:blipFill>
        <p:spPr>
          <a:xfrm>
            <a:off x="676624" y="1482570"/>
            <a:ext cx="5070670" cy="3151574"/>
          </a:xfrm>
          <a:prstGeom prst="rect">
            <a:avLst/>
          </a:prstGeom>
        </p:spPr>
      </p:pic>
      <p:pic>
        <p:nvPicPr>
          <p:cNvPr id="8" name="Picture 7" descr="NIST IR 8480: Attribute Validation Services for Identity Managament ">
            <a:extLst>
              <a:ext uri="{FF2B5EF4-FFF2-40B4-BE49-F238E27FC236}">
                <a16:creationId xmlns:a16="http://schemas.microsoft.com/office/drawing/2014/main" id="{91280423-F2FA-CE73-CBC1-EC6594570EC6}"/>
              </a:ext>
            </a:extLst>
          </p:cNvPr>
          <p:cNvPicPr>
            <a:picLocks noChangeAspect="1"/>
          </p:cNvPicPr>
          <p:nvPr/>
        </p:nvPicPr>
        <p:blipFill>
          <a:blip r:embed="rId3"/>
          <a:stretch>
            <a:fillRect/>
          </a:stretch>
        </p:blipFill>
        <p:spPr>
          <a:xfrm>
            <a:off x="6849524" y="1140778"/>
            <a:ext cx="4146406" cy="5375430"/>
          </a:xfrm>
          <a:prstGeom prst="rect">
            <a:avLst/>
          </a:prstGeom>
          <a:ln>
            <a:solidFill>
              <a:schemeClr val="bg2">
                <a:lumMod val="50000"/>
              </a:schemeClr>
            </a:solidFill>
          </a:ln>
        </p:spPr>
      </p:pic>
    </p:spTree>
    <p:extLst>
      <p:ext uri="{BB962C8B-B14F-4D97-AF65-F5344CB8AC3E}">
        <p14:creationId xmlns:p14="http://schemas.microsoft.com/office/powerpoint/2010/main" val="26771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B724-2268-37F8-6E08-182AD0A6FC05}"/>
              </a:ext>
            </a:extLst>
          </p:cNvPr>
          <p:cNvSpPr>
            <a:spLocks noGrp="1"/>
          </p:cNvSpPr>
          <p:nvPr>
            <p:ph type="title"/>
          </p:nvPr>
        </p:nvSpPr>
        <p:spPr>
          <a:xfrm>
            <a:off x="674703" y="2220559"/>
            <a:ext cx="10999438" cy="771217"/>
          </a:xfrm>
        </p:spPr>
        <p:txBody>
          <a:bodyPr/>
          <a:lstStyle/>
          <a:p>
            <a:pPr algn="ctr"/>
            <a:r>
              <a:rPr lang="en-US" dirty="0"/>
              <a:t>Questions?</a:t>
            </a:r>
          </a:p>
        </p:txBody>
      </p:sp>
      <p:sp>
        <p:nvSpPr>
          <p:cNvPr id="4" name="Slide Number Placeholder 3">
            <a:extLst>
              <a:ext uri="{FF2B5EF4-FFF2-40B4-BE49-F238E27FC236}">
                <a16:creationId xmlns:a16="http://schemas.microsoft.com/office/drawing/2014/main" id="{8E39A55E-63BE-DD79-14C1-1E3C0EB394B9}"/>
              </a:ext>
            </a:extLst>
          </p:cNvPr>
          <p:cNvSpPr>
            <a:spLocks noGrp="1"/>
          </p:cNvSpPr>
          <p:nvPr>
            <p:ph type="sldNum" sz="quarter" idx="12"/>
          </p:nvPr>
        </p:nvSpPr>
        <p:spPr/>
        <p:txBody>
          <a:bodyPr/>
          <a:lstStyle/>
          <a:p>
            <a:fld id="{A3BBFDA1-4DFE-408C-B28F-68DC2861BB89}" type="slidenum">
              <a:rPr lang="en-US" smtClean="0"/>
              <a:pPr/>
              <a:t>21</a:t>
            </a:fld>
            <a:endParaRPr lang="en-US" dirty="0"/>
          </a:p>
        </p:txBody>
      </p:sp>
      <p:sp>
        <p:nvSpPr>
          <p:cNvPr id="5" name="Content Placeholder 2">
            <a:extLst>
              <a:ext uri="{FF2B5EF4-FFF2-40B4-BE49-F238E27FC236}">
                <a16:creationId xmlns:a16="http://schemas.microsoft.com/office/drawing/2014/main" id="{47A0D71B-E44F-C22B-391B-C64B2A037956}"/>
              </a:ext>
            </a:extLst>
          </p:cNvPr>
          <p:cNvSpPr>
            <a:spLocks noGrp="1"/>
          </p:cNvSpPr>
          <p:nvPr>
            <p:ph idx="1"/>
          </p:nvPr>
        </p:nvSpPr>
        <p:spPr>
          <a:xfrm>
            <a:off x="3852908" y="3712133"/>
            <a:ext cx="4888675" cy="2601221"/>
          </a:xfrm>
        </p:spPr>
        <p:txBody>
          <a:bodyPr>
            <a:normAutofit/>
          </a:bodyPr>
          <a:lstStyle/>
          <a:p>
            <a:pPr marL="0" indent="0" algn="ctr">
              <a:spcBef>
                <a:spcPts val="400"/>
              </a:spcBef>
              <a:buNone/>
            </a:pPr>
            <a:r>
              <a:rPr lang="en-US" sz="2000" b="1" dirty="0"/>
              <a:t>Jeremy Grant</a:t>
            </a:r>
          </a:p>
          <a:p>
            <a:pPr marL="0" indent="0" algn="ctr">
              <a:spcBef>
                <a:spcPts val="400"/>
              </a:spcBef>
              <a:buNone/>
            </a:pPr>
            <a:r>
              <a:rPr lang="en-US" sz="2000" dirty="0"/>
              <a:t>Managing Director, Technology &amp; Innovation</a:t>
            </a:r>
          </a:p>
          <a:p>
            <a:pPr marL="0" indent="0" algn="ctr">
              <a:spcBef>
                <a:spcPts val="400"/>
              </a:spcBef>
              <a:buNone/>
            </a:pPr>
            <a:r>
              <a:rPr lang="en-US" sz="2000" dirty="0"/>
              <a:t>Venable LLP</a:t>
            </a:r>
          </a:p>
          <a:p>
            <a:pPr algn="ctr"/>
            <a:endParaRPr lang="en-US" sz="200" dirty="0">
              <a:hlinkClick r:id="rId2"/>
            </a:endParaRPr>
          </a:p>
          <a:p>
            <a:pPr marL="0" indent="0" algn="ctr">
              <a:buNone/>
            </a:pPr>
            <a:r>
              <a:rPr lang="en-US" sz="2000" dirty="0">
                <a:hlinkClick r:id="" action="ppaction://noaction"/>
              </a:rPr>
              <a:t>jeremy.grant@venable.com </a:t>
            </a:r>
          </a:p>
        </p:txBody>
      </p:sp>
    </p:spTree>
    <p:extLst>
      <p:ext uri="{BB962C8B-B14F-4D97-AF65-F5344CB8AC3E}">
        <p14:creationId xmlns:p14="http://schemas.microsoft.com/office/powerpoint/2010/main" val="16582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C82E-7760-3043-2715-5802DDBAEC44}"/>
              </a:ext>
            </a:extLst>
          </p:cNvPr>
          <p:cNvSpPr>
            <a:spLocks noGrp="1"/>
          </p:cNvSpPr>
          <p:nvPr>
            <p:ph type="title"/>
          </p:nvPr>
        </p:nvSpPr>
        <p:spPr/>
        <p:txBody>
          <a:bodyPr/>
          <a:lstStyle/>
          <a:p>
            <a:r>
              <a:rPr lang="en-US" dirty="0"/>
              <a:t>One caveat</a:t>
            </a:r>
          </a:p>
        </p:txBody>
      </p:sp>
      <p:sp>
        <p:nvSpPr>
          <p:cNvPr id="3" name="Content Placeholder 2">
            <a:extLst>
              <a:ext uri="{FF2B5EF4-FFF2-40B4-BE49-F238E27FC236}">
                <a16:creationId xmlns:a16="http://schemas.microsoft.com/office/drawing/2014/main" id="{064C4A6A-490A-585A-262C-8D32D41BF804}"/>
              </a:ext>
            </a:extLst>
          </p:cNvPr>
          <p:cNvSpPr>
            <a:spLocks noGrp="1"/>
          </p:cNvSpPr>
          <p:nvPr>
            <p:ph idx="1"/>
          </p:nvPr>
        </p:nvSpPr>
        <p:spPr/>
        <p:txBody>
          <a:bodyPr>
            <a:normAutofit/>
          </a:bodyPr>
          <a:lstStyle/>
          <a:p>
            <a:pPr marL="0" indent="0">
              <a:buNone/>
            </a:pPr>
            <a:r>
              <a:rPr lang="en-US" sz="2400" dirty="0"/>
              <a:t>I am not directly involved with the W3C…</a:t>
            </a:r>
          </a:p>
          <a:p>
            <a:pPr marL="0" indent="0">
              <a:buNone/>
            </a:pPr>
            <a:endParaRPr lang="en-US" sz="2400" dirty="0"/>
          </a:p>
          <a:p>
            <a:pPr marL="0" indent="0">
              <a:buNone/>
            </a:pPr>
            <a:r>
              <a:rPr lang="en-US" sz="2400" dirty="0"/>
              <a:t>…but the work W3C does in identity and authentication impacts my work in FIDO Alliance (WebAuthn) and on digital identity issues (Digital Credentials API, DIDs, VCs, etc.)</a:t>
            </a:r>
          </a:p>
        </p:txBody>
      </p:sp>
      <p:sp>
        <p:nvSpPr>
          <p:cNvPr id="4" name="Slide Number Placeholder 3">
            <a:extLst>
              <a:ext uri="{FF2B5EF4-FFF2-40B4-BE49-F238E27FC236}">
                <a16:creationId xmlns:a16="http://schemas.microsoft.com/office/drawing/2014/main" id="{C86DA993-4F0C-DDC9-9B1A-8DA92923121E}"/>
              </a:ext>
            </a:extLst>
          </p:cNvPr>
          <p:cNvSpPr>
            <a:spLocks noGrp="1"/>
          </p:cNvSpPr>
          <p:nvPr>
            <p:ph type="sldNum" sz="quarter" idx="12"/>
          </p:nvPr>
        </p:nvSpPr>
        <p:spPr/>
        <p:txBody>
          <a:bodyPr/>
          <a:lstStyle/>
          <a:p>
            <a:fld id="{A3BBFDA1-4DFE-408C-B28F-68DC2861BB89}" type="slidenum">
              <a:rPr lang="en-US" smtClean="0"/>
              <a:pPr/>
              <a:t>3</a:t>
            </a:fld>
            <a:endParaRPr lang="en-US" dirty="0"/>
          </a:p>
        </p:txBody>
      </p:sp>
    </p:spTree>
    <p:extLst>
      <p:ext uri="{BB962C8B-B14F-4D97-AF65-F5344CB8AC3E}">
        <p14:creationId xmlns:p14="http://schemas.microsoft.com/office/powerpoint/2010/main" val="62124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F00A-E38D-4E17-AAE0-EFC9ADE57020}"/>
              </a:ext>
            </a:extLst>
          </p:cNvPr>
          <p:cNvSpPr>
            <a:spLocks noGrp="1"/>
          </p:cNvSpPr>
          <p:nvPr>
            <p:ph type="title"/>
          </p:nvPr>
        </p:nvSpPr>
        <p:spPr>
          <a:xfrm>
            <a:off x="745724" y="81040"/>
            <a:ext cx="10999438" cy="771217"/>
          </a:xfrm>
        </p:spPr>
        <p:txBody>
          <a:bodyPr/>
          <a:lstStyle/>
          <a:p>
            <a:r>
              <a:rPr lang="en-US" sz="2800" dirty="0"/>
              <a:t>Setting the stage – What do we mean by “Identity?”</a:t>
            </a:r>
          </a:p>
        </p:txBody>
      </p:sp>
      <p:sp>
        <p:nvSpPr>
          <p:cNvPr id="4" name="Slide Number Placeholder 3">
            <a:extLst>
              <a:ext uri="{FF2B5EF4-FFF2-40B4-BE49-F238E27FC236}">
                <a16:creationId xmlns:a16="http://schemas.microsoft.com/office/drawing/2014/main" id="{B5B0708C-1547-437C-B547-2DC1244BF854}"/>
              </a:ext>
            </a:extLst>
          </p:cNvPr>
          <p:cNvSpPr>
            <a:spLocks noGrp="1"/>
          </p:cNvSpPr>
          <p:nvPr>
            <p:ph type="sldNum" sz="quarter" idx="12"/>
          </p:nvPr>
        </p:nvSpPr>
        <p:spPr/>
        <p:txBody>
          <a:bodyPr/>
          <a:lstStyle/>
          <a:p>
            <a:fld id="{A3BBFDA1-4DFE-408C-B28F-68DC2861BB89}" type="slidenum">
              <a:rPr lang="en-US" smtClean="0"/>
              <a:pPr/>
              <a:t>4</a:t>
            </a:fld>
            <a:endParaRPr lang="en-US" dirty="0"/>
          </a:p>
        </p:txBody>
      </p:sp>
      <p:sp>
        <p:nvSpPr>
          <p:cNvPr id="9" name="Content Placeholder 2">
            <a:extLst>
              <a:ext uri="{FF2B5EF4-FFF2-40B4-BE49-F238E27FC236}">
                <a16:creationId xmlns:a16="http://schemas.microsoft.com/office/drawing/2014/main" id="{844AE007-2473-46B3-A190-3725454D2D54}"/>
              </a:ext>
            </a:extLst>
          </p:cNvPr>
          <p:cNvSpPr>
            <a:spLocks noGrp="1"/>
          </p:cNvSpPr>
          <p:nvPr>
            <p:ph idx="1"/>
          </p:nvPr>
        </p:nvSpPr>
        <p:spPr>
          <a:xfrm>
            <a:off x="745724" y="1216238"/>
            <a:ext cx="5180860" cy="5117405"/>
          </a:xfrm>
        </p:spPr>
        <p:txBody>
          <a:bodyPr>
            <a:normAutofit/>
          </a:bodyPr>
          <a:lstStyle/>
          <a:p>
            <a:pPr marL="0" indent="0">
              <a:buNone/>
            </a:pPr>
            <a:r>
              <a:rPr lang="en-US" sz="2400" b="1" dirty="0">
                <a:solidFill>
                  <a:schemeClr val="accent1">
                    <a:lumMod val="50000"/>
                  </a:schemeClr>
                </a:solidFill>
              </a:rPr>
              <a:t>Identity Proofing</a:t>
            </a:r>
            <a:endParaRPr lang="en-US" sz="2400" dirty="0">
              <a:solidFill>
                <a:schemeClr val="accent1">
                  <a:lumMod val="50000"/>
                </a:schemeClr>
              </a:solidFill>
            </a:endParaRPr>
          </a:p>
          <a:p>
            <a:r>
              <a:rPr lang="en-US" sz="2000" dirty="0"/>
              <a:t>Relevant at account opening – determining:</a:t>
            </a:r>
          </a:p>
          <a:p>
            <a:pPr lvl="1"/>
            <a:r>
              <a:rPr lang="en-US" sz="1800" dirty="0"/>
              <a:t>Does a Heather Flanagan really exist?</a:t>
            </a:r>
          </a:p>
          <a:p>
            <a:pPr lvl="1"/>
            <a:r>
              <a:rPr lang="en-US" sz="1800" dirty="0"/>
              <a:t>Of 37,000 Heather </a:t>
            </a:r>
            <a:r>
              <a:rPr lang="en-US" sz="1800" dirty="0" err="1"/>
              <a:t>Flanagans</a:t>
            </a:r>
            <a:r>
              <a:rPr lang="en-US" sz="1800" dirty="0"/>
              <a:t> in the US, which of them are you?</a:t>
            </a:r>
          </a:p>
          <a:p>
            <a:pPr lvl="1"/>
            <a:r>
              <a:rPr lang="en-US" sz="1800" dirty="0"/>
              <a:t>Are you really a particular Heather Flanagan? </a:t>
            </a:r>
          </a:p>
          <a:p>
            <a:endParaRPr lang="en-US" sz="2400" dirty="0"/>
          </a:p>
        </p:txBody>
      </p:sp>
      <p:sp>
        <p:nvSpPr>
          <p:cNvPr id="10" name="Content Placeholder 2">
            <a:extLst>
              <a:ext uri="{FF2B5EF4-FFF2-40B4-BE49-F238E27FC236}">
                <a16:creationId xmlns:a16="http://schemas.microsoft.com/office/drawing/2014/main" id="{7CF96777-7278-4BC8-A2CB-26D506952525}"/>
              </a:ext>
            </a:extLst>
          </p:cNvPr>
          <p:cNvSpPr txBox="1">
            <a:spLocks/>
          </p:cNvSpPr>
          <p:nvPr/>
        </p:nvSpPr>
        <p:spPr>
          <a:xfrm>
            <a:off x="6612556" y="1216238"/>
            <a:ext cx="5288700" cy="5117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50000"/>
                  </a:schemeClr>
                </a:solidFill>
              </a:rPr>
              <a:t>Authentication</a:t>
            </a:r>
            <a:endParaRPr lang="en-US" sz="2400" dirty="0">
              <a:solidFill>
                <a:schemeClr val="accent1">
                  <a:lumMod val="50000"/>
                </a:schemeClr>
              </a:solidFill>
            </a:endParaRPr>
          </a:p>
          <a:p>
            <a:r>
              <a:rPr lang="en-US" sz="2000" dirty="0"/>
              <a:t>Relevant after an account has been created – and someone is logging back in – determining:</a:t>
            </a:r>
          </a:p>
          <a:p>
            <a:pPr lvl="1"/>
            <a:r>
              <a:rPr lang="en-US" sz="1800" dirty="0"/>
              <a:t>Are you the same person who was previously issued a credential?</a:t>
            </a:r>
          </a:p>
          <a:p>
            <a:pPr lvl="1"/>
            <a:r>
              <a:rPr lang="en-US" sz="1800" dirty="0"/>
              <a:t>aka “the password problem” </a:t>
            </a:r>
          </a:p>
          <a:p>
            <a:endParaRPr lang="en-US" sz="2400" dirty="0"/>
          </a:p>
        </p:txBody>
      </p:sp>
      <p:pic>
        <p:nvPicPr>
          <p:cNvPr id="11" name="Picture 10" descr="cartoon sillhouette of woman's head">
            <a:extLst>
              <a:ext uri="{FF2B5EF4-FFF2-40B4-BE49-F238E27FC236}">
                <a16:creationId xmlns:a16="http://schemas.microsoft.com/office/drawing/2014/main" id="{AA920C22-7DBC-4FEC-A738-7BC1198DB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5967" y="4027985"/>
            <a:ext cx="1208024" cy="1166724"/>
          </a:xfrm>
          <a:prstGeom prst="rect">
            <a:avLst/>
          </a:prstGeom>
        </p:spPr>
      </p:pic>
      <p:sp>
        <p:nvSpPr>
          <p:cNvPr id="12" name="Oval Callout 17">
            <a:extLst>
              <a:ext uri="{FF2B5EF4-FFF2-40B4-BE49-F238E27FC236}">
                <a16:creationId xmlns:a16="http://schemas.microsoft.com/office/drawing/2014/main" id="{EF9A1551-0324-43F6-A80A-CD446F9E440A}"/>
              </a:ext>
            </a:extLst>
          </p:cNvPr>
          <p:cNvSpPr/>
          <p:nvPr/>
        </p:nvSpPr>
        <p:spPr>
          <a:xfrm>
            <a:off x="1032856" y="3864553"/>
            <a:ext cx="1489075" cy="789257"/>
          </a:xfrm>
          <a:prstGeom prst="wedgeEllipseCallout">
            <a:avLst>
              <a:gd name="adj1" fmla="val 55074"/>
              <a:gd name="adj2" fmla="val 448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2060"/>
                </a:solidFill>
              </a:rPr>
              <a:t>I’m Heather Flanagan!</a:t>
            </a:r>
          </a:p>
        </p:txBody>
      </p:sp>
      <p:pic>
        <p:nvPicPr>
          <p:cNvPr id="13" name="Picture 12" descr="cartoon sillhouette of woman's head">
            <a:extLst>
              <a:ext uri="{FF2B5EF4-FFF2-40B4-BE49-F238E27FC236}">
                <a16:creationId xmlns:a16="http://schemas.microsoft.com/office/drawing/2014/main" id="{0C5A434E-4DE2-401F-B61F-2FA5DCDBE5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033" y="4191417"/>
            <a:ext cx="1208024" cy="1166724"/>
          </a:xfrm>
          <a:prstGeom prst="rect">
            <a:avLst/>
          </a:prstGeom>
        </p:spPr>
      </p:pic>
      <p:sp>
        <p:nvSpPr>
          <p:cNvPr id="14" name="Oval Callout 17">
            <a:extLst>
              <a:ext uri="{FF2B5EF4-FFF2-40B4-BE49-F238E27FC236}">
                <a16:creationId xmlns:a16="http://schemas.microsoft.com/office/drawing/2014/main" id="{598C64C2-A5A6-4D16-9E45-3C1B8FBE4908}"/>
              </a:ext>
            </a:extLst>
          </p:cNvPr>
          <p:cNvSpPr/>
          <p:nvPr/>
        </p:nvSpPr>
        <p:spPr>
          <a:xfrm>
            <a:off x="7412922" y="4027985"/>
            <a:ext cx="1489075" cy="789257"/>
          </a:xfrm>
          <a:prstGeom prst="wedgeEllipseCallout">
            <a:avLst>
              <a:gd name="adj1" fmla="val 55074"/>
              <a:gd name="adj2" fmla="val 448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2060"/>
                </a:solidFill>
              </a:rPr>
              <a:t>Let me back in!</a:t>
            </a:r>
          </a:p>
        </p:txBody>
      </p:sp>
    </p:spTree>
    <p:extLst>
      <p:ext uri="{BB962C8B-B14F-4D97-AF65-F5344CB8AC3E}">
        <p14:creationId xmlns:p14="http://schemas.microsoft.com/office/powerpoint/2010/main" val="81314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a:t>
            </a:r>
          </a:p>
        </p:txBody>
      </p:sp>
      <p:sp>
        <p:nvSpPr>
          <p:cNvPr id="4" name="Slide Number Placeholder 3"/>
          <p:cNvSpPr>
            <a:spLocks noGrp="1"/>
          </p:cNvSpPr>
          <p:nvPr>
            <p:ph type="sldNum" sz="quarter" idx="12"/>
          </p:nvPr>
        </p:nvSpPr>
        <p:spPr/>
        <p:txBody>
          <a:bodyPr/>
          <a:lstStyle/>
          <a:p>
            <a:fld id="{A3BBFDA1-4DFE-408C-B28F-68DC2861BB89}" type="slidenum">
              <a:rPr lang="en-US" smtClean="0"/>
              <a:pPr/>
              <a:t>5</a:t>
            </a:fld>
            <a:endParaRPr lang="en-US" dirty="0"/>
          </a:p>
        </p:txBody>
      </p:sp>
      <p:sp>
        <p:nvSpPr>
          <p:cNvPr id="8" name="Rectangle 7"/>
          <p:cNvSpPr/>
          <p:nvPr/>
        </p:nvSpPr>
        <p:spPr>
          <a:xfrm>
            <a:off x="3382397" y="1612478"/>
            <a:ext cx="8220721" cy="3785652"/>
          </a:xfrm>
          <a:prstGeom prst="rect">
            <a:avLst/>
          </a:prstGeom>
          <a:solidFill>
            <a:srgbClr val="005F7B"/>
          </a:solidFill>
        </p:spPr>
        <p:txBody>
          <a:bodyPr wrap="square">
            <a:spAutoFit/>
          </a:bodyPr>
          <a:lstStyle/>
          <a:p>
            <a:r>
              <a:rPr lang="en-US" sz="2400" dirty="0">
                <a:solidFill>
                  <a:srgbClr val="FFFFFF"/>
                </a:solidFill>
                <a:latin typeface="Calibri" panose="020F0502020204030204" pitchFamily="34" charset="0"/>
              </a:rPr>
              <a:t>“Digital identity presents a technical challenge because this process often involves proofing individuals over an open</a:t>
            </a:r>
          </a:p>
          <a:p>
            <a:r>
              <a:rPr lang="en-US" sz="2400" dirty="0">
                <a:solidFill>
                  <a:srgbClr val="FFFFFF"/>
                </a:solidFill>
                <a:latin typeface="Calibri" panose="020F0502020204030204" pitchFamily="34" charset="0"/>
              </a:rPr>
              <a:t>network, and always involves the authentication of individual subjects over an open network...”</a:t>
            </a:r>
          </a:p>
          <a:p>
            <a:endParaRPr lang="en-US" sz="2400" dirty="0">
              <a:solidFill>
                <a:srgbClr val="FFFFFF"/>
              </a:solidFill>
              <a:latin typeface="Calibri" panose="020F0502020204030204" pitchFamily="34" charset="0"/>
            </a:endParaRPr>
          </a:p>
          <a:p>
            <a:r>
              <a:rPr lang="en-US" sz="2400" dirty="0">
                <a:solidFill>
                  <a:srgbClr val="FFFFFF"/>
                </a:solidFill>
                <a:latin typeface="Calibri" panose="020F0502020204030204" pitchFamily="34" charset="0"/>
              </a:rPr>
              <a:t>“The processes and technologies to establish and use digital identities offer multiple opportunities for impersonation and other attacks.”</a:t>
            </a:r>
          </a:p>
          <a:p>
            <a:endParaRPr lang="en-US" sz="2400" dirty="0">
              <a:solidFill>
                <a:srgbClr val="FFFFFF"/>
              </a:solidFill>
              <a:latin typeface="Calibri" panose="020F0502020204030204" pitchFamily="34" charset="0"/>
            </a:endParaRPr>
          </a:p>
          <a:p>
            <a:r>
              <a:rPr lang="en-US" sz="2400" dirty="0">
                <a:solidFill>
                  <a:srgbClr val="FFFFFF"/>
                </a:solidFill>
                <a:latin typeface="Calibri" panose="020F0502020204030204" pitchFamily="34" charset="0"/>
              </a:rPr>
              <a:t>    - National Institute of Standards and Technology (NIST)</a:t>
            </a:r>
            <a:endParaRPr lang="en-US" sz="2400" dirty="0"/>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8171" y="1612478"/>
            <a:ext cx="2430237" cy="3783829"/>
          </a:xfrm>
          <a:prstGeom prst="rect">
            <a:avLst/>
          </a:prstGeom>
        </p:spPr>
      </p:pic>
    </p:spTree>
    <p:extLst>
      <p:ext uri="{BB962C8B-B14F-4D97-AF65-F5344CB8AC3E}">
        <p14:creationId xmlns:p14="http://schemas.microsoft.com/office/powerpoint/2010/main" val="96338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Online identity proofing has been particularly hard to solve</a:t>
            </a:r>
          </a:p>
        </p:txBody>
      </p:sp>
      <p:sp>
        <p:nvSpPr>
          <p:cNvPr id="3" name="Content Placeholder 2"/>
          <p:cNvSpPr>
            <a:spLocks noGrp="1"/>
          </p:cNvSpPr>
          <p:nvPr>
            <p:ph idx="1"/>
          </p:nvPr>
        </p:nvSpPr>
        <p:spPr>
          <a:xfrm>
            <a:off x="838200" y="1224549"/>
            <a:ext cx="10515600" cy="4944862"/>
          </a:xfrm>
        </p:spPr>
        <p:txBody>
          <a:bodyPr/>
          <a:lstStyle/>
          <a:p>
            <a:r>
              <a:rPr lang="en-US" dirty="0"/>
              <a:t>Why?  The “identity gap” – the U.S. has many nationally recognized, authoritative identity systems…</a:t>
            </a:r>
          </a:p>
          <a:p>
            <a:r>
              <a:rPr lang="en-US" dirty="0"/>
              <a:t>…all are trapped in the paper world </a:t>
            </a:r>
          </a:p>
        </p:txBody>
      </p:sp>
      <p:pic>
        <p:nvPicPr>
          <p:cNvPr id="3074" name="Picture 2" descr="Image result for mclov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597" y="3124940"/>
            <a:ext cx="2199149" cy="14147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as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994" y="2910982"/>
            <a:ext cx="2446641" cy="16287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sn 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540" y="4503044"/>
            <a:ext cx="2161497" cy="13293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awaiian driver's license"/>
          <p:cNvPicPr>
            <a:picLocks noChangeAspect="1"/>
          </p:cNvPicPr>
          <p:nvPr/>
        </p:nvPicPr>
        <p:blipFill>
          <a:blip r:embed="rId5"/>
          <a:stretch>
            <a:fillRect/>
          </a:stretch>
        </p:blipFill>
        <p:spPr>
          <a:xfrm>
            <a:off x="8270003" y="4775175"/>
            <a:ext cx="1953132" cy="1230061"/>
          </a:xfrm>
          <a:prstGeom prst="rect">
            <a:avLst/>
          </a:prstGeom>
        </p:spPr>
      </p:pic>
      <p:sp>
        <p:nvSpPr>
          <p:cNvPr id="8" name="Slide Number Placeholder 7"/>
          <p:cNvSpPr>
            <a:spLocks noGrp="1"/>
          </p:cNvSpPr>
          <p:nvPr>
            <p:ph type="sldNum" sz="quarter" idx="12"/>
          </p:nvPr>
        </p:nvSpPr>
        <p:spPr/>
        <p:txBody>
          <a:bodyPr/>
          <a:lstStyle/>
          <a:p>
            <a:fld id="{A3BBFDA1-4DFE-408C-B28F-68DC2861BB89}" type="slidenum">
              <a:rPr lang="en-US" smtClean="0"/>
              <a:pPr/>
              <a:t>6</a:t>
            </a:fld>
            <a:endParaRPr lang="en-US" dirty="0"/>
          </a:p>
        </p:txBody>
      </p:sp>
      <p:pic>
        <p:nvPicPr>
          <p:cNvPr id="1026" name="Picture 2" descr="How To Know If a Birth Certificate is Official? - Vital Records Online">
            <a:extLst>
              <a:ext uri="{FF2B5EF4-FFF2-40B4-BE49-F238E27FC236}">
                <a16:creationId xmlns:a16="http://schemas.microsoft.com/office/drawing/2014/main" id="{8663538B-E1FE-487A-AAA3-D790860ECA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9477" y="2882608"/>
            <a:ext cx="1507720" cy="162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5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800" dirty="0"/>
              <a:t>This was an attempt to get around the “identity gap”</a:t>
            </a:r>
          </a:p>
        </p:txBody>
      </p:sp>
      <p:sp>
        <p:nvSpPr>
          <p:cNvPr id="4" name="Slide Number Placeholder 3"/>
          <p:cNvSpPr>
            <a:spLocks noGrp="1"/>
          </p:cNvSpPr>
          <p:nvPr>
            <p:ph type="sldNum" sz="quarter" idx="12"/>
          </p:nvPr>
        </p:nvSpPr>
        <p:spPr/>
        <p:txBody>
          <a:bodyPr/>
          <a:lstStyle/>
          <a:p>
            <a:fld id="{A3BBFDA1-4DFE-408C-B28F-68DC2861BB89}" type="slidenum">
              <a:rPr lang="en-US" smtClean="0"/>
              <a:pPr/>
              <a:t>7</a:t>
            </a:fld>
            <a:endParaRPr lang="en-US"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025" y="1582456"/>
            <a:ext cx="6595064" cy="37097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01404" y="1767745"/>
            <a:ext cx="5415379" cy="1242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ln>
                  <a:solidFill>
                    <a:schemeClr val="tx1"/>
                  </a:solidFill>
                </a:ln>
                <a:latin typeface="Tw Cen MT" panose="020B0602020104020603" pitchFamily="34" charset="0"/>
                <a:cs typeface="Aharoni" panose="02010803020104030203" pitchFamily="2" charset="-79"/>
              </a:rPr>
              <a:t>WHICH</a:t>
            </a:r>
          </a:p>
        </p:txBody>
      </p:sp>
      <p:sp>
        <p:nvSpPr>
          <p:cNvPr id="7" name="Rectangle 6"/>
          <p:cNvSpPr/>
          <p:nvPr/>
        </p:nvSpPr>
        <p:spPr>
          <a:xfrm>
            <a:off x="2273270" y="3918207"/>
            <a:ext cx="6124574" cy="1242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chemeClr val="tx1"/>
                  </a:solidFill>
                </a:ln>
                <a:latin typeface="Tw Cen MT" panose="020B0602020104020603" pitchFamily="34" charset="0"/>
                <a:cs typeface="Aharoni" panose="02010803020104030203" pitchFamily="2" charset="-79"/>
              </a:rPr>
              <a:t>…of the following 4 banks gave you a loan in 2013?</a:t>
            </a:r>
          </a:p>
        </p:txBody>
      </p:sp>
      <p:sp>
        <p:nvSpPr>
          <p:cNvPr id="8" name="Rectangle 7"/>
          <p:cNvSpPr/>
          <p:nvPr/>
        </p:nvSpPr>
        <p:spPr>
          <a:xfrm>
            <a:off x="9377892" y="2300735"/>
            <a:ext cx="2162175" cy="1938992"/>
          </a:xfrm>
          <a:prstGeom prst="rect">
            <a:avLst/>
          </a:prstGeom>
        </p:spPr>
        <p:txBody>
          <a:bodyPr wrap="square">
            <a:spAutoFit/>
          </a:bodyPr>
          <a:lstStyle/>
          <a:p>
            <a:r>
              <a:rPr lang="en-US" sz="2000" dirty="0"/>
              <a:t>Industry needed something to enable trusted digital commerce – this was the best solution out there</a:t>
            </a:r>
          </a:p>
        </p:txBody>
      </p:sp>
      <p:sp>
        <p:nvSpPr>
          <p:cNvPr id="3" name="Rectangle 2">
            <a:extLst>
              <a:ext uri="{FF2B5EF4-FFF2-40B4-BE49-F238E27FC236}">
                <a16:creationId xmlns:a16="http://schemas.microsoft.com/office/drawing/2014/main" id="{76104194-469B-ED33-C112-95657252780E}"/>
              </a:ext>
            </a:extLst>
          </p:cNvPr>
          <p:cNvSpPr/>
          <p:nvPr/>
        </p:nvSpPr>
        <p:spPr>
          <a:xfrm>
            <a:off x="9377892" y="4337843"/>
            <a:ext cx="2162175" cy="707886"/>
          </a:xfrm>
          <a:prstGeom prst="rect">
            <a:avLst/>
          </a:prstGeom>
        </p:spPr>
        <p:txBody>
          <a:bodyPr wrap="square">
            <a:spAutoFit/>
          </a:bodyPr>
          <a:lstStyle/>
          <a:p>
            <a:r>
              <a:rPr lang="en-US" sz="2000" dirty="0"/>
              <a:t>It sort of worked for a while…</a:t>
            </a:r>
          </a:p>
        </p:txBody>
      </p:sp>
    </p:spTree>
    <p:extLst>
      <p:ext uri="{BB962C8B-B14F-4D97-AF65-F5344CB8AC3E}">
        <p14:creationId xmlns:p14="http://schemas.microsoft.com/office/powerpoint/2010/main" val="10415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6241"/>
            <a:ext cx="10515600" cy="2352582"/>
          </a:xfrm>
        </p:spPr>
        <p:txBody>
          <a:bodyPr/>
          <a:lstStyle/>
          <a:p>
            <a:pPr marL="0" indent="0">
              <a:buNone/>
            </a:pPr>
            <a:r>
              <a:rPr lang="en-US" dirty="0"/>
              <a:t>If I’ve gone through the process of having an agency vet my identity once – can I ask that agency to vouch for me when I need to prove who I am to another party?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3BBFDA1-4DFE-408C-B28F-68DC2861BB89}" type="slidenum">
              <a:rPr lang="en-US" smtClean="0"/>
              <a:pPr/>
              <a:t>8</a:t>
            </a:fld>
            <a:endParaRPr lang="en-US" dirty="0"/>
          </a:p>
        </p:txBody>
      </p:sp>
      <p:sp>
        <p:nvSpPr>
          <p:cNvPr id="6" name="Rectangle 5"/>
          <p:cNvSpPr/>
          <p:nvPr/>
        </p:nvSpPr>
        <p:spPr>
          <a:xfrm>
            <a:off x="758301" y="3347284"/>
            <a:ext cx="10515600" cy="1815882"/>
          </a:xfrm>
          <a:prstGeom prst="rect">
            <a:avLst/>
          </a:prstGeom>
        </p:spPr>
        <p:txBody>
          <a:bodyPr wrap="square">
            <a:spAutoFit/>
          </a:bodyPr>
          <a:lstStyle/>
          <a:p>
            <a:r>
              <a:rPr lang="en-US" sz="2800" dirty="0"/>
              <a:t>America’s legacy paper-based systems should be modernized around a privacy-protecting, consumer-centric model that allows consumers to ask the government agency that issued a credential to stand behind it in the online world – by validating the information from the credential.</a:t>
            </a:r>
          </a:p>
        </p:txBody>
      </p:sp>
      <p:sp>
        <p:nvSpPr>
          <p:cNvPr id="7" name="Title 1">
            <a:extLst>
              <a:ext uri="{FF2B5EF4-FFF2-40B4-BE49-F238E27FC236}">
                <a16:creationId xmlns:a16="http://schemas.microsoft.com/office/drawing/2014/main" id="{357E2A75-2B98-414B-8051-6CEA50A19C7B}"/>
              </a:ext>
            </a:extLst>
          </p:cNvPr>
          <p:cNvSpPr>
            <a:spLocks noGrp="1"/>
          </p:cNvSpPr>
          <p:nvPr>
            <p:ph type="title"/>
          </p:nvPr>
        </p:nvSpPr>
        <p:spPr>
          <a:xfrm>
            <a:off x="612559" y="89918"/>
            <a:ext cx="11350841" cy="771217"/>
          </a:xfrm>
        </p:spPr>
        <p:txBody>
          <a:bodyPr/>
          <a:lstStyle/>
          <a:p>
            <a:r>
              <a:rPr lang="en-US" dirty="0"/>
              <a:t>Identity Proofing:  A Core Idea</a:t>
            </a:r>
          </a:p>
        </p:txBody>
      </p:sp>
    </p:spTree>
    <p:extLst>
      <p:ext uri="{BB962C8B-B14F-4D97-AF65-F5344CB8AC3E}">
        <p14:creationId xmlns:p14="http://schemas.microsoft.com/office/powerpoint/2010/main" val="16659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59" y="89918"/>
            <a:ext cx="11350841" cy="771217"/>
          </a:xfrm>
        </p:spPr>
        <p:txBody>
          <a:bodyPr/>
          <a:lstStyle/>
          <a:p>
            <a:r>
              <a:rPr lang="en-US" dirty="0"/>
              <a:t>Summary: Where we are today</a:t>
            </a:r>
          </a:p>
        </p:txBody>
      </p:sp>
      <p:sp>
        <p:nvSpPr>
          <p:cNvPr id="5" name="Slide Number Placeholder 4"/>
          <p:cNvSpPr>
            <a:spLocks noGrp="1"/>
          </p:cNvSpPr>
          <p:nvPr>
            <p:ph type="sldNum" sz="quarter" idx="12"/>
          </p:nvPr>
        </p:nvSpPr>
        <p:spPr/>
        <p:txBody>
          <a:bodyPr/>
          <a:lstStyle/>
          <a:p>
            <a:fld id="{A3BBFDA1-4DFE-408C-B28F-68DC2861BB89}" type="slidenum">
              <a:rPr lang="en-US" smtClean="0"/>
              <a:pPr/>
              <a:t>9</a:t>
            </a:fld>
            <a:endParaRPr lang="en-US" dirty="0"/>
          </a:p>
        </p:txBody>
      </p:sp>
      <p:sp>
        <p:nvSpPr>
          <p:cNvPr id="4" name="TextBox 3"/>
          <p:cNvSpPr txBox="1"/>
          <p:nvPr/>
        </p:nvSpPr>
        <p:spPr>
          <a:xfrm>
            <a:off x="838200" y="1208848"/>
            <a:ext cx="10729404" cy="4154984"/>
          </a:xfrm>
          <a:prstGeom prst="rect">
            <a:avLst/>
          </a:prstGeom>
          <a:solidFill>
            <a:schemeClr val="bg1"/>
          </a:solidFill>
        </p:spPr>
        <p:txBody>
          <a:bodyPr wrap="square" rtlCol="0">
            <a:spAutoFit/>
          </a:bodyPr>
          <a:lstStyle/>
          <a:p>
            <a:pPr algn="ctr"/>
            <a:endParaRPr lang="en-US" sz="2800" b="1" dirty="0"/>
          </a:p>
          <a:p>
            <a:pPr algn="ctr"/>
            <a:endParaRPr lang="en-US" sz="2800" b="1" dirty="0"/>
          </a:p>
          <a:p>
            <a:pPr algn="ctr"/>
            <a:r>
              <a:rPr lang="en-US" sz="2800" b="1" dirty="0"/>
              <a:t>The Private Sector Cannot Solve Identity Alone.</a:t>
            </a:r>
          </a:p>
          <a:p>
            <a:pPr algn="ctr"/>
            <a:endParaRPr lang="en-US" sz="2800" b="1" dirty="0"/>
          </a:p>
          <a:p>
            <a:pPr algn="ctr"/>
            <a:r>
              <a:rPr lang="en-US" sz="2800" b="1" dirty="0"/>
              <a:t>Doing So Will Require Better Access to Government Data. </a:t>
            </a:r>
          </a:p>
          <a:p>
            <a:pPr algn="ctr"/>
            <a:endParaRPr lang="en-US" sz="2800" b="1" dirty="0"/>
          </a:p>
          <a:p>
            <a:pPr algn="ctr"/>
            <a:r>
              <a:rPr lang="en-US" sz="2800" b="1" dirty="0"/>
              <a:t>The Challenge:  </a:t>
            </a:r>
          </a:p>
          <a:p>
            <a:pPr algn="ctr"/>
            <a:r>
              <a:rPr lang="en-US" sz="2800" b="1" dirty="0"/>
              <a:t>How to do This in a Way That’s Good for Security + Privacy?</a:t>
            </a:r>
          </a:p>
          <a:p>
            <a:pPr algn="ctr"/>
            <a:endParaRPr lang="en-US" sz="2000" dirty="0"/>
          </a:p>
          <a:p>
            <a:pPr algn="ctr"/>
            <a:endParaRPr lang="en-US" sz="2000" dirty="0"/>
          </a:p>
        </p:txBody>
      </p:sp>
    </p:spTree>
    <p:extLst>
      <p:ext uri="{BB962C8B-B14F-4D97-AF65-F5344CB8AC3E}">
        <p14:creationId xmlns:p14="http://schemas.microsoft.com/office/powerpoint/2010/main" val="829715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35860</TotalTime>
  <Words>980</Words>
  <Application>Microsoft Office PowerPoint</Application>
  <PresentationFormat>Widescreen</PresentationFormat>
  <Paragraphs>134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Ebrima</vt:lpstr>
      <vt:lpstr>Tw Cen MT</vt:lpstr>
      <vt:lpstr>Verdana</vt:lpstr>
      <vt:lpstr>Office Theme</vt:lpstr>
      <vt:lpstr>Digital Identity &amp; Authentication   W3C Discussion</vt:lpstr>
      <vt:lpstr>About me</vt:lpstr>
      <vt:lpstr>One caveat</vt:lpstr>
      <vt:lpstr>Setting the stage – What do we mean by “Identity?”</vt:lpstr>
      <vt:lpstr>The challenge</vt:lpstr>
      <vt:lpstr>Online identity proofing has been particularly hard to solve</vt:lpstr>
      <vt:lpstr>This was an attempt to get around the “identity gap”</vt:lpstr>
      <vt:lpstr>Identity Proofing:  A Core Idea</vt:lpstr>
      <vt:lpstr>Summary: Where we are today</vt:lpstr>
      <vt:lpstr>While there are pockets of activity in government…</vt:lpstr>
      <vt:lpstr>Here’s what this means</vt:lpstr>
      <vt:lpstr>In identity and authentication, policy matters to standards…   …and standards matter to policy</vt:lpstr>
      <vt:lpstr>Authentication and Policy</vt:lpstr>
      <vt:lpstr>Authentication and Policy</vt:lpstr>
      <vt:lpstr>Part of a broader trend of government recognition of FIDO and WebAuthn</vt:lpstr>
      <vt:lpstr>On the ID proofing side…many policy objectives </vt:lpstr>
      <vt:lpstr>While there are pockets of activity in government…</vt:lpstr>
      <vt:lpstr>That said…</vt:lpstr>
      <vt:lpstr>Identity Management Research</vt:lpstr>
      <vt:lpstr>Policy matters to standards!</vt:lpstr>
      <vt:lpstr>Questions?</vt:lpstr>
    </vt:vector>
  </TitlesOfParts>
  <Company>Venable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 Here to Help?</dc:title>
  <dc:creator>Grant, Jeremy A.</dc:creator>
  <cp:lastModifiedBy>Tzviya Siegman</cp:lastModifiedBy>
  <cp:revision>478</cp:revision>
  <cp:lastPrinted>2018-10-30T18:04:44Z</cp:lastPrinted>
  <dcterms:created xsi:type="dcterms:W3CDTF">2018-06-15T02:47:14Z</dcterms:created>
  <dcterms:modified xsi:type="dcterms:W3CDTF">2025-02-24T17:34:29Z</dcterms:modified>
</cp:coreProperties>
</file>