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6" r:id="rId10"/>
    <p:sldId id="269" r:id="rId11"/>
    <p:sldId id="270" r:id="rId12"/>
    <p:sldId id="271" r:id="rId13"/>
    <p:sldId id="272" r:id="rId14"/>
    <p:sldId id="273" r:id="rId1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1C3C83-2C0A-432F-B954-AEE5761A112A}" type="datetimeFigureOut">
              <a:rPr lang="zh-CN" altLang="en-US" smtClean="0"/>
              <a:t>2022/9/19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A6349F-8013-4A7F-AF54-CCA86473BC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73782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A6349F-8013-4A7F-AF54-CCA86473BC52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77807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4D297-0B88-4C8E-BF19-F111848D24E3}" type="datetime1">
              <a:rPr lang="en-GB" altLang="zh-CN" smtClean="0"/>
              <a:t>19/09/2022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zh-CN"/>
              <a:t>W3C, TPAC 2022, Hangzhou 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7B82D-C3E9-4C5B-9BD1-3BFD1ED1D00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9895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D61D9-D910-4813-B4C1-2E1854FF0141}" type="datetime1">
              <a:rPr lang="en-GB" altLang="zh-CN" smtClean="0"/>
              <a:t>19/09/2022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zh-CN"/>
              <a:t>W3C, TPAC 2022, Hangzhou 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7B82D-C3E9-4C5B-9BD1-3BFD1ED1D00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4931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B235D-B30C-4CD9-9B43-AC5B60DF94A6}" type="datetime1">
              <a:rPr lang="en-GB" altLang="zh-CN" smtClean="0"/>
              <a:t>19/09/2022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zh-CN"/>
              <a:t>W3C, TPAC 2022, Hangzhou 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7B82D-C3E9-4C5B-9BD1-3BFD1ED1D00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597467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hapt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B59AE43-8096-BF49-A3DF-423FBC054CA7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725738" y="1512876"/>
            <a:ext cx="10729365" cy="4690459"/>
          </a:xfrm>
          <a:prstGeom prst="rect">
            <a:avLst/>
          </a:prstGeom>
        </p:spPr>
        <p:txBody>
          <a:bodyPr lIns="0" tIns="0" rIns="0" bIns="0"/>
          <a:lstStyle>
            <a:lvl1pPr marL="179316" marR="0" indent="-168208" algn="l" defTabSz="118732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>
                <a:tab pos="1207605" algn="ctr"/>
              </a:tabLst>
              <a:defRPr sz="1799" baseline="0">
                <a:solidFill>
                  <a:schemeClr val="tx1"/>
                </a:solidFill>
                <a:latin typeface="+mn-lt"/>
                <a:ea typeface="Microsoft YaHei" panose="020B0503020204020204" pitchFamily="34" charset="-122"/>
                <a:cs typeface="Arial" panose="020B0604020202020204" pitchFamily="34" charset="0"/>
              </a:defRPr>
            </a:lvl1pPr>
            <a:lvl2pPr marL="446322" marR="0" indent="-285636" algn="l" defTabSz="118732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Tx/>
              <a:buFont typeface=".AppleSystemUIFont"/>
              <a:buChar char="&gt;"/>
              <a:tabLst>
                <a:tab pos="1207605" algn="ctr"/>
              </a:tabLst>
              <a:defRPr sz="1599" baseline="0">
                <a:latin typeface="+mn-lt"/>
                <a:ea typeface="Microsoft YaHei" panose="020B0503020204020204" pitchFamily="34" charset="-122"/>
              </a:defRPr>
            </a:lvl2pPr>
            <a:lvl3pPr marL="1098136" marR="0" indent="-168208" algn="l" defTabSz="118732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Tx/>
              <a:buFont typeface=".AppleSystemUIFont"/>
              <a:buChar char="-"/>
              <a:tabLst>
                <a:tab pos="1207605" algn="ctr"/>
              </a:tabLst>
              <a:defRPr sz="1298" baseline="0">
                <a:latin typeface="+mn-lt"/>
                <a:ea typeface="Microsoft YaHei" panose="020B0503020204020204" pitchFamily="34" charset="-122"/>
              </a:defRPr>
            </a:lvl3pPr>
            <a:lvl4pPr marL="525640" indent="-171091">
              <a:buFont typeface="Arial" panose="020B0604020202020204" pitchFamily="34" charset="0"/>
              <a:buChar char="•"/>
              <a:tabLst>
                <a:tab pos="1207937" algn="ctr"/>
              </a:tabLst>
              <a:defRPr sz="1298" baseline="0"/>
            </a:lvl4pPr>
            <a:lvl5pPr marL="525640" indent="-171091">
              <a:buFont typeface="Arial" panose="020B0604020202020204" pitchFamily="34" charset="0"/>
              <a:buChar char="•"/>
              <a:tabLst>
                <a:tab pos="1207937" algn="ctr"/>
              </a:tabLst>
              <a:defRPr sz="1298" baseline="0"/>
            </a:lvl5pPr>
          </a:lstStyle>
          <a:p>
            <a:pPr lvl="0"/>
            <a:r>
              <a:rPr lang="en-US" dirty="0"/>
              <a:t>Click to edit Master text style</a:t>
            </a:r>
          </a:p>
          <a:p>
            <a:pPr marL="328894" marR="0" lvl="1" indent="-168208" algn="l" defTabSz="118732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>
                <a:tab pos="1207605" algn="ctr"/>
              </a:tabLst>
              <a:defRPr/>
            </a:pPr>
            <a:r>
              <a:rPr lang="en-US" dirty="0"/>
              <a:t>Click to edit Master text style</a:t>
            </a:r>
          </a:p>
          <a:p>
            <a:pPr marL="1098136" marR="0" lvl="2" indent="-168208" algn="l" defTabSz="118732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>
                <a:tab pos="1207605" algn="ctr"/>
              </a:tabLst>
              <a:defRPr/>
            </a:pPr>
            <a:r>
              <a:rPr lang="en-US" dirty="0"/>
              <a:t>Click to edit Master text style</a:t>
            </a:r>
          </a:p>
          <a:p>
            <a:pPr marL="1098136" marR="0" lvl="2" indent="-168208" algn="l" defTabSz="118732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>
                <a:tab pos="1207605" algn="ctr"/>
              </a:tabLst>
              <a:defRPr/>
            </a:pPr>
            <a:endParaRPr lang="en-US" altLang="zh-C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A38214-5857-FC4E-B923-056100E16BC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8890" y="456134"/>
            <a:ext cx="10736446" cy="9934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ts val="3429"/>
              </a:lnSpc>
              <a:spcBef>
                <a:spcPts val="0"/>
              </a:spcBef>
              <a:buNone/>
              <a:defRPr sz="3199" baseline="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defRPr>
            </a:lvl1pPr>
            <a:lvl2pPr marL="593662" indent="0" algn="ctr">
              <a:buNone/>
              <a:defRPr sz="2597"/>
            </a:lvl2pPr>
            <a:lvl3pPr marL="1187323" indent="0" algn="ctr">
              <a:buNone/>
              <a:defRPr sz="2337"/>
            </a:lvl3pPr>
            <a:lvl4pPr marL="1780986" indent="0" algn="ctr">
              <a:buNone/>
              <a:defRPr sz="2078"/>
            </a:lvl4pPr>
            <a:lvl5pPr marL="2374648" indent="0" algn="ctr">
              <a:buNone/>
              <a:defRPr sz="2078"/>
            </a:lvl5pPr>
            <a:lvl6pPr marL="2968309" indent="0" algn="ctr">
              <a:buNone/>
              <a:defRPr sz="2078"/>
            </a:lvl6pPr>
            <a:lvl7pPr marL="3561971" indent="0" algn="ctr">
              <a:buNone/>
              <a:defRPr sz="2078"/>
            </a:lvl7pPr>
            <a:lvl8pPr marL="4155634" indent="0" algn="ctr">
              <a:buNone/>
              <a:defRPr sz="2078"/>
            </a:lvl8pPr>
            <a:lvl9pPr marL="4749295" indent="0" algn="ctr">
              <a:buNone/>
              <a:defRPr sz="2078"/>
            </a:lvl9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470238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2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05753-F1C6-4BE1-8287-9A51553058FA}" type="datetime1">
              <a:rPr lang="en-GB" altLang="zh-CN" smtClean="0"/>
              <a:t>19/09/2022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zh-CN"/>
              <a:t>W3C, TPAC 2022, Hangzhou 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7B82D-C3E9-4C5B-9BD1-3BFD1ED1D00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31571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7F3E9-B864-43BA-8C08-BFA23223DD83}" type="datetime1">
              <a:rPr lang="en-GB" altLang="zh-CN" smtClean="0"/>
              <a:t>19/09/2022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zh-CN"/>
              <a:t>W3C, TPAC 2022, Hangzhou 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7B82D-C3E9-4C5B-9BD1-3BFD1ED1D00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21878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A2CF9-EE89-479B-9AAB-B99C32B124D5}" type="datetime1">
              <a:rPr lang="en-GB" altLang="zh-CN" smtClean="0"/>
              <a:t>19/09/2022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zh-CN"/>
              <a:t>W3C, TPAC 2022, Hangzhou </a:t>
            </a: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7B82D-C3E9-4C5B-9BD1-3BFD1ED1D00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7620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61806-4A92-4FE0-A20C-15F46C0FBF12}" type="datetime1">
              <a:rPr lang="en-GB" altLang="zh-CN" smtClean="0"/>
              <a:t>19/09/2022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zh-CN"/>
              <a:t>W3C, TPAC 2022, Hangzhou </a:t>
            </a: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7B82D-C3E9-4C5B-9BD1-3BFD1ED1D00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0291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604FB-8328-4C92-9B50-5F9380242625}" type="datetime1">
              <a:rPr lang="en-GB" altLang="zh-CN" smtClean="0"/>
              <a:t>19/09/2022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zh-CN"/>
              <a:t>W3C, TPAC 2022, Hangzhou </a:t>
            </a: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7B82D-C3E9-4C5B-9BD1-3BFD1ED1D00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08926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E11C5-9D2C-4603-9DB0-277756E108F5}" type="datetime1">
              <a:rPr lang="en-GB" altLang="zh-CN" smtClean="0"/>
              <a:t>19/09/2022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zh-CN"/>
              <a:t>W3C, TPAC 2022, Hangzhou 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7B82D-C3E9-4C5B-9BD1-3BFD1ED1D00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15455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931B6-D96D-419A-8EC0-846781B4CB6B}" type="datetime1">
              <a:rPr lang="en-GB" altLang="zh-CN" smtClean="0"/>
              <a:t>19/09/2022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zh-CN"/>
              <a:t>W3C, TPAC 2022, Hangzhou </a:t>
            </a: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7B82D-C3E9-4C5B-9BD1-3BFD1ED1D00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23885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D2F54-E688-4A3F-BF9D-D52763B1BA1C}" type="datetime1">
              <a:rPr lang="en-GB" altLang="zh-CN" smtClean="0"/>
              <a:t>19/09/2022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zh-CN"/>
              <a:t>W3C, TPAC 2022, Hangzhou </a:t>
            </a: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7B82D-C3E9-4C5B-9BD1-3BFD1ED1D00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52329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EC977B-7BE4-45B8-A47A-E33FC436917E}" type="datetime1">
              <a:rPr lang="en-GB" altLang="zh-CN" smtClean="0"/>
              <a:t>19/09/2022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altLang="zh-CN"/>
              <a:t>W3C, TPAC 2022, Hangzhou 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07B82D-C3E9-4C5B-9BD1-3BFD1ED1D00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5273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4.png"/><Relationship Id="rId7" Type="http://schemas.openxmlformats.org/officeDocument/2006/relationships/hyperlink" Target="https://www.w3.org/publishing/epub3/epub-contentdocs.html#sec-scripted-content" TargetMode="Externa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www.w3.org/publishing/epub3/epub-contentdocs.html#sec-css" TargetMode="External"/><Relationship Id="rId5" Type="http://schemas.openxmlformats.org/officeDocument/2006/relationships/hyperlink" Target="https://www.w3.org/publishing/epub3/epub-contentdocs.html#sec-xhtml-deviations" TargetMode="External"/><Relationship Id="rId4" Type="http://schemas.openxmlformats.org/officeDocument/2006/relationships/hyperlink" Target="https://www.w3.org/publishing/epub3/epub-contentdocs.html#sec-xhtml-extensions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.org/TR/mini-app-white-paper/comparison.html" TargetMode="External"/><Relationship Id="rId2" Type="http://schemas.openxmlformats.org/officeDocument/2006/relationships/hyperlink" Target="https://www.w3.org/TR/mini-app-white-paper/#gap-between-miniapps-and-pwa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github.com/w3c/miniapp-components/blob/main/docs/explainer.md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w3c/miniapp-components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err="1"/>
              <a:t>MiniApp</a:t>
            </a:r>
            <a:r>
              <a:rPr lang="en-US" altLang="zh-CN" dirty="0"/>
              <a:t> Standardized Solutions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/>
              <a:t>Martin Alvarez &amp; </a:t>
            </a:r>
            <a:r>
              <a:rPr lang="en-US" altLang="zh-CN" dirty="0" err="1"/>
              <a:t>Zitao</a:t>
            </a:r>
            <a:r>
              <a:rPr lang="en-US" altLang="zh-CN" dirty="0"/>
              <a:t> Wang </a:t>
            </a:r>
          </a:p>
          <a:p>
            <a:r>
              <a:rPr lang="en-US" altLang="zh-CN"/>
              <a:t>2022/09/07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3901C-4B89-47DB-A546-98BDA7B09885}" type="datetime1">
              <a:rPr lang="en-GB" altLang="zh-CN" smtClean="0"/>
              <a:t>19/09/2022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zh-CN"/>
              <a:t>W3C, TPAC 2022, Hangzhou 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7B82D-C3E9-4C5B-9BD1-3BFD1ED1D002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42067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1383" y="3548735"/>
            <a:ext cx="2614332" cy="160494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31382" y="1170401"/>
            <a:ext cx="2619925" cy="183746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Content Placeholder 1"/>
          <p:cNvSpPr>
            <a:spLocks noGrp="1"/>
          </p:cNvSpPr>
          <p:nvPr>
            <p:ph idx="11"/>
          </p:nvPr>
        </p:nvSpPr>
        <p:spPr>
          <a:xfrm>
            <a:off x="725739" y="2304710"/>
            <a:ext cx="9012336" cy="3897541"/>
          </a:xfrm>
        </p:spPr>
        <p:txBody>
          <a:bodyPr>
            <a:normAutofit fontScale="92500" lnSpcReduction="20000"/>
          </a:bodyPr>
          <a:lstStyle/>
          <a:p>
            <a:pPr marL="11109" indent="0">
              <a:buNone/>
            </a:pPr>
            <a:r>
              <a:rPr lang="en-US" sz="1500" dirty="0"/>
              <a:t>If the MiniApp model follows the standard DOM/HTML (compatible with existing Web standards)</a:t>
            </a:r>
          </a:p>
          <a:p>
            <a:pPr lvl="1"/>
            <a:r>
              <a:rPr lang="en-US" sz="1500" dirty="0"/>
              <a:t>We could define HTML extensions (e.g., </a:t>
            </a:r>
            <a:r>
              <a:rPr lang="en-US" sz="1500" dirty="0">
                <a:hlinkClick r:id="rId4"/>
              </a:rPr>
              <a:t>EPUB’s attributes</a:t>
            </a:r>
            <a:r>
              <a:rPr lang="en-US" sz="1500" dirty="0"/>
              <a:t>) if needed.</a:t>
            </a:r>
          </a:p>
          <a:p>
            <a:pPr lvl="1"/>
            <a:r>
              <a:rPr lang="en-US" sz="1500" dirty="0"/>
              <a:t>We should present what technologies (HTML, CSS) are supported.</a:t>
            </a:r>
          </a:p>
          <a:p>
            <a:pPr lvl="1"/>
            <a:r>
              <a:rPr lang="en-US" sz="1500" dirty="0"/>
              <a:t>We would use HTML and CSS subsets, so we need to indicate these subsets (e.g., </a:t>
            </a:r>
            <a:r>
              <a:rPr lang="en-US" sz="1500" dirty="0">
                <a:hlinkClick r:id="rId5"/>
              </a:rPr>
              <a:t>EPUB’s Deviations &amp; Constraints</a:t>
            </a:r>
            <a:r>
              <a:rPr lang="en-US" sz="1500" dirty="0"/>
              <a:t> or </a:t>
            </a:r>
            <a:r>
              <a:rPr lang="en-US" sz="1500" dirty="0">
                <a:hlinkClick r:id="rId6"/>
              </a:rPr>
              <a:t>CSS</a:t>
            </a:r>
            <a:r>
              <a:rPr lang="en-US" sz="1500" dirty="0"/>
              <a:t>).</a:t>
            </a:r>
          </a:p>
          <a:p>
            <a:pPr lvl="1"/>
            <a:r>
              <a:rPr lang="en-US" sz="1500" dirty="0"/>
              <a:t>We should define the scripting mechanisms supported in MiniApps (e.g., </a:t>
            </a:r>
            <a:r>
              <a:rPr lang="en-US" sz="1500" dirty="0">
                <a:hlinkClick r:id="rId7"/>
              </a:rPr>
              <a:t>EPUB’s Scripting</a:t>
            </a:r>
            <a:r>
              <a:rPr lang="en-US" sz="1500" dirty="0"/>
              <a:t>)</a:t>
            </a:r>
          </a:p>
          <a:p>
            <a:pPr lvl="1"/>
            <a:r>
              <a:rPr lang="en-US" sz="1500" dirty="0"/>
              <a:t>Mechanisms to include localized strings.</a:t>
            </a:r>
          </a:p>
          <a:p>
            <a:pPr lvl="1"/>
            <a:endParaRPr lang="en-US" sz="1500" dirty="0"/>
          </a:p>
          <a:p>
            <a:pPr marL="11109" indent="0">
              <a:buNone/>
            </a:pPr>
            <a:r>
              <a:rPr lang="en-US" sz="1500" dirty="0"/>
              <a:t>First step: to organize a meeting with </a:t>
            </a:r>
            <a:r>
              <a:rPr lang="en-US" sz="1500" dirty="0" err="1"/>
              <a:t>OpenUI</a:t>
            </a:r>
            <a:r>
              <a:rPr lang="en-US" sz="1500" dirty="0"/>
              <a:t> CG (I am part of the CG already)</a:t>
            </a:r>
          </a:p>
          <a:p>
            <a:pPr marL="11109" indent="0">
              <a:buNone/>
            </a:pPr>
            <a:r>
              <a:rPr lang="en-US" sz="1500" dirty="0"/>
              <a:t>The UI Components specification could be a Group Note to define MiniApp contents, including:</a:t>
            </a:r>
          </a:p>
          <a:p>
            <a:pPr lvl="1"/>
            <a:r>
              <a:rPr lang="en-US" sz="1500" dirty="0"/>
              <a:t>Structure of a MiniApp page (how to bind components)</a:t>
            </a:r>
          </a:p>
          <a:p>
            <a:pPr lvl="1"/>
            <a:r>
              <a:rPr lang="en-US" sz="1500" dirty="0"/>
              <a:t>Overview of the basic elements (or components) </a:t>
            </a:r>
            <a:r>
              <a:rPr lang="en-US" sz="1500" dirty="0">
                <a:sym typeface="Wingdings" panose="05000000000000000000" pitchFamily="2" charset="2"/>
              </a:rPr>
              <a:t> no technical definition, just high level.</a:t>
            </a:r>
            <a:endParaRPr lang="en-US" sz="1500" dirty="0"/>
          </a:p>
          <a:p>
            <a:pPr lvl="1"/>
            <a:r>
              <a:rPr lang="en-US" sz="1500" dirty="0"/>
              <a:t>What styles are supported (e.g., the CSS subset, how to bind external stylesheets)</a:t>
            </a:r>
          </a:p>
          <a:p>
            <a:pPr lvl="1"/>
            <a:r>
              <a:rPr lang="en-US" sz="1500" dirty="0"/>
              <a:t>Scripts supported (e.g., version and limitations for security)</a:t>
            </a:r>
          </a:p>
          <a:p>
            <a:pPr lvl="1"/>
            <a:r>
              <a:rPr lang="en-US" sz="1500" dirty="0"/>
              <a:t>Mechanisms to extend the components.</a:t>
            </a:r>
          </a:p>
          <a:p>
            <a:pPr lvl="1"/>
            <a:endParaRPr lang="en-US" sz="1200" dirty="0"/>
          </a:p>
          <a:p>
            <a:pPr lvl="1"/>
            <a:endParaRPr lang="en-US" sz="1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How to write the UI Components specification</a:t>
            </a:r>
          </a:p>
          <a:p>
            <a:r>
              <a:rPr lang="en-US" dirty="0"/>
              <a:t>Case 1: standard DOM/HTML</a:t>
            </a:r>
          </a:p>
          <a:p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5972553" y="2694330"/>
            <a:ext cx="334293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8472476" y="3397485"/>
            <a:ext cx="843010" cy="6818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394457" y="4754506"/>
            <a:ext cx="2547924" cy="16682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cxnSp>
        <p:nvCxnSpPr>
          <p:cNvPr id="15" name="Straight Arrow Connector 14"/>
          <p:cNvCxnSpPr/>
          <p:nvPr/>
        </p:nvCxnSpPr>
        <p:spPr>
          <a:xfrm>
            <a:off x="6433457" y="3543604"/>
            <a:ext cx="3094408" cy="17574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45451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1"/>
          </p:nvPr>
        </p:nvSpPr>
        <p:spPr>
          <a:xfrm>
            <a:off x="728890" y="1923710"/>
            <a:ext cx="8951661" cy="4248490"/>
          </a:xfrm>
        </p:spPr>
        <p:txBody>
          <a:bodyPr>
            <a:normAutofit fontScale="92500" lnSpcReduction="10000"/>
          </a:bodyPr>
          <a:lstStyle/>
          <a:p>
            <a:pPr marL="11109" indent="0">
              <a:buNone/>
            </a:pPr>
            <a:r>
              <a:rPr lang="en-US" sz="1500" dirty="0"/>
              <a:t>If the MiniApp model follows the existing MVVM (non-compatible with current standards)</a:t>
            </a:r>
          </a:p>
          <a:p>
            <a:pPr lvl="1"/>
            <a:r>
              <a:rPr lang="en-US" sz="1500" dirty="0"/>
              <a:t>We could define an informative (non-standard) specification to document the architecture;</a:t>
            </a:r>
          </a:p>
          <a:p>
            <a:pPr lvl="1"/>
            <a:r>
              <a:rPr lang="en-US" sz="1500" dirty="0"/>
              <a:t>We should include what technologies (HTML, CSS) are supported and the extensions.</a:t>
            </a:r>
          </a:p>
          <a:p>
            <a:pPr lvl="1"/>
            <a:r>
              <a:rPr lang="en-US" sz="1500" dirty="0"/>
              <a:t>We should document the data and event binding.</a:t>
            </a:r>
          </a:p>
          <a:p>
            <a:pPr lvl="1"/>
            <a:r>
              <a:rPr lang="en-US" sz="1500" dirty="0"/>
              <a:t>We should define the scripting mechanisms supported in MiniApps.</a:t>
            </a:r>
          </a:p>
          <a:p>
            <a:pPr lvl="1"/>
            <a:endParaRPr lang="en-US" sz="1500" dirty="0"/>
          </a:p>
          <a:p>
            <a:pPr marL="11109" indent="0">
              <a:buNone/>
            </a:pPr>
            <a:r>
              <a:rPr lang="en-US" sz="1500" dirty="0"/>
              <a:t>First step: publicly confirm that MiniApps wouldn’t follow the HTML/DOM standards. No </a:t>
            </a:r>
            <a:r>
              <a:rPr lang="en-US" sz="1500" dirty="0" err="1"/>
              <a:t>WebAPIs</a:t>
            </a:r>
            <a:r>
              <a:rPr lang="en-US" sz="1500" dirty="0"/>
              <a:t> available</a:t>
            </a:r>
          </a:p>
          <a:p>
            <a:pPr marL="11109" indent="0">
              <a:buNone/>
            </a:pPr>
            <a:endParaRPr lang="en-US" sz="1500" dirty="0"/>
          </a:p>
          <a:p>
            <a:pPr marL="11109" indent="0">
              <a:buNone/>
            </a:pPr>
            <a:r>
              <a:rPr lang="en-US" sz="1500" b="1" dirty="0"/>
              <a:t>To avoid friction with other W3C groups</a:t>
            </a:r>
            <a:r>
              <a:rPr lang="en-US" sz="1500" dirty="0"/>
              <a:t>, the UI Components specification should be an </a:t>
            </a:r>
            <a:r>
              <a:rPr lang="en-US" sz="1500" b="1" dirty="0"/>
              <a:t>informative Group Note </a:t>
            </a:r>
            <a:r>
              <a:rPr lang="en-US" sz="1500" dirty="0"/>
              <a:t>or similar to define MiniApp contents, including something like the documentation of Vue.js:</a:t>
            </a:r>
          </a:p>
          <a:p>
            <a:pPr lvl="1"/>
            <a:r>
              <a:rPr lang="en-US" sz="1500" dirty="0"/>
              <a:t>Structure of a MiniApp page (how to bind components);</a:t>
            </a:r>
          </a:p>
          <a:p>
            <a:pPr lvl="1"/>
            <a:r>
              <a:rPr lang="en-US" sz="1500" dirty="0"/>
              <a:t>Explain the differences with HTML. </a:t>
            </a:r>
          </a:p>
          <a:p>
            <a:pPr lvl="1"/>
            <a:r>
              <a:rPr lang="en-US" sz="1500" dirty="0"/>
              <a:t>What styles are supported (e.g., the CSS subset, how to bind external stylesheets);</a:t>
            </a:r>
          </a:p>
          <a:p>
            <a:pPr lvl="1"/>
            <a:r>
              <a:rPr lang="en-US" sz="1500" dirty="0"/>
              <a:t>Scripts supported (e.g., version and limitations for security);</a:t>
            </a:r>
          </a:p>
          <a:p>
            <a:pPr lvl="1"/>
            <a:r>
              <a:rPr lang="en-US" sz="1500" dirty="0"/>
              <a:t>Data interpolation, internationalization, etc.</a:t>
            </a:r>
          </a:p>
          <a:p>
            <a:pPr lvl="1"/>
            <a:endParaRPr lang="en-US" sz="1200" dirty="0"/>
          </a:p>
          <a:p>
            <a:pPr lvl="1"/>
            <a:endParaRPr lang="en-US" sz="1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How to write the UI Components specification</a:t>
            </a:r>
          </a:p>
          <a:p>
            <a:r>
              <a:rPr lang="en-US" dirty="0"/>
              <a:t>Case 2: Vue.js-like framework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35010"/>
          <a:stretch/>
        </p:blipFill>
        <p:spPr>
          <a:xfrm>
            <a:off x="9351362" y="2840144"/>
            <a:ext cx="2591099" cy="254727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6150216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zh-CN" dirty="0"/>
              <a:t>Well, soon we have standards, and then we need to deploy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28EA6-6F88-4419-A7CC-C1E6659212AB}" type="datetime1">
              <a:rPr lang="en-GB" altLang="zh-CN" smtClean="0"/>
              <a:t>19/09/2022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zh-CN"/>
              <a:t>W3C, TPAC 2022, Hangzhou 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7B82D-C3E9-4C5B-9BD1-3BFD1ED1D002}" type="slidenum">
              <a:rPr lang="zh-CN" altLang="en-US" smtClean="0"/>
              <a:t>12</a:t>
            </a:fld>
            <a:endParaRPr lang="zh-CN" altLang="en-US"/>
          </a:p>
        </p:txBody>
      </p:sp>
      <p:sp>
        <p:nvSpPr>
          <p:cNvPr id="24" name="内容占位符 2"/>
          <p:cNvSpPr>
            <a:spLocks noGrp="1"/>
          </p:cNvSpPr>
          <p:nvPr>
            <p:ph idx="1"/>
          </p:nvPr>
        </p:nvSpPr>
        <p:spPr>
          <a:xfrm>
            <a:off x="468086" y="1650155"/>
            <a:ext cx="10515600" cy="1001713"/>
          </a:xfrm>
        </p:spPr>
        <p:txBody>
          <a:bodyPr>
            <a:normAutofit/>
          </a:bodyPr>
          <a:lstStyle/>
          <a:p>
            <a:pPr lvl="1"/>
            <a:r>
              <a:rPr lang="en-US" altLang="zh-CN" dirty="0"/>
              <a:t>Thanks to the W3C's standards release mechanism, standards must be deployed before they can be released.</a:t>
            </a:r>
            <a:endParaRPr lang="zh-CN" altLang="en-US" dirty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559" y="2664877"/>
            <a:ext cx="10470555" cy="1010722"/>
          </a:xfrm>
          <a:prstGeom prst="rect">
            <a:avLst/>
          </a:prstGeom>
        </p:spPr>
      </p:pic>
      <p:sp>
        <p:nvSpPr>
          <p:cNvPr id="8" name="内容占位符 2"/>
          <p:cNvSpPr txBox="1">
            <a:spLocks/>
          </p:cNvSpPr>
          <p:nvPr/>
        </p:nvSpPr>
        <p:spPr>
          <a:xfrm>
            <a:off x="468086" y="4014261"/>
            <a:ext cx="10515600" cy="10017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ct val="110000"/>
              </a:lnSpc>
            </a:pPr>
            <a:r>
              <a:rPr lang="en-US" altLang="zh-CN" dirty="0"/>
              <a:t>And set up a </a:t>
            </a:r>
            <a:r>
              <a:rPr lang="en-US" altLang="zh-CN" dirty="0" err="1"/>
              <a:t>Github</a:t>
            </a:r>
            <a:r>
              <a:rPr lang="en-US" altLang="zh-CN" dirty="0"/>
              <a:t> Repository for developing automated test tools and standard test cases. </a:t>
            </a:r>
          </a:p>
          <a:p>
            <a:pPr lvl="2">
              <a:lnSpc>
                <a:spcPct val="110000"/>
              </a:lnSpc>
            </a:pPr>
            <a:r>
              <a:rPr lang="en-GB" altLang="zh-CN" dirty="0"/>
              <a:t>https://github.com/w3c/miniapp-tests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8737190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677886" y="2122715"/>
            <a:ext cx="8915400" cy="1325563"/>
          </a:xfrm>
        </p:spPr>
        <p:txBody>
          <a:bodyPr>
            <a:normAutofit/>
          </a:bodyPr>
          <a:lstStyle/>
          <a:p>
            <a:r>
              <a:rPr lang="en-US" altLang="zh-CN" dirty="0"/>
              <a:t>Everything's ready, I guess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D82F9-5757-4FB4-94A1-70916825C45C}" type="datetime1">
              <a:rPr lang="en-GB" altLang="zh-CN" smtClean="0"/>
              <a:t>19/09/2022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zh-CN"/>
              <a:t>W3C, TPAC 2022, Hangzhou 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7B82D-C3E9-4C5B-9BD1-3BFD1ED1D002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894228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Appendix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Gap</a:t>
            </a:r>
            <a:r>
              <a:rPr lang="zh-CN" altLang="en-US" dirty="0"/>
              <a:t> </a:t>
            </a:r>
            <a:r>
              <a:rPr lang="en-US" altLang="zh-CN" dirty="0"/>
              <a:t>Analysis for</a:t>
            </a:r>
          </a:p>
          <a:p>
            <a:pPr lvl="1"/>
            <a:r>
              <a:rPr lang="en-US" altLang="zh-CN" dirty="0"/>
              <a:t>PWA and MiniApp:   </a:t>
            </a:r>
            <a:r>
              <a:rPr lang="en-US" altLang="zh-CN" dirty="0">
                <a:hlinkClick r:id="rId2"/>
              </a:rPr>
              <a:t>https://www.w3.org/TR/mini-app-white-paper/#gap-between-miniapps-and-pwa</a:t>
            </a:r>
            <a:endParaRPr lang="en-US" altLang="zh-CN" dirty="0"/>
          </a:p>
          <a:p>
            <a:pPr marL="457200" lvl="1" indent="0">
              <a:buNone/>
            </a:pPr>
            <a:endParaRPr lang="en-US" altLang="zh-CN" dirty="0"/>
          </a:p>
          <a:p>
            <a:pPr lvl="1"/>
            <a:r>
              <a:rPr lang="en-US" altLang="zh-CN" dirty="0"/>
              <a:t>Comparison of APIs in </a:t>
            </a:r>
            <a:r>
              <a:rPr lang="en-US" altLang="zh-CN" dirty="0" err="1"/>
              <a:t>MiniApps</a:t>
            </a:r>
            <a:r>
              <a:rPr lang="en-US" altLang="zh-CN" dirty="0"/>
              <a:t>, W3C specs, and PWAs: </a:t>
            </a:r>
            <a:r>
              <a:rPr lang="en-US" altLang="zh-CN" dirty="0">
                <a:hlinkClick r:id="rId3"/>
              </a:rPr>
              <a:t>https://www.w3.org/TR/mini-app-white-paper/comparison.html</a:t>
            </a:r>
            <a:endParaRPr lang="en-US" altLang="zh-CN" dirty="0"/>
          </a:p>
          <a:p>
            <a:pPr lvl="1"/>
            <a:endParaRPr lang="en-US" altLang="zh-CN" dirty="0"/>
          </a:p>
          <a:p>
            <a:pPr lvl="1"/>
            <a:r>
              <a:rPr lang="en-US" altLang="zh-CN" dirty="0"/>
              <a:t>Comparison with existing standard UI components: </a:t>
            </a:r>
            <a:r>
              <a:rPr lang="en-US" altLang="zh-CN" dirty="0">
                <a:hlinkClick r:id="rId4"/>
              </a:rPr>
              <a:t>https://github.com/w3c/miniapp-components/blob/main/docs/explainer.md</a:t>
            </a:r>
            <a:endParaRPr lang="en-US" altLang="zh-CN" dirty="0"/>
          </a:p>
          <a:p>
            <a:pPr lvl="1"/>
            <a:endParaRPr lang="en-US" altLang="zh-CN" dirty="0"/>
          </a:p>
          <a:p>
            <a:pPr lvl="1"/>
            <a:endParaRPr lang="en-US" altLang="zh-CN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08558-76AC-4BC0-9A9F-E3947FAD84DB}" type="datetime1">
              <a:rPr lang="en-GB" altLang="zh-CN" smtClean="0"/>
              <a:t>19/09/2022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zh-CN"/>
              <a:t>W3C, TPAC 2022, Hangzhou 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7B82D-C3E9-4C5B-9BD1-3BFD1ED1D002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6638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1234"/>
            <a:ext cx="10515600" cy="1325563"/>
          </a:xfrm>
        </p:spPr>
        <p:txBody>
          <a:bodyPr/>
          <a:lstStyle/>
          <a:p>
            <a:r>
              <a:rPr lang="en-US" altLang="zh-CN" dirty="0"/>
              <a:t>Good work </a:t>
            </a:r>
            <a:r>
              <a:rPr lang="en-US" altLang="zh-CN" dirty="0" err="1"/>
              <a:t>MiniApp</a:t>
            </a:r>
            <a:r>
              <a:rPr lang="en-US" altLang="zh-CN" dirty="0"/>
              <a:t>!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272184"/>
            <a:ext cx="10515600" cy="830489"/>
          </a:xfrm>
        </p:spPr>
        <p:txBody>
          <a:bodyPr>
            <a:normAutofit/>
          </a:bodyPr>
          <a:lstStyle/>
          <a:p>
            <a:r>
              <a:rPr lang="en-US" altLang="zh-CN" sz="1800" dirty="0"/>
              <a:t>By 2022, the DAU of MiniApp on the entire network reached 450 million. </a:t>
            </a:r>
            <a:endParaRPr lang="zh-CN" altLang="en-US" sz="1800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1C46D-7C1C-4935-97A0-56AD264E4F70}" type="datetime1">
              <a:rPr lang="en-GB" altLang="zh-CN" smtClean="0"/>
              <a:t>19/09/2022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zh-CN"/>
              <a:t>W3C, TPAC 2022, Hangzhou 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7B82D-C3E9-4C5B-9BD1-3BFD1ED1D002}" type="slidenum">
              <a:rPr lang="zh-CN" altLang="en-US" smtClean="0"/>
              <a:t>2</a:t>
            </a:fld>
            <a:endParaRPr lang="zh-CN" altLang="en-US"/>
          </a:p>
        </p:txBody>
      </p:sp>
      <p:cxnSp>
        <p:nvCxnSpPr>
          <p:cNvPr id="8" name="直接箭头连接符 7"/>
          <p:cNvCxnSpPr/>
          <p:nvPr/>
        </p:nvCxnSpPr>
        <p:spPr>
          <a:xfrm flipV="1">
            <a:off x="1183161" y="2681486"/>
            <a:ext cx="9557657" cy="5298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等腰三角形 9"/>
          <p:cNvSpPr/>
          <p:nvPr/>
        </p:nvSpPr>
        <p:spPr>
          <a:xfrm>
            <a:off x="1556323" y="2407444"/>
            <a:ext cx="323523" cy="435429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11" name="文本框 10"/>
          <p:cNvSpPr txBox="1"/>
          <p:nvPr/>
        </p:nvSpPr>
        <p:spPr>
          <a:xfrm>
            <a:off x="1391712" y="2985235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dirty="0"/>
              <a:t>2017</a:t>
            </a:r>
            <a:endParaRPr lang="zh-CN" altLang="en-US" sz="1400" dirty="0"/>
          </a:p>
        </p:txBody>
      </p:sp>
      <p:sp>
        <p:nvSpPr>
          <p:cNvPr id="12" name="文本框 11"/>
          <p:cNvSpPr txBox="1"/>
          <p:nvPr/>
        </p:nvSpPr>
        <p:spPr>
          <a:xfrm>
            <a:off x="993513" y="2027910"/>
            <a:ext cx="14215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dirty="0"/>
              <a:t>DAU: 170 Million</a:t>
            </a:r>
            <a:endParaRPr lang="zh-CN" altLang="en-US" sz="1400" dirty="0"/>
          </a:p>
        </p:txBody>
      </p:sp>
      <p:sp>
        <p:nvSpPr>
          <p:cNvPr id="13" name="等腰三角形 12"/>
          <p:cNvSpPr/>
          <p:nvPr/>
        </p:nvSpPr>
        <p:spPr>
          <a:xfrm>
            <a:off x="3498099" y="2407444"/>
            <a:ext cx="323523" cy="435429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14" name="文本框 13"/>
          <p:cNvSpPr txBox="1"/>
          <p:nvPr/>
        </p:nvSpPr>
        <p:spPr>
          <a:xfrm>
            <a:off x="3333488" y="2985235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dirty="0"/>
              <a:t>2018</a:t>
            </a:r>
            <a:endParaRPr lang="zh-CN" altLang="en-US" sz="1400" dirty="0"/>
          </a:p>
        </p:txBody>
      </p:sp>
      <p:sp>
        <p:nvSpPr>
          <p:cNvPr id="15" name="文本框 14"/>
          <p:cNvSpPr txBox="1"/>
          <p:nvPr/>
        </p:nvSpPr>
        <p:spPr>
          <a:xfrm>
            <a:off x="2935289" y="2027910"/>
            <a:ext cx="14215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dirty="0"/>
              <a:t>DAU: 230 Million</a:t>
            </a:r>
            <a:endParaRPr lang="zh-CN" altLang="en-US" sz="1400" dirty="0"/>
          </a:p>
        </p:txBody>
      </p:sp>
      <p:sp>
        <p:nvSpPr>
          <p:cNvPr id="17" name="等腰三角形 16"/>
          <p:cNvSpPr/>
          <p:nvPr/>
        </p:nvSpPr>
        <p:spPr>
          <a:xfrm>
            <a:off x="5607868" y="2407444"/>
            <a:ext cx="323523" cy="435429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18" name="文本框 17"/>
          <p:cNvSpPr txBox="1"/>
          <p:nvPr/>
        </p:nvSpPr>
        <p:spPr>
          <a:xfrm>
            <a:off x="5443257" y="2985235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dirty="0"/>
              <a:t>2019</a:t>
            </a:r>
            <a:endParaRPr lang="zh-CN" altLang="en-US" sz="1400" dirty="0"/>
          </a:p>
        </p:txBody>
      </p:sp>
      <p:sp>
        <p:nvSpPr>
          <p:cNvPr id="19" name="文本框 18"/>
          <p:cNvSpPr txBox="1"/>
          <p:nvPr/>
        </p:nvSpPr>
        <p:spPr>
          <a:xfrm>
            <a:off x="5045058" y="2027910"/>
            <a:ext cx="14215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dirty="0"/>
              <a:t>DAU: 330 Million</a:t>
            </a:r>
            <a:endParaRPr lang="zh-CN" altLang="en-US" sz="1400" dirty="0"/>
          </a:p>
        </p:txBody>
      </p:sp>
      <p:sp>
        <p:nvSpPr>
          <p:cNvPr id="20" name="等腰三角形 19"/>
          <p:cNvSpPr/>
          <p:nvPr/>
        </p:nvSpPr>
        <p:spPr>
          <a:xfrm>
            <a:off x="7705252" y="2407444"/>
            <a:ext cx="323523" cy="435429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21" name="文本框 20"/>
          <p:cNvSpPr txBox="1"/>
          <p:nvPr/>
        </p:nvSpPr>
        <p:spPr>
          <a:xfrm>
            <a:off x="7540641" y="2985235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dirty="0"/>
              <a:t>2020</a:t>
            </a:r>
            <a:endParaRPr lang="zh-CN" altLang="en-US" sz="1400" dirty="0"/>
          </a:p>
        </p:txBody>
      </p:sp>
      <p:sp>
        <p:nvSpPr>
          <p:cNvPr id="22" name="文本框 21"/>
          <p:cNvSpPr txBox="1"/>
          <p:nvPr/>
        </p:nvSpPr>
        <p:spPr>
          <a:xfrm>
            <a:off x="7142442" y="2027910"/>
            <a:ext cx="14215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dirty="0"/>
              <a:t>DAU: 400 Million</a:t>
            </a:r>
            <a:endParaRPr lang="zh-CN" altLang="en-US" sz="1400" dirty="0"/>
          </a:p>
        </p:txBody>
      </p:sp>
      <p:sp>
        <p:nvSpPr>
          <p:cNvPr id="24" name="等腰三角形 23"/>
          <p:cNvSpPr/>
          <p:nvPr/>
        </p:nvSpPr>
        <p:spPr>
          <a:xfrm>
            <a:off x="9640875" y="2407444"/>
            <a:ext cx="323523" cy="435429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25" name="文本框 24"/>
          <p:cNvSpPr txBox="1"/>
          <p:nvPr/>
        </p:nvSpPr>
        <p:spPr>
          <a:xfrm>
            <a:off x="9476264" y="2985235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dirty="0"/>
              <a:t>2021</a:t>
            </a:r>
            <a:endParaRPr lang="zh-CN" altLang="en-US" sz="1400" dirty="0"/>
          </a:p>
        </p:txBody>
      </p:sp>
      <p:sp>
        <p:nvSpPr>
          <p:cNvPr id="26" name="文本框 25"/>
          <p:cNvSpPr txBox="1"/>
          <p:nvPr/>
        </p:nvSpPr>
        <p:spPr>
          <a:xfrm>
            <a:off x="9078065" y="2027910"/>
            <a:ext cx="14215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dirty="0"/>
              <a:t>DAU: 450 Million</a:t>
            </a:r>
            <a:endParaRPr lang="zh-CN" altLang="en-US" sz="1400" dirty="0"/>
          </a:p>
        </p:txBody>
      </p:sp>
      <p:sp>
        <p:nvSpPr>
          <p:cNvPr id="27" name="矩形 26"/>
          <p:cNvSpPr/>
          <p:nvPr/>
        </p:nvSpPr>
        <p:spPr>
          <a:xfrm>
            <a:off x="9051231" y="3455541"/>
            <a:ext cx="182633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200" dirty="0"/>
              <a:t>Data from</a:t>
            </a:r>
            <a:r>
              <a:rPr lang="zh-CN" altLang="en-US" sz="1200" dirty="0"/>
              <a:t> </a:t>
            </a:r>
            <a:r>
              <a:rPr lang="en-GB" altLang="zh-CN" sz="1200" dirty="0"/>
              <a:t>www.aldzs.com</a:t>
            </a:r>
            <a:endParaRPr lang="zh-CN" altLang="en-US" sz="1200" dirty="0"/>
          </a:p>
        </p:txBody>
      </p:sp>
      <p:sp>
        <p:nvSpPr>
          <p:cNvPr id="29" name="内容占位符 2"/>
          <p:cNvSpPr txBox="1">
            <a:spLocks/>
          </p:cNvSpPr>
          <p:nvPr/>
        </p:nvSpPr>
        <p:spPr>
          <a:xfrm>
            <a:off x="848547" y="4014081"/>
            <a:ext cx="10515600" cy="8304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1800" dirty="0"/>
              <a:t>It brings enough convenience to our lives, like with the health code. You can't live without it these days.</a:t>
            </a:r>
            <a:endParaRPr lang="zh-CN" altLang="en-US" sz="1800" dirty="0"/>
          </a:p>
        </p:txBody>
      </p:sp>
      <p:sp>
        <p:nvSpPr>
          <p:cNvPr id="30" name="矩形 29"/>
          <p:cNvSpPr/>
          <p:nvPr/>
        </p:nvSpPr>
        <p:spPr>
          <a:xfrm>
            <a:off x="3122641" y="5852465"/>
            <a:ext cx="56175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/>
              <a:t>If you don't, you probably won't be able to enter the gate.</a:t>
            </a:r>
            <a:endParaRPr lang="zh-CN" altLang="en-US" dirty="0"/>
          </a:p>
        </p:txBody>
      </p:sp>
      <p:pic>
        <p:nvPicPr>
          <p:cNvPr id="31" name="图片 30"/>
          <p:cNvPicPr>
            <a:picLocks noChangeAspect="1"/>
          </p:cNvPicPr>
          <p:nvPr/>
        </p:nvPicPr>
        <p:blipFill rotWithShape="1">
          <a:blip r:embed="rId2"/>
          <a:srcRect t="18114" b="6358"/>
          <a:stretch/>
        </p:blipFill>
        <p:spPr>
          <a:xfrm>
            <a:off x="4593779" y="4373356"/>
            <a:ext cx="2324100" cy="1489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8101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2478"/>
            <a:ext cx="10515600" cy="1325563"/>
          </a:xfrm>
        </p:spPr>
        <p:txBody>
          <a:bodyPr/>
          <a:lstStyle/>
          <a:p>
            <a:r>
              <a:rPr lang="en-US" altLang="zh-CN" dirty="0"/>
              <a:t>But……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272184"/>
            <a:ext cx="10515600" cy="830489"/>
          </a:xfrm>
        </p:spPr>
        <p:txBody>
          <a:bodyPr>
            <a:normAutofit/>
          </a:bodyPr>
          <a:lstStyle/>
          <a:p>
            <a:r>
              <a:rPr lang="en-US" altLang="zh-CN" sz="1800" dirty="0"/>
              <a:t>But when you want to learn MiniApp development from scratch, you have to deal with...</a:t>
            </a:r>
            <a:endParaRPr lang="zh-CN" altLang="en-US" sz="1800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E674-387A-4C99-92AA-64B72FE0C9AC}" type="datetime1">
              <a:rPr lang="en-GB" altLang="zh-CN" smtClean="0"/>
              <a:t>19/09/2022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zh-CN"/>
              <a:t>W3C, TPAC 2022, Hangzhou 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7B82D-C3E9-4C5B-9BD1-3BFD1ED1D002}" type="slidenum">
              <a:rPr lang="zh-CN" altLang="en-US" smtClean="0"/>
              <a:t>3</a:t>
            </a:fld>
            <a:endParaRPr lang="zh-CN" altLang="en-US"/>
          </a:p>
        </p:txBody>
      </p:sp>
      <p:sp>
        <p:nvSpPr>
          <p:cNvPr id="28" name="矩形 27"/>
          <p:cNvSpPr/>
          <p:nvPr/>
        </p:nvSpPr>
        <p:spPr>
          <a:xfrm>
            <a:off x="2367234" y="4176021"/>
            <a:ext cx="182633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200" dirty="0"/>
              <a:t>Data from</a:t>
            </a:r>
            <a:r>
              <a:rPr lang="zh-CN" altLang="en-US" sz="1200" dirty="0"/>
              <a:t> </a:t>
            </a:r>
            <a:r>
              <a:rPr lang="en-GB" altLang="zh-CN" sz="1200" dirty="0"/>
              <a:t>www.aldzs.com</a:t>
            </a:r>
            <a:endParaRPr lang="zh-CN" altLang="en-US" sz="1200" dirty="0"/>
          </a:p>
        </p:txBody>
      </p:sp>
      <p:sp>
        <p:nvSpPr>
          <p:cNvPr id="32" name="内容占位符 2"/>
          <p:cNvSpPr txBox="1">
            <a:spLocks/>
          </p:cNvSpPr>
          <p:nvPr/>
        </p:nvSpPr>
        <p:spPr>
          <a:xfrm>
            <a:off x="838200" y="4982862"/>
            <a:ext cx="10515600" cy="8304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1800" dirty="0"/>
              <a:t>I have to say that the repetitive input and the tedious learning are really boring, especially since they share concepts, but the coding is very different...</a:t>
            </a:r>
            <a:endParaRPr lang="zh-CN" altLang="en-US" sz="1800" dirty="0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7234" y="2102673"/>
            <a:ext cx="7061972" cy="2062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850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60960"/>
            <a:ext cx="10515600" cy="1325563"/>
          </a:xfrm>
        </p:spPr>
        <p:txBody>
          <a:bodyPr/>
          <a:lstStyle/>
          <a:p>
            <a:r>
              <a:rPr lang="en-US" altLang="zh-CN" dirty="0"/>
              <a:t>Is there any way? –Yes! But……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528661"/>
          </a:xfrm>
        </p:spPr>
        <p:txBody>
          <a:bodyPr/>
          <a:lstStyle/>
          <a:p>
            <a:r>
              <a:rPr lang="en-US" altLang="zh-CN" sz="1800" dirty="0"/>
              <a:t>The good news is that there are already projects that provide development tools for multi-platform implementations, like </a:t>
            </a:r>
            <a:r>
              <a:rPr lang="en-GB" altLang="zh-CN" sz="1800" dirty="0"/>
              <a:t>Taro</a:t>
            </a:r>
          </a:p>
          <a:p>
            <a:pPr marL="0" indent="0">
              <a:buNone/>
            </a:pPr>
            <a:endParaRPr lang="en-GB" altLang="zh-CN" sz="1800" dirty="0"/>
          </a:p>
          <a:p>
            <a:pPr marL="0" indent="0">
              <a:buNone/>
            </a:pPr>
            <a:r>
              <a:rPr lang="en-GB" altLang="zh-CN" sz="1800" dirty="0"/>
              <a:t>                  </a:t>
            </a:r>
          </a:p>
          <a:p>
            <a:pPr marL="0" indent="0">
              <a:buNone/>
            </a:pPr>
            <a:r>
              <a:rPr lang="en-GB" altLang="zh-CN" sz="1800" dirty="0"/>
              <a:t>                          </a:t>
            </a:r>
            <a:r>
              <a:rPr lang="en-GB" altLang="zh-CN" dirty="0"/>
              <a:t>T</a:t>
            </a:r>
            <a:r>
              <a:rPr lang="en-US" altLang="zh-CN" dirty="0"/>
              <a:t>hank YOU! </a:t>
            </a:r>
            <a:r>
              <a:rPr lang="en-US" altLang="zh-CN"/>
              <a:t>Ultraman</a:t>
            </a:r>
            <a:endParaRPr lang="en-GB" altLang="zh-CN" dirty="0"/>
          </a:p>
          <a:p>
            <a:endParaRPr lang="en-US" altLang="zh-CN" dirty="0"/>
          </a:p>
          <a:p>
            <a:pPr marL="0" indent="0">
              <a:buNone/>
            </a:pP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53742-1737-4AC1-B802-89189C2D3AE1}" type="datetime1">
              <a:rPr lang="en-GB" altLang="zh-CN" smtClean="0"/>
              <a:t>19/09/2022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zh-CN"/>
              <a:t>W3C, TPAC 2022, Hangzhou 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7B82D-C3E9-4C5B-9BD1-3BFD1ED1D002}" type="slidenum">
              <a:rPr lang="zh-CN" altLang="en-US" smtClean="0"/>
              <a:t>4</a:t>
            </a:fld>
            <a:endParaRPr lang="zh-CN" altLang="en-US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64732" y="2656723"/>
            <a:ext cx="1588668" cy="1614783"/>
          </a:xfrm>
          <a:prstGeom prst="rect">
            <a:avLst/>
          </a:prstGeom>
        </p:spPr>
      </p:pic>
      <p:sp>
        <p:nvSpPr>
          <p:cNvPr id="8" name="泪滴形 7"/>
          <p:cNvSpPr/>
          <p:nvPr/>
        </p:nvSpPr>
        <p:spPr>
          <a:xfrm rot="4537602">
            <a:off x="5826036" y="2481942"/>
            <a:ext cx="914400" cy="914400"/>
          </a:xfrm>
          <a:prstGeom prst="teardrop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5775471" y="2656723"/>
            <a:ext cx="10641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You</a:t>
            </a:r>
            <a:r>
              <a:rPr lang="zh-CN" altLang="en-US" dirty="0"/>
              <a:t> </a:t>
            </a:r>
            <a:r>
              <a:rPr lang="en-US" altLang="zh-CN" dirty="0"/>
              <a:t>are welcome!</a:t>
            </a:r>
          </a:p>
        </p:txBody>
      </p:sp>
      <p:sp>
        <p:nvSpPr>
          <p:cNvPr id="10" name="内容占位符 2"/>
          <p:cNvSpPr txBox="1">
            <a:spLocks/>
          </p:cNvSpPr>
          <p:nvPr/>
        </p:nvSpPr>
        <p:spPr>
          <a:xfrm>
            <a:off x="1003299" y="4793388"/>
            <a:ext cx="10092145" cy="7042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1800" dirty="0"/>
              <a:t>However, the difficulty is that different platforms support different standards. Typically, the CSS used by MiniApp platforms is very different.</a:t>
            </a:r>
            <a:endParaRPr lang="zh-CN" altLang="en-US" sz="1800" dirty="0"/>
          </a:p>
        </p:txBody>
      </p:sp>
    </p:spTree>
    <p:extLst>
      <p:ext uri="{BB962C8B-B14F-4D97-AF65-F5344CB8AC3E}">
        <p14:creationId xmlns:p14="http://schemas.microsoft.com/office/powerpoint/2010/main" val="1652395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zh-CN" dirty="0"/>
              <a:t>So we set up the W3C MiniApp working group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59045" y="1551809"/>
            <a:ext cx="10369731" cy="490855"/>
          </a:xfrm>
        </p:spPr>
        <p:txBody>
          <a:bodyPr>
            <a:noAutofit/>
          </a:bodyPr>
          <a:lstStyle/>
          <a:p>
            <a:r>
              <a:rPr lang="en-US" altLang="zh-CN" sz="1800" dirty="0"/>
              <a:t>Our goal: </a:t>
            </a:r>
          </a:p>
          <a:p>
            <a:pPr lvl="1"/>
            <a:r>
              <a:rPr lang="en-US" altLang="zh-CN" sz="1800" dirty="0"/>
              <a:t>A set of specifications: app configuration, packaging, lifecycle, URL, UI, API, etc.</a:t>
            </a:r>
          </a:p>
          <a:p>
            <a:pPr lvl="1"/>
            <a:r>
              <a:rPr lang="en-US" altLang="zh-CN" sz="1800" dirty="0"/>
              <a:t>A standardized </a:t>
            </a:r>
            <a:r>
              <a:rPr lang="en-US" altLang="zh-CN" sz="1800" dirty="0" err="1"/>
              <a:t>MiniApp</a:t>
            </a:r>
            <a:r>
              <a:rPr lang="en-US" altLang="zh-CN" sz="1800" dirty="0"/>
              <a:t> full-stack solution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F99DD-9E76-4B8A-8C22-A6657EE262DD}" type="datetime1">
              <a:rPr lang="en-GB" altLang="zh-CN" smtClean="0"/>
              <a:t>19/09/2022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zh-CN"/>
              <a:t>W3C, TPAC 2022, Hangzhou 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7B82D-C3E9-4C5B-9BD1-3BFD1ED1D002}" type="slidenum">
              <a:rPr lang="zh-CN" altLang="en-US" smtClean="0"/>
              <a:t>5</a:t>
            </a:fld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8302300" y="3039290"/>
            <a:ext cx="2109652" cy="68797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Standard Framework</a:t>
            </a:r>
            <a:endParaRPr lang="zh-CN" altLang="en-US" dirty="0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73323" y="4502764"/>
            <a:ext cx="748622" cy="745295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40232" y="4507840"/>
            <a:ext cx="782127" cy="740219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62109" y="4474771"/>
            <a:ext cx="727443" cy="773288"/>
          </a:xfrm>
          <a:prstGeom prst="rect">
            <a:avLst/>
          </a:prstGeom>
        </p:spPr>
      </p:pic>
      <p:sp>
        <p:nvSpPr>
          <p:cNvPr id="12" name="矩形 11"/>
          <p:cNvSpPr/>
          <p:nvPr/>
        </p:nvSpPr>
        <p:spPr>
          <a:xfrm>
            <a:off x="1278836" y="3039290"/>
            <a:ext cx="2109652" cy="68797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Pre-Standard Unified Framework</a:t>
            </a:r>
            <a:endParaRPr lang="zh-CN" altLang="en-US" dirty="0"/>
          </a:p>
        </p:txBody>
      </p:sp>
      <p:pic>
        <p:nvPicPr>
          <p:cNvPr id="13" name="图片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8899" y="4385200"/>
            <a:ext cx="748622" cy="745295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5808" y="4390276"/>
            <a:ext cx="782127" cy="740219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7685" y="4357207"/>
            <a:ext cx="727443" cy="773288"/>
          </a:xfrm>
          <a:prstGeom prst="rect">
            <a:avLst/>
          </a:prstGeom>
        </p:spPr>
      </p:pic>
      <p:sp>
        <p:nvSpPr>
          <p:cNvPr id="16" name="任意多边形 15"/>
          <p:cNvSpPr/>
          <p:nvPr/>
        </p:nvSpPr>
        <p:spPr>
          <a:xfrm>
            <a:off x="1576250" y="3709852"/>
            <a:ext cx="1297578" cy="670560"/>
          </a:xfrm>
          <a:custGeom>
            <a:avLst/>
            <a:gdLst>
              <a:gd name="connsiteX0" fmla="*/ 696686 w 1297578"/>
              <a:gd name="connsiteY0" fmla="*/ 0 h 670560"/>
              <a:gd name="connsiteX1" fmla="*/ 931818 w 1297578"/>
              <a:gd name="connsiteY1" fmla="*/ 330925 h 670560"/>
              <a:gd name="connsiteX2" fmla="*/ 984069 w 1297578"/>
              <a:gd name="connsiteY2" fmla="*/ 348342 h 670560"/>
              <a:gd name="connsiteX3" fmla="*/ 1010195 w 1297578"/>
              <a:gd name="connsiteY3" fmla="*/ 365760 h 670560"/>
              <a:gd name="connsiteX4" fmla="*/ 1140823 w 1297578"/>
              <a:gd name="connsiteY4" fmla="*/ 357051 h 670560"/>
              <a:gd name="connsiteX5" fmla="*/ 1193075 w 1297578"/>
              <a:gd name="connsiteY5" fmla="*/ 304800 h 670560"/>
              <a:gd name="connsiteX6" fmla="*/ 1254035 w 1297578"/>
              <a:gd name="connsiteY6" fmla="*/ 243840 h 670560"/>
              <a:gd name="connsiteX7" fmla="*/ 1297578 w 1297578"/>
              <a:gd name="connsiteY7" fmla="*/ 209005 h 670560"/>
              <a:gd name="connsiteX8" fmla="*/ 426720 w 1297578"/>
              <a:gd name="connsiteY8" fmla="*/ 182880 h 670560"/>
              <a:gd name="connsiteX9" fmla="*/ 243840 w 1297578"/>
              <a:gd name="connsiteY9" fmla="*/ 200297 h 670560"/>
              <a:gd name="connsiteX10" fmla="*/ 217715 w 1297578"/>
              <a:gd name="connsiteY10" fmla="*/ 209005 h 670560"/>
              <a:gd name="connsiteX11" fmla="*/ 269966 w 1297578"/>
              <a:gd name="connsiteY11" fmla="*/ 235131 h 670560"/>
              <a:gd name="connsiteX12" fmla="*/ 365760 w 1297578"/>
              <a:gd name="connsiteY12" fmla="*/ 252548 h 670560"/>
              <a:gd name="connsiteX13" fmla="*/ 670560 w 1297578"/>
              <a:gd name="connsiteY13" fmla="*/ 269965 h 670560"/>
              <a:gd name="connsiteX14" fmla="*/ 801189 w 1297578"/>
              <a:gd name="connsiteY14" fmla="*/ 287382 h 670560"/>
              <a:gd name="connsiteX15" fmla="*/ 1018903 w 1297578"/>
              <a:gd name="connsiteY15" fmla="*/ 339634 h 670560"/>
              <a:gd name="connsiteX16" fmla="*/ 661852 w 1297578"/>
              <a:gd name="connsiteY16" fmla="*/ 348342 h 670560"/>
              <a:gd name="connsiteX17" fmla="*/ 600892 w 1297578"/>
              <a:gd name="connsiteY17" fmla="*/ 365760 h 670560"/>
              <a:gd name="connsiteX18" fmla="*/ 487680 w 1297578"/>
              <a:gd name="connsiteY18" fmla="*/ 374468 h 670560"/>
              <a:gd name="connsiteX19" fmla="*/ 418012 w 1297578"/>
              <a:gd name="connsiteY19" fmla="*/ 383177 h 670560"/>
              <a:gd name="connsiteX20" fmla="*/ 226423 w 1297578"/>
              <a:gd name="connsiteY20" fmla="*/ 374468 h 670560"/>
              <a:gd name="connsiteX21" fmla="*/ 174172 w 1297578"/>
              <a:gd name="connsiteY21" fmla="*/ 357051 h 670560"/>
              <a:gd name="connsiteX22" fmla="*/ 104503 w 1297578"/>
              <a:gd name="connsiteY22" fmla="*/ 365760 h 670560"/>
              <a:gd name="connsiteX23" fmla="*/ 60960 w 1297578"/>
              <a:gd name="connsiteY23" fmla="*/ 444137 h 670560"/>
              <a:gd name="connsiteX24" fmla="*/ 43543 w 1297578"/>
              <a:gd name="connsiteY24" fmla="*/ 470262 h 670560"/>
              <a:gd name="connsiteX25" fmla="*/ 34835 w 1297578"/>
              <a:gd name="connsiteY25" fmla="*/ 513805 h 670560"/>
              <a:gd name="connsiteX26" fmla="*/ 26126 w 1297578"/>
              <a:gd name="connsiteY26" fmla="*/ 574765 h 670560"/>
              <a:gd name="connsiteX27" fmla="*/ 8709 w 1297578"/>
              <a:gd name="connsiteY27" fmla="*/ 644434 h 670560"/>
              <a:gd name="connsiteX28" fmla="*/ 0 w 1297578"/>
              <a:gd name="connsiteY28" fmla="*/ 670560 h 670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297578" h="670560">
                <a:moveTo>
                  <a:pt x="696686" y="0"/>
                </a:moveTo>
                <a:cubicBezTo>
                  <a:pt x="775063" y="110308"/>
                  <a:pt x="845704" y="226545"/>
                  <a:pt x="931818" y="330925"/>
                </a:cubicBezTo>
                <a:cubicBezTo>
                  <a:pt x="943501" y="345087"/>
                  <a:pt x="984069" y="348342"/>
                  <a:pt x="984069" y="348342"/>
                </a:cubicBezTo>
                <a:cubicBezTo>
                  <a:pt x="992778" y="354148"/>
                  <a:pt x="999744" y="365179"/>
                  <a:pt x="1010195" y="365760"/>
                </a:cubicBezTo>
                <a:cubicBezTo>
                  <a:pt x="1053767" y="368181"/>
                  <a:pt x="1097777" y="364225"/>
                  <a:pt x="1140823" y="357051"/>
                </a:cubicBezTo>
                <a:cubicBezTo>
                  <a:pt x="1164402" y="353121"/>
                  <a:pt x="1180948" y="318139"/>
                  <a:pt x="1193075" y="304800"/>
                </a:cubicBezTo>
                <a:cubicBezTo>
                  <a:pt x="1212406" y="283537"/>
                  <a:pt x="1230125" y="259781"/>
                  <a:pt x="1254035" y="243840"/>
                </a:cubicBezTo>
                <a:cubicBezTo>
                  <a:pt x="1286992" y="221867"/>
                  <a:pt x="1272759" y="233823"/>
                  <a:pt x="1297578" y="209005"/>
                </a:cubicBezTo>
                <a:cubicBezTo>
                  <a:pt x="1219234" y="-104352"/>
                  <a:pt x="1299079" y="167019"/>
                  <a:pt x="426720" y="182880"/>
                </a:cubicBezTo>
                <a:cubicBezTo>
                  <a:pt x="412833" y="183132"/>
                  <a:pt x="261869" y="198494"/>
                  <a:pt x="243840" y="200297"/>
                </a:cubicBezTo>
                <a:cubicBezTo>
                  <a:pt x="235132" y="203200"/>
                  <a:pt x="217715" y="199826"/>
                  <a:pt x="217715" y="209005"/>
                </a:cubicBezTo>
                <a:cubicBezTo>
                  <a:pt x="217715" y="219385"/>
                  <a:pt x="263524" y="233751"/>
                  <a:pt x="269966" y="235131"/>
                </a:cubicBezTo>
                <a:cubicBezTo>
                  <a:pt x="301700" y="241931"/>
                  <a:pt x="333603" y="248163"/>
                  <a:pt x="365760" y="252548"/>
                </a:cubicBezTo>
                <a:cubicBezTo>
                  <a:pt x="451691" y="264266"/>
                  <a:pt x="601988" y="267108"/>
                  <a:pt x="670560" y="269965"/>
                </a:cubicBezTo>
                <a:cubicBezTo>
                  <a:pt x="714103" y="275771"/>
                  <a:pt x="758026" y="279216"/>
                  <a:pt x="801189" y="287382"/>
                </a:cubicBezTo>
                <a:cubicBezTo>
                  <a:pt x="948754" y="315300"/>
                  <a:pt x="938073" y="312689"/>
                  <a:pt x="1018903" y="339634"/>
                </a:cubicBezTo>
                <a:cubicBezTo>
                  <a:pt x="899886" y="342537"/>
                  <a:pt x="780673" y="340916"/>
                  <a:pt x="661852" y="348342"/>
                </a:cubicBezTo>
                <a:cubicBezTo>
                  <a:pt x="640760" y="349660"/>
                  <a:pt x="621791" y="362625"/>
                  <a:pt x="600892" y="365760"/>
                </a:cubicBezTo>
                <a:cubicBezTo>
                  <a:pt x="563462" y="371375"/>
                  <a:pt x="525358" y="370880"/>
                  <a:pt x="487680" y="374468"/>
                </a:cubicBezTo>
                <a:cubicBezTo>
                  <a:pt x="464382" y="376687"/>
                  <a:pt x="441235" y="380274"/>
                  <a:pt x="418012" y="383177"/>
                </a:cubicBezTo>
                <a:cubicBezTo>
                  <a:pt x="354149" y="380274"/>
                  <a:pt x="289988" y="381279"/>
                  <a:pt x="226423" y="374468"/>
                </a:cubicBezTo>
                <a:cubicBezTo>
                  <a:pt x="208168" y="372512"/>
                  <a:pt x="174172" y="357051"/>
                  <a:pt x="174172" y="357051"/>
                </a:cubicBezTo>
                <a:cubicBezTo>
                  <a:pt x="150949" y="359954"/>
                  <a:pt x="126498" y="357762"/>
                  <a:pt x="104503" y="365760"/>
                </a:cubicBezTo>
                <a:cubicBezTo>
                  <a:pt x="68426" y="378879"/>
                  <a:pt x="77755" y="418944"/>
                  <a:pt x="60960" y="444137"/>
                </a:cubicBezTo>
                <a:lnTo>
                  <a:pt x="43543" y="470262"/>
                </a:lnTo>
                <a:cubicBezTo>
                  <a:pt x="40640" y="484776"/>
                  <a:pt x="37268" y="499205"/>
                  <a:pt x="34835" y="513805"/>
                </a:cubicBezTo>
                <a:cubicBezTo>
                  <a:pt x="31461" y="534052"/>
                  <a:pt x="30152" y="554637"/>
                  <a:pt x="26126" y="574765"/>
                </a:cubicBezTo>
                <a:cubicBezTo>
                  <a:pt x="21431" y="598238"/>
                  <a:pt x="16279" y="621725"/>
                  <a:pt x="8709" y="644434"/>
                </a:cubicBezTo>
                <a:lnTo>
                  <a:pt x="0" y="67056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任意多边形 16"/>
          <p:cNvSpPr/>
          <p:nvPr/>
        </p:nvSpPr>
        <p:spPr>
          <a:xfrm>
            <a:off x="1643559" y="3744686"/>
            <a:ext cx="1580830" cy="670560"/>
          </a:xfrm>
          <a:custGeom>
            <a:avLst/>
            <a:gdLst>
              <a:gd name="connsiteX0" fmla="*/ 620669 w 1580830"/>
              <a:gd name="connsiteY0" fmla="*/ 0 h 670560"/>
              <a:gd name="connsiteX1" fmla="*/ 289743 w 1580830"/>
              <a:gd name="connsiteY1" fmla="*/ 52251 h 670560"/>
              <a:gd name="connsiteX2" fmla="*/ 63320 w 1580830"/>
              <a:gd name="connsiteY2" fmla="*/ 60960 h 670560"/>
              <a:gd name="connsiteX3" fmla="*/ 45903 w 1580830"/>
              <a:gd name="connsiteY3" fmla="*/ 87086 h 670560"/>
              <a:gd name="connsiteX4" fmla="*/ 19777 w 1580830"/>
              <a:gd name="connsiteY4" fmla="*/ 104503 h 670560"/>
              <a:gd name="connsiteX5" fmla="*/ 11069 w 1580830"/>
              <a:gd name="connsiteY5" fmla="*/ 200297 h 670560"/>
              <a:gd name="connsiteX6" fmla="*/ 132989 w 1580830"/>
              <a:gd name="connsiteY6" fmla="*/ 217714 h 670560"/>
              <a:gd name="connsiteX7" fmla="*/ 176531 w 1580830"/>
              <a:gd name="connsiteY7" fmla="*/ 226423 h 670560"/>
              <a:gd name="connsiteX8" fmla="*/ 254909 w 1580830"/>
              <a:gd name="connsiteY8" fmla="*/ 209006 h 670560"/>
              <a:gd name="connsiteX9" fmla="*/ 272326 w 1580830"/>
              <a:gd name="connsiteY9" fmla="*/ 191588 h 670560"/>
              <a:gd name="connsiteX10" fmla="*/ 272326 w 1580830"/>
              <a:gd name="connsiteY10" fmla="*/ 52251 h 670560"/>
              <a:gd name="connsiteX11" fmla="*/ 246200 w 1580830"/>
              <a:gd name="connsiteY11" fmla="*/ 8708 h 670560"/>
              <a:gd name="connsiteX12" fmla="*/ 220074 w 1580830"/>
              <a:gd name="connsiteY12" fmla="*/ 0 h 670560"/>
              <a:gd name="connsiteX13" fmla="*/ 124280 w 1580830"/>
              <a:gd name="connsiteY13" fmla="*/ 26126 h 670560"/>
              <a:gd name="connsiteX14" fmla="*/ 80737 w 1580830"/>
              <a:gd name="connsiteY14" fmla="*/ 113211 h 670560"/>
              <a:gd name="connsiteX15" fmla="*/ 98154 w 1580830"/>
              <a:gd name="connsiteY15" fmla="*/ 261257 h 670560"/>
              <a:gd name="connsiteX16" fmla="*/ 115571 w 1580830"/>
              <a:gd name="connsiteY16" fmla="*/ 287383 h 670560"/>
              <a:gd name="connsiteX17" fmla="*/ 150406 w 1580830"/>
              <a:gd name="connsiteY17" fmla="*/ 330926 h 670560"/>
              <a:gd name="connsiteX18" fmla="*/ 211366 w 1580830"/>
              <a:gd name="connsiteY18" fmla="*/ 400594 h 670560"/>
              <a:gd name="connsiteX19" fmla="*/ 254909 w 1580830"/>
              <a:gd name="connsiteY19" fmla="*/ 444137 h 670560"/>
              <a:gd name="connsiteX20" fmla="*/ 307160 w 1580830"/>
              <a:gd name="connsiteY20" fmla="*/ 461554 h 670560"/>
              <a:gd name="connsiteX21" fmla="*/ 420371 w 1580830"/>
              <a:gd name="connsiteY21" fmla="*/ 452846 h 670560"/>
              <a:gd name="connsiteX22" fmla="*/ 498749 w 1580830"/>
              <a:gd name="connsiteY22" fmla="*/ 418011 h 670560"/>
              <a:gd name="connsiteX23" fmla="*/ 551000 w 1580830"/>
              <a:gd name="connsiteY23" fmla="*/ 400594 h 670560"/>
              <a:gd name="connsiteX24" fmla="*/ 577126 w 1580830"/>
              <a:gd name="connsiteY24" fmla="*/ 391886 h 670560"/>
              <a:gd name="connsiteX25" fmla="*/ 655503 w 1580830"/>
              <a:gd name="connsiteY25" fmla="*/ 383177 h 670560"/>
              <a:gd name="connsiteX26" fmla="*/ 812257 w 1580830"/>
              <a:gd name="connsiteY26" fmla="*/ 391886 h 670560"/>
              <a:gd name="connsiteX27" fmla="*/ 829674 w 1580830"/>
              <a:gd name="connsiteY27" fmla="*/ 418011 h 670560"/>
              <a:gd name="connsiteX28" fmla="*/ 855800 w 1580830"/>
              <a:gd name="connsiteY28" fmla="*/ 548640 h 670560"/>
              <a:gd name="connsiteX29" fmla="*/ 873217 w 1580830"/>
              <a:gd name="connsiteY29" fmla="*/ 574766 h 670560"/>
              <a:gd name="connsiteX30" fmla="*/ 925469 w 1580830"/>
              <a:gd name="connsiteY30" fmla="*/ 592183 h 670560"/>
              <a:gd name="connsiteX31" fmla="*/ 1221560 w 1580830"/>
              <a:gd name="connsiteY31" fmla="*/ 583474 h 670560"/>
              <a:gd name="connsiteX32" fmla="*/ 1317354 w 1580830"/>
              <a:gd name="connsiteY32" fmla="*/ 566057 h 670560"/>
              <a:gd name="connsiteX33" fmla="*/ 1352189 w 1580830"/>
              <a:gd name="connsiteY33" fmla="*/ 548640 h 670560"/>
              <a:gd name="connsiteX34" fmla="*/ 1387023 w 1580830"/>
              <a:gd name="connsiteY34" fmla="*/ 539931 h 670560"/>
              <a:gd name="connsiteX35" fmla="*/ 1413149 w 1580830"/>
              <a:gd name="connsiteY35" fmla="*/ 531223 h 670560"/>
              <a:gd name="connsiteX36" fmla="*/ 1447983 w 1580830"/>
              <a:gd name="connsiteY36" fmla="*/ 478971 h 670560"/>
              <a:gd name="connsiteX37" fmla="*/ 1465400 w 1580830"/>
              <a:gd name="connsiteY37" fmla="*/ 452846 h 670560"/>
              <a:gd name="connsiteX38" fmla="*/ 1482817 w 1580830"/>
              <a:gd name="connsiteY38" fmla="*/ 418011 h 670560"/>
              <a:gd name="connsiteX39" fmla="*/ 1491526 w 1580830"/>
              <a:gd name="connsiteY39" fmla="*/ 391886 h 670560"/>
              <a:gd name="connsiteX40" fmla="*/ 1508943 w 1580830"/>
              <a:gd name="connsiteY40" fmla="*/ 374468 h 670560"/>
              <a:gd name="connsiteX41" fmla="*/ 1535069 w 1580830"/>
              <a:gd name="connsiteY41" fmla="*/ 426720 h 670560"/>
              <a:gd name="connsiteX42" fmla="*/ 1552486 w 1580830"/>
              <a:gd name="connsiteY42" fmla="*/ 452846 h 670560"/>
              <a:gd name="connsiteX43" fmla="*/ 1561194 w 1580830"/>
              <a:gd name="connsiteY43" fmla="*/ 478971 h 670560"/>
              <a:gd name="connsiteX44" fmla="*/ 1578611 w 1580830"/>
              <a:gd name="connsiteY44" fmla="*/ 505097 h 670560"/>
              <a:gd name="connsiteX45" fmla="*/ 1578611 w 1580830"/>
              <a:gd name="connsiteY45" fmla="*/ 670560 h 670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1580830" h="670560">
                <a:moveTo>
                  <a:pt x="620669" y="0"/>
                </a:moveTo>
                <a:cubicBezTo>
                  <a:pt x="510360" y="17417"/>
                  <a:pt x="400756" y="40109"/>
                  <a:pt x="289743" y="52251"/>
                </a:cubicBezTo>
                <a:cubicBezTo>
                  <a:pt x="214661" y="60463"/>
                  <a:pt x="138091" y="50278"/>
                  <a:pt x="63320" y="60960"/>
                </a:cubicBezTo>
                <a:cubicBezTo>
                  <a:pt x="52959" y="62440"/>
                  <a:pt x="53304" y="79685"/>
                  <a:pt x="45903" y="87086"/>
                </a:cubicBezTo>
                <a:cubicBezTo>
                  <a:pt x="38502" y="94487"/>
                  <a:pt x="28486" y="98697"/>
                  <a:pt x="19777" y="104503"/>
                </a:cubicBezTo>
                <a:cubicBezTo>
                  <a:pt x="17644" y="110901"/>
                  <a:pt x="-17337" y="187041"/>
                  <a:pt x="11069" y="200297"/>
                </a:cubicBezTo>
                <a:cubicBezTo>
                  <a:pt x="48270" y="217657"/>
                  <a:pt x="92734" y="209662"/>
                  <a:pt x="132989" y="217714"/>
                </a:cubicBezTo>
                <a:lnTo>
                  <a:pt x="176531" y="226423"/>
                </a:lnTo>
                <a:cubicBezTo>
                  <a:pt x="187076" y="224665"/>
                  <a:pt x="238421" y="218899"/>
                  <a:pt x="254909" y="209006"/>
                </a:cubicBezTo>
                <a:cubicBezTo>
                  <a:pt x="261950" y="204782"/>
                  <a:pt x="266520" y="197394"/>
                  <a:pt x="272326" y="191588"/>
                </a:cubicBezTo>
                <a:cubicBezTo>
                  <a:pt x="291965" y="132670"/>
                  <a:pt x="286017" y="161778"/>
                  <a:pt x="272326" y="52251"/>
                </a:cubicBezTo>
                <a:cubicBezTo>
                  <a:pt x="270105" y="34480"/>
                  <a:pt x="261982" y="18177"/>
                  <a:pt x="246200" y="8708"/>
                </a:cubicBezTo>
                <a:cubicBezTo>
                  <a:pt x="238329" y="3985"/>
                  <a:pt x="228783" y="2903"/>
                  <a:pt x="220074" y="0"/>
                </a:cubicBezTo>
                <a:cubicBezTo>
                  <a:pt x="141500" y="19643"/>
                  <a:pt x="173115" y="9847"/>
                  <a:pt x="124280" y="26126"/>
                </a:cubicBezTo>
                <a:cubicBezTo>
                  <a:pt x="82807" y="88336"/>
                  <a:pt x="94523" y="58069"/>
                  <a:pt x="80737" y="113211"/>
                </a:cubicBezTo>
                <a:cubicBezTo>
                  <a:pt x="82112" y="132464"/>
                  <a:pt x="78362" y="221672"/>
                  <a:pt x="98154" y="261257"/>
                </a:cubicBezTo>
                <a:cubicBezTo>
                  <a:pt x="102835" y="270619"/>
                  <a:pt x="110890" y="278022"/>
                  <a:pt x="115571" y="287383"/>
                </a:cubicBezTo>
                <a:cubicBezTo>
                  <a:pt x="136603" y="329446"/>
                  <a:pt x="106365" y="301565"/>
                  <a:pt x="150406" y="330926"/>
                </a:cubicBezTo>
                <a:cubicBezTo>
                  <a:pt x="220075" y="435429"/>
                  <a:pt x="153308" y="349794"/>
                  <a:pt x="211366" y="400594"/>
                </a:cubicBezTo>
                <a:cubicBezTo>
                  <a:pt x="226814" y="414111"/>
                  <a:pt x="235436" y="437646"/>
                  <a:pt x="254909" y="444137"/>
                </a:cubicBezTo>
                <a:lnTo>
                  <a:pt x="307160" y="461554"/>
                </a:lnTo>
                <a:cubicBezTo>
                  <a:pt x="344897" y="458651"/>
                  <a:pt x="382986" y="458749"/>
                  <a:pt x="420371" y="452846"/>
                </a:cubicBezTo>
                <a:cubicBezTo>
                  <a:pt x="500799" y="440147"/>
                  <a:pt x="446945" y="441035"/>
                  <a:pt x="498749" y="418011"/>
                </a:cubicBezTo>
                <a:cubicBezTo>
                  <a:pt x="515526" y="410555"/>
                  <a:pt x="533583" y="406400"/>
                  <a:pt x="551000" y="400594"/>
                </a:cubicBezTo>
                <a:cubicBezTo>
                  <a:pt x="559709" y="397691"/>
                  <a:pt x="568002" y="392900"/>
                  <a:pt x="577126" y="391886"/>
                </a:cubicBezTo>
                <a:lnTo>
                  <a:pt x="655503" y="383177"/>
                </a:lnTo>
                <a:cubicBezTo>
                  <a:pt x="707754" y="386080"/>
                  <a:pt x="760941" y="381623"/>
                  <a:pt x="812257" y="391886"/>
                </a:cubicBezTo>
                <a:cubicBezTo>
                  <a:pt x="822520" y="393939"/>
                  <a:pt x="827136" y="407857"/>
                  <a:pt x="829674" y="418011"/>
                </a:cubicBezTo>
                <a:cubicBezTo>
                  <a:pt x="839779" y="458428"/>
                  <a:pt x="830512" y="510707"/>
                  <a:pt x="855800" y="548640"/>
                </a:cubicBezTo>
                <a:cubicBezTo>
                  <a:pt x="861606" y="557349"/>
                  <a:pt x="864341" y="569219"/>
                  <a:pt x="873217" y="574766"/>
                </a:cubicBezTo>
                <a:cubicBezTo>
                  <a:pt x="888786" y="584496"/>
                  <a:pt x="925469" y="592183"/>
                  <a:pt x="925469" y="592183"/>
                </a:cubicBezTo>
                <a:cubicBezTo>
                  <a:pt x="1024166" y="589280"/>
                  <a:pt x="1122944" y="588405"/>
                  <a:pt x="1221560" y="583474"/>
                </a:cubicBezTo>
                <a:cubicBezTo>
                  <a:pt x="1236423" y="582731"/>
                  <a:pt x="1300078" y="569512"/>
                  <a:pt x="1317354" y="566057"/>
                </a:cubicBezTo>
                <a:cubicBezTo>
                  <a:pt x="1328966" y="560251"/>
                  <a:pt x="1340033" y="553198"/>
                  <a:pt x="1352189" y="548640"/>
                </a:cubicBezTo>
                <a:cubicBezTo>
                  <a:pt x="1363396" y="544437"/>
                  <a:pt x="1375515" y="543219"/>
                  <a:pt x="1387023" y="539931"/>
                </a:cubicBezTo>
                <a:cubicBezTo>
                  <a:pt x="1395849" y="537409"/>
                  <a:pt x="1404440" y="534126"/>
                  <a:pt x="1413149" y="531223"/>
                </a:cubicBezTo>
                <a:lnTo>
                  <a:pt x="1447983" y="478971"/>
                </a:lnTo>
                <a:cubicBezTo>
                  <a:pt x="1453789" y="470263"/>
                  <a:pt x="1460719" y="462207"/>
                  <a:pt x="1465400" y="452846"/>
                </a:cubicBezTo>
                <a:cubicBezTo>
                  <a:pt x="1471206" y="441234"/>
                  <a:pt x="1477703" y="429943"/>
                  <a:pt x="1482817" y="418011"/>
                </a:cubicBezTo>
                <a:cubicBezTo>
                  <a:pt x="1486433" y="409574"/>
                  <a:pt x="1486803" y="399757"/>
                  <a:pt x="1491526" y="391886"/>
                </a:cubicBezTo>
                <a:cubicBezTo>
                  <a:pt x="1495750" y="384845"/>
                  <a:pt x="1503137" y="380274"/>
                  <a:pt x="1508943" y="374468"/>
                </a:cubicBezTo>
                <a:cubicBezTo>
                  <a:pt x="1558857" y="449341"/>
                  <a:pt x="1499014" y="354609"/>
                  <a:pt x="1535069" y="426720"/>
                </a:cubicBezTo>
                <a:cubicBezTo>
                  <a:pt x="1539750" y="436081"/>
                  <a:pt x="1546680" y="444137"/>
                  <a:pt x="1552486" y="452846"/>
                </a:cubicBezTo>
                <a:cubicBezTo>
                  <a:pt x="1555389" y="461554"/>
                  <a:pt x="1557089" y="470761"/>
                  <a:pt x="1561194" y="478971"/>
                </a:cubicBezTo>
                <a:cubicBezTo>
                  <a:pt x="1565875" y="488333"/>
                  <a:pt x="1577663" y="494674"/>
                  <a:pt x="1578611" y="505097"/>
                </a:cubicBezTo>
                <a:cubicBezTo>
                  <a:pt x="1583604" y="560025"/>
                  <a:pt x="1578611" y="615406"/>
                  <a:pt x="1578611" y="67056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任意多边形 17"/>
          <p:cNvSpPr/>
          <p:nvPr/>
        </p:nvSpPr>
        <p:spPr>
          <a:xfrm>
            <a:off x="2281645" y="3735977"/>
            <a:ext cx="1013139" cy="644435"/>
          </a:xfrm>
          <a:custGeom>
            <a:avLst/>
            <a:gdLst>
              <a:gd name="connsiteX0" fmla="*/ 0 w 1013139"/>
              <a:gd name="connsiteY0" fmla="*/ 0 h 644435"/>
              <a:gd name="connsiteX1" fmla="*/ 43543 w 1013139"/>
              <a:gd name="connsiteY1" fmla="*/ 17417 h 644435"/>
              <a:gd name="connsiteX2" fmla="*/ 69668 w 1013139"/>
              <a:gd name="connsiteY2" fmla="*/ 26126 h 644435"/>
              <a:gd name="connsiteX3" fmla="*/ 156754 w 1013139"/>
              <a:gd name="connsiteY3" fmla="*/ 78377 h 644435"/>
              <a:gd name="connsiteX4" fmla="*/ 182880 w 1013139"/>
              <a:gd name="connsiteY4" fmla="*/ 87086 h 644435"/>
              <a:gd name="connsiteX5" fmla="*/ 287383 w 1013139"/>
              <a:gd name="connsiteY5" fmla="*/ 148046 h 644435"/>
              <a:gd name="connsiteX6" fmla="*/ 313508 w 1013139"/>
              <a:gd name="connsiteY6" fmla="*/ 156755 h 644435"/>
              <a:gd name="connsiteX7" fmla="*/ 435428 w 1013139"/>
              <a:gd name="connsiteY7" fmla="*/ 217715 h 644435"/>
              <a:gd name="connsiteX8" fmla="*/ 461554 w 1013139"/>
              <a:gd name="connsiteY8" fmla="*/ 226423 h 644435"/>
              <a:gd name="connsiteX9" fmla="*/ 548640 w 1013139"/>
              <a:gd name="connsiteY9" fmla="*/ 269966 h 644435"/>
              <a:gd name="connsiteX10" fmla="*/ 740228 w 1013139"/>
              <a:gd name="connsiteY10" fmla="*/ 304800 h 644435"/>
              <a:gd name="connsiteX11" fmla="*/ 827314 w 1013139"/>
              <a:gd name="connsiteY11" fmla="*/ 322217 h 644435"/>
              <a:gd name="connsiteX12" fmla="*/ 1010194 w 1013139"/>
              <a:gd name="connsiteY12" fmla="*/ 322217 h 644435"/>
              <a:gd name="connsiteX13" fmla="*/ 1001485 w 1013139"/>
              <a:gd name="connsiteY13" fmla="*/ 348343 h 644435"/>
              <a:gd name="connsiteX14" fmla="*/ 949234 w 1013139"/>
              <a:gd name="connsiteY14" fmla="*/ 400595 h 644435"/>
              <a:gd name="connsiteX15" fmla="*/ 923108 w 1013139"/>
              <a:gd name="connsiteY15" fmla="*/ 418012 h 644435"/>
              <a:gd name="connsiteX16" fmla="*/ 879565 w 1013139"/>
              <a:gd name="connsiteY16" fmla="*/ 435429 h 644435"/>
              <a:gd name="connsiteX17" fmla="*/ 722811 w 1013139"/>
              <a:gd name="connsiteY17" fmla="*/ 478972 h 644435"/>
              <a:gd name="connsiteX18" fmla="*/ 635725 w 1013139"/>
              <a:gd name="connsiteY18" fmla="*/ 487680 h 644435"/>
              <a:gd name="connsiteX19" fmla="*/ 348343 w 1013139"/>
              <a:gd name="connsiteY19" fmla="*/ 478972 h 644435"/>
              <a:gd name="connsiteX20" fmla="*/ 304800 w 1013139"/>
              <a:gd name="connsiteY20" fmla="*/ 470263 h 644435"/>
              <a:gd name="connsiteX21" fmla="*/ 287383 w 1013139"/>
              <a:gd name="connsiteY21" fmla="*/ 444137 h 644435"/>
              <a:gd name="connsiteX22" fmla="*/ 296091 w 1013139"/>
              <a:gd name="connsiteY22" fmla="*/ 418012 h 644435"/>
              <a:gd name="connsiteX23" fmla="*/ 391885 w 1013139"/>
              <a:gd name="connsiteY23" fmla="*/ 313509 h 644435"/>
              <a:gd name="connsiteX24" fmla="*/ 522514 w 1013139"/>
              <a:gd name="connsiteY24" fmla="*/ 217715 h 644435"/>
              <a:gd name="connsiteX25" fmla="*/ 592183 w 1013139"/>
              <a:gd name="connsiteY25" fmla="*/ 182880 h 644435"/>
              <a:gd name="connsiteX26" fmla="*/ 644434 w 1013139"/>
              <a:gd name="connsiteY26" fmla="*/ 165463 h 644435"/>
              <a:gd name="connsiteX27" fmla="*/ 661851 w 1013139"/>
              <a:gd name="connsiteY27" fmla="*/ 191589 h 644435"/>
              <a:gd name="connsiteX28" fmla="*/ 661851 w 1013139"/>
              <a:gd name="connsiteY28" fmla="*/ 374469 h 644435"/>
              <a:gd name="connsiteX29" fmla="*/ 600891 w 1013139"/>
              <a:gd name="connsiteY29" fmla="*/ 470263 h 644435"/>
              <a:gd name="connsiteX30" fmla="*/ 505097 w 1013139"/>
              <a:gd name="connsiteY30" fmla="*/ 548640 h 644435"/>
              <a:gd name="connsiteX31" fmla="*/ 461554 w 1013139"/>
              <a:gd name="connsiteY31" fmla="*/ 583475 h 644435"/>
              <a:gd name="connsiteX32" fmla="*/ 357051 w 1013139"/>
              <a:gd name="connsiteY32" fmla="*/ 609600 h 644435"/>
              <a:gd name="connsiteX33" fmla="*/ 330925 w 1013139"/>
              <a:gd name="connsiteY33" fmla="*/ 618309 h 644435"/>
              <a:gd name="connsiteX34" fmla="*/ 296091 w 1013139"/>
              <a:gd name="connsiteY34" fmla="*/ 627017 h 644435"/>
              <a:gd name="connsiteX35" fmla="*/ 182880 w 1013139"/>
              <a:gd name="connsiteY35" fmla="*/ 600892 h 644435"/>
              <a:gd name="connsiteX36" fmla="*/ 130628 w 1013139"/>
              <a:gd name="connsiteY36" fmla="*/ 583475 h 644435"/>
              <a:gd name="connsiteX37" fmla="*/ 113211 w 1013139"/>
              <a:gd name="connsiteY37" fmla="*/ 566057 h 644435"/>
              <a:gd name="connsiteX38" fmla="*/ 87085 w 1013139"/>
              <a:gd name="connsiteY38" fmla="*/ 557349 h 644435"/>
              <a:gd name="connsiteX39" fmla="*/ 52251 w 1013139"/>
              <a:gd name="connsiteY39" fmla="*/ 505097 h 644435"/>
              <a:gd name="connsiteX40" fmla="*/ 43543 w 1013139"/>
              <a:gd name="connsiteY40" fmla="*/ 548640 h 644435"/>
              <a:gd name="connsiteX41" fmla="*/ 34834 w 1013139"/>
              <a:gd name="connsiteY41" fmla="*/ 574766 h 644435"/>
              <a:gd name="connsiteX42" fmla="*/ 60960 w 1013139"/>
              <a:gd name="connsiteY42" fmla="*/ 644435 h 644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1013139" h="644435">
                <a:moveTo>
                  <a:pt x="0" y="0"/>
                </a:moveTo>
                <a:cubicBezTo>
                  <a:pt x="14514" y="5806"/>
                  <a:pt x="28906" y="11928"/>
                  <a:pt x="43543" y="17417"/>
                </a:cubicBezTo>
                <a:cubicBezTo>
                  <a:pt x="52138" y="20640"/>
                  <a:pt x="61231" y="22510"/>
                  <a:pt x="69668" y="26126"/>
                </a:cubicBezTo>
                <a:cubicBezTo>
                  <a:pt x="127323" y="50836"/>
                  <a:pt x="87094" y="39677"/>
                  <a:pt x="156754" y="78377"/>
                </a:cubicBezTo>
                <a:cubicBezTo>
                  <a:pt x="164779" y="82835"/>
                  <a:pt x="174780" y="82766"/>
                  <a:pt x="182880" y="87086"/>
                </a:cubicBezTo>
                <a:cubicBezTo>
                  <a:pt x="218463" y="106064"/>
                  <a:pt x="251800" y="129068"/>
                  <a:pt x="287383" y="148046"/>
                </a:cubicBezTo>
                <a:cubicBezTo>
                  <a:pt x="295483" y="152366"/>
                  <a:pt x="305202" y="152846"/>
                  <a:pt x="313508" y="156755"/>
                </a:cubicBezTo>
                <a:cubicBezTo>
                  <a:pt x="354620" y="176102"/>
                  <a:pt x="394316" y="198368"/>
                  <a:pt x="435428" y="217715"/>
                </a:cubicBezTo>
                <a:cubicBezTo>
                  <a:pt x="443734" y="221624"/>
                  <a:pt x="453219" y="222576"/>
                  <a:pt x="461554" y="226423"/>
                </a:cubicBezTo>
                <a:cubicBezTo>
                  <a:pt x="491022" y="240023"/>
                  <a:pt x="518139" y="258875"/>
                  <a:pt x="548640" y="269966"/>
                </a:cubicBezTo>
                <a:cubicBezTo>
                  <a:pt x="634044" y="301022"/>
                  <a:pt x="655927" y="294262"/>
                  <a:pt x="740228" y="304800"/>
                </a:cubicBezTo>
                <a:cubicBezTo>
                  <a:pt x="782927" y="310137"/>
                  <a:pt x="789827" y="312846"/>
                  <a:pt x="827314" y="322217"/>
                </a:cubicBezTo>
                <a:cubicBezTo>
                  <a:pt x="893566" y="311176"/>
                  <a:pt x="933732" y="300371"/>
                  <a:pt x="1010194" y="322217"/>
                </a:cubicBezTo>
                <a:cubicBezTo>
                  <a:pt x="1019021" y="324739"/>
                  <a:pt x="1005590" y="340132"/>
                  <a:pt x="1001485" y="348343"/>
                </a:cubicBezTo>
                <a:cubicBezTo>
                  <a:pt x="986786" y="377740"/>
                  <a:pt x="977507" y="380400"/>
                  <a:pt x="949234" y="400595"/>
                </a:cubicBezTo>
                <a:cubicBezTo>
                  <a:pt x="940717" y="406679"/>
                  <a:pt x="932470" y="413331"/>
                  <a:pt x="923108" y="418012"/>
                </a:cubicBezTo>
                <a:cubicBezTo>
                  <a:pt x="909126" y="425003"/>
                  <a:pt x="894287" y="430171"/>
                  <a:pt x="879565" y="435429"/>
                </a:cubicBezTo>
                <a:cubicBezTo>
                  <a:pt x="823166" y="455572"/>
                  <a:pt x="782039" y="469621"/>
                  <a:pt x="722811" y="478972"/>
                </a:cubicBezTo>
                <a:cubicBezTo>
                  <a:pt x="693995" y="483522"/>
                  <a:pt x="664754" y="484777"/>
                  <a:pt x="635725" y="487680"/>
                </a:cubicBezTo>
                <a:cubicBezTo>
                  <a:pt x="539931" y="484777"/>
                  <a:pt x="444049" y="484009"/>
                  <a:pt x="348343" y="478972"/>
                </a:cubicBezTo>
                <a:cubicBezTo>
                  <a:pt x="333562" y="478194"/>
                  <a:pt x="317651" y="477607"/>
                  <a:pt x="304800" y="470263"/>
                </a:cubicBezTo>
                <a:cubicBezTo>
                  <a:pt x="295713" y="465070"/>
                  <a:pt x="293189" y="452846"/>
                  <a:pt x="287383" y="444137"/>
                </a:cubicBezTo>
                <a:cubicBezTo>
                  <a:pt x="290286" y="435429"/>
                  <a:pt x="291537" y="425982"/>
                  <a:pt x="296091" y="418012"/>
                </a:cubicBezTo>
                <a:cubicBezTo>
                  <a:pt x="315702" y="383693"/>
                  <a:pt x="371281" y="332825"/>
                  <a:pt x="391885" y="313509"/>
                </a:cubicBezTo>
                <a:cubicBezTo>
                  <a:pt x="454765" y="254559"/>
                  <a:pt x="453269" y="254646"/>
                  <a:pt x="522514" y="217715"/>
                </a:cubicBezTo>
                <a:cubicBezTo>
                  <a:pt x="545424" y="205497"/>
                  <a:pt x="568318" y="193108"/>
                  <a:pt x="592183" y="182880"/>
                </a:cubicBezTo>
                <a:cubicBezTo>
                  <a:pt x="609058" y="175648"/>
                  <a:pt x="644434" y="165463"/>
                  <a:pt x="644434" y="165463"/>
                </a:cubicBezTo>
                <a:cubicBezTo>
                  <a:pt x="650240" y="174172"/>
                  <a:pt x="657170" y="182228"/>
                  <a:pt x="661851" y="191589"/>
                </a:cubicBezTo>
                <a:cubicBezTo>
                  <a:pt x="687467" y="242821"/>
                  <a:pt x="669030" y="348446"/>
                  <a:pt x="661851" y="374469"/>
                </a:cubicBezTo>
                <a:cubicBezTo>
                  <a:pt x="651786" y="410955"/>
                  <a:pt x="624344" y="440556"/>
                  <a:pt x="600891" y="470263"/>
                </a:cubicBezTo>
                <a:cubicBezTo>
                  <a:pt x="546490" y="539171"/>
                  <a:pt x="556298" y="531574"/>
                  <a:pt x="505097" y="548640"/>
                </a:cubicBezTo>
                <a:cubicBezTo>
                  <a:pt x="490583" y="560252"/>
                  <a:pt x="478179" y="575162"/>
                  <a:pt x="461554" y="583475"/>
                </a:cubicBezTo>
                <a:cubicBezTo>
                  <a:pt x="432458" y="598023"/>
                  <a:pt x="389031" y="601605"/>
                  <a:pt x="357051" y="609600"/>
                </a:cubicBezTo>
                <a:cubicBezTo>
                  <a:pt x="348145" y="611826"/>
                  <a:pt x="339752" y="615787"/>
                  <a:pt x="330925" y="618309"/>
                </a:cubicBezTo>
                <a:cubicBezTo>
                  <a:pt x="319417" y="621597"/>
                  <a:pt x="307702" y="624114"/>
                  <a:pt x="296091" y="627017"/>
                </a:cubicBezTo>
                <a:cubicBezTo>
                  <a:pt x="261545" y="620108"/>
                  <a:pt x="214397" y="611398"/>
                  <a:pt x="182880" y="600892"/>
                </a:cubicBezTo>
                <a:lnTo>
                  <a:pt x="130628" y="583475"/>
                </a:lnTo>
                <a:cubicBezTo>
                  <a:pt x="124822" y="577669"/>
                  <a:pt x="120252" y="570281"/>
                  <a:pt x="113211" y="566057"/>
                </a:cubicBezTo>
                <a:cubicBezTo>
                  <a:pt x="105340" y="561334"/>
                  <a:pt x="93576" y="563840"/>
                  <a:pt x="87085" y="557349"/>
                </a:cubicBezTo>
                <a:cubicBezTo>
                  <a:pt x="72283" y="542547"/>
                  <a:pt x="52251" y="505097"/>
                  <a:pt x="52251" y="505097"/>
                </a:cubicBezTo>
                <a:cubicBezTo>
                  <a:pt x="49348" y="519611"/>
                  <a:pt x="47133" y="534280"/>
                  <a:pt x="43543" y="548640"/>
                </a:cubicBezTo>
                <a:cubicBezTo>
                  <a:pt x="41317" y="557546"/>
                  <a:pt x="33820" y="565642"/>
                  <a:pt x="34834" y="574766"/>
                </a:cubicBezTo>
                <a:cubicBezTo>
                  <a:pt x="37615" y="599798"/>
                  <a:pt x="49941" y="622397"/>
                  <a:pt x="60960" y="64443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 18"/>
          <p:cNvSpPr/>
          <p:nvPr/>
        </p:nvSpPr>
        <p:spPr>
          <a:xfrm>
            <a:off x="966834" y="5257924"/>
            <a:ext cx="279275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200" dirty="0"/>
              <a:t>Some differences that are hard to smooth</a:t>
            </a:r>
            <a:endParaRPr lang="zh-CN" altLang="en-US" sz="1200" dirty="0"/>
          </a:p>
        </p:txBody>
      </p:sp>
      <p:sp>
        <p:nvSpPr>
          <p:cNvPr id="20" name="矩形 19"/>
          <p:cNvSpPr/>
          <p:nvPr/>
        </p:nvSpPr>
        <p:spPr>
          <a:xfrm>
            <a:off x="4713189" y="3039290"/>
            <a:ext cx="2109652" cy="68797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b="1" dirty="0"/>
              <a:t>Standard Framework</a:t>
            </a:r>
            <a:endParaRPr lang="zh-CN" altLang="en-US" b="1" dirty="0"/>
          </a:p>
        </p:txBody>
      </p:sp>
      <p:pic>
        <p:nvPicPr>
          <p:cNvPr id="21" name="图片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4212" y="4502764"/>
            <a:ext cx="748622" cy="745295"/>
          </a:xfrm>
          <a:prstGeom prst="rect">
            <a:avLst/>
          </a:prstGeom>
        </p:spPr>
      </p:pic>
      <p:pic>
        <p:nvPicPr>
          <p:cNvPr id="22" name="图片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1121" y="4507840"/>
            <a:ext cx="782127" cy="740219"/>
          </a:xfrm>
          <a:prstGeom prst="rect">
            <a:avLst/>
          </a:prstGeom>
        </p:spPr>
      </p:pic>
      <p:pic>
        <p:nvPicPr>
          <p:cNvPr id="23" name="图片 2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998" y="4474771"/>
            <a:ext cx="727443" cy="773288"/>
          </a:xfrm>
          <a:prstGeom prst="rect">
            <a:avLst/>
          </a:prstGeom>
        </p:spPr>
      </p:pic>
      <p:pic>
        <p:nvPicPr>
          <p:cNvPr id="24" name="图片 2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01514" y="4174565"/>
            <a:ext cx="382779" cy="314556"/>
          </a:xfrm>
          <a:prstGeom prst="rect">
            <a:avLst/>
          </a:prstGeom>
        </p:spPr>
      </p:pic>
      <p:pic>
        <p:nvPicPr>
          <p:cNvPr id="25" name="图片 2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61231" y="4174565"/>
            <a:ext cx="382779" cy="314556"/>
          </a:xfrm>
          <a:prstGeom prst="rect">
            <a:avLst/>
          </a:prstGeom>
        </p:spPr>
      </p:pic>
      <p:pic>
        <p:nvPicPr>
          <p:cNvPr id="26" name="图片 2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75482" y="4161497"/>
            <a:ext cx="382779" cy="314556"/>
          </a:xfrm>
          <a:prstGeom prst="rect">
            <a:avLst/>
          </a:prstGeom>
        </p:spPr>
      </p:pic>
      <p:cxnSp>
        <p:nvCxnSpPr>
          <p:cNvPr id="28" name="直接箭头连接符 27"/>
          <p:cNvCxnSpPr>
            <a:stCxn id="20" idx="2"/>
            <a:endCxn id="24" idx="0"/>
          </p:cNvCxnSpPr>
          <p:nvPr/>
        </p:nvCxnSpPr>
        <p:spPr>
          <a:xfrm flipH="1">
            <a:off x="5092904" y="3727267"/>
            <a:ext cx="675111" cy="4472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箭头连接符 29"/>
          <p:cNvCxnSpPr>
            <a:stCxn id="20" idx="2"/>
            <a:endCxn id="25" idx="0"/>
          </p:cNvCxnSpPr>
          <p:nvPr/>
        </p:nvCxnSpPr>
        <p:spPr>
          <a:xfrm>
            <a:off x="5768015" y="3727267"/>
            <a:ext cx="284606" cy="4472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接箭头连接符 31"/>
          <p:cNvCxnSpPr>
            <a:stCxn id="20" idx="2"/>
            <a:endCxn id="26" idx="0"/>
          </p:cNvCxnSpPr>
          <p:nvPr/>
        </p:nvCxnSpPr>
        <p:spPr>
          <a:xfrm>
            <a:off x="5768015" y="3727267"/>
            <a:ext cx="1098857" cy="4342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矩形 32"/>
          <p:cNvSpPr/>
          <p:nvPr/>
        </p:nvSpPr>
        <p:spPr>
          <a:xfrm>
            <a:off x="4464855" y="5244233"/>
            <a:ext cx="266839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200" dirty="0"/>
              <a:t>Platform-developed plug-ins are compatible with existing non-standard deployments.</a:t>
            </a:r>
            <a:endParaRPr lang="zh-CN" altLang="en-US" sz="1200" dirty="0"/>
          </a:p>
        </p:txBody>
      </p:sp>
      <p:sp>
        <p:nvSpPr>
          <p:cNvPr id="34" name="上下箭头 33"/>
          <p:cNvSpPr/>
          <p:nvPr/>
        </p:nvSpPr>
        <p:spPr>
          <a:xfrm>
            <a:off x="8520270" y="3757670"/>
            <a:ext cx="1673711" cy="680704"/>
          </a:xfrm>
          <a:prstGeom prst="upDownArrow">
            <a:avLst>
              <a:gd name="adj1" fmla="val 50000"/>
              <a:gd name="adj2" fmla="val 2701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矩形 34"/>
          <p:cNvSpPr/>
          <p:nvPr/>
        </p:nvSpPr>
        <p:spPr>
          <a:xfrm>
            <a:off x="7948284" y="5257924"/>
            <a:ext cx="29987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200" dirty="0"/>
              <a:t>Each platform supports standards, achieving a unified development framework.</a:t>
            </a:r>
            <a:endParaRPr lang="zh-CN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2344959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zh-CN" dirty="0"/>
              <a:t>What's going on now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8C71-328C-41EA-B33C-1711DC5FBF37}" type="datetime1">
              <a:rPr lang="en-GB" altLang="zh-CN" smtClean="0"/>
              <a:t>19/09/2022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zh-CN"/>
              <a:t>W3C, TPAC 2022, Hangzhou 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7B82D-C3E9-4C5B-9BD1-3BFD1ED1D002}" type="slidenum">
              <a:rPr lang="zh-CN" altLang="en-US" smtClean="0"/>
              <a:t>6</a:t>
            </a:fld>
            <a:endParaRPr lang="zh-CN" altLang="en-US" dirty="0"/>
          </a:p>
        </p:txBody>
      </p:sp>
      <p:pic>
        <p:nvPicPr>
          <p:cNvPr id="31" name="图片 3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1333" y="1923913"/>
            <a:ext cx="4733925" cy="3114675"/>
          </a:xfrm>
          <a:prstGeom prst="rect">
            <a:avLst/>
          </a:prstGeom>
        </p:spPr>
      </p:pic>
      <p:sp>
        <p:nvSpPr>
          <p:cNvPr id="36" name="流程图: 联系 35"/>
          <p:cNvSpPr/>
          <p:nvPr/>
        </p:nvSpPr>
        <p:spPr>
          <a:xfrm>
            <a:off x="5824265" y="2344359"/>
            <a:ext cx="210775" cy="228600"/>
          </a:xfrm>
          <a:prstGeom prst="flowChartConnector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7" name="文本框 36"/>
          <p:cNvSpPr txBox="1"/>
          <p:nvPr/>
        </p:nvSpPr>
        <p:spPr>
          <a:xfrm>
            <a:off x="5460485" y="1739247"/>
            <a:ext cx="938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CG note</a:t>
            </a:r>
            <a:endParaRPr lang="zh-CN" altLang="en-US" dirty="0"/>
          </a:p>
        </p:txBody>
      </p:sp>
      <p:sp>
        <p:nvSpPr>
          <p:cNvPr id="38" name="流程图: 联系 37"/>
          <p:cNvSpPr/>
          <p:nvPr/>
        </p:nvSpPr>
        <p:spPr>
          <a:xfrm>
            <a:off x="7112038" y="2344359"/>
            <a:ext cx="210775" cy="228600"/>
          </a:xfrm>
          <a:prstGeom prst="flowChartConnector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文本框 38"/>
          <p:cNvSpPr txBox="1"/>
          <p:nvPr/>
        </p:nvSpPr>
        <p:spPr>
          <a:xfrm>
            <a:off x="6713422" y="1739247"/>
            <a:ext cx="1019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WG note</a:t>
            </a:r>
            <a:endParaRPr lang="zh-CN" altLang="en-US" dirty="0"/>
          </a:p>
        </p:txBody>
      </p:sp>
      <p:sp>
        <p:nvSpPr>
          <p:cNvPr id="40" name="流程图: 联系 39"/>
          <p:cNvSpPr/>
          <p:nvPr/>
        </p:nvSpPr>
        <p:spPr>
          <a:xfrm>
            <a:off x="8444104" y="2344359"/>
            <a:ext cx="210775" cy="228600"/>
          </a:xfrm>
          <a:prstGeom prst="flowChartConnector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1" name="文本框 40"/>
          <p:cNvSpPr txBox="1"/>
          <p:nvPr/>
        </p:nvSpPr>
        <p:spPr>
          <a:xfrm>
            <a:off x="7845191" y="1739247"/>
            <a:ext cx="1409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Cross Review</a:t>
            </a:r>
            <a:endParaRPr lang="zh-CN" altLang="en-US" dirty="0"/>
          </a:p>
        </p:txBody>
      </p:sp>
      <p:sp>
        <p:nvSpPr>
          <p:cNvPr id="42" name="流程图: 联系 41"/>
          <p:cNvSpPr/>
          <p:nvPr/>
        </p:nvSpPr>
        <p:spPr>
          <a:xfrm>
            <a:off x="9945647" y="2344359"/>
            <a:ext cx="210775" cy="228600"/>
          </a:xfrm>
          <a:prstGeom prst="flowChartConnector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3" name="文本框 42"/>
          <p:cNvSpPr txBox="1"/>
          <p:nvPr/>
        </p:nvSpPr>
        <p:spPr>
          <a:xfrm>
            <a:off x="9372861" y="1739247"/>
            <a:ext cx="1245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Test Report</a:t>
            </a:r>
            <a:endParaRPr lang="zh-CN" altLang="en-US" dirty="0"/>
          </a:p>
        </p:txBody>
      </p:sp>
      <p:sp>
        <p:nvSpPr>
          <p:cNvPr id="44" name="流程图: 联系 43"/>
          <p:cNvSpPr/>
          <p:nvPr/>
        </p:nvSpPr>
        <p:spPr>
          <a:xfrm>
            <a:off x="11150980" y="2344359"/>
            <a:ext cx="210775" cy="228600"/>
          </a:xfrm>
          <a:prstGeom prst="flowChartConnector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5" name="文本框 44"/>
          <p:cNvSpPr txBox="1"/>
          <p:nvPr/>
        </p:nvSpPr>
        <p:spPr>
          <a:xfrm>
            <a:off x="10824199" y="1739247"/>
            <a:ext cx="864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Publish</a:t>
            </a:r>
            <a:endParaRPr lang="zh-CN" altLang="en-US" dirty="0"/>
          </a:p>
        </p:txBody>
      </p:sp>
      <p:sp>
        <p:nvSpPr>
          <p:cNvPr id="46" name="流程图: 联系 45"/>
          <p:cNvSpPr/>
          <p:nvPr/>
        </p:nvSpPr>
        <p:spPr>
          <a:xfrm>
            <a:off x="5832974" y="2843575"/>
            <a:ext cx="210775" cy="228600"/>
          </a:xfrm>
          <a:prstGeom prst="flowChartConnector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7" name="流程图: 联系 46"/>
          <p:cNvSpPr/>
          <p:nvPr/>
        </p:nvSpPr>
        <p:spPr>
          <a:xfrm>
            <a:off x="7120747" y="2843575"/>
            <a:ext cx="210775" cy="228600"/>
          </a:xfrm>
          <a:prstGeom prst="flowChartConnector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8" name="流程图: 联系 47"/>
          <p:cNvSpPr/>
          <p:nvPr/>
        </p:nvSpPr>
        <p:spPr>
          <a:xfrm>
            <a:off x="8452813" y="2843575"/>
            <a:ext cx="210775" cy="228600"/>
          </a:xfrm>
          <a:prstGeom prst="flowChartConnector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9" name="流程图: 联系 48"/>
          <p:cNvSpPr/>
          <p:nvPr/>
        </p:nvSpPr>
        <p:spPr>
          <a:xfrm>
            <a:off x="9954356" y="2843575"/>
            <a:ext cx="210775" cy="228600"/>
          </a:xfrm>
          <a:prstGeom prst="flowChartConnector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0" name="流程图: 联系 49"/>
          <p:cNvSpPr/>
          <p:nvPr/>
        </p:nvSpPr>
        <p:spPr>
          <a:xfrm>
            <a:off x="11159689" y="2843575"/>
            <a:ext cx="210775" cy="228600"/>
          </a:xfrm>
          <a:prstGeom prst="flowChartConnector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1" name="流程图: 联系 50"/>
          <p:cNvSpPr/>
          <p:nvPr/>
        </p:nvSpPr>
        <p:spPr>
          <a:xfrm>
            <a:off x="5832974" y="3353320"/>
            <a:ext cx="210775" cy="228600"/>
          </a:xfrm>
          <a:prstGeom prst="flowChartConnector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2" name="流程图: 联系 51"/>
          <p:cNvSpPr/>
          <p:nvPr/>
        </p:nvSpPr>
        <p:spPr>
          <a:xfrm>
            <a:off x="7120747" y="3353320"/>
            <a:ext cx="210775" cy="228600"/>
          </a:xfrm>
          <a:prstGeom prst="flowChartConnector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3" name="流程图: 联系 52"/>
          <p:cNvSpPr/>
          <p:nvPr/>
        </p:nvSpPr>
        <p:spPr>
          <a:xfrm>
            <a:off x="8452813" y="3353320"/>
            <a:ext cx="210775" cy="228600"/>
          </a:xfrm>
          <a:prstGeom prst="flowChartConnector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4" name="流程图: 联系 53"/>
          <p:cNvSpPr/>
          <p:nvPr/>
        </p:nvSpPr>
        <p:spPr>
          <a:xfrm>
            <a:off x="9954356" y="3353320"/>
            <a:ext cx="210775" cy="228600"/>
          </a:xfrm>
          <a:prstGeom prst="flowChartConnector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5" name="流程图: 联系 54"/>
          <p:cNvSpPr/>
          <p:nvPr/>
        </p:nvSpPr>
        <p:spPr>
          <a:xfrm>
            <a:off x="11159689" y="3353320"/>
            <a:ext cx="210775" cy="228600"/>
          </a:xfrm>
          <a:prstGeom prst="flowChartConnector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6" name="流程图: 联系 55"/>
          <p:cNvSpPr/>
          <p:nvPr/>
        </p:nvSpPr>
        <p:spPr>
          <a:xfrm>
            <a:off x="5832974" y="4161337"/>
            <a:ext cx="210775" cy="228600"/>
          </a:xfrm>
          <a:prstGeom prst="flowChartConnector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7" name="流程图: 联系 56"/>
          <p:cNvSpPr/>
          <p:nvPr/>
        </p:nvSpPr>
        <p:spPr>
          <a:xfrm>
            <a:off x="7120747" y="4161337"/>
            <a:ext cx="210775" cy="228600"/>
          </a:xfrm>
          <a:prstGeom prst="flowChartConnector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8" name="流程图: 联系 57"/>
          <p:cNvSpPr/>
          <p:nvPr/>
        </p:nvSpPr>
        <p:spPr>
          <a:xfrm>
            <a:off x="5832974" y="4671082"/>
            <a:ext cx="210775" cy="228600"/>
          </a:xfrm>
          <a:prstGeom prst="flowChartConnector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9" name="流程图: 联系 58"/>
          <p:cNvSpPr/>
          <p:nvPr/>
        </p:nvSpPr>
        <p:spPr>
          <a:xfrm>
            <a:off x="7120747" y="4671082"/>
            <a:ext cx="210775" cy="228600"/>
          </a:xfrm>
          <a:prstGeom prst="flowChartConnector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0" name="流程图: 联系 59"/>
          <p:cNvSpPr/>
          <p:nvPr/>
        </p:nvSpPr>
        <p:spPr>
          <a:xfrm>
            <a:off x="8452813" y="4161337"/>
            <a:ext cx="210775" cy="228600"/>
          </a:xfrm>
          <a:prstGeom prst="flowChartConnector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1" name="流程图: 联系 60"/>
          <p:cNvSpPr/>
          <p:nvPr/>
        </p:nvSpPr>
        <p:spPr>
          <a:xfrm>
            <a:off x="8452813" y="4671082"/>
            <a:ext cx="210775" cy="228600"/>
          </a:xfrm>
          <a:prstGeom prst="flowChartConnector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流程图: 联系 61"/>
          <p:cNvSpPr/>
          <p:nvPr/>
        </p:nvSpPr>
        <p:spPr>
          <a:xfrm>
            <a:off x="8718529" y="5771498"/>
            <a:ext cx="199153" cy="202898"/>
          </a:xfrm>
          <a:prstGeom prst="flowChartConnector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流程图: 联系 62"/>
          <p:cNvSpPr/>
          <p:nvPr/>
        </p:nvSpPr>
        <p:spPr>
          <a:xfrm>
            <a:off x="8718528" y="6056156"/>
            <a:ext cx="199153" cy="202898"/>
          </a:xfrm>
          <a:prstGeom prst="flowChartConnector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2" name="流程图: 联系 63"/>
          <p:cNvSpPr/>
          <p:nvPr/>
        </p:nvSpPr>
        <p:spPr>
          <a:xfrm>
            <a:off x="8722874" y="6356350"/>
            <a:ext cx="199153" cy="202898"/>
          </a:xfrm>
          <a:prstGeom prst="flowChartConnector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3" name="文本框 7"/>
          <p:cNvSpPr txBox="1"/>
          <p:nvPr/>
        </p:nvSpPr>
        <p:spPr>
          <a:xfrm>
            <a:off x="8903383" y="5734079"/>
            <a:ext cx="13149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dirty="0"/>
              <a:t>Standard covered.</a:t>
            </a:r>
          </a:p>
        </p:txBody>
      </p:sp>
      <p:sp>
        <p:nvSpPr>
          <p:cNvPr id="64" name="文本框 64"/>
          <p:cNvSpPr txBox="1"/>
          <p:nvPr/>
        </p:nvSpPr>
        <p:spPr>
          <a:xfrm>
            <a:off x="8903382" y="6019106"/>
            <a:ext cx="30696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dirty="0"/>
              <a:t>There is no need to provide standard methods</a:t>
            </a:r>
          </a:p>
        </p:txBody>
      </p:sp>
      <p:sp>
        <p:nvSpPr>
          <p:cNvPr id="65" name="文本框 65"/>
          <p:cNvSpPr txBox="1"/>
          <p:nvPr/>
        </p:nvSpPr>
        <p:spPr>
          <a:xfrm>
            <a:off x="8903382" y="6282618"/>
            <a:ext cx="22510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dirty="0"/>
              <a:t>Standardization urgently needed.</a:t>
            </a:r>
          </a:p>
        </p:txBody>
      </p:sp>
    </p:spTree>
    <p:extLst>
      <p:ext uri="{BB962C8B-B14F-4D97-AF65-F5344CB8AC3E}">
        <p14:creationId xmlns:p14="http://schemas.microsoft.com/office/powerpoint/2010/main" val="28850234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zh-CN" dirty="0"/>
              <a:t>It's a good start, but not enough.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FECC1-54F0-4D05-B1BC-219B55C38DE9}" type="datetime1">
              <a:rPr lang="en-GB" altLang="zh-CN" smtClean="0"/>
              <a:t>19/09/2022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zh-CN"/>
              <a:t>W3C, TPAC 2022, Hangzhou 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7B82D-C3E9-4C5B-9BD1-3BFD1ED1D002}" type="slidenum">
              <a:rPr lang="zh-CN" altLang="en-US" smtClean="0"/>
              <a:t>7</a:t>
            </a:fld>
            <a:endParaRPr lang="zh-CN" altLang="en-US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190358"/>
            <a:ext cx="6423710" cy="3586843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1141598" y="4944156"/>
            <a:ext cx="4807911" cy="1176062"/>
            <a:chOff x="1141598" y="4944156"/>
            <a:chExt cx="4807911" cy="1176062"/>
          </a:xfrm>
        </p:grpSpPr>
        <p:sp>
          <p:nvSpPr>
            <p:cNvPr id="62" name="流程图: 联系 61"/>
            <p:cNvSpPr/>
            <p:nvPr/>
          </p:nvSpPr>
          <p:spPr>
            <a:xfrm>
              <a:off x="1141599" y="5027373"/>
              <a:ext cx="199153" cy="202898"/>
            </a:xfrm>
            <a:prstGeom prst="flowChartConnector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3" name="流程图: 联系 62"/>
            <p:cNvSpPr/>
            <p:nvPr/>
          </p:nvSpPr>
          <p:spPr>
            <a:xfrm>
              <a:off x="1141599" y="5430738"/>
              <a:ext cx="199153" cy="202898"/>
            </a:xfrm>
            <a:prstGeom prst="flowChartConnector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4" name="流程图: 联系 63"/>
            <p:cNvSpPr/>
            <p:nvPr/>
          </p:nvSpPr>
          <p:spPr>
            <a:xfrm>
              <a:off x="1141598" y="5834103"/>
              <a:ext cx="199153" cy="202898"/>
            </a:xfrm>
            <a:prstGeom prst="flowChartConnector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文本框 7"/>
            <p:cNvSpPr txBox="1"/>
            <p:nvPr/>
          </p:nvSpPr>
          <p:spPr>
            <a:xfrm>
              <a:off x="1426028" y="4944156"/>
              <a:ext cx="18873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/>
                <a:t>Standard covered.</a:t>
              </a:r>
            </a:p>
          </p:txBody>
        </p:sp>
        <p:sp>
          <p:nvSpPr>
            <p:cNvPr id="65" name="文本框 64"/>
            <p:cNvSpPr txBox="1"/>
            <p:nvPr/>
          </p:nvSpPr>
          <p:spPr>
            <a:xfrm>
              <a:off x="1426027" y="5347521"/>
              <a:ext cx="45234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/>
                <a:t>There is no need to provide standard methods</a:t>
              </a:r>
            </a:p>
          </p:txBody>
        </p:sp>
        <p:sp>
          <p:nvSpPr>
            <p:cNvPr id="66" name="文本框 65"/>
            <p:cNvSpPr txBox="1"/>
            <p:nvPr/>
          </p:nvSpPr>
          <p:spPr>
            <a:xfrm>
              <a:off x="1426027" y="5750886"/>
              <a:ext cx="34965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/>
                <a:t>Standardization is urgently needed.</a:t>
              </a:r>
            </a:p>
          </p:txBody>
        </p:sp>
      </p:grpSp>
      <p:sp>
        <p:nvSpPr>
          <p:cNvPr id="67" name="流程图: 联系 66"/>
          <p:cNvSpPr/>
          <p:nvPr/>
        </p:nvSpPr>
        <p:spPr>
          <a:xfrm>
            <a:off x="5660648" y="1442413"/>
            <a:ext cx="199153" cy="202898"/>
          </a:xfrm>
          <a:prstGeom prst="flowChartConnector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1061870" y="1685965"/>
            <a:ext cx="980653" cy="369332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altLang="zh-CN" dirty="0"/>
              <a:t>Lifecycle</a:t>
            </a:r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8491" y="1714170"/>
            <a:ext cx="201185" cy="201185"/>
          </a:xfrm>
          <a:prstGeom prst="rect">
            <a:avLst/>
          </a:prstGeom>
        </p:spPr>
      </p:pic>
      <p:sp>
        <p:nvSpPr>
          <p:cNvPr id="68" name="文本框 67"/>
          <p:cNvSpPr txBox="1"/>
          <p:nvPr/>
        </p:nvSpPr>
        <p:spPr>
          <a:xfrm>
            <a:off x="4469099" y="1745805"/>
            <a:ext cx="510076" cy="369332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altLang="zh-CN" dirty="0" err="1"/>
              <a:t>URl</a:t>
            </a:r>
            <a:endParaRPr lang="en-US" altLang="zh-CN" dirty="0"/>
          </a:p>
        </p:txBody>
      </p:sp>
      <p:pic>
        <p:nvPicPr>
          <p:cNvPr id="69" name="图片 6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5720" y="1774010"/>
            <a:ext cx="201185" cy="201185"/>
          </a:xfrm>
          <a:prstGeom prst="rect">
            <a:avLst/>
          </a:prstGeom>
        </p:spPr>
      </p:pic>
      <p:sp>
        <p:nvSpPr>
          <p:cNvPr id="70" name="流程图: 联系 69"/>
          <p:cNvSpPr/>
          <p:nvPr/>
        </p:nvSpPr>
        <p:spPr>
          <a:xfrm>
            <a:off x="962294" y="2166520"/>
            <a:ext cx="199153" cy="202898"/>
          </a:xfrm>
          <a:prstGeom prst="flowChartConnector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1" name="流程图: 联系 70"/>
          <p:cNvSpPr/>
          <p:nvPr/>
        </p:nvSpPr>
        <p:spPr>
          <a:xfrm>
            <a:off x="969855" y="3634446"/>
            <a:ext cx="199153" cy="202898"/>
          </a:xfrm>
          <a:prstGeom prst="flowChartConnector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2" name="流程图: 联系 71"/>
          <p:cNvSpPr/>
          <p:nvPr/>
        </p:nvSpPr>
        <p:spPr>
          <a:xfrm>
            <a:off x="4246143" y="3724799"/>
            <a:ext cx="199153" cy="202898"/>
          </a:xfrm>
          <a:prstGeom prst="flowChartConnector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文本框 10"/>
          <p:cNvSpPr txBox="1"/>
          <p:nvPr/>
        </p:nvSpPr>
        <p:spPr>
          <a:xfrm>
            <a:off x="7590778" y="2720046"/>
            <a:ext cx="1125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otherwise</a:t>
            </a:r>
            <a:endParaRPr lang="zh-CN" altLang="en-US" dirty="0"/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33961" y="1190358"/>
            <a:ext cx="1514475" cy="3162300"/>
          </a:xfrm>
          <a:prstGeom prst="rect">
            <a:avLst/>
          </a:prstGeom>
        </p:spPr>
      </p:pic>
      <p:sp>
        <p:nvSpPr>
          <p:cNvPr id="13" name="矩形 12"/>
          <p:cNvSpPr/>
          <p:nvPr/>
        </p:nvSpPr>
        <p:spPr>
          <a:xfrm>
            <a:off x="8472217" y="4802573"/>
            <a:ext cx="323796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/>
              <a:t>Standardized solutions can achieve a hello world</a:t>
            </a:r>
          </a:p>
          <a:p>
            <a:r>
              <a:rPr lang="en-US" altLang="zh-CN" dirty="0"/>
              <a:t>However, only one hello world can be implemented.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90792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zh-CN" dirty="0"/>
              <a:t>Good News is 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9794A-F561-46E3-B056-A39366EC3415}" type="datetime1">
              <a:rPr lang="en-GB" altLang="zh-CN" smtClean="0"/>
              <a:t>19/09/2022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zh-CN"/>
              <a:t>W3C, TPAC 2022, Hangzhou 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7B82D-C3E9-4C5B-9BD1-3BFD1ED1D002}" type="slidenum">
              <a:rPr lang="zh-CN" altLang="en-US" smtClean="0"/>
              <a:t>8</a:t>
            </a:fld>
            <a:endParaRPr lang="zh-CN" altLang="en-US"/>
          </a:p>
        </p:txBody>
      </p:sp>
      <p:sp>
        <p:nvSpPr>
          <p:cNvPr id="24" name="内容占位符 2"/>
          <p:cNvSpPr>
            <a:spLocks noGrp="1"/>
          </p:cNvSpPr>
          <p:nvPr>
            <p:ph idx="1"/>
          </p:nvPr>
        </p:nvSpPr>
        <p:spPr>
          <a:xfrm>
            <a:off x="914400" y="1237797"/>
            <a:ext cx="10515600" cy="4351338"/>
          </a:xfrm>
        </p:spPr>
        <p:txBody>
          <a:bodyPr/>
          <a:lstStyle/>
          <a:p>
            <a:r>
              <a:rPr lang="en-GB" altLang="zh-CN" dirty="0"/>
              <a:t>We're working on</a:t>
            </a:r>
          </a:p>
          <a:p>
            <a:pPr lvl="1"/>
            <a:r>
              <a:rPr lang="en-US" altLang="zh-CN" dirty="0"/>
              <a:t>Since last year, we have held several working group meetings to discuss UI Components and API standardization.</a:t>
            </a:r>
          </a:p>
          <a:p>
            <a:pPr lvl="1"/>
            <a:r>
              <a:rPr lang="en-US" altLang="zh-CN" dirty="0"/>
              <a:t>Our CG set up a </a:t>
            </a:r>
            <a:r>
              <a:rPr lang="en-US" altLang="zh-CN" dirty="0" err="1"/>
              <a:t>Github</a:t>
            </a:r>
            <a:r>
              <a:rPr lang="en-US" altLang="zh-CN" dirty="0"/>
              <a:t> Repository (</a:t>
            </a:r>
            <a:r>
              <a:rPr lang="en-US" altLang="zh-CN" dirty="0">
                <a:hlinkClick r:id="rId2"/>
              </a:rPr>
              <a:t>https://github.com/w3c/miniapp-components</a:t>
            </a:r>
            <a:r>
              <a:rPr lang="en-US" altLang="zh-CN" dirty="0"/>
              <a:t>)</a:t>
            </a:r>
          </a:p>
          <a:p>
            <a:pPr lvl="1"/>
            <a:r>
              <a:rPr lang="en-US" altLang="zh-CN" dirty="0"/>
              <a:t>We proposed an Explainer to set out the necessity and work scope.</a:t>
            </a:r>
          </a:p>
          <a:p>
            <a:pPr lvl="1"/>
            <a:r>
              <a:rPr lang="en-US" altLang="zh-CN" dirty="0"/>
              <a:t>We will define the specifications for the UI Components first, and then the common APIs.</a:t>
            </a:r>
          </a:p>
          <a:p>
            <a:pPr marL="457200" lvl="1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7061965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1"/>
          </p:nvPr>
        </p:nvSpPr>
        <p:spPr>
          <a:xfrm>
            <a:off x="725738" y="2162287"/>
            <a:ext cx="10729365" cy="404104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Component is an extensible and reusable high-level building block to create MiniApps</a:t>
            </a:r>
          </a:p>
          <a:p>
            <a:pPr lvl="1"/>
            <a:r>
              <a:rPr lang="en-US" dirty="0"/>
              <a:t>Based on </a:t>
            </a:r>
            <a:r>
              <a:rPr lang="en-US" b="1" dirty="0"/>
              <a:t>HTML-like elements </a:t>
            </a:r>
            <a:r>
              <a:rPr lang="en-US" dirty="0"/>
              <a:t>(e.g., &lt;div&gt;, &lt;image&gt;, &lt;text&gt;,…)</a:t>
            </a:r>
          </a:p>
          <a:p>
            <a:pPr lvl="1"/>
            <a:r>
              <a:rPr lang="en-US" dirty="0"/>
              <a:t>Supporting </a:t>
            </a:r>
            <a:r>
              <a:rPr lang="en-US" b="1" dirty="0"/>
              <a:t>events specific </a:t>
            </a:r>
            <a:r>
              <a:rPr lang="en-US" dirty="0"/>
              <a:t>(</a:t>
            </a:r>
            <a:r>
              <a:rPr lang="en-US" dirty="0" err="1"/>
              <a:t>e.g</a:t>
            </a:r>
            <a:r>
              <a:rPr lang="en-US" dirty="0"/>
              <a:t>, click, swipe…)</a:t>
            </a:r>
          </a:p>
          <a:p>
            <a:pPr lvl="1"/>
            <a:r>
              <a:rPr lang="en-US" dirty="0"/>
              <a:t>Supporting a </a:t>
            </a:r>
            <a:r>
              <a:rPr lang="en-US" b="1" dirty="0"/>
              <a:t>subset of CSS</a:t>
            </a:r>
            <a:endParaRPr lang="en-US" dirty="0"/>
          </a:p>
          <a:p>
            <a:pPr lvl="1"/>
            <a:r>
              <a:rPr lang="en-US" dirty="0"/>
              <a:t>Components support </a:t>
            </a:r>
            <a:r>
              <a:rPr lang="en-US" b="1" dirty="0"/>
              <a:t>data binding</a:t>
            </a:r>
            <a:r>
              <a:rPr lang="en-US" dirty="0"/>
              <a:t>, like text interpolation.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b="1" dirty="0">
                <a:solidFill>
                  <a:srgbClr val="C00000"/>
                </a:solidFill>
              </a:rPr>
              <a:t>Concept similar to Web Components</a:t>
            </a:r>
          </a:p>
          <a:p>
            <a:pPr lvl="1"/>
            <a:r>
              <a:rPr lang="en-US" dirty="0"/>
              <a:t>Custom HTML Elements</a:t>
            </a:r>
          </a:p>
          <a:p>
            <a:pPr lvl="1"/>
            <a:r>
              <a:rPr lang="en-US" dirty="0"/>
              <a:t>HTML modules</a:t>
            </a:r>
          </a:p>
          <a:p>
            <a:pPr lvl="1"/>
            <a:r>
              <a:rPr lang="en-US" dirty="0"/>
              <a:t>HTML Templates</a:t>
            </a:r>
          </a:p>
          <a:p>
            <a:pPr lvl="1"/>
            <a:r>
              <a:rPr lang="en-US" dirty="0"/>
              <a:t>Shadow DOM</a:t>
            </a:r>
          </a:p>
          <a:p>
            <a:pPr lvl="1"/>
            <a:r>
              <a:rPr lang="en-US" dirty="0"/>
              <a:t>CSS</a:t>
            </a:r>
          </a:p>
          <a:p>
            <a:pPr lvl="1"/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8657" y="0"/>
            <a:ext cx="10736446" cy="993400"/>
          </a:xfrm>
        </p:spPr>
        <p:txBody>
          <a:bodyPr>
            <a:normAutofit fontScale="92500"/>
          </a:bodyPr>
          <a:lstStyle/>
          <a:p>
            <a:r>
              <a:rPr lang="en-US" altLang="zh-CN" dirty="0"/>
              <a:t>However, the MVVM architecture and V-DOM mode used by the </a:t>
            </a:r>
            <a:r>
              <a:rPr lang="en-US" altLang="zh-CN" dirty="0" err="1"/>
              <a:t>MiniApps</a:t>
            </a:r>
            <a:r>
              <a:rPr lang="en-US" altLang="zh-CN" dirty="0"/>
              <a:t> differ greatly from the existing W3C standards.</a:t>
            </a:r>
            <a:endParaRPr lang="zh-CN" altLang="en-US" dirty="0"/>
          </a:p>
        </p:txBody>
      </p:sp>
      <p:sp>
        <p:nvSpPr>
          <p:cNvPr id="4" name="Rectangle 3"/>
          <p:cNvSpPr/>
          <p:nvPr/>
        </p:nvSpPr>
        <p:spPr>
          <a:xfrm>
            <a:off x="8746713" y="5992518"/>
            <a:ext cx="2344598" cy="2461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 err="1">
                <a:solidFill>
                  <a:schemeClr val="bg2"/>
                </a:solidFill>
              </a:rPr>
              <a:t>lego</a:t>
            </a:r>
            <a:r>
              <a:rPr lang="en-US" sz="1000" dirty="0">
                <a:solidFill>
                  <a:schemeClr val="bg2"/>
                </a:solidFill>
              </a:rPr>
              <a:t> by </a:t>
            </a:r>
            <a:r>
              <a:rPr lang="en-US" sz="1000" dirty="0" err="1">
                <a:solidFill>
                  <a:schemeClr val="bg2"/>
                </a:solidFill>
              </a:rPr>
              <a:t>jon</a:t>
            </a:r>
            <a:r>
              <a:rPr lang="en-US" sz="1000" dirty="0">
                <a:solidFill>
                  <a:schemeClr val="bg2"/>
                </a:solidFill>
              </a:rPr>
              <a:t> </a:t>
            </a:r>
            <a:r>
              <a:rPr lang="en-US" sz="1000" dirty="0" err="1">
                <a:solidFill>
                  <a:schemeClr val="bg2"/>
                </a:solidFill>
              </a:rPr>
              <a:t>trillana</a:t>
            </a:r>
            <a:r>
              <a:rPr lang="en-US" sz="1000" dirty="0">
                <a:solidFill>
                  <a:schemeClr val="bg2"/>
                </a:solidFill>
              </a:rPr>
              <a:t> from the Noun Project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9126" y="2636978"/>
            <a:ext cx="4515074" cy="3241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40735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1153</Words>
  <Application>Microsoft Macintosh PowerPoint</Application>
  <PresentationFormat>Widescreen</PresentationFormat>
  <Paragraphs>158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.AppleSystemUIFont</vt:lpstr>
      <vt:lpstr>Arial</vt:lpstr>
      <vt:lpstr>Calibri</vt:lpstr>
      <vt:lpstr>Calibri Light</vt:lpstr>
      <vt:lpstr>Office 主题</vt:lpstr>
      <vt:lpstr>MiniApp Standardized Solutions</vt:lpstr>
      <vt:lpstr>Good work MiniApp! </vt:lpstr>
      <vt:lpstr>But……</vt:lpstr>
      <vt:lpstr>Is there any way? –Yes! But……</vt:lpstr>
      <vt:lpstr>So we set up the W3C MiniApp working group</vt:lpstr>
      <vt:lpstr>What's going on now</vt:lpstr>
      <vt:lpstr>It's a good start, but not enough.</vt:lpstr>
      <vt:lpstr>Good News is </vt:lpstr>
      <vt:lpstr>PowerPoint Presentation</vt:lpstr>
      <vt:lpstr>PowerPoint Presentation</vt:lpstr>
      <vt:lpstr>PowerPoint Presentation</vt:lpstr>
      <vt:lpstr>Well, soon we have standards, and then we need to deploy</vt:lpstr>
      <vt:lpstr>Everything's ready, I guess</vt:lpstr>
      <vt:lpstr>Appendix</vt:lpstr>
    </vt:vector>
  </TitlesOfParts>
  <Company>Huawei Technologies Co.,Ltd.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MiniApp Standardized Solutions</dc:title>
  <dc:creator>wangzitao</dc:creator>
  <cp:lastModifiedBy>Fuqiao Xue</cp:lastModifiedBy>
  <cp:revision>34</cp:revision>
  <dcterms:created xsi:type="dcterms:W3CDTF">2022-09-02T07:36:58Z</dcterms:created>
  <dcterms:modified xsi:type="dcterms:W3CDTF">2022-09-19T04:41:23Z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(3)MosOhsmRfWOyjVScJWwtroqtuq09T5MnVEFgMrpN+bllBm9uGPqt9oN/MGHhTNvrEgJP6cEv
hobcfUWUGlFBjEQTN2JLdhsxanZCFf3orZi5K4x1kxdhXj906P8zF//A2Re2CpvcMvXSjyYK
om7Hh3hXpuHwzHBEv/N31yURNISrbNBOKbnUum6knWnvqETNkQodh4K3uhHZsn1fHvvA2mVD
6hNkiOBoEqh67UT5GO</vt:lpwstr>
  </property>
  <property fmtid="{D5CDD505-2E9C-101B-9397-08002B2CF9AE}" pid="3" name="_2015_ms_pID_7253431">
    <vt:lpwstr>X6X8dmnmAYllRffL5108DLmEoZZa9Yl1jeTWfQjgkC+boMUchl+5cD
QNdhpXQ2CS5dMFPZaLVA7YJ0zkbnJuO+Xbg3jm7TgVTZ2wplHmHCjY2NZHnZouJ8v8uItZXL
e1iTaCGn5cZf3aETkMVsXjaP2WzT/Hf9HvJ+5kpNGpEBgQdLWuv62gRq3rKzU9cCFlUi4MjU
K526Qfly2SjqPdDY+uXrxVM85Xjb1K/evtLQ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1662099089</vt:lpwstr>
  </property>
  <property fmtid="{D5CDD505-2E9C-101B-9397-08002B2CF9AE}" pid="8" name="_2015_ms_pID_7253432">
    <vt:lpwstr>NA==</vt:lpwstr>
  </property>
</Properties>
</file>