
<file path=[Content_Types].xml><?xml version="1.0" encoding="utf-8"?>
<Types xmlns="http://schemas.openxmlformats.org/package/2006/content-types">
  <Default Extension="emf" ContentType="image/x-emf"/>
  <Default Extension="gif" ContentType="image/gif"/>
  <Default Extension="jpe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sldIdLst>
    <p:sldId id="256" r:id="rId5"/>
    <p:sldId id="257" r:id="rId6"/>
    <p:sldId id="267" r:id="rId7"/>
    <p:sldId id="259" r:id="rId8"/>
    <p:sldId id="268" r:id="rId9"/>
    <p:sldId id="271" r:id="rId10"/>
    <p:sldId id="269" r:id="rId11"/>
    <p:sldId id="270" r:id="rId12"/>
    <p:sldId id="272" r:id="rId13"/>
    <p:sldId id="273"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A74F0A-F693-4597-B66C-E2A9BEC22FBC}">
          <p14:sldIdLst>
            <p14:sldId id="256"/>
            <p14:sldId id="257"/>
            <p14:sldId id="267"/>
            <p14:sldId id="259"/>
            <p14:sldId id="268"/>
            <p14:sldId id="271"/>
            <p14:sldId id="269"/>
            <p14:sldId id="270"/>
            <p14:sldId id="272"/>
            <p14:sldId id="273"/>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3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84129" autoAdjust="0"/>
  </p:normalViewPr>
  <p:slideViewPr>
    <p:cSldViewPr snapToGrid="0">
      <p:cViewPr varScale="1">
        <p:scale>
          <a:sx n="103" d="100"/>
          <a:sy n="103" d="100"/>
        </p:scale>
        <p:origin x="1016" y="176"/>
      </p:cViewPr>
      <p:guideLst/>
    </p:cSldViewPr>
  </p:slideViewPr>
  <p:outlineViewPr>
    <p:cViewPr>
      <p:scale>
        <a:sx n="33" d="100"/>
        <a:sy n="33" d="100"/>
      </p:scale>
      <p:origin x="0" y="-10784"/>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87" d="100"/>
          <a:sy n="87" d="100"/>
        </p:scale>
        <p:origin x="1912" y="-7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2B2AB-8ADB-4B8E-8CFF-1BB6DB839BA6}" type="datetimeFigureOut">
              <a:rPr lang="en-US" smtClean="0"/>
              <a:t>9/6/22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A3DE2-9475-4E0C-9340-2FA83158E99A}" type="slidenum">
              <a:rPr lang="en-US" smtClean="0"/>
              <a:t>‹#›</a:t>
            </a:fld>
            <a:endParaRPr lang="en-US"/>
          </a:p>
        </p:txBody>
      </p:sp>
    </p:spTree>
    <p:extLst>
      <p:ext uri="{BB962C8B-B14F-4D97-AF65-F5344CB8AC3E}">
        <p14:creationId xmlns:p14="http://schemas.microsoft.com/office/powerpoint/2010/main" val="2047464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3.org/wiki/Network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r>
              <a:rPr lang="en-IN" dirty="0"/>
              <a:t>Hello Everyone. We, the chairs of the Web &amp; Networks Interest Group are glad to connect with you at TPAC 2022. The Web &amp; Networks Interest Group is co-chaired by Dan </a:t>
            </a:r>
            <a:r>
              <a:rPr lang="en-IN" dirty="0" err="1"/>
              <a:t>Druta,</a:t>
            </a:r>
            <a:r>
              <a:rPr lang="en-IN" dirty="0"/>
              <a:t> Song Xu and Sudeep </a:t>
            </a:r>
            <a:r>
              <a:rPr lang="en-IN" dirty="0" err="1"/>
              <a:t>Divakaran</a:t>
            </a:r>
            <a:r>
              <a:rPr lang="en-IN" dirty="0"/>
              <a:t>. </a:t>
            </a:r>
            <a:endParaRPr lang="en-US" dirty="0"/>
          </a:p>
          <a:p>
            <a:endParaRPr lang="en-IN" dirty="0"/>
          </a:p>
          <a:p>
            <a:r>
              <a:rPr lang="en-IN" dirty="0"/>
              <a:t>We are excited to see the wonderful innovations and developments evolving in the Web and Networking space and would like to share some of that with you.</a:t>
            </a:r>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1</a:t>
            </a:fld>
            <a:endParaRPr lang="en-US"/>
          </a:p>
        </p:txBody>
      </p:sp>
    </p:spTree>
    <p:extLst>
      <p:ext uri="{BB962C8B-B14F-4D97-AF65-F5344CB8AC3E}">
        <p14:creationId xmlns:p14="http://schemas.microsoft.com/office/powerpoint/2010/main" val="76328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Our Interest Group was chartered in May 2019 and since then we have been focused on our mission which revolves around exploring solutions for web applications, that can leverage existing and upcoming network capabilities, to achieve better performance and resource allocation, both on the client device and network.</a:t>
            </a:r>
            <a:endParaRPr lang="en-US" dirty="0"/>
          </a:p>
          <a:p>
            <a:r>
              <a:rPr lang="en-IN" dirty="0"/>
              <a:t> </a:t>
            </a:r>
            <a:endParaRPr lang="en-US" dirty="0"/>
          </a:p>
          <a:p>
            <a:r>
              <a:rPr lang="en-IN" dirty="0"/>
              <a:t>Let me share some of the key topics of focus. One of them is the usage of application hints by networks and also, network hints by Web applications. We look into how evolving </a:t>
            </a:r>
            <a:r>
              <a:rPr lang="en-IN" dirty="0" err="1"/>
              <a:t>WiFi</a:t>
            </a:r>
            <a:r>
              <a:rPr lang="en-IN" dirty="0"/>
              <a:t>, 5G and other networking standards and new technologies deployed using Edge Computing can be leveraged by the Web community. We also discuss Developer tools that can help the next generation Web Developers to test their applications with more insights about the network conditions metrics.</a:t>
            </a:r>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2</a:t>
            </a:fld>
            <a:endParaRPr lang="en-US"/>
          </a:p>
        </p:txBody>
      </p:sp>
    </p:spTree>
    <p:extLst>
      <p:ext uri="{BB962C8B-B14F-4D97-AF65-F5344CB8AC3E}">
        <p14:creationId xmlns:p14="http://schemas.microsoft.com/office/powerpoint/2010/main" val="298852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zh-CN" altLang="en-US" sz="2000" dirty="0">
                <a:solidFill>
                  <a:schemeClr val="bg1"/>
                </a:solidFill>
                <a:latin typeface="Microsoft YaHei Light" panose="020B0502040204020203" pitchFamily="34" charset="-122"/>
                <a:ea typeface="Microsoft YaHei Light" panose="020B0502040204020203" pitchFamily="34" charset="-122"/>
              </a:rPr>
              <a:t>上行</a:t>
            </a:r>
            <a:r>
              <a:rPr lang="en-US" altLang="zh-CN" sz="2000" dirty="0">
                <a:solidFill>
                  <a:schemeClr val="bg1"/>
                </a:solidFill>
                <a:latin typeface="Microsoft YaHei Light" panose="020B0502040204020203" pitchFamily="34" charset="-122"/>
                <a:ea typeface="Microsoft YaHei Light" panose="020B0502040204020203" pitchFamily="34" charset="-122"/>
              </a:rPr>
              <a:t>:</a:t>
            </a:r>
            <a:r>
              <a:rPr lang="zh-CN" altLang="en-US" sz="2000" dirty="0">
                <a:solidFill>
                  <a:schemeClr val="bg1"/>
                </a:solidFill>
                <a:latin typeface="Microsoft YaHei Light" panose="020B0502040204020203" pitchFamily="34" charset="-122"/>
                <a:ea typeface="Microsoft YaHei Light" panose="020B0502040204020203" pitchFamily="34" charset="-122"/>
              </a:rPr>
              <a:t>内容制作、节目制播，授权频谱、空口资源预留、走核心网路由或独立专网</a:t>
            </a:r>
          </a:p>
          <a:p>
            <a:pPr lvl="1"/>
            <a:r>
              <a:rPr lang="zh-CN" altLang="en-US" sz="2000" dirty="0">
                <a:solidFill>
                  <a:schemeClr val="bg1"/>
                </a:solidFill>
                <a:latin typeface="Microsoft YaHei Light" panose="020B0502040204020203" pitchFamily="34" charset="-122"/>
                <a:ea typeface="Microsoft YaHei Light" panose="020B0502040204020203" pitchFamily="34" charset="-122"/>
              </a:rPr>
              <a:t>下行</a:t>
            </a:r>
            <a:r>
              <a:rPr lang="en-US" altLang="zh-CN" sz="2000" dirty="0">
                <a:solidFill>
                  <a:schemeClr val="bg1"/>
                </a:solidFill>
                <a:latin typeface="Microsoft YaHei Light" panose="020B0502040204020203" pitchFamily="34" charset="-122"/>
                <a:ea typeface="Microsoft YaHei Light" panose="020B0502040204020203" pitchFamily="34" charset="-122"/>
              </a:rPr>
              <a:t>:</a:t>
            </a:r>
            <a:r>
              <a:rPr lang="zh-CN" altLang="en-US" sz="2000" dirty="0">
                <a:solidFill>
                  <a:schemeClr val="bg1"/>
                </a:solidFill>
                <a:latin typeface="Microsoft YaHei Light" panose="020B0502040204020203" pitchFamily="34" charset="-122"/>
                <a:ea typeface="Microsoft YaHei Light" panose="020B0502040204020203" pitchFamily="34" charset="-122"/>
              </a:rPr>
              <a:t>音视频分发，单播、组播、移动电信</a:t>
            </a:r>
            <a:r>
              <a:rPr lang="en-US" altLang="zh-CN" sz="2000" dirty="0">
                <a:solidFill>
                  <a:schemeClr val="bg1"/>
                </a:solidFill>
                <a:latin typeface="Microsoft YaHei Light" panose="020B0502040204020203" pitchFamily="34" charset="-122"/>
                <a:ea typeface="Microsoft YaHei Light" panose="020B0502040204020203" pitchFamily="34" charset="-122"/>
              </a:rPr>
              <a:t>5</a:t>
            </a:r>
            <a:r>
              <a:rPr lang="en-US" sz="2000" dirty="0">
                <a:solidFill>
                  <a:schemeClr val="bg1"/>
                </a:solidFill>
                <a:latin typeface="Microsoft YaHei Light" panose="020B0502040204020203" pitchFamily="34" charset="-122"/>
                <a:ea typeface="Microsoft YaHei Light" panose="020B0502040204020203" pitchFamily="34" charset="-122"/>
              </a:rPr>
              <a:t>G</a:t>
            </a:r>
            <a:r>
              <a:rPr lang="zh-CN" altLang="en-US" sz="2000" dirty="0">
                <a:solidFill>
                  <a:schemeClr val="bg1"/>
                </a:solidFill>
                <a:latin typeface="Microsoft YaHei Light" panose="020B0502040204020203" pitchFamily="34" charset="-122"/>
                <a:ea typeface="Microsoft YaHei Light" panose="020B0502040204020203" pitchFamily="34" charset="-122"/>
              </a:rPr>
              <a:t>大小塔混合模式</a:t>
            </a:r>
          </a:p>
          <a:p>
            <a:pPr lvl="1"/>
            <a:endParaRPr lang="en-US" sz="2000" dirty="0">
              <a:solidFill>
                <a:schemeClr val="bg1"/>
              </a:solidFill>
              <a:latin typeface="Microsoft YaHei Light" panose="020B0502040204020203" pitchFamily="34" charset="-122"/>
              <a:ea typeface="Microsoft YaHei Light" panose="020B0502040204020203" pitchFamily="34" charset="-122"/>
            </a:endParaRPr>
          </a:p>
          <a:p>
            <a:pPr lvl="1"/>
            <a:r>
              <a:rPr lang="en-US" sz="2000" dirty="0">
                <a:solidFill>
                  <a:schemeClr val="bg1"/>
                </a:solidFill>
                <a:latin typeface="Microsoft YaHei Light" panose="020B0502040204020203" pitchFamily="34" charset="-122"/>
                <a:ea typeface="Microsoft YaHei Light" panose="020B0502040204020203" pitchFamily="34" charset="-122"/>
              </a:rPr>
              <a:t>Application hints to the network (e.g. ways for applications to declare their operational wishes to the network). Specifically, the group will focus on hints and similar approaches that can simultaneously benefit web application and network performance (in general-purpose browsers, tablets, phones). For instance:</a:t>
            </a:r>
          </a:p>
          <a:p>
            <a:pPr lvl="1"/>
            <a:r>
              <a:rPr lang="en-US" sz="2000" dirty="0">
                <a:solidFill>
                  <a:schemeClr val="bg1"/>
                </a:solidFill>
                <a:latin typeface="Microsoft YaHei Light" panose="020B0502040204020203" pitchFamily="34" charset="-122"/>
                <a:ea typeface="Microsoft YaHei Light" panose="020B0502040204020203" pitchFamily="34" charset="-122"/>
              </a:rPr>
              <a:t>Multipath, multi-carrier, multi-connectivity handling;</a:t>
            </a:r>
          </a:p>
          <a:p>
            <a:pPr lvl="1"/>
            <a:r>
              <a:rPr lang="en-US" sz="2000" dirty="0">
                <a:solidFill>
                  <a:schemeClr val="bg1"/>
                </a:solidFill>
                <a:latin typeface="Microsoft YaHei Light" panose="020B0502040204020203" pitchFamily="34" charset="-122"/>
                <a:ea typeface="Microsoft YaHei Light" panose="020B0502040204020203" pitchFamily="34" charset="-122"/>
              </a:rPr>
              <a:t>Latency vs bandwidth trade-offs, for instance high bandwidth 4K video stream, or low latency video call, etc.</a:t>
            </a:r>
          </a:p>
          <a:p>
            <a:pPr lvl="1"/>
            <a:r>
              <a:rPr lang="en-US" sz="2000" dirty="0">
                <a:solidFill>
                  <a:schemeClr val="bg1"/>
                </a:solidFill>
                <a:latin typeface="Microsoft YaHei Light" panose="020B0502040204020203" pitchFamily="34" charset="-122"/>
                <a:ea typeface="Microsoft YaHei Light" panose="020B0502040204020203" pitchFamily="34" charset="-122"/>
              </a:rPr>
              <a:t>Network hints to device applications to enable moving of compute functions across the network between client, edge or cloud depending on user-experience and compute requirements, and optimal resource utilization. This can complement other offload decision factors like contextual information, for e.g. cost, privacy, battery level, etc.</a:t>
            </a:r>
          </a:p>
          <a:p>
            <a:pPr lvl="1"/>
            <a:r>
              <a:rPr lang="en-US" sz="2000" dirty="0">
                <a:solidFill>
                  <a:schemeClr val="bg1"/>
                </a:solidFill>
                <a:latin typeface="Microsoft YaHei Light" panose="020B0502040204020203" pitchFamily="34" charset="-122"/>
                <a:ea typeface="Microsoft YaHei Light" panose="020B0502040204020203" pitchFamily="34" charset="-122"/>
              </a:rPr>
              <a:t>Exposure of specialized services such as </a:t>
            </a:r>
            <a:r>
              <a:rPr lang="en-US" sz="2000" dirty="0" err="1">
                <a:solidFill>
                  <a:schemeClr val="bg1"/>
                </a:solidFill>
                <a:latin typeface="Microsoft YaHei Light" panose="020B0502040204020203" pitchFamily="34" charset="-122"/>
                <a:ea typeface="Microsoft YaHei Light" panose="020B0502040204020203" pitchFamily="34" charset="-122"/>
              </a:rPr>
              <a:t>DiffServ</a:t>
            </a:r>
            <a:r>
              <a:rPr lang="en-US" sz="2000" dirty="0">
                <a:solidFill>
                  <a:schemeClr val="bg1"/>
                </a:solidFill>
                <a:latin typeface="Microsoft YaHei Light" panose="020B0502040204020203" pitchFamily="34" charset="-122"/>
                <a:ea typeface="Microsoft YaHei Light" panose="020B0502040204020203" pitchFamily="34" charset="-122"/>
              </a:rPr>
              <a:t>, 5G Slices, </a:t>
            </a:r>
            <a:r>
              <a:rPr lang="en-US" sz="2000" dirty="0" err="1">
                <a:solidFill>
                  <a:schemeClr val="bg1"/>
                </a:solidFill>
                <a:latin typeface="Microsoft YaHei Light" panose="020B0502040204020203" pitchFamily="34" charset="-122"/>
                <a:ea typeface="Microsoft YaHei Light" panose="020B0502040204020203" pitchFamily="34" charset="-122"/>
              </a:rPr>
              <a:t>WebTransport</a:t>
            </a:r>
            <a:r>
              <a:rPr lang="en-US" sz="2000" dirty="0">
                <a:solidFill>
                  <a:schemeClr val="bg1"/>
                </a:solidFill>
                <a:latin typeface="Microsoft YaHei Light" panose="020B0502040204020203" pitchFamily="34" charset="-122"/>
                <a:ea typeface="Microsoft YaHei Light" panose="020B0502040204020203" pitchFamily="34" charset="-122"/>
              </a:rPr>
              <a:t> and Edge Computing, including load balancing computing between client devices, edge and cloud, particularly in latency-sensitive applications like Machine Learning inference and Cloud Gaming (used for rendering game on the cloud).</a:t>
            </a:r>
          </a:p>
          <a:p>
            <a:pPr lvl="1"/>
            <a:r>
              <a:rPr lang="en-US" sz="2000" dirty="0">
                <a:solidFill>
                  <a:schemeClr val="bg1"/>
                </a:solidFill>
                <a:latin typeface="Microsoft YaHei Light" panose="020B0502040204020203" pitchFamily="34" charset="-122"/>
                <a:ea typeface="Microsoft YaHei Light" panose="020B0502040204020203" pitchFamily="34" charset="-122"/>
              </a:rPr>
              <a:t>Evaluation of aggregated web metrics for enhanced troubleshooting and network performance optimization to improve web application experience. In addition to this, analyze privacy and security risks and evaluate related mitigation considerations.</a:t>
            </a:r>
          </a:p>
          <a:p>
            <a:pPr lvl="1"/>
            <a:br>
              <a:rPr lang="en-US" sz="2000" dirty="0">
                <a:solidFill>
                  <a:schemeClr val="bg1"/>
                </a:solidFill>
                <a:latin typeface="Microsoft YaHei Light" panose="020B0502040204020203" pitchFamily="34" charset="-122"/>
                <a:ea typeface="Microsoft YaHei Light" panose="020B0502040204020203" pitchFamily="34" charset="-122"/>
              </a:rPr>
            </a:br>
            <a:r>
              <a:rPr lang="en-US" sz="1800" dirty="0">
                <a:solidFill>
                  <a:schemeClr val="bg1"/>
                </a:solidFill>
                <a:latin typeface="Microsoft YaHei Light" panose="020B0502040204020203" pitchFamily="34" charset="-122"/>
                <a:ea typeface="Microsoft YaHei Light" panose="020B0502040204020203" pitchFamily="34" charset="-122"/>
              </a:rPr>
              <a:t>Liaise and coordinate with relevant networking standards organizations </a:t>
            </a:r>
          </a:p>
          <a:p>
            <a:pPr lvl="1"/>
            <a:r>
              <a:rPr lang="en-US" sz="2000" dirty="0">
                <a:solidFill>
                  <a:schemeClr val="bg1"/>
                </a:solidFill>
                <a:latin typeface="Microsoft YaHei Light" panose="020B0502040204020203" pitchFamily="34" charset="-122"/>
                <a:ea typeface="Microsoft YaHei Light" panose="020B0502040204020203" pitchFamily="34" charset="-122"/>
              </a:rPr>
              <a:t>Propose incubation of new work </a:t>
            </a:r>
          </a:p>
          <a:p>
            <a:pPr lvl="1"/>
            <a:r>
              <a:rPr lang="en-US" sz="2000" dirty="0">
                <a:solidFill>
                  <a:schemeClr val="bg1"/>
                </a:solidFill>
                <a:latin typeface="Microsoft YaHei Light" panose="020B0502040204020203" pitchFamily="34" charset="-122"/>
                <a:ea typeface="Microsoft YaHei Light" panose="020B0502040204020203" pitchFamily="34" charset="-122"/>
              </a:rPr>
              <a:t>Share the latest developments in networking standardization bodies</a:t>
            </a:r>
          </a:p>
          <a:p>
            <a:pPr marL="457200" lvl="1" indent="0">
              <a:buNone/>
            </a:pPr>
            <a:endParaRPr lang="en-IN" sz="2000" dirty="0">
              <a:solidFill>
                <a:schemeClr val="bg1"/>
              </a:solidFill>
              <a:latin typeface="Microsoft YaHei Light" panose="020B0502040204020203" pitchFamily="34" charset="-122"/>
              <a:ea typeface="Microsoft YaHei Light" panose="020B0502040204020203" pitchFamily="34" charset="-122"/>
            </a:endParaRPr>
          </a:p>
          <a:p>
            <a:endParaRPr lang="en-IN" sz="2000" dirty="0">
              <a:solidFill>
                <a:schemeClr val="bg1"/>
              </a:solidFill>
              <a:latin typeface="Microsoft YaHei Light" panose="020B0502040204020203" pitchFamily="34" charset="-122"/>
              <a:ea typeface="Microsoft YaHei Light" panose="020B0502040204020203" pitchFamily="34" charset="-122"/>
            </a:endParaRPr>
          </a:p>
          <a:p>
            <a:r>
              <a:rPr lang="en-IN" dirty="0"/>
              <a:t>Our tasks are to identify opportunities and new use-cases, about which we will share some examples later. We liaise and coordinate with W3C groups and networking standard development organizations, and identify ideas for incubation.</a:t>
            </a:r>
            <a:endParaRPr lang="en-US" dirty="0"/>
          </a:p>
          <a:p>
            <a:r>
              <a:rPr lang="en-IN" dirty="0"/>
              <a:t> </a:t>
            </a:r>
            <a:endParaRPr lang="en-US" dirty="0"/>
          </a:p>
          <a:p>
            <a:r>
              <a:rPr lang="en-IN" dirty="0"/>
              <a:t>We maintain a public distribution list and also a Wiki of the latest Networking features, use-cases and ideas that we are tracking or investigating. You can access the Wiki using the link here.</a:t>
            </a:r>
            <a:endParaRPr lang="en-US" dirty="0"/>
          </a:p>
          <a:p>
            <a:r>
              <a:rPr lang="en-IN" u="sng" dirty="0">
                <a:hlinkClick r:id="rId3"/>
              </a:rPr>
              <a:t>https://www.w3.org/wiki/Networks</a:t>
            </a:r>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3</a:t>
            </a:fld>
            <a:endParaRPr lang="en-US"/>
          </a:p>
        </p:txBody>
      </p:sp>
    </p:spTree>
    <p:extLst>
      <p:ext uri="{BB962C8B-B14F-4D97-AF65-F5344CB8AC3E}">
        <p14:creationId xmlns:p14="http://schemas.microsoft.com/office/powerpoint/2010/main" val="4015335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Let's move into a bit about what we have done so far. As mentioned earlier, we started in May 2019 and ever since then, we have had around 12 meetings were we discussed wide-ranging topics related to network use-cases. Back in November, we kickstarted two workstreams - one called Edge Computing and other Network Quality Monitoring and Prediction. </a:t>
            </a:r>
            <a:endParaRPr lang="en-US" dirty="0"/>
          </a:p>
          <a:p>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4</a:t>
            </a:fld>
            <a:endParaRPr lang="en-US"/>
          </a:p>
        </p:txBody>
      </p:sp>
    </p:spTree>
    <p:extLst>
      <p:ext uri="{BB962C8B-B14F-4D97-AF65-F5344CB8AC3E}">
        <p14:creationId xmlns:p14="http://schemas.microsoft.com/office/powerpoint/2010/main" val="57537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5</a:t>
            </a:fld>
            <a:endParaRPr lang="en-US"/>
          </a:p>
        </p:txBody>
      </p:sp>
    </p:spTree>
    <p:extLst>
      <p:ext uri="{BB962C8B-B14F-4D97-AF65-F5344CB8AC3E}">
        <p14:creationId xmlns:p14="http://schemas.microsoft.com/office/powerpoint/2010/main" val="4112764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7</a:t>
            </a:fld>
            <a:endParaRPr lang="en-US"/>
          </a:p>
        </p:txBody>
      </p:sp>
    </p:spTree>
    <p:extLst>
      <p:ext uri="{BB962C8B-B14F-4D97-AF65-F5344CB8AC3E}">
        <p14:creationId xmlns:p14="http://schemas.microsoft.com/office/powerpoint/2010/main" val="54451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8</a:t>
            </a:fld>
            <a:endParaRPr lang="en-US"/>
          </a:p>
        </p:txBody>
      </p:sp>
    </p:spTree>
    <p:extLst>
      <p:ext uri="{BB962C8B-B14F-4D97-AF65-F5344CB8AC3E}">
        <p14:creationId xmlns:p14="http://schemas.microsoft.com/office/powerpoint/2010/main" val="3876710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Sir Tim Berners Lee said "When something is such a creative medium as the web, the limits to it are our imagination" . </a:t>
            </a:r>
          </a:p>
          <a:p>
            <a:r>
              <a:rPr lang="en-IN" dirty="0"/>
              <a:t>The Web And Networks Interest Group envisions unlocking the full potential of web by leveraging latest advancements in wireless and wired technologies.</a:t>
            </a:r>
            <a:endParaRPr lang="en-US" dirty="0"/>
          </a:p>
          <a:p>
            <a:endParaRPr lang="en-US" dirty="0"/>
          </a:p>
        </p:txBody>
      </p:sp>
      <p:sp>
        <p:nvSpPr>
          <p:cNvPr id="4" name="Slide Number Placeholder 3"/>
          <p:cNvSpPr>
            <a:spLocks noGrp="1"/>
          </p:cNvSpPr>
          <p:nvPr>
            <p:ph type="sldNum" sz="quarter" idx="5"/>
          </p:nvPr>
        </p:nvSpPr>
        <p:spPr/>
        <p:txBody>
          <a:bodyPr/>
          <a:lstStyle/>
          <a:p>
            <a:fld id="{696A3DE2-9475-4E0C-9340-2FA83158E99A}" type="slidenum">
              <a:rPr lang="en-US" smtClean="0"/>
              <a:t>11</a:t>
            </a:fld>
            <a:endParaRPr lang="en-US"/>
          </a:p>
        </p:txBody>
      </p:sp>
    </p:spTree>
    <p:extLst>
      <p:ext uri="{BB962C8B-B14F-4D97-AF65-F5344CB8AC3E}">
        <p14:creationId xmlns:p14="http://schemas.microsoft.com/office/powerpoint/2010/main" val="893416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49369" y="3039705"/>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0" y="3040722"/>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6001" y="3112084"/>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pic>
        <p:nvPicPr>
          <p:cNvPr id="13" name="Picture 12">
            <a:extLst>
              <a:ext uri="{FF2B5EF4-FFF2-40B4-BE49-F238E27FC236}">
                <a16:creationId xmlns:a16="http://schemas.microsoft.com/office/drawing/2014/main" id="{21085AAF-52CF-48E1-90B9-01F71C6672DD}"/>
              </a:ext>
            </a:extLst>
          </p:cNvPr>
          <p:cNvPicPr>
            <a:picLocks noChangeAspect="1"/>
          </p:cNvPicPr>
          <p:nvPr userDrawn="1"/>
        </p:nvPicPr>
        <p:blipFill>
          <a:blip r:embed="rId2"/>
          <a:stretch>
            <a:fillRect/>
          </a:stretch>
        </p:blipFill>
        <p:spPr>
          <a:xfrm>
            <a:off x="2589212" y="6350427"/>
            <a:ext cx="1596765" cy="30081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a:xfrm>
            <a:off x="2589212" y="6283478"/>
            <a:ext cx="7619999" cy="365125"/>
          </a:xfrm>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pic>
        <p:nvPicPr>
          <p:cNvPr id="9" name="Picture 8">
            <a:extLst>
              <a:ext uri="{FF2B5EF4-FFF2-40B4-BE49-F238E27FC236}">
                <a16:creationId xmlns:a16="http://schemas.microsoft.com/office/drawing/2014/main" id="{A1B4AC10-7B91-435D-BCFE-0EF944DF937C}"/>
              </a:ext>
            </a:extLst>
          </p:cNvPr>
          <p:cNvPicPr>
            <a:picLocks noChangeAspect="1"/>
          </p:cNvPicPr>
          <p:nvPr userDrawn="1"/>
        </p:nvPicPr>
        <p:blipFill>
          <a:blip r:embed="rId2"/>
          <a:stretch>
            <a:fillRect/>
          </a:stretch>
        </p:blipFill>
        <p:spPr>
          <a:xfrm>
            <a:off x="2589212" y="6350427"/>
            <a:ext cx="1596765" cy="30081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pic>
        <p:nvPicPr>
          <p:cNvPr id="11" name="Picture 10">
            <a:extLst>
              <a:ext uri="{FF2B5EF4-FFF2-40B4-BE49-F238E27FC236}">
                <a16:creationId xmlns:a16="http://schemas.microsoft.com/office/drawing/2014/main" id="{9A6B8E5C-F35F-4E80-8934-DC786F8680E7}"/>
              </a:ext>
            </a:extLst>
          </p:cNvPr>
          <p:cNvPicPr>
            <a:picLocks noChangeAspect="1"/>
          </p:cNvPicPr>
          <p:nvPr userDrawn="1"/>
        </p:nvPicPr>
        <p:blipFill>
          <a:blip r:embed="rId2"/>
          <a:stretch>
            <a:fillRect/>
          </a:stretch>
        </p:blipFill>
        <p:spPr>
          <a:xfrm>
            <a:off x="2589212" y="6350427"/>
            <a:ext cx="1596765" cy="30081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pic>
        <p:nvPicPr>
          <p:cNvPr id="8" name="Picture 7">
            <a:extLst>
              <a:ext uri="{FF2B5EF4-FFF2-40B4-BE49-F238E27FC236}">
                <a16:creationId xmlns:a16="http://schemas.microsoft.com/office/drawing/2014/main" id="{04B94028-726E-4BD5-AC54-9C619B862F9F}"/>
              </a:ext>
            </a:extLst>
          </p:cNvPr>
          <p:cNvPicPr>
            <a:picLocks noChangeAspect="1"/>
          </p:cNvPicPr>
          <p:nvPr userDrawn="1"/>
        </p:nvPicPr>
        <p:blipFill>
          <a:blip r:embed="rId2"/>
          <a:stretch>
            <a:fillRect/>
          </a:stretch>
        </p:blipFill>
        <p:spPr>
          <a:xfrm>
            <a:off x="2589212" y="6350427"/>
            <a:ext cx="1596765" cy="30081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E397CB29-C496-48D8-82D7-95D793E62D2A}"/>
              </a:ext>
            </a:extLst>
          </p:cNvPr>
          <p:cNvPicPr>
            <a:picLocks noChangeAspect="1"/>
          </p:cNvPicPr>
          <p:nvPr userDrawn="1"/>
        </p:nvPicPr>
        <p:blipFill>
          <a:blip r:embed="rId2"/>
          <a:stretch>
            <a:fillRect/>
          </a:stretch>
        </p:blipFill>
        <p:spPr>
          <a:xfrm>
            <a:off x="2589212" y="6350427"/>
            <a:ext cx="1596765" cy="30081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media" Target="../media/media1.m4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video" Target="../media/media1.m4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9/6/22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pic>
        <p:nvPicPr>
          <p:cNvPr id="9" name="ClutteredDimCrayfish" descr="ClutteredDimCrayfish">
            <a:hlinkClick r:id="" action="ppaction://media"/>
            <a:extLst>
              <a:ext uri="{FF2B5EF4-FFF2-40B4-BE49-F238E27FC236}">
                <a16:creationId xmlns:a16="http://schemas.microsoft.com/office/drawing/2014/main" id="{D3DABF7D-513D-9343-A90C-4BD350B8EA7E}"/>
              </a:ext>
            </a:extLst>
          </p:cNvPr>
          <p:cNvPicPr>
            <a:picLocks noChangeAspect="1"/>
          </p:cNvPicPr>
          <p:nvPr userDrawn="1">
            <a:videoFile r:link="rId19"/>
            <p:extLst>
              <p:ext uri="{DAA4B4D4-6D71-4841-9C94-3DE7FCFB9230}">
                <p14:media xmlns:p14="http://schemas.microsoft.com/office/powerpoint/2010/main" r:embed="rId18"/>
              </p:ext>
            </p:extLst>
          </p:nvPr>
        </p:nvPicPr>
        <p:blipFill>
          <a:blip r:embed="rId20"/>
          <a:stretch>
            <a:fillRect/>
          </a:stretch>
        </p:blipFill>
        <p:spPr>
          <a:xfrm>
            <a:off x="4763" y="3175"/>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5.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8113833-02BC-8B41-93AE-0940BAA4DECA}"/>
              </a:ext>
            </a:extLst>
          </p:cNvPr>
          <p:cNvSpPr txBox="1"/>
          <p:nvPr/>
        </p:nvSpPr>
        <p:spPr>
          <a:xfrm>
            <a:off x="2407579" y="1905506"/>
            <a:ext cx="8454009" cy="3046988"/>
          </a:xfrm>
          <a:prstGeom prst="rect">
            <a:avLst/>
          </a:prstGeom>
          <a:noFill/>
        </p:spPr>
        <p:txBody>
          <a:bodyPr wrap="square" rtlCol="0">
            <a:spAutoFit/>
          </a:bodyPr>
          <a:lstStyle/>
          <a:p>
            <a:r>
              <a:rPr lang="en-US" sz="4800" b="1" dirty="0" err="1">
                <a:solidFill>
                  <a:schemeClr val="bg1"/>
                </a:solidFill>
                <a:latin typeface="Microsoft YaHei" panose="020B0503020204020204" pitchFamily="34" charset="-122"/>
                <a:ea typeface="Microsoft YaHei" panose="020B0503020204020204" pitchFamily="34" charset="-122"/>
              </a:rPr>
              <a:t>Web云边端算力网络协同</a:t>
            </a:r>
            <a:endParaRPr lang="en-US" sz="4800" b="1" dirty="0">
              <a:solidFill>
                <a:schemeClr val="bg1"/>
              </a:solidFill>
              <a:latin typeface="Microsoft YaHei" panose="020B0503020204020204" pitchFamily="34" charset="-122"/>
              <a:ea typeface="Microsoft YaHei" panose="020B0503020204020204" pitchFamily="34" charset="-122"/>
            </a:endParaRPr>
          </a:p>
          <a:p>
            <a:endParaRPr lang="en-US" sz="4800" b="1" dirty="0">
              <a:solidFill>
                <a:schemeClr val="bg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q"/>
            </a:pPr>
            <a:r>
              <a:rPr lang="en-US" sz="2400" b="1" dirty="0">
                <a:solidFill>
                  <a:schemeClr val="bg1"/>
                </a:solidFill>
                <a:latin typeface="Microsoft YaHei" panose="020B0503020204020204" pitchFamily="34" charset="-122"/>
                <a:ea typeface="Microsoft YaHei" panose="020B0503020204020204" pitchFamily="34" charset="-122"/>
              </a:rPr>
              <a:t>W3C Web &amp; Network IG </a:t>
            </a:r>
          </a:p>
          <a:p>
            <a:r>
              <a:rPr lang="zh-CN" altLang="en-US" sz="2400" b="1" dirty="0">
                <a:solidFill>
                  <a:schemeClr val="bg1"/>
                </a:solidFill>
                <a:latin typeface="Microsoft YaHei" panose="020B0503020204020204" pitchFamily="34" charset="-122"/>
                <a:ea typeface="Microsoft YaHei" panose="020B0503020204020204" pitchFamily="34" charset="-122"/>
              </a:rPr>
              <a:t>   </a:t>
            </a:r>
            <a:r>
              <a:rPr lang="en-US" altLang="zh-CN" sz="2400" b="1" dirty="0">
                <a:solidFill>
                  <a:schemeClr val="bg1"/>
                </a:solidFill>
                <a:latin typeface="Microsoft YaHei" panose="020B0503020204020204" pitchFamily="34" charset="-122"/>
                <a:ea typeface="Microsoft YaHei" panose="020B0503020204020204" pitchFamily="34" charset="-122"/>
              </a:rPr>
              <a:t>WNIG</a:t>
            </a:r>
            <a:r>
              <a:rPr lang="zh-CN" altLang="en-US" sz="2400" b="1" dirty="0">
                <a:solidFill>
                  <a:schemeClr val="bg1"/>
                </a:solidFill>
                <a:latin typeface="Microsoft YaHei" panose="020B0503020204020204" pitchFamily="34" charset="-122"/>
                <a:ea typeface="Microsoft YaHei" panose="020B0503020204020204" pitchFamily="34" charset="-122"/>
              </a:rPr>
              <a:t>工作进展</a:t>
            </a:r>
            <a:endParaRPr lang="en-US" sz="2400" b="1" dirty="0">
              <a:solidFill>
                <a:schemeClr val="bg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q"/>
            </a:pPr>
            <a:r>
              <a:rPr lang="en-US" sz="2400" b="1" dirty="0">
                <a:solidFill>
                  <a:schemeClr val="bg1"/>
                </a:solidFill>
                <a:latin typeface="Microsoft YaHei" panose="020B0503020204020204" pitchFamily="34" charset="-122"/>
                <a:ea typeface="Microsoft YaHei" panose="020B0503020204020204" pitchFamily="34" charset="-122"/>
              </a:rPr>
              <a:t>Collaborated Computing with </a:t>
            </a:r>
            <a:r>
              <a:rPr lang="en-US" sz="2400" b="1" dirty="0" err="1">
                <a:solidFill>
                  <a:schemeClr val="bg1"/>
                </a:solidFill>
                <a:latin typeface="Microsoft YaHei" panose="020B0503020204020204" pitchFamily="34" charset="-122"/>
                <a:ea typeface="Microsoft YaHei" panose="020B0503020204020204" pitchFamily="34" charset="-122"/>
              </a:rPr>
              <a:t>Cloud+</a:t>
            </a:r>
            <a:r>
              <a:rPr lang="en-US" altLang="zh-CN" sz="2400" b="1" dirty="0" err="1">
                <a:solidFill>
                  <a:schemeClr val="bg1"/>
                </a:solidFill>
                <a:latin typeface="Microsoft YaHei" panose="020B0503020204020204" pitchFamily="34" charset="-122"/>
                <a:ea typeface="Microsoft YaHei" panose="020B0503020204020204" pitchFamily="34" charset="-122"/>
              </a:rPr>
              <a:t>Edge+Mobile</a:t>
            </a:r>
            <a:endParaRPr lang="en-US" altLang="zh-CN" sz="2400" b="1" dirty="0">
              <a:solidFill>
                <a:schemeClr val="bg1"/>
              </a:solidFill>
              <a:latin typeface="Microsoft YaHei" panose="020B0503020204020204" pitchFamily="34" charset="-122"/>
              <a:ea typeface="Microsoft YaHei" panose="020B0503020204020204" pitchFamily="34" charset="-122"/>
            </a:endParaRPr>
          </a:p>
          <a:p>
            <a:r>
              <a:rPr lang="zh-CN" altLang="en-US" sz="2400" b="1" dirty="0">
                <a:solidFill>
                  <a:schemeClr val="bg1"/>
                </a:solidFill>
                <a:latin typeface="Microsoft YaHei" panose="020B0503020204020204" pitchFamily="34" charset="-122"/>
                <a:ea typeface="Microsoft YaHei" panose="020B0503020204020204" pitchFamily="34" charset="-122"/>
              </a:rPr>
              <a:t>   云边端协同工作</a:t>
            </a:r>
            <a:endParaRPr lang="x-none" sz="3600" b="1" dirty="0">
              <a:solidFill>
                <a:schemeClr val="bg1"/>
              </a:solidFill>
              <a:latin typeface="Microsoft YaHei" panose="020B0503020204020204" pitchFamily="34" charset="-122"/>
              <a:ea typeface="Microsoft YaHei" panose="020B0503020204020204" pitchFamily="34" charset="-122"/>
            </a:endParaRPr>
          </a:p>
        </p:txBody>
      </p:sp>
      <p:sp>
        <p:nvSpPr>
          <p:cNvPr id="22" name="TextBox 21">
            <a:extLst>
              <a:ext uri="{FF2B5EF4-FFF2-40B4-BE49-F238E27FC236}">
                <a16:creationId xmlns:a16="http://schemas.microsoft.com/office/drawing/2014/main" id="{E8E8268C-677A-EA42-A437-4640EFB28AD3}"/>
              </a:ext>
            </a:extLst>
          </p:cNvPr>
          <p:cNvSpPr txBox="1"/>
          <p:nvPr/>
        </p:nvSpPr>
        <p:spPr>
          <a:xfrm>
            <a:off x="32953" y="3105834"/>
            <a:ext cx="1758461" cy="646331"/>
          </a:xfrm>
          <a:prstGeom prst="rect">
            <a:avLst/>
          </a:prstGeom>
          <a:noFill/>
        </p:spPr>
        <p:txBody>
          <a:bodyPr wrap="square" rtlCol="0">
            <a:spAutoFit/>
          </a:bodyPr>
          <a:lstStyle/>
          <a:p>
            <a:r>
              <a:rPr lang="x-none" b="1">
                <a:solidFill>
                  <a:schemeClr val="bg1"/>
                </a:solidFill>
                <a:latin typeface="Microsoft YaHei" panose="020B0503020204020204" pitchFamily="34" charset="-122"/>
                <a:ea typeface="Microsoft YaHei" panose="020B0503020204020204" pitchFamily="34" charset="-122"/>
              </a:rPr>
              <a:t>TPAC 202</a:t>
            </a:r>
            <a:r>
              <a:rPr lang="en-US" b="1" dirty="0">
                <a:solidFill>
                  <a:schemeClr val="bg1"/>
                </a:solidFill>
                <a:latin typeface="Microsoft YaHei" panose="020B0503020204020204" pitchFamily="34" charset="-122"/>
                <a:ea typeface="Microsoft YaHei" panose="020B0503020204020204" pitchFamily="34" charset="-122"/>
              </a:rPr>
              <a:t>2 CHINA</a:t>
            </a:r>
            <a:endParaRPr lang="x-none" b="1" dirty="0">
              <a:solidFill>
                <a:schemeClr val="bg1"/>
              </a:solidFill>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B54317EB-8AD8-4C47-8752-036F26DD3573}"/>
              </a:ext>
            </a:extLst>
          </p:cNvPr>
          <p:cNvSpPr txBox="1"/>
          <p:nvPr/>
        </p:nvSpPr>
        <p:spPr>
          <a:xfrm>
            <a:off x="2500304" y="5293400"/>
            <a:ext cx="7289175" cy="369332"/>
          </a:xfrm>
          <a:prstGeom prst="rect">
            <a:avLst/>
          </a:prstGeom>
          <a:noFill/>
        </p:spPr>
        <p:txBody>
          <a:bodyPr wrap="none" rtlCol="0">
            <a:spAutoFit/>
          </a:bodyPr>
          <a:lstStyle/>
          <a:p>
            <a:r>
              <a:rPr lang="en-US" altLang="zh-CN" b="1" dirty="0">
                <a:solidFill>
                  <a:schemeClr val="bg1"/>
                </a:solidFill>
                <a:latin typeface="Microsoft YaHei" panose="020B0503020204020204" pitchFamily="34" charset="-122"/>
                <a:ea typeface="Microsoft YaHei" panose="020B0503020204020204" pitchFamily="34" charset="-122"/>
              </a:rPr>
              <a:t>W3C</a:t>
            </a:r>
            <a:r>
              <a:rPr lang="zh-CN" altLang="en-US" b="1" dirty="0">
                <a:solidFill>
                  <a:schemeClr val="bg1"/>
                </a:solidFill>
                <a:latin typeface="Microsoft YaHei" panose="020B0503020204020204" pitchFamily="34" charset="-122"/>
                <a:ea typeface="Microsoft YaHei" panose="020B0503020204020204" pitchFamily="34" charset="-122"/>
              </a:rPr>
              <a:t> </a:t>
            </a:r>
            <a:r>
              <a:rPr lang="en-US" altLang="zh-CN" b="1" dirty="0">
                <a:solidFill>
                  <a:schemeClr val="bg1"/>
                </a:solidFill>
                <a:latin typeface="Microsoft YaHei" panose="020B0503020204020204" pitchFamily="34" charset="-122"/>
                <a:ea typeface="Microsoft YaHei" panose="020B0503020204020204" pitchFamily="34" charset="-122"/>
              </a:rPr>
              <a:t>WNIG</a:t>
            </a:r>
            <a:r>
              <a:rPr lang="zh-CN" altLang="en-US" b="1" dirty="0">
                <a:solidFill>
                  <a:schemeClr val="bg1"/>
                </a:solidFill>
                <a:latin typeface="Microsoft YaHei" panose="020B0503020204020204" pitchFamily="34" charset="-122"/>
                <a:ea typeface="Microsoft YaHei" panose="020B0503020204020204" pitchFamily="34" charset="-122"/>
              </a:rPr>
              <a:t>工作组联合汇报：</a:t>
            </a:r>
            <a:r>
              <a:rPr lang="en-CN" b="1" dirty="0">
                <a:solidFill>
                  <a:schemeClr val="bg1"/>
                </a:solidFill>
                <a:latin typeface="Microsoft YaHei" panose="020B0503020204020204" pitchFamily="34" charset="-122"/>
                <a:ea typeface="Microsoft YaHei" panose="020B0503020204020204" pitchFamily="34" charset="-122"/>
              </a:rPr>
              <a:t>徐嵩</a:t>
            </a:r>
            <a:r>
              <a:rPr lang="zh-CN" altLang="en-US" b="1" dirty="0">
                <a:solidFill>
                  <a:schemeClr val="bg1"/>
                </a:solidFill>
                <a:latin typeface="Microsoft YaHei" panose="020B0503020204020204" pitchFamily="34" charset="-122"/>
                <a:ea typeface="Microsoft YaHei" panose="020B0503020204020204" pitchFamily="34" charset="-122"/>
              </a:rPr>
              <a:t> </a:t>
            </a:r>
            <a:r>
              <a:rPr lang="zh-CN" altLang="en-CN" b="1" dirty="0">
                <a:solidFill>
                  <a:schemeClr val="bg1"/>
                </a:solidFill>
                <a:latin typeface="Microsoft YaHei" panose="020B0503020204020204" pitchFamily="34" charset="-122"/>
                <a:ea typeface="Microsoft YaHei" panose="020B0503020204020204" pitchFamily="34" charset="-122"/>
              </a:rPr>
              <a:t>中国</a:t>
            </a:r>
            <a:r>
              <a:rPr lang="zh-CN" altLang="en-US" b="1" dirty="0">
                <a:solidFill>
                  <a:schemeClr val="bg1"/>
                </a:solidFill>
                <a:latin typeface="Microsoft YaHei" panose="020B0503020204020204" pitchFamily="34" charset="-122"/>
                <a:ea typeface="Microsoft YaHei" panose="020B0503020204020204" pitchFamily="34" charset="-122"/>
              </a:rPr>
              <a:t>移动咪咕</a:t>
            </a:r>
            <a:r>
              <a:rPr lang="en-US" altLang="zh-CN" b="1" dirty="0">
                <a:solidFill>
                  <a:schemeClr val="bg1"/>
                </a:solidFill>
                <a:latin typeface="Microsoft YaHei" panose="020B0503020204020204" pitchFamily="34" charset="-122"/>
                <a:ea typeface="Microsoft YaHei" panose="020B0503020204020204" pitchFamily="34" charset="-122"/>
              </a:rPr>
              <a:t>     </a:t>
            </a:r>
            <a:r>
              <a:rPr lang="en-CN" b="1" dirty="0">
                <a:solidFill>
                  <a:schemeClr val="bg1"/>
                </a:solidFill>
                <a:latin typeface="Microsoft YaHei" panose="020B0503020204020204" pitchFamily="34" charset="-122"/>
                <a:ea typeface="Microsoft YaHei" panose="020B0503020204020204" pitchFamily="34" charset="-122"/>
              </a:rPr>
              <a:t>刘大鹏</a:t>
            </a:r>
            <a:r>
              <a:rPr lang="zh-CN" altLang="en-US" b="1" dirty="0">
                <a:solidFill>
                  <a:schemeClr val="bg1"/>
                </a:solidFill>
                <a:latin typeface="Microsoft YaHei" panose="020B0503020204020204" pitchFamily="34" charset="-122"/>
                <a:ea typeface="Microsoft YaHei" panose="020B0503020204020204" pitchFamily="34" charset="-122"/>
              </a:rPr>
              <a:t> 阿里巴巴</a:t>
            </a:r>
            <a:endParaRPr lang="en-CN"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0174880"/>
      </p:ext>
    </p:extLst>
  </p:cSld>
  <p:clrMapOvr>
    <a:masterClrMapping/>
  </p:clrMapOvr>
  <mc:AlternateContent xmlns:mc="http://schemas.openxmlformats.org/markup-compatibility/2006" xmlns:p14="http://schemas.microsoft.com/office/powerpoint/2010/main">
    <mc:Choice Requires="p14">
      <p:transition spd="slow" p14:dur="2000" advTm="30688"/>
    </mc:Choice>
    <mc:Fallback xmlns="">
      <p:transition spd="slow" advTm="3068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C58684E-140C-8775-E223-F3C3FD632330}"/>
              </a:ext>
            </a:extLst>
          </p:cNvPr>
          <p:cNvSpPr txBox="1"/>
          <p:nvPr/>
        </p:nvSpPr>
        <p:spPr>
          <a:xfrm>
            <a:off x="687090" y="1467875"/>
            <a:ext cx="11623729" cy="4647426"/>
          </a:xfrm>
          <a:prstGeom prst="rect">
            <a:avLst/>
          </a:prstGeom>
          <a:noFill/>
        </p:spPr>
        <p:txBody>
          <a:bodyPr wrap="square">
            <a:spAutoFit/>
          </a:bodyPr>
          <a:lstStyle/>
          <a:p>
            <a:pPr marL="457200" indent="-457200" algn="l">
              <a:buFont typeface="Arial" panose="020B0604020202020204" pitchFamily="34" charset="0"/>
              <a:buChar char="•"/>
            </a:pPr>
            <a:r>
              <a:rPr lang="en" altLang="zh-CN" sz="2800" b="1" dirty="0">
                <a:solidFill>
                  <a:schemeClr val="bg1"/>
                </a:solidFill>
                <a:effectLst/>
                <a:latin typeface="Arial" panose="020B0604020202020204" pitchFamily="34" charset="0"/>
                <a:cs typeface="Arial" panose="020B0604020202020204" pitchFamily="34" charset="0"/>
              </a:rPr>
              <a:t>Standardization Proposals</a:t>
            </a:r>
          </a:p>
          <a:p>
            <a:pPr marL="914400" lvl="1" indent="-457200">
              <a:buFont typeface="Wingdings" pitchFamily="2" charset="2"/>
              <a:buChar char="Ø"/>
            </a:pPr>
            <a:r>
              <a:rPr lang="en" altLang="zh-CN" sz="2000" b="1" dirty="0">
                <a:solidFill>
                  <a:schemeClr val="bg1"/>
                </a:solidFill>
                <a:latin typeface="Arial" panose="020B0604020202020204" pitchFamily="34" charset="0"/>
                <a:cs typeface="Arial" panose="020B0604020202020204" pitchFamily="34" charset="0"/>
              </a:rPr>
              <a:t>API to </a:t>
            </a:r>
            <a:r>
              <a:rPr lang="en-US" altLang="zh-CN" sz="2000" b="1" dirty="0">
                <a:solidFill>
                  <a:schemeClr val="bg1"/>
                </a:solidFill>
                <a:latin typeface="Arial" panose="020B0604020202020204" pitchFamily="34" charset="0"/>
                <a:cs typeface="Arial" panose="020B0604020202020204" pitchFamily="34" charset="0"/>
              </a:rPr>
              <a:t>load</a:t>
            </a:r>
            <a:r>
              <a:rPr lang="en" altLang="zh-CN" sz="2000" b="1" dirty="0">
                <a:solidFill>
                  <a:schemeClr val="bg1"/>
                </a:solidFill>
                <a:latin typeface="Arial" panose="020B0604020202020204" pitchFamily="34" charset="0"/>
                <a:cs typeface="Arial" panose="020B0604020202020204" pitchFamily="34" charset="0"/>
              </a:rPr>
              <a:t> workloads</a:t>
            </a:r>
          </a:p>
          <a:p>
            <a:pPr marL="914400" lvl="1" indent="-457200">
              <a:buFont typeface="Wingdings" pitchFamily="2" charset="2"/>
              <a:buChar char="Ø"/>
            </a:pPr>
            <a:r>
              <a:rPr lang="en" altLang="zh-CN" sz="2000" b="1" dirty="0">
                <a:solidFill>
                  <a:schemeClr val="bg1"/>
                </a:solidFill>
                <a:latin typeface="Arial" panose="020B0604020202020204" pitchFamily="34" charset="0"/>
                <a:cs typeface="Arial" panose="020B0604020202020204" pitchFamily="34" charset="0"/>
              </a:rPr>
              <a:t>Communication mechanism and protocol between client and Edge cloud</a:t>
            </a:r>
          </a:p>
          <a:p>
            <a:pPr marL="914400" lvl="1" indent="-457200">
              <a:buFont typeface="Wingdings" pitchFamily="2" charset="2"/>
              <a:buChar char="Ø"/>
            </a:pPr>
            <a:r>
              <a:rPr lang="en" altLang="zh-CN" sz="2000" b="1" dirty="0">
                <a:solidFill>
                  <a:schemeClr val="bg1"/>
                </a:solidFill>
                <a:latin typeface="Arial" panose="020B0604020202020204" pitchFamily="34" charset="0"/>
                <a:cs typeface="Arial" panose="020B0604020202020204" pitchFamily="34" charset="0"/>
              </a:rPr>
              <a:t>Edge cloud availability and network condition discovery</a:t>
            </a:r>
            <a:br>
              <a:rPr lang="en" altLang="zh-CN" sz="2000" b="1" dirty="0">
                <a:solidFill>
                  <a:schemeClr val="bg1"/>
                </a:solidFill>
                <a:latin typeface="Arial" panose="020B0604020202020204" pitchFamily="34" charset="0"/>
                <a:cs typeface="Arial" panose="020B0604020202020204" pitchFamily="34" charset="0"/>
              </a:rPr>
            </a:br>
            <a:br>
              <a:rPr lang="en" altLang="zh-CN" sz="2000" b="1" dirty="0">
                <a:solidFill>
                  <a:schemeClr val="bg1"/>
                </a:solidFill>
                <a:latin typeface="Arial" panose="020B0604020202020204" pitchFamily="34" charset="0"/>
                <a:cs typeface="Arial" panose="020B0604020202020204" pitchFamily="34" charset="0"/>
              </a:rPr>
            </a:br>
            <a:br>
              <a:rPr lang="en" altLang="zh-CN" sz="2800" b="1" dirty="0">
                <a:solidFill>
                  <a:schemeClr val="bg1"/>
                </a:solidFill>
                <a:latin typeface="Arial" panose="020B0604020202020204" pitchFamily="34" charset="0"/>
                <a:cs typeface="Arial" panose="020B0604020202020204" pitchFamily="34" charset="0"/>
              </a:rPr>
            </a:br>
            <a:endParaRPr lang="en" altLang="zh-CN" sz="2800" b="1" dirty="0">
              <a:solidFill>
                <a:schemeClr val="bg1"/>
              </a:solidFill>
              <a:effectLst/>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 altLang="zh-CN" sz="2800" b="1"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 altLang="zh-CN" sz="2800" b="1" dirty="0">
                <a:solidFill>
                  <a:schemeClr val="bg1"/>
                </a:solidFill>
                <a:latin typeface="Arial" panose="020B0604020202020204" pitchFamily="34" charset="0"/>
                <a:cs typeface="Arial" panose="020B0604020202020204" pitchFamily="34" charset="0"/>
              </a:rPr>
              <a:t>Recommendations for the Way Forward</a:t>
            </a:r>
          </a:p>
          <a:p>
            <a:pPr marL="457200" indent="-457200">
              <a:buFont typeface="Wingdings" pitchFamily="2" charset="2"/>
              <a:buChar char="Ø"/>
            </a:pPr>
            <a:r>
              <a:rPr lang="en" altLang="zh-CN" sz="2000" b="1" dirty="0">
                <a:solidFill>
                  <a:schemeClr val="bg1"/>
                </a:solidFill>
                <a:latin typeface="Arial" panose="020B0604020202020204" pitchFamily="34" charset="0"/>
                <a:cs typeface="Arial" panose="020B0604020202020204" pitchFamily="34" charset="0"/>
              </a:rPr>
              <a:t>Establish a new working group that focus on the standardization of this problem.</a:t>
            </a:r>
          </a:p>
          <a:p>
            <a:pPr marL="457200" indent="-457200" algn="l">
              <a:buFont typeface="Arial" panose="020B0604020202020204" pitchFamily="34" charset="0"/>
              <a:buChar char="•"/>
            </a:pPr>
            <a:endParaRPr lang="en" altLang="zh-CN" sz="2800" b="1" dirty="0">
              <a:solidFill>
                <a:schemeClr val="bg1"/>
              </a:solidFill>
              <a:effectLst/>
              <a:latin typeface="Arial" panose="020B0604020202020204" pitchFamily="34" charset="0"/>
              <a:cs typeface="Arial" panose="020B0604020202020204" pitchFamily="34" charset="0"/>
            </a:endParaRPr>
          </a:p>
          <a:p>
            <a:endParaRPr lang="zh-CN" alt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978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FF4B-D292-4FAF-9D4A-C030311258DE}"/>
              </a:ext>
            </a:extLst>
          </p:cNvPr>
          <p:cNvSpPr>
            <a:spLocks noGrp="1"/>
          </p:cNvSpPr>
          <p:nvPr>
            <p:ph type="title"/>
          </p:nvPr>
        </p:nvSpPr>
        <p:spPr/>
        <p:txBody>
          <a:bodyPr>
            <a:noAutofit/>
          </a:bodyPr>
          <a:lstStyle/>
          <a:p>
            <a:r>
              <a:rPr lang="en-IN" b="1" dirty="0">
                <a:solidFill>
                  <a:schemeClr val="bg1"/>
                </a:solidFill>
                <a:latin typeface="Microsoft YaHei" panose="020B0503020204020204" pitchFamily="34" charset="-122"/>
                <a:ea typeface="Microsoft YaHei" panose="020B0503020204020204" pitchFamily="34" charset="-122"/>
              </a:rPr>
              <a:t>When something is such a creative medium as the web, the limits to it are our imagination.</a:t>
            </a:r>
          </a:p>
        </p:txBody>
      </p:sp>
      <p:sp>
        <p:nvSpPr>
          <p:cNvPr id="3" name="Text Placeholder 2">
            <a:extLst>
              <a:ext uri="{FF2B5EF4-FFF2-40B4-BE49-F238E27FC236}">
                <a16:creationId xmlns:a16="http://schemas.microsoft.com/office/drawing/2014/main" id="{4B3AA2D7-6732-4711-AA97-D164A678704A}"/>
              </a:ext>
            </a:extLst>
          </p:cNvPr>
          <p:cNvSpPr>
            <a:spLocks noGrp="1"/>
          </p:cNvSpPr>
          <p:nvPr>
            <p:ph type="body" sz="quarter" idx="13"/>
          </p:nvPr>
        </p:nvSpPr>
        <p:spPr>
          <a:xfrm>
            <a:off x="2935668" y="3739123"/>
            <a:ext cx="7536554" cy="381000"/>
          </a:xfrm>
        </p:spPr>
        <p:txBody>
          <a:bodyPr/>
          <a:lstStyle/>
          <a:p>
            <a:r>
              <a:rPr lang="en-IN" sz="1800" b="1" dirty="0">
                <a:solidFill>
                  <a:schemeClr val="bg1"/>
                </a:solidFill>
                <a:latin typeface="Microsoft YaHei" panose="020B0503020204020204" pitchFamily="34" charset="-122"/>
                <a:ea typeface="Microsoft YaHei" panose="020B0503020204020204" pitchFamily="34" charset="-122"/>
              </a:rPr>
              <a:t>- Sir Tim Berners Lee</a:t>
            </a:r>
          </a:p>
        </p:txBody>
      </p:sp>
      <p:sp>
        <p:nvSpPr>
          <p:cNvPr id="4" name="Text Placeholder 3">
            <a:extLst>
              <a:ext uri="{FF2B5EF4-FFF2-40B4-BE49-F238E27FC236}">
                <a16:creationId xmlns:a16="http://schemas.microsoft.com/office/drawing/2014/main" id="{34DB265B-78EE-4276-80C6-CC05427021E9}"/>
              </a:ext>
            </a:extLst>
          </p:cNvPr>
          <p:cNvSpPr>
            <a:spLocks noGrp="1"/>
          </p:cNvSpPr>
          <p:nvPr>
            <p:ph type="body" idx="1"/>
          </p:nvPr>
        </p:nvSpPr>
        <p:spPr>
          <a:xfrm>
            <a:off x="529668" y="4354046"/>
            <a:ext cx="11073327" cy="2380386"/>
          </a:xfrm>
        </p:spPr>
        <p:txBody>
          <a:bodyPr>
            <a:normAutofit/>
          </a:bodyPr>
          <a:lstStyle/>
          <a:p>
            <a:r>
              <a:rPr lang="en-IN" sz="2000" dirty="0">
                <a:solidFill>
                  <a:schemeClr val="bg1"/>
                </a:solidFill>
                <a:latin typeface="Microsoft YaHei Light" panose="020B0502040204020203" pitchFamily="34" charset="-122"/>
                <a:ea typeface="Microsoft YaHei Light" panose="020B0502040204020203" pitchFamily="34" charset="-122"/>
              </a:rPr>
              <a:t>The Web And Networks Interest Group envisions unlocking the potential of web by leveraging latest advancements in wireless and wired technologies.</a:t>
            </a:r>
          </a:p>
          <a:p>
            <a:r>
              <a:rPr lang="en-IN" sz="2000" b="1" dirty="0" err="1">
                <a:solidFill>
                  <a:schemeClr val="bg1"/>
                </a:solidFill>
                <a:latin typeface="Microsoft YaHei" panose="020B0503020204020204" pitchFamily="34" charset="-122"/>
                <a:ea typeface="Microsoft YaHei" panose="020B0503020204020204" pitchFamily="34" charset="-122"/>
              </a:rPr>
              <a:t>特别致谢共同撰写贡献者</a:t>
            </a:r>
            <a:r>
              <a:rPr lang="zh-CN" altLang="en-US" sz="2000" b="1" dirty="0">
                <a:solidFill>
                  <a:schemeClr val="bg1"/>
                </a:solidFill>
                <a:latin typeface="Microsoft YaHei" panose="020B0503020204020204" pitchFamily="34" charset="-122"/>
                <a:ea typeface="Microsoft YaHei" panose="020B0503020204020204" pitchFamily="34" charset="-122"/>
              </a:rPr>
              <a:t>：</a:t>
            </a:r>
            <a:endParaRPr lang="en-US" altLang="zh-CN" sz="2000" b="1" dirty="0">
              <a:solidFill>
                <a:schemeClr val="bg1"/>
              </a:solidFill>
              <a:latin typeface="Microsoft YaHei" panose="020B0503020204020204" pitchFamily="34" charset="-122"/>
              <a:ea typeface="Microsoft YaHei" panose="020B0503020204020204" pitchFamily="34" charset="-122"/>
            </a:endParaRPr>
          </a:p>
          <a:p>
            <a:r>
              <a:rPr lang="en-IN" sz="2000" b="1" dirty="0" err="1">
                <a:solidFill>
                  <a:schemeClr val="bg1"/>
                </a:solidFill>
                <a:latin typeface="Microsoft YaHei" panose="020B0503020204020204" pitchFamily="34" charset="-122"/>
                <a:ea typeface="Microsoft YaHei" panose="020B0503020204020204" pitchFamily="34" charset="-122"/>
              </a:rPr>
              <a:t>Dapeng</a:t>
            </a:r>
            <a:r>
              <a:rPr lang="en-IN" sz="2000" b="1" dirty="0">
                <a:solidFill>
                  <a:schemeClr val="bg1"/>
                </a:solidFill>
                <a:latin typeface="Microsoft YaHei" panose="020B0503020204020204" pitchFamily="34" charset="-122"/>
                <a:ea typeface="Microsoft YaHei" panose="020B0503020204020204" pitchFamily="34" charset="-122"/>
              </a:rPr>
              <a:t>(Max) Liu (Alibaba Group) Michael McCool (Intel) Song Xu (China Mobile) </a:t>
            </a:r>
            <a:r>
              <a:rPr lang="en-IN" sz="2000" b="1" dirty="0" err="1">
                <a:solidFill>
                  <a:schemeClr val="bg1"/>
                </a:solidFill>
                <a:latin typeface="Microsoft YaHei" panose="020B0503020204020204" pitchFamily="34" charset="-122"/>
                <a:ea typeface="Microsoft YaHei" panose="020B0503020204020204" pitchFamily="34" charset="-122"/>
              </a:rPr>
              <a:t>Feiwei</a:t>
            </a:r>
            <a:r>
              <a:rPr lang="en-IN" sz="2000" b="1" dirty="0">
                <a:solidFill>
                  <a:schemeClr val="bg1"/>
                </a:solidFill>
                <a:latin typeface="Microsoft YaHei" panose="020B0503020204020204" pitchFamily="34" charset="-122"/>
                <a:ea typeface="Microsoft YaHei" panose="020B0503020204020204" pitchFamily="34" charset="-122"/>
              </a:rPr>
              <a:t> Lei </a:t>
            </a:r>
            <a:r>
              <a:rPr lang="en-IN" sz="2000" b="1" dirty="0" err="1">
                <a:solidFill>
                  <a:schemeClr val="bg1"/>
                </a:solidFill>
                <a:latin typeface="Microsoft YaHei" panose="020B0503020204020204" pitchFamily="34" charset="-122"/>
                <a:ea typeface="Microsoft YaHei" panose="020B0503020204020204" pitchFamily="34" charset="-122"/>
              </a:rPr>
              <a:t>阿里巴巴</a:t>
            </a:r>
            <a:r>
              <a:rPr lang="zh-CN" altLang="en-US" sz="2000" b="1" dirty="0">
                <a:solidFill>
                  <a:schemeClr val="bg1"/>
                </a:solidFill>
                <a:latin typeface="Microsoft YaHei" panose="020B0503020204020204" pitchFamily="34" charset="-122"/>
                <a:ea typeface="Microsoft YaHei" panose="020B0503020204020204" pitchFamily="34" charset="-122"/>
              </a:rPr>
              <a:t>，</a:t>
            </a:r>
            <a:r>
              <a:rPr lang="en-IN" sz="2000" b="1" dirty="0" err="1">
                <a:solidFill>
                  <a:schemeClr val="bg1"/>
                </a:solidFill>
                <a:latin typeface="Microsoft YaHei" panose="020B0503020204020204" pitchFamily="34" charset="-122"/>
                <a:ea typeface="Microsoft YaHei" panose="020B0503020204020204" pitchFamily="34" charset="-122"/>
              </a:rPr>
              <a:t>Jingyu</a:t>
            </a:r>
            <a:r>
              <a:rPr lang="en-IN" sz="2000" b="1" dirty="0">
                <a:solidFill>
                  <a:schemeClr val="bg1"/>
                </a:solidFill>
                <a:latin typeface="Microsoft YaHei" panose="020B0503020204020204" pitchFamily="34" charset="-122"/>
                <a:ea typeface="Microsoft YaHei" panose="020B0503020204020204" pitchFamily="34" charset="-122"/>
              </a:rPr>
              <a:t> Yang</a:t>
            </a:r>
            <a:r>
              <a:rPr lang="zh-CN" altLang="en-US" sz="2000" b="1" dirty="0">
                <a:solidFill>
                  <a:schemeClr val="bg1"/>
                </a:solidFill>
                <a:latin typeface="Microsoft YaHei" panose="020B0503020204020204" pitchFamily="34" charset="-122"/>
                <a:ea typeface="Microsoft YaHei" panose="020B0503020204020204" pitchFamily="34" charset="-122"/>
              </a:rPr>
              <a:t> </a:t>
            </a:r>
            <a:r>
              <a:rPr lang="zh-CN" altLang="en-IN" sz="2000" b="1" dirty="0">
                <a:solidFill>
                  <a:schemeClr val="bg1"/>
                </a:solidFill>
                <a:latin typeface="Microsoft YaHei" panose="020B0503020204020204" pitchFamily="34" charset="-122"/>
                <a:ea typeface="Microsoft YaHei" panose="020B0503020204020204" pitchFamily="34" charset="-122"/>
              </a:rPr>
              <a:t>阿里巴巴</a:t>
            </a:r>
            <a:r>
              <a:rPr lang="en-IN" sz="2000" b="1" dirty="0">
                <a:solidFill>
                  <a:schemeClr val="bg1"/>
                </a:solidFill>
                <a:latin typeface="Microsoft YaHei" panose="020B0503020204020204" pitchFamily="34" charset="-122"/>
                <a:ea typeface="Microsoft YaHei" panose="020B0503020204020204" pitchFamily="34" charset="-122"/>
              </a:rPr>
              <a:t>, </a:t>
            </a:r>
            <a:r>
              <a:rPr lang="en-IN" sz="2000" b="1" dirty="0" err="1">
                <a:solidFill>
                  <a:schemeClr val="bg1"/>
                </a:solidFill>
                <a:latin typeface="Microsoft YaHei" panose="020B0503020204020204" pitchFamily="34" charset="-122"/>
                <a:ea typeface="Microsoft YaHei" panose="020B0503020204020204" pitchFamily="34" charset="-122"/>
              </a:rPr>
              <a:t>Wenming</a:t>
            </a:r>
            <a:r>
              <a:rPr lang="en-IN" sz="2000" b="1" dirty="0">
                <a:solidFill>
                  <a:schemeClr val="bg1"/>
                </a:solidFill>
                <a:latin typeface="Microsoft YaHei" panose="020B0503020204020204" pitchFamily="34" charset="-122"/>
                <a:ea typeface="Microsoft YaHei" panose="020B0503020204020204" pitchFamily="34" charset="-122"/>
              </a:rPr>
              <a:t> Wang, </a:t>
            </a:r>
            <a:r>
              <a:rPr lang="en-IN" sz="2000" b="1" dirty="0" err="1">
                <a:solidFill>
                  <a:schemeClr val="bg1"/>
                </a:solidFill>
                <a:latin typeface="Microsoft YaHei" panose="020B0503020204020204" pitchFamily="34" charset="-122"/>
                <a:ea typeface="Microsoft YaHei" panose="020B0503020204020204" pitchFamily="34" charset="-122"/>
              </a:rPr>
              <a:t>字节跳动</a:t>
            </a:r>
            <a:r>
              <a:rPr lang="en-IN" sz="2000" b="1" dirty="0">
                <a:solidFill>
                  <a:schemeClr val="bg1"/>
                </a:solidFill>
                <a:latin typeface="Microsoft YaHei" panose="020B0503020204020204" pitchFamily="34" charset="-122"/>
                <a:ea typeface="Microsoft YaHei" panose="020B0503020204020204" pitchFamily="34" charset="-122"/>
              </a:rPr>
              <a:t>, Dian Peng, </a:t>
            </a:r>
            <a:r>
              <a:rPr lang="en-IN" sz="2000" b="1" dirty="0" err="1">
                <a:solidFill>
                  <a:schemeClr val="bg1"/>
                </a:solidFill>
                <a:latin typeface="Microsoft YaHei" panose="020B0503020204020204" pitchFamily="34" charset="-122"/>
                <a:ea typeface="Microsoft YaHei" panose="020B0503020204020204" pitchFamily="34" charset="-122"/>
              </a:rPr>
              <a:t>字节跳动</a:t>
            </a:r>
            <a:r>
              <a:rPr lang="en-IN" sz="2000" b="1" dirty="0">
                <a:solidFill>
                  <a:schemeClr val="bg1"/>
                </a:solidFill>
                <a:latin typeface="Microsoft YaHei" panose="020B0503020204020204" pitchFamily="34" charset="-122"/>
                <a:ea typeface="Microsoft YaHei" panose="020B0503020204020204" pitchFamily="34" charset="-122"/>
              </a:rPr>
              <a:t>, Lei Zhao, </a:t>
            </a:r>
            <a:r>
              <a:rPr lang="en-IN" sz="2000" b="1" dirty="0" err="1">
                <a:solidFill>
                  <a:schemeClr val="bg1"/>
                </a:solidFill>
                <a:latin typeface="Microsoft YaHei" panose="020B0503020204020204" pitchFamily="34" charset="-122"/>
                <a:ea typeface="Microsoft YaHei" panose="020B0503020204020204" pitchFamily="34" charset="-122"/>
              </a:rPr>
              <a:t>中国移动</a:t>
            </a:r>
            <a:endParaRPr lang="en-IN" sz="2000" b="1" dirty="0">
              <a:solidFill>
                <a:schemeClr val="bg1"/>
              </a:solidFill>
              <a:latin typeface="Microsoft YaHei" panose="020B0503020204020204" pitchFamily="34" charset="-122"/>
              <a:ea typeface="Microsoft YaHei" panose="020B0503020204020204" pitchFamily="34" charset="-122"/>
            </a:endParaRPr>
          </a:p>
          <a:p>
            <a:endParaRPr lang="en-IN" sz="2000" dirty="0">
              <a:solidFill>
                <a:schemeClr val="bg1"/>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36283888"/>
      </p:ext>
    </p:extLst>
  </p:cSld>
  <p:clrMapOvr>
    <a:masterClrMapping/>
  </p:clrMapOvr>
  <mc:AlternateContent xmlns:mc="http://schemas.openxmlformats.org/markup-compatibility/2006" xmlns:p14="http://schemas.microsoft.com/office/powerpoint/2010/main">
    <mc:Choice Requires="p14">
      <p:transition spd="slow" p14:dur="2000" advTm="23347"/>
    </mc:Choice>
    <mc:Fallback xmlns="">
      <p:transition spd="slow" advTm="233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79A7EC-EC4B-4CCC-89E9-98C77746B14D}"/>
              </a:ext>
            </a:extLst>
          </p:cNvPr>
          <p:cNvSpPr>
            <a:spLocks noGrp="1"/>
          </p:cNvSpPr>
          <p:nvPr>
            <p:ph idx="1"/>
          </p:nvPr>
        </p:nvSpPr>
        <p:spPr>
          <a:xfrm>
            <a:off x="2122542" y="962479"/>
            <a:ext cx="8218764" cy="3884427"/>
          </a:xfrm>
        </p:spPr>
        <p:txBody>
          <a:bodyPr>
            <a:noAutofit/>
          </a:bodyPr>
          <a:lstStyle/>
          <a:p>
            <a:r>
              <a:rPr lang="en-US" sz="2400" b="1" dirty="0" err="1">
                <a:solidFill>
                  <a:schemeClr val="bg1"/>
                </a:solidFill>
                <a:latin typeface="Microsoft YaHei" panose="020B0503020204020204" pitchFamily="34" charset="-122"/>
                <a:ea typeface="Microsoft YaHei" panose="020B0503020204020204" pitchFamily="34" charset="-122"/>
              </a:rPr>
              <a:t>Mission使命</a:t>
            </a:r>
            <a:endParaRPr lang="en-US" sz="2400" b="1" dirty="0">
              <a:solidFill>
                <a:schemeClr val="bg1"/>
              </a:solidFill>
              <a:latin typeface="Microsoft YaHei" panose="020B0503020204020204" pitchFamily="34" charset="-122"/>
              <a:ea typeface="Microsoft YaHei" panose="020B0503020204020204" pitchFamily="34" charset="-122"/>
            </a:endParaRPr>
          </a:p>
          <a:p>
            <a:endParaRPr lang="en-US" sz="2400" b="1" dirty="0">
              <a:solidFill>
                <a:schemeClr val="bg1"/>
              </a:solidFill>
              <a:latin typeface="Microsoft YaHei" panose="020B0503020204020204" pitchFamily="34" charset="-122"/>
              <a:ea typeface="Microsoft YaHei" panose="020B0503020204020204" pitchFamily="34" charset="-122"/>
            </a:endParaRPr>
          </a:p>
          <a:p>
            <a:pPr lvl="1"/>
            <a:r>
              <a:rPr lang="en-US" sz="2000" dirty="0">
                <a:solidFill>
                  <a:schemeClr val="bg1"/>
                </a:solidFill>
                <a:latin typeface="Microsoft YaHei Light" panose="020B0502040204020203" pitchFamily="34" charset="-122"/>
                <a:ea typeface="Microsoft YaHei Light" panose="020B0502040204020203" pitchFamily="34" charset="-122"/>
              </a:rPr>
              <a:t>Explore</a:t>
            </a:r>
            <a:r>
              <a:rPr lang="zh-CN" altLang="en-US" sz="2000" dirty="0">
                <a:solidFill>
                  <a:schemeClr val="bg1"/>
                </a:solidFill>
                <a:latin typeface="Microsoft YaHei Light" panose="020B0502040204020203" pitchFamily="34" charset="-122"/>
                <a:ea typeface="Microsoft YaHei Light" panose="020B0502040204020203" pitchFamily="34" charset="-122"/>
              </a:rPr>
              <a:t> </a:t>
            </a:r>
            <a:r>
              <a:rPr lang="en-US" sz="2000" dirty="0" err="1">
                <a:solidFill>
                  <a:schemeClr val="bg1"/>
                </a:solidFill>
                <a:latin typeface="Microsoft YaHei Light" panose="020B0502040204020203" pitchFamily="34" charset="-122"/>
                <a:ea typeface="Microsoft YaHei Light" panose="020B0502040204020203" pitchFamily="34" charset="-122"/>
              </a:rPr>
              <a:t>探索</a:t>
            </a:r>
            <a:r>
              <a:rPr lang="en-US" sz="2000" dirty="0">
                <a:solidFill>
                  <a:schemeClr val="bg1"/>
                </a:solidFill>
                <a:latin typeface="Microsoft YaHei Light" panose="020B0502040204020203" pitchFamily="34" charset="-122"/>
                <a:ea typeface="Microsoft YaHei Light" panose="020B0502040204020203" pitchFamily="34" charset="-122"/>
              </a:rPr>
              <a:t> </a:t>
            </a:r>
          </a:p>
          <a:p>
            <a:pPr lvl="2"/>
            <a:r>
              <a:rPr lang="en-US" sz="1800" dirty="0">
                <a:solidFill>
                  <a:schemeClr val="bg1"/>
                </a:solidFill>
                <a:latin typeface="Microsoft YaHei Light" panose="020B0502040204020203" pitchFamily="34" charset="-122"/>
                <a:ea typeface="Microsoft YaHei Light" panose="020B0502040204020203" pitchFamily="34" charset="-122"/>
              </a:rPr>
              <a:t>solutions for web applications</a:t>
            </a:r>
            <a:r>
              <a:rPr lang="zh-CN" altLang="en-US" sz="1800" dirty="0">
                <a:solidFill>
                  <a:schemeClr val="bg1"/>
                </a:solidFill>
                <a:latin typeface="Microsoft YaHei Light" panose="020B0502040204020203" pitchFamily="34" charset="-122"/>
                <a:ea typeface="Microsoft YaHei Light" panose="020B0502040204020203" pitchFamily="34" charset="-122"/>
              </a:rPr>
              <a:t> 万维网世界的技术路线</a:t>
            </a:r>
            <a:endParaRPr lang="en-US" sz="1800" dirty="0">
              <a:solidFill>
                <a:schemeClr val="bg1"/>
              </a:solidFill>
              <a:latin typeface="Microsoft YaHei Light" panose="020B0502040204020203" pitchFamily="34" charset="-122"/>
              <a:ea typeface="Microsoft YaHei Light" panose="020B0502040204020203" pitchFamily="34" charset="-122"/>
            </a:endParaRPr>
          </a:p>
          <a:p>
            <a:pPr lvl="1"/>
            <a:r>
              <a:rPr lang="en-US" sz="2000" dirty="0">
                <a:solidFill>
                  <a:schemeClr val="bg1"/>
                </a:solidFill>
                <a:latin typeface="Microsoft YaHei Light" panose="020B0502040204020203" pitchFamily="34" charset="-122"/>
                <a:ea typeface="Microsoft YaHei Light" panose="020B0502040204020203" pitchFamily="34" charset="-122"/>
              </a:rPr>
              <a:t>To leverage </a:t>
            </a:r>
            <a:r>
              <a:rPr lang="en-US" sz="2000" dirty="0" err="1">
                <a:solidFill>
                  <a:schemeClr val="bg1"/>
                </a:solidFill>
                <a:latin typeface="Microsoft YaHei Light" panose="020B0502040204020203" pitchFamily="34" charset="-122"/>
                <a:ea typeface="Microsoft YaHei Light" panose="020B0502040204020203" pitchFamily="34" charset="-122"/>
              </a:rPr>
              <a:t>平衡</a:t>
            </a:r>
            <a:r>
              <a:rPr lang="en-US" sz="2000" dirty="0">
                <a:solidFill>
                  <a:schemeClr val="bg1"/>
                </a:solidFill>
                <a:latin typeface="Microsoft YaHei Light" panose="020B0502040204020203" pitchFamily="34" charset="-122"/>
                <a:ea typeface="Microsoft YaHei Light" panose="020B0502040204020203" pitchFamily="34" charset="-122"/>
              </a:rPr>
              <a:t> </a:t>
            </a:r>
          </a:p>
          <a:p>
            <a:pPr lvl="2"/>
            <a:r>
              <a:rPr lang="en-US" sz="1800" dirty="0">
                <a:solidFill>
                  <a:schemeClr val="bg1"/>
                </a:solidFill>
                <a:latin typeface="Microsoft YaHei Light" panose="020B0502040204020203" pitchFamily="34" charset="-122"/>
                <a:ea typeface="Microsoft YaHei Light" panose="020B0502040204020203" pitchFamily="34" charset="-122"/>
              </a:rPr>
              <a:t>network capabilities </a:t>
            </a:r>
            <a:r>
              <a:rPr lang="en-US" sz="1800" dirty="0" err="1">
                <a:solidFill>
                  <a:schemeClr val="bg1"/>
                </a:solidFill>
                <a:latin typeface="Microsoft YaHei Light" panose="020B0502040204020203" pitchFamily="34" charset="-122"/>
                <a:ea typeface="Microsoft YaHei Light" panose="020B0502040204020203" pitchFamily="34" charset="-122"/>
              </a:rPr>
              <a:t>异构多模态的网络下计算能力</a:t>
            </a:r>
            <a:endParaRPr lang="en-US" sz="1800" dirty="0">
              <a:solidFill>
                <a:schemeClr val="bg1"/>
              </a:solidFill>
              <a:latin typeface="Microsoft YaHei Light" panose="020B0502040204020203" pitchFamily="34" charset="-122"/>
              <a:ea typeface="Microsoft YaHei Light" panose="020B0502040204020203" pitchFamily="34" charset="-122"/>
            </a:endParaRPr>
          </a:p>
          <a:p>
            <a:pPr lvl="1"/>
            <a:r>
              <a:rPr lang="en-US" sz="2000" dirty="0">
                <a:solidFill>
                  <a:schemeClr val="bg1"/>
                </a:solidFill>
                <a:latin typeface="Microsoft YaHei Light" panose="020B0502040204020203" pitchFamily="34" charset="-122"/>
                <a:ea typeface="Microsoft YaHei Light" panose="020B0502040204020203" pitchFamily="34" charset="-122"/>
              </a:rPr>
              <a:t>In order to </a:t>
            </a:r>
            <a:r>
              <a:rPr lang="en-US" sz="2000" dirty="0" err="1">
                <a:solidFill>
                  <a:schemeClr val="bg1"/>
                </a:solidFill>
                <a:latin typeface="Microsoft YaHei Light" panose="020B0502040204020203" pitchFamily="34" charset="-122"/>
                <a:ea typeface="Microsoft YaHei Light" panose="020B0502040204020203" pitchFamily="34" charset="-122"/>
              </a:rPr>
              <a:t>目的</a:t>
            </a:r>
            <a:endParaRPr lang="en-US" sz="2000" dirty="0">
              <a:solidFill>
                <a:schemeClr val="bg1"/>
              </a:solidFill>
              <a:latin typeface="Microsoft YaHei Light" panose="020B0502040204020203" pitchFamily="34" charset="-122"/>
              <a:ea typeface="Microsoft YaHei Light" panose="020B0502040204020203" pitchFamily="34" charset="-122"/>
            </a:endParaRPr>
          </a:p>
          <a:p>
            <a:pPr lvl="2"/>
            <a:r>
              <a:rPr lang="en-US" sz="1800" dirty="0">
                <a:solidFill>
                  <a:schemeClr val="bg1"/>
                </a:solidFill>
                <a:latin typeface="Microsoft YaHei Light" panose="020B0502040204020203" pitchFamily="34" charset="-122"/>
                <a:ea typeface="Microsoft YaHei Light" panose="020B0502040204020203" pitchFamily="34" charset="-122"/>
              </a:rPr>
              <a:t>achieve better performance and resources allocation, both on the device and network.</a:t>
            </a:r>
          </a:p>
          <a:p>
            <a:pPr marL="914400" lvl="2" indent="0">
              <a:buNone/>
            </a:pPr>
            <a:r>
              <a:rPr lang="en-US" sz="1800" dirty="0" err="1">
                <a:solidFill>
                  <a:schemeClr val="bg1"/>
                </a:solidFill>
                <a:latin typeface="Microsoft YaHei Light" panose="020B0502040204020203" pitchFamily="34" charset="-122"/>
                <a:ea typeface="Microsoft YaHei Light" panose="020B0502040204020203" pitchFamily="34" charset="-122"/>
              </a:rPr>
              <a:t>为云</a:t>
            </a:r>
            <a:r>
              <a:rPr lang="zh-CN" altLang="en-US" sz="1800" dirty="0">
                <a:solidFill>
                  <a:schemeClr val="bg1"/>
                </a:solidFill>
                <a:latin typeface="Microsoft YaHei Light" panose="020B0502040204020203" pitchFamily="34" charset="-122"/>
                <a:ea typeface="Microsoft YaHei Light" panose="020B0502040204020203" pitchFamily="34" charset="-122"/>
              </a:rPr>
              <a:t>、</a:t>
            </a:r>
            <a:r>
              <a:rPr lang="en-US" sz="1800" dirty="0" err="1">
                <a:solidFill>
                  <a:schemeClr val="bg1"/>
                </a:solidFill>
                <a:latin typeface="Microsoft YaHei Light" panose="020B0502040204020203" pitchFamily="34" charset="-122"/>
                <a:ea typeface="Microsoft YaHei Light" panose="020B0502040204020203" pitchFamily="34" charset="-122"/>
              </a:rPr>
              <a:t>边</a:t>
            </a:r>
            <a:r>
              <a:rPr lang="zh-CN" altLang="en-US" sz="1800" dirty="0">
                <a:solidFill>
                  <a:schemeClr val="bg1"/>
                </a:solidFill>
                <a:latin typeface="Microsoft YaHei Light" panose="020B0502040204020203" pitchFamily="34" charset="-122"/>
                <a:ea typeface="Microsoft YaHei Light" panose="020B0502040204020203" pitchFamily="34" charset="-122"/>
              </a:rPr>
              <a:t>、</a:t>
            </a:r>
            <a:r>
              <a:rPr lang="en-US" sz="1800" dirty="0" err="1">
                <a:solidFill>
                  <a:schemeClr val="bg1"/>
                </a:solidFill>
                <a:latin typeface="Microsoft YaHei Light" panose="020B0502040204020203" pitchFamily="34" charset="-122"/>
                <a:ea typeface="Microsoft YaHei Light" panose="020B0502040204020203" pitchFamily="34" charset="-122"/>
              </a:rPr>
              <a:t>端等Web计算环境提供更好性能与资源分配</a:t>
            </a:r>
            <a:endParaRPr lang="en-US" sz="1800" dirty="0">
              <a:solidFill>
                <a:schemeClr val="bg1"/>
              </a:solidFill>
              <a:latin typeface="Microsoft YaHei Light" panose="020B0502040204020203" pitchFamily="34" charset="-122"/>
              <a:ea typeface="Microsoft YaHei Light" panose="020B0502040204020203" pitchFamily="34" charset="-122"/>
            </a:endParaRPr>
          </a:p>
          <a:p>
            <a:pPr marL="0" indent="0">
              <a:buNone/>
            </a:pPr>
            <a:endParaRPr lang="en-US" sz="2000" dirty="0">
              <a:solidFill>
                <a:schemeClr val="bg1"/>
              </a:solidFill>
              <a:latin typeface="Microsoft YaHei Light" panose="020B0502040204020203" pitchFamily="34" charset="-122"/>
              <a:ea typeface="Microsoft YaHei Light" panose="020B0502040204020203" pitchFamily="34" charset="-122"/>
            </a:endParaRPr>
          </a:p>
        </p:txBody>
      </p:sp>
      <p:sp>
        <p:nvSpPr>
          <p:cNvPr id="8" name="TextBox 7">
            <a:extLst>
              <a:ext uri="{FF2B5EF4-FFF2-40B4-BE49-F238E27FC236}">
                <a16:creationId xmlns:a16="http://schemas.microsoft.com/office/drawing/2014/main" id="{C647D3C6-823B-8843-A427-B23CD949EEFE}"/>
              </a:ext>
            </a:extLst>
          </p:cNvPr>
          <p:cNvSpPr txBox="1"/>
          <p:nvPr/>
        </p:nvSpPr>
        <p:spPr>
          <a:xfrm>
            <a:off x="86062" y="777813"/>
            <a:ext cx="1343638" cy="369332"/>
          </a:xfrm>
          <a:prstGeom prst="rect">
            <a:avLst/>
          </a:prstGeom>
          <a:noFill/>
        </p:spPr>
        <p:txBody>
          <a:bodyPr wrap="none" rtlCol="0">
            <a:spAutoFit/>
          </a:bodyPr>
          <a:lstStyle/>
          <a:p>
            <a:r>
              <a:rPr lang="en-US" altLang="zh-CN" b="1" dirty="0">
                <a:solidFill>
                  <a:schemeClr val="bg1"/>
                </a:solidFill>
                <a:latin typeface="Microsoft YaHei" panose="020B0503020204020204" pitchFamily="34" charset="-122"/>
                <a:ea typeface="Microsoft YaHei" panose="020B0503020204020204" pitchFamily="34" charset="-122"/>
              </a:rPr>
              <a:t>WNIG</a:t>
            </a:r>
            <a:r>
              <a:rPr lang="zh-CN" altLang="en-US" b="1" dirty="0">
                <a:solidFill>
                  <a:schemeClr val="bg1"/>
                </a:solidFill>
                <a:latin typeface="Microsoft YaHei" panose="020B0503020204020204" pitchFamily="34" charset="-122"/>
                <a:ea typeface="Microsoft YaHei" panose="020B0503020204020204" pitchFamily="34" charset="-122"/>
              </a:rPr>
              <a:t>介绍</a:t>
            </a:r>
            <a:endParaRPr lang="en-CN"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59196712"/>
      </p:ext>
    </p:extLst>
  </p:cSld>
  <p:clrMapOvr>
    <a:masterClrMapping/>
  </p:clrMapOvr>
  <mc:AlternateContent xmlns:mc="http://schemas.openxmlformats.org/markup-compatibility/2006" xmlns:p14="http://schemas.microsoft.com/office/powerpoint/2010/main">
    <mc:Choice Requires="p14">
      <p:transition spd="slow" p14:dur="2000" advTm="68520"/>
    </mc:Choice>
    <mc:Fallback xmlns="">
      <p:transition spd="slow" advTm="6852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79A7EC-EC4B-4CCC-89E9-98C77746B14D}"/>
              </a:ext>
            </a:extLst>
          </p:cNvPr>
          <p:cNvSpPr>
            <a:spLocks noGrp="1"/>
          </p:cNvSpPr>
          <p:nvPr>
            <p:ph idx="1"/>
          </p:nvPr>
        </p:nvSpPr>
        <p:spPr>
          <a:xfrm>
            <a:off x="1178446" y="179172"/>
            <a:ext cx="10927492" cy="6499655"/>
          </a:xfrm>
        </p:spPr>
        <p:txBody>
          <a:bodyPr>
            <a:normAutofit lnSpcReduction="10000"/>
          </a:bodyPr>
          <a:lstStyle/>
          <a:p>
            <a:pPr lvl="1">
              <a:lnSpc>
                <a:spcPct val="110000"/>
              </a:lnSpc>
            </a:pPr>
            <a:r>
              <a:rPr lang="en-US" sz="1800" dirty="0">
                <a:solidFill>
                  <a:schemeClr val="bg1"/>
                </a:solidFill>
                <a:latin typeface="Microsoft YaHei Light" panose="020B0502040204020203" pitchFamily="34" charset="-122"/>
                <a:ea typeface="Microsoft YaHei Light" panose="020B0502040204020203" pitchFamily="34" charset="-122"/>
              </a:rPr>
              <a:t>Multipath, multi-carrier, multi-connectivity handling; Latency vs bandwidth trade-offs</a:t>
            </a:r>
          </a:p>
          <a:p>
            <a:pPr lvl="1">
              <a:lnSpc>
                <a:spcPct val="110000"/>
              </a:lnSpc>
            </a:pPr>
            <a:r>
              <a:rPr lang="zh-CN" altLang="en-US" sz="1800" dirty="0">
                <a:solidFill>
                  <a:schemeClr val="bg1"/>
                </a:solidFill>
                <a:latin typeface="Microsoft YaHei Light" panose="020B0502040204020203" pitchFamily="34" charset="-122"/>
                <a:ea typeface="Microsoft YaHei Light" panose="020B0502040204020203" pitchFamily="34" charset="-122"/>
              </a:rPr>
              <a:t>多路径、多载波、多连接处理；延迟与带宽的权衡，例如高带宽</a:t>
            </a:r>
            <a:r>
              <a:rPr lang="en-US" altLang="zh-CN" sz="1800" dirty="0">
                <a:solidFill>
                  <a:schemeClr val="bg1"/>
                </a:solidFill>
                <a:latin typeface="Microsoft YaHei Light" panose="020B0502040204020203" pitchFamily="34" charset="-122"/>
                <a:ea typeface="Microsoft YaHei Light" panose="020B0502040204020203" pitchFamily="34" charset="-122"/>
              </a:rPr>
              <a:t>4</a:t>
            </a:r>
            <a:r>
              <a:rPr lang="en-US" sz="1800" dirty="0">
                <a:solidFill>
                  <a:schemeClr val="bg1"/>
                </a:solidFill>
                <a:latin typeface="Microsoft YaHei Light" panose="020B0502040204020203" pitchFamily="34" charset="-122"/>
                <a:ea typeface="Microsoft YaHei Light" panose="020B0502040204020203" pitchFamily="34" charset="-122"/>
              </a:rPr>
              <a:t>K</a:t>
            </a:r>
            <a:r>
              <a:rPr lang="zh-CN" altLang="en-US" sz="1800" dirty="0">
                <a:solidFill>
                  <a:schemeClr val="bg1"/>
                </a:solidFill>
                <a:latin typeface="Microsoft YaHei Light" panose="020B0502040204020203" pitchFamily="34" charset="-122"/>
                <a:ea typeface="Microsoft YaHei Light" panose="020B0502040204020203" pitchFamily="34" charset="-122"/>
              </a:rPr>
              <a:t>视频流或低延迟视频呼叫等。</a:t>
            </a:r>
            <a:endParaRPr lang="en-US" altLang="zh-CN" sz="1800" dirty="0">
              <a:solidFill>
                <a:schemeClr val="bg1"/>
              </a:solidFill>
              <a:latin typeface="Microsoft YaHei Light" panose="020B0502040204020203" pitchFamily="34" charset="-122"/>
              <a:ea typeface="Microsoft YaHei Light" panose="020B0502040204020203" pitchFamily="34" charset="-122"/>
            </a:endParaRPr>
          </a:p>
          <a:p>
            <a:pPr lvl="1">
              <a:lnSpc>
                <a:spcPct val="110000"/>
              </a:lnSpc>
            </a:pPr>
            <a:endParaRPr lang="en-US" sz="1800" dirty="0">
              <a:solidFill>
                <a:schemeClr val="bg1"/>
              </a:solidFill>
              <a:latin typeface="Microsoft YaHei Light" panose="020B0502040204020203" pitchFamily="34" charset="-122"/>
              <a:ea typeface="Microsoft YaHei Light" panose="020B0502040204020203" pitchFamily="34" charset="-122"/>
            </a:endParaRPr>
          </a:p>
          <a:p>
            <a:pPr lvl="1">
              <a:lnSpc>
                <a:spcPct val="110000"/>
              </a:lnSpc>
            </a:pPr>
            <a:r>
              <a:rPr lang="en-US" sz="1800" dirty="0">
                <a:solidFill>
                  <a:schemeClr val="bg1"/>
                </a:solidFill>
                <a:latin typeface="Microsoft YaHei Light" panose="020B0502040204020203" pitchFamily="34" charset="-122"/>
                <a:ea typeface="Microsoft YaHei Light" panose="020B0502040204020203" pitchFamily="34" charset="-122"/>
              </a:rPr>
              <a:t>Network hints to device applications to enable moving of compute functions across the network between client, edge or cloud depending on user-experience and compute requirements.</a:t>
            </a:r>
          </a:p>
          <a:p>
            <a:pPr lvl="1">
              <a:lnSpc>
                <a:spcPct val="110000"/>
              </a:lnSpc>
            </a:pPr>
            <a:r>
              <a:rPr lang="zh-CN" altLang="en-US" sz="1800" dirty="0">
                <a:solidFill>
                  <a:schemeClr val="bg1"/>
                </a:solidFill>
                <a:latin typeface="Microsoft YaHei Light" panose="020B0502040204020203" pitchFamily="34" charset="-122"/>
                <a:ea typeface="Microsoft YaHei Light" panose="020B0502040204020203" pitchFamily="34" charset="-122"/>
              </a:rPr>
              <a:t>向设备应用程序提供网络提示，以根据用户体验和计算要求以及最佳资源利用率，在客户端、边缘或云之间跨网络移动计算功能。这可以补充其他卸载决策因素，如上下文信息，例如成本、隐私、电池电量等。</a:t>
            </a:r>
            <a:endParaRPr lang="en-US" altLang="zh-CN" sz="1800" dirty="0">
              <a:solidFill>
                <a:schemeClr val="bg1"/>
              </a:solidFill>
              <a:latin typeface="Microsoft YaHei Light" panose="020B0502040204020203" pitchFamily="34" charset="-122"/>
              <a:ea typeface="Microsoft YaHei Light" panose="020B0502040204020203" pitchFamily="34" charset="-122"/>
            </a:endParaRPr>
          </a:p>
          <a:p>
            <a:pPr lvl="1">
              <a:lnSpc>
                <a:spcPct val="110000"/>
              </a:lnSpc>
            </a:pPr>
            <a:endParaRPr lang="en-US" sz="1800" dirty="0">
              <a:solidFill>
                <a:schemeClr val="bg1"/>
              </a:solidFill>
              <a:latin typeface="Microsoft YaHei Light" panose="020B0502040204020203" pitchFamily="34" charset="-122"/>
              <a:ea typeface="Microsoft YaHei Light" panose="020B0502040204020203" pitchFamily="34" charset="-122"/>
            </a:endParaRPr>
          </a:p>
          <a:p>
            <a:pPr lvl="1">
              <a:lnSpc>
                <a:spcPct val="110000"/>
              </a:lnSpc>
            </a:pPr>
            <a:r>
              <a:rPr lang="en-US" sz="1800" dirty="0">
                <a:solidFill>
                  <a:schemeClr val="bg1"/>
                </a:solidFill>
                <a:latin typeface="Microsoft YaHei Light" panose="020B0502040204020203" pitchFamily="34" charset="-122"/>
                <a:ea typeface="Microsoft YaHei Light" panose="020B0502040204020203" pitchFamily="34" charset="-122"/>
              </a:rPr>
              <a:t>Exposure of specialized services such as </a:t>
            </a:r>
            <a:r>
              <a:rPr lang="en-US" sz="1800" dirty="0" err="1">
                <a:solidFill>
                  <a:schemeClr val="bg1"/>
                </a:solidFill>
                <a:latin typeface="Microsoft YaHei Light" panose="020B0502040204020203" pitchFamily="34" charset="-122"/>
                <a:ea typeface="Microsoft YaHei Light" panose="020B0502040204020203" pitchFamily="34" charset="-122"/>
              </a:rPr>
              <a:t>DiffServ</a:t>
            </a:r>
            <a:r>
              <a:rPr lang="en-US" sz="1800" dirty="0">
                <a:solidFill>
                  <a:schemeClr val="bg1"/>
                </a:solidFill>
                <a:latin typeface="Microsoft YaHei Light" panose="020B0502040204020203" pitchFamily="34" charset="-122"/>
                <a:ea typeface="Microsoft YaHei Light" panose="020B0502040204020203" pitchFamily="34" charset="-122"/>
              </a:rPr>
              <a:t>, 5G Slices, </a:t>
            </a:r>
            <a:r>
              <a:rPr lang="en-US" sz="1800" dirty="0" err="1">
                <a:solidFill>
                  <a:schemeClr val="bg1"/>
                </a:solidFill>
                <a:latin typeface="Microsoft YaHei Light" panose="020B0502040204020203" pitchFamily="34" charset="-122"/>
                <a:ea typeface="Microsoft YaHei Light" panose="020B0502040204020203" pitchFamily="34" charset="-122"/>
              </a:rPr>
              <a:t>WebTransport</a:t>
            </a:r>
            <a:r>
              <a:rPr lang="en-US" sz="1800" dirty="0">
                <a:solidFill>
                  <a:schemeClr val="bg1"/>
                </a:solidFill>
                <a:latin typeface="Microsoft YaHei Light" panose="020B0502040204020203" pitchFamily="34" charset="-122"/>
                <a:ea typeface="Microsoft YaHei Light" panose="020B0502040204020203" pitchFamily="34" charset="-122"/>
              </a:rPr>
              <a:t> and Edge Computing, including load balancing computing between client devices, edge and cloud</a:t>
            </a:r>
          </a:p>
          <a:p>
            <a:pPr lvl="1">
              <a:lnSpc>
                <a:spcPct val="110000"/>
              </a:lnSpc>
            </a:pPr>
            <a:r>
              <a:rPr lang="en-US" sz="1800" dirty="0">
                <a:solidFill>
                  <a:schemeClr val="bg1"/>
                </a:solidFill>
                <a:latin typeface="Microsoft YaHei Light" panose="020B0502040204020203" pitchFamily="34" charset="-122"/>
                <a:ea typeface="Microsoft YaHei Light" panose="020B0502040204020203" pitchFamily="34" charset="-122"/>
              </a:rPr>
              <a:t>探索研究DiffServ、5G </a:t>
            </a:r>
            <a:r>
              <a:rPr lang="en-US" sz="1800" dirty="0" err="1">
                <a:solidFill>
                  <a:schemeClr val="bg1"/>
                </a:solidFill>
                <a:latin typeface="Microsoft YaHei Light" panose="020B0502040204020203" pitchFamily="34" charset="-122"/>
                <a:ea typeface="Microsoft YaHei Light" panose="020B0502040204020203" pitchFamily="34" charset="-122"/>
              </a:rPr>
              <a:t>Slice、WebTransport</a:t>
            </a:r>
            <a:r>
              <a:rPr lang="zh-CN" altLang="en-US" sz="1800" dirty="0">
                <a:solidFill>
                  <a:schemeClr val="bg1"/>
                </a:solidFill>
                <a:latin typeface="Microsoft YaHei Light" panose="020B0502040204020203" pitchFamily="34" charset="-122"/>
                <a:ea typeface="Microsoft YaHei Light" panose="020B0502040204020203" pitchFamily="34" charset="-122"/>
              </a:rPr>
              <a:t>和边缘计算等专业服务，包括客户端设备、边缘和云之间的负载平衡计算，尤其是机器学习推理和云游戏等延迟敏感应用（用于在云上渲染游戏）</a:t>
            </a:r>
            <a:endParaRPr lang="en-US" altLang="zh-CN" sz="1800" dirty="0">
              <a:solidFill>
                <a:schemeClr val="bg1"/>
              </a:solidFill>
              <a:latin typeface="Microsoft YaHei Light" panose="020B0502040204020203" pitchFamily="34" charset="-122"/>
              <a:ea typeface="Microsoft YaHei Light" panose="020B0502040204020203" pitchFamily="34" charset="-122"/>
            </a:endParaRPr>
          </a:p>
          <a:p>
            <a:pPr lvl="1">
              <a:lnSpc>
                <a:spcPct val="110000"/>
              </a:lnSpc>
            </a:pPr>
            <a:endParaRPr lang="en-US" sz="1800" dirty="0">
              <a:solidFill>
                <a:schemeClr val="bg1"/>
              </a:solidFill>
              <a:latin typeface="Microsoft YaHei Light" panose="020B0502040204020203" pitchFamily="34" charset="-122"/>
              <a:ea typeface="Microsoft YaHei Light" panose="020B0502040204020203" pitchFamily="34" charset="-122"/>
            </a:endParaRPr>
          </a:p>
          <a:p>
            <a:pPr lvl="1">
              <a:lnSpc>
                <a:spcPct val="110000"/>
              </a:lnSpc>
            </a:pPr>
            <a:r>
              <a:rPr lang="en-US" sz="1800" dirty="0">
                <a:solidFill>
                  <a:schemeClr val="bg1"/>
                </a:solidFill>
                <a:latin typeface="Microsoft YaHei Light" panose="020B0502040204020203" pitchFamily="34" charset="-122"/>
                <a:ea typeface="Microsoft YaHei Light" panose="020B0502040204020203" pitchFamily="34" charset="-122"/>
              </a:rPr>
              <a:t>Evaluation of aggregated web metrics for enhanced troubleshooting and network performance optimization to improve web application experience. </a:t>
            </a:r>
          </a:p>
          <a:p>
            <a:pPr lvl="1">
              <a:lnSpc>
                <a:spcPct val="110000"/>
              </a:lnSpc>
            </a:pPr>
            <a:r>
              <a:rPr lang="zh-CN" altLang="en-US" sz="1800" dirty="0">
                <a:solidFill>
                  <a:schemeClr val="bg1"/>
                </a:solidFill>
                <a:latin typeface="Microsoft YaHei Light" panose="020B0502040204020203" pitchFamily="34" charset="-122"/>
                <a:ea typeface="Microsoft YaHei Light" panose="020B0502040204020203" pitchFamily="34" charset="-122"/>
              </a:rPr>
              <a:t>评估聚合的</a:t>
            </a:r>
            <a:r>
              <a:rPr lang="en-US" sz="1800" dirty="0">
                <a:solidFill>
                  <a:schemeClr val="bg1"/>
                </a:solidFill>
                <a:latin typeface="Microsoft YaHei Light" panose="020B0502040204020203" pitchFamily="34" charset="-122"/>
                <a:ea typeface="Microsoft YaHei Light" panose="020B0502040204020203" pitchFamily="34" charset="-122"/>
              </a:rPr>
              <a:t>web</a:t>
            </a:r>
            <a:r>
              <a:rPr lang="zh-CN" altLang="en-US" sz="1800" dirty="0">
                <a:solidFill>
                  <a:schemeClr val="bg1"/>
                </a:solidFill>
                <a:latin typeface="Microsoft YaHei Light" panose="020B0502040204020203" pitchFamily="34" charset="-122"/>
                <a:ea typeface="Microsoft YaHei Light" panose="020B0502040204020203" pitchFamily="34" charset="-122"/>
              </a:rPr>
              <a:t>度量，以增强故障排除和网络性能优化，从而改善</a:t>
            </a:r>
            <a:r>
              <a:rPr lang="en-US" sz="1800" dirty="0">
                <a:solidFill>
                  <a:schemeClr val="bg1"/>
                </a:solidFill>
                <a:latin typeface="Microsoft YaHei Light" panose="020B0502040204020203" pitchFamily="34" charset="-122"/>
                <a:ea typeface="Microsoft YaHei Light" panose="020B0502040204020203" pitchFamily="34" charset="-122"/>
              </a:rPr>
              <a:t>web</a:t>
            </a:r>
            <a:r>
              <a:rPr lang="zh-CN" altLang="en-US" sz="1800" dirty="0">
                <a:solidFill>
                  <a:schemeClr val="bg1"/>
                </a:solidFill>
                <a:latin typeface="Microsoft YaHei Light" panose="020B0502040204020203" pitchFamily="34" charset="-122"/>
                <a:ea typeface="Microsoft YaHei Light" panose="020B0502040204020203" pitchFamily="34" charset="-122"/>
              </a:rPr>
              <a:t>应用程序体验。此外，分析隐私和安全风险，并评估相关的缓解措施</a:t>
            </a:r>
            <a:endParaRPr lang="en-US" sz="1800" dirty="0">
              <a:solidFill>
                <a:schemeClr val="bg1"/>
              </a:solidFill>
              <a:latin typeface="Microsoft YaHei Light" panose="020B0502040204020203" pitchFamily="34" charset="-122"/>
              <a:ea typeface="Microsoft YaHei Light" panose="020B0502040204020203" pitchFamily="34" charset="-122"/>
            </a:endParaRPr>
          </a:p>
        </p:txBody>
      </p:sp>
      <p:sp>
        <p:nvSpPr>
          <p:cNvPr id="10" name="TextBox 9">
            <a:extLst>
              <a:ext uri="{FF2B5EF4-FFF2-40B4-BE49-F238E27FC236}">
                <a16:creationId xmlns:a16="http://schemas.microsoft.com/office/drawing/2014/main" id="{F39E2B4C-992F-1D4D-AB60-EAB76F20BD4B}"/>
              </a:ext>
            </a:extLst>
          </p:cNvPr>
          <p:cNvSpPr txBox="1"/>
          <p:nvPr/>
        </p:nvSpPr>
        <p:spPr>
          <a:xfrm>
            <a:off x="86062" y="777813"/>
            <a:ext cx="1343638" cy="369332"/>
          </a:xfrm>
          <a:prstGeom prst="rect">
            <a:avLst/>
          </a:prstGeom>
          <a:noFill/>
        </p:spPr>
        <p:txBody>
          <a:bodyPr wrap="none" rtlCol="0">
            <a:spAutoFit/>
          </a:bodyPr>
          <a:lstStyle/>
          <a:p>
            <a:r>
              <a:rPr lang="en-US" altLang="zh-CN" b="1" dirty="0">
                <a:solidFill>
                  <a:schemeClr val="bg1"/>
                </a:solidFill>
                <a:latin typeface="Microsoft YaHei" panose="020B0503020204020204" pitchFamily="34" charset="-122"/>
                <a:ea typeface="Microsoft YaHei" panose="020B0503020204020204" pitchFamily="34" charset="-122"/>
              </a:rPr>
              <a:t>WNIG</a:t>
            </a:r>
            <a:r>
              <a:rPr lang="zh-CN" altLang="en-US" b="1" dirty="0">
                <a:solidFill>
                  <a:schemeClr val="bg1"/>
                </a:solidFill>
                <a:latin typeface="Microsoft YaHei" panose="020B0503020204020204" pitchFamily="34" charset="-122"/>
                <a:ea typeface="Microsoft YaHei" panose="020B0503020204020204" pitchFamily="34" charset="-122"/>
              </a:rPr>
              <a:t>工作</a:t>
            </a:r>
            <a:endParaRPr lang="en-CN"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66041124"/>
      </p:ext>
    </p:extLst>
  </p:cSld>
  <p:clrMapOvr>
    <a:masterClrMapping/>
  </p:clrMapOvr>
  <mc:AlternateContent xmlns:mc="http://schemas.openxmlformats.org/markup-compatibility/2006" xmlns:p14="http://schemas.microsoft.com/office/powerpoint/2010/main">
    <mc:Choice Requires="p14">
      <p:transition spd="slow" p14:dur="2000" advTm="43116"/>
    </mc:Choice>
    <mc:Fallback xmlns="">
      <p:transition spd="slow" advTm="4311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D421773-6E39-41F1-B519-EA08D8676A35}"/>
              </a:ext>
            </a:extLst>
          </p:cNvPr>
          <p:cNvCxnSpPr>
            <a:cxnSpLocks/>
          </p:cNvCxnSpPr>
          <p:nvPr/>
        </p:nvCxnSpPr>
        <p:spPr>
          <a:xfrm flipV="1">
            <a:off x="1510594" y="2269382"/>
            <a:ext cx="4684218" cy="30460"/>
          </a:xfrm>
          <a:prstGeom prst="line">
            <a:avLst/>
          </a:prstGeom>
          <a:ln w="76200">
            <a:solidFill>
              <a:srgbClr val="0070C0"/>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C8C7A0CC-6DC2-4415-8B54-5561655AF771}"/>
              </a:ext>
            </a:extLst>
          </p:cNvPr>
          <p:cNvCxnSpPr>
            <a:cxnSpLocks/>
          </p:cNvCxnSpPr>
          <p:nvPr/>
        </p:nvCxnSpPr>
        <p:spPr>
          <a:xfrm flipV="1">
            <a:off x="6194812" y="1440043"/>
            <a:ext cx="414670" cy="829339"/>
          </a:xfrm>
          <a:prstGeom prst="line">
            <a:avLst/>
          </a:prstGeom>
          <a:ln w="76200">
            <a:solidFill>
              <a:srgbClr val="0070C0"/>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1ADB51-22D9-487A-8E56-2DB825152AC9}"/>
              </a:ext>
            </a:extLst>
          </p:cNvPr>
          <p:cNvCxnSpPr>
            <a:cxnSpLocks/>
          </p:cNvCxnSpPr>
          <p:nvPr/>
        </p:nvCxnSpPr>
        <p:spPr>
          <a:xfrm>
            <a:off x="6194812" y="2269382"/>
            <a:ext cx="503275" cy="559981"/>
          </a:xfrm>
          <a:prstGeom prst="line">
            <a:avLst/>
          </a:prstGeom>
          <a:ln w="76200">
            <a:solidFill>
              <a:srgbClr val="0070C0"/>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CD43E932-8776-45D3-8966-2327438B57A7}"/>
              </a:ext>
            </a:extLst>
          </p:cNvPr>
          <p:cNvCxnSpPr>
            <a:cxnSpLocks/>
          </p:cNvCxnSpPr>
          <p:nvPr/>
        </p:nvCxnSpPr>
        <p:spPr>
          <a:xfrm flipV="1">
            <a:off x="6595306" y="1443431"/>
            <a:ext cx="4803306" cy="4416"/>
          </a:xfrm>
          <a:prstGeom prst="line">
            <a:avLst/>
          </a:prstGeom>
          <a:ln w="762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9F995869-3462-4E5E-81DE-08E65C4CE786}"/>
              </a:ext>
            </a:extLst>
          </p:cNvPr>
          <p:cNvCxnSpPr>
            <a:cxnSpLocks/>
          </p:cNvCxnSpPr>
          <p:nvPr/>
        </p:nvCxnSpPr>
        <p:spPr>
          <a:xfrm>
            <a:off x="6683911" y="2818373"/>
            <a:ext cx="4714701" cy="0"/>
          </a:xfrm>
          <a:prstGeom prst="line">
            <a:avLst/>
          </a:prstGeom>
          <a:ln w="762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9" name="Diamond 8">
            <a:extLst>
              <a:ext uri="{FF2B5EF4-FFF2-40B4-BE49-F238E27FC236}">
                <a16:creationId xmlns:a16="http://schemas.microsoft.com/office/drawing/2014/main" id="{CEBE4EDC-AA22-4A43-8B65-55D65A88B5F7}"/>
              </a:ext>
            </a:extLst>
          </p:cNvPr>
          <p:cNvSpPr/>
          <p:nvPr/>
        </p:nvSpPr>
        <p:spPr>
          <a:xfrm>
            <a:off x="1392439" y="2103322"/>
            <a:ext cx="297712" cy="366167"/>
          </a:xfrm>
          <a:prstGeom prst="diamond">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0" name="Diamond 9">
            <a:extLst>
              <a:ext uri="{FF2B5EF4-FFF2-40B4-BE49-F238E27FC236}">
                <a16:creationId xmlns:a16="http://schemas.microsoft.com/office/drawing/2014/main" id="{A7EB053F-6D9B-4897-86E8-6C6065DCDFD6}"/>
              </a:ext>
            </a:extLst>
          </p:cNvPr>
          <p:cNvSpPr/>
          <p:nvPr/>
        </p:nvSpPr>
        <p:spPr>
          <a:xfrm>
            <a:off x="4817894" y="2086297"/>
            <a:ext cx="297712" cy="366167"/>
          </a:xfrm>
          <a:prstGeom prst="diamond">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1" name="Diamond 10">
            <a:extLst>
              <a:ext uri="{FF2B5EF4-FFF2-40B4-BE49-F238E27FC236}">
                <a16:creationId xmlns:a16="http://schemas.microsoft.com/office/drawing/2014/main" id="{FC8B4DB8-8281-43B3-A7C2-9FE4AA78CAAD}"/>
              </a:ext>
            </a:extLst>
          </p:cNvPr>
          <p:cNvSpPr/>
          <p:nvPr/>
        </p:nvSpPr>
        <p:spPr>
          <a:xfrm>
            <a:off x="6045956" y="2086297"/>
            <a:ext cx="297712" cy="366167"/>
          </a:xfrm>
          <a:prstGeom prst="diamond">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3" name="Oval 12">
            <a:extLst>
              <a:ext uri="{FF2B5EF4-FFF2-40B4-BE49-F238E27FC236}">
                <a16:creationId xmlns:a16="http://schemas.microsoft.com/office/drawing/2014/main" id="{93AACBB8-9F35-478F-B417-FE6CDBF3C2E9}"/>
              </a:ext>
            </a:extLst>
          </p:cNvPr>
          <p:cNvSpPr/>
          <p:nvPr/>
        </p:nvSpPr>
        <p:spPr>
          <a:xfrm>
            <a:off x="2356459" y="2193178"/>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4" name="Oval 13">
            <a:extLst>
              <a:ext uri="{FF2B5EF4-FFF2-40B4-BE49-F238E27FC236}">
                <a16:creationId xmlns:a16="http://schemas.microsoft.com/office/drawing/2014/main" id="{D7E2AED8-A239-4B78-AB37-1DC484F3D6F5}"/>
              </a:ext>
            </a:extLst>
          </p:cNvPr>
          <p:cNvSpPr/>
          <p:nvPr/>
        </p:nvSpPr>
        <p:spPr>
          <a:xfrm>
            <a:off x="3169850" y="2193178"/>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5" name="Oval 14">
            <a:extLst>
              <a:ext uri="{FF2B5EF4-FFF2-40B4-BE49-F238E27FC236}">
                <a16:creationId xmlns:a16="http://schemas.microsoft.com/office/drawing/2014/main" id="{8A9F8960-8F0B-4CC3-9A2F-FEC8831CE21F}"/>
              </a:ext>
            </a:extLst>
          </p:cNvPr>
          <p:cNvSpPr/>
          <p:nvPr/>
        </p:nvSpPr>
        <p:spPr>
          <a:xfrm>
            <a:off x="4061213" y="2193178"/>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7" name="Oval 16">
            <a:extLst>
              <a:ext uri="{FF2B5EF4-FFF2-40B4-BE49-F238E27FC236}">
                <a16:creationId xmlns:a16="http://schemas.microsoft.com/office/drawing/2014/main" id="{53703807-D04D-498D-8198-ABB9E7D5A450}"/>
              </a:ext>
            </a:extLst>
          </p:cNvPr>
          <p:cNvSpPr/>
          <p:nvPr/>
        </p:nvSpPr>
        <p:spPr>
          <a:xfrm>
            <a:off x="7339586" y="2729781"/>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8" name="Oval 17">
            <a:extLst>
              <a:ext uri="{FF2B5EF4-FFF2-40B4-BE49-F238E27FC236}">
                <a16:creationId xmlns:a16="http://schemas.microsoft.com/office/drawing/2014/main" id="{FB026FD9-2F08-44D8-8C9A-FFC27273A7C5}"/>
              </a:ext>
            </a:extLst>
          </p:cNvPr>
          <p:cNvSpPr/>
          <p:nvPr/>
        </p:nvSpPr>
        <p:spPr>
          <a:xfrm>
            <a:off x="8730320" y="2729780"/>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000" b="1">
              <a:solidFill>
                <a:schemeClr val="bg1"/>
              </a:solidFill>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00F2BA3E-C67D-42F2-9F13-DF84DB86160E}"/>
              </a:ext>
            </a:extLst>
          </p:cNvPr>
          <p:cNvSpPr/>
          <p:nvPr/>
        </p:nvSpPr>
        <p:spPr>
          <a:xfrm>
            <a:off x="5485974" y="2550783"/>
            <a:ext cx="1832345" cy="738664"/>
          </a:xfrm>
          <a:prstGeom prst="rect">
            <a:avLst/>
          </a:prstGeom>
        </p:spPr>
        <p:txBody>
          <a:bodyPr wrap="squar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Nov 2019 </a:t>
            </a:r>
          </a:p>
          <a:p>
            <a:pPr lvl="0"/>
            <a:r>
              <a:rPr lang="en-IN" sz="1400" b="1" dirty="0">
                <a:solidFill>
                  <a:schemeClr val="bg1"/>
                </a:solidFill>
                <a:latin typeface="Microsoft YaHei" panose="020B0503020204020204" pitchFamily="34" charset="-122"/>
                <a:ea typeface="Microsoft YaHei" panose="020B0503020204020204" pitchFamily="34" charset="-122"/>
              </a:rPr>
              <a:t>Kickstarted </a:t>
            </a:r>
          </a:p>
          <a:p>
            <a:pPr lvl="0"/>
            <a:r>
              <a:rPr lang="en-IN" sz="1400" b="1" dirty="0">
                <a:solidFill>
                  <a:schemeClr val="bg1"/>
                </a:solidFill>
                <a:latin typeface="Microsoft YaHei" panose="020B0503020204020204" pitchFamily="34" charset="-122"/>
                <a:ea typeface="Microsoft YaHei" panose="020B0503020204020204" pitchFamily="34" charset="-122"/>
              </a:rPr>
              <a:t>2 Workstreams</a:t>
            </a:r>
          </a:p>
        </p:txBody>
      </p:sp>
      <p:sp>
        <p:nvSpPr>
          <p:cNvPr id="20" name="Rectangle 19">
            <a:extLst>
              <a:ext uri="{FF2B5EF4-FFF2-40B4-BE49-F238E27FC236}">
                <a16:creationId xmlns:a16="http://schemas.microsoft.com/office/drawing/2014/main" id="{F13974ED-7334-43A0-BD93-1EA331AD81F8}"/>
              </a:ext>
            </a:extLst>
          </p:cNvPr>
          <p:cNvSpPr/>
          <p:nvPr/>
        </p:nvSpPr>
        <p:spPr>
          <a:xfrm>
            <a:off x="4372561" y="1678723"/>
            <a:ext cx="1662315"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TPAC Sept  2019</a:t>
            </a:r>
          </a:p>
        </p:txBody>
      </p:sp>
      <p:sp>
        <p:nvSpPr>
          <p:cNvPr id="21" name="Rectangle 20">
            <a:extLst>
              <a:ext uri="{FF2B5EF4-FFF2-40B4-BE49-F238E27FC236}">
                <a16:creationId xmlns:a16="http://schemas.microsoft.com/office/drawing/2014/main" id="{091642D0-6882-4F05-92AF-32B2FCAB9B06}"/>
              </a:ext>
            </a:extLst>
          </p:cNvPr>
          <p:cNvSpPr/>
          <p:nvPr/>
        </p:nvSpPr>
        <p:spPr>
          <a:xfrm>
            <a:off x="2334747" y="3347259"/>
            <a:ext cx="3805785"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Sept  2019: Link Performance Prediction</a:t>
            </a:r>
          </a:p>
        </p:txBody>
      </p:sp>
      <p:sp>
        <p:nvSpPr>
          <p:cNvPr id="22" name="Rectangle 21">
            <a:extLst>
              <a:ext uri="{FF2B5EF4-FFF2-40B4-BE49-F238E27FC236}">
                <a16:creationId xmlns:a16="http://schemas.microsoft.com/office/drawing/2014/main" id="{F4A2A272-6026-4134-B620-66D640880FFD}"/>
              </a:ext>
            </a:extLst>
          </p:cNvPr>
          <p:cNvSpPr/>
          <p:nvPr/>
        </p:nvSpPr>
        <p:spPr>
          <a:xfrm>
            <a:off x="2342282" y="1236921"/>
            <a:ext cx="2788584"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Jul 2019: Guiding Principles </a:t>
            </a:r>
          </a:p>
        </p:txBody>
      </p:sp>
      <p:sp>
        <p:nvSpPr>
          <p:cNvPr id="23" name="Rectangle 22">
            <a:extLst>
              <a:ext uri="{FF2B5EF4-FFF2-40B4-BE49-F238E27FC236}">
                <a16:creationId xmlns:a16="http://schemas.microsoft.com/office/drawing/2014/main" id="{FDC108D3-0336-4015-8578-2E4A63E38824}"/>
              </a:ext>
            </a:extLst>
          </p:cNvPr>
          <p:cNvSpPr/>
          <p:nvPr/>
        </p:nvSpPr>
        <p:spPr>
          <a:xfrm>
            <a:off x="1541295" y="2726572"/>
            <a:ext cx="2251963"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Jun 2019 First Meeting</a:t>
            </a:r>
          </a:p>
        </p:txBody>
      </p:sp>
      <p:sp>
        <p:nvSpPr>
          <p:cNvPr id="24" name="Rectangle 23">
            <a:extLst>
              <a:ext uri="{FF2B5EF4-FFF2-40B4-BE49-F238E27FC236}">
                <a16:creationId xmlns:a16="http://schemas.microsoft.com/office/drawing/2014/main" id="{AD50E4F0-573F-49DB-9080-6B9F6863282A}"/>
              </a:ext>
            </a:extLst>
          </p:cNvPr>
          <p:cNvSpPr/>
          <p:nvPr/>
        </p:nvSpPr>
        <p:spPr>
          <a:xfrm>
            <a:off x="362142" y="1651530"/>
            <a:ext cx="3799758"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May 2019: IG Charter Approved in W3C</a:t>
            </a:r>
          </a:p>
        </p:txBody>
      </p:sp>
      <p:sp>
        <p:nvSpPr>
          <p:cNvPr id="26" name="Rectangle 25">
            <a:extLst>
              <a:ext uri="{FF2B5EF4-FFF2-40B4-BE49-F238E27FC236}">
                <a16:creationId xmlns:a16="http://schemas.microsoft.com/office/drawing/2014/main" id="{79E10010-2AB3-4B9F-8A9A-77FB26A0EABF}"/>
              </a:ext>
            </a:extLst>
          </p:cNvPr>
          <p:cNvSpPr/>
          <p:nvPr/>
        </p:nvSpPr>
        <p:spPr>
          <a:xfrm>
            <a:off x="6621774" y="1538138"/>
            <a:ext cx="3742660" cy="338554"/>
          </a:xfrm>
          <a:prstGeom prst="rect">
            <a:avLst/>
          </a:prstGeom>
        </p:spPr>
        <p:txBody>
          <a:bodyPr wrap="square">
            <a:spAutoFit/>
          </a:bodyPr>
          <a:lstStyle/>
          <a:p>
            <a:pPr lvl="0"/>
            <a:r>
              <a:rPr lang="en-IN" sz="1600" b="1" dirty="0">
                <a:solidFill>
                  <a:schemeClr val="bg1"/>
                </a:solidFill>
                <a:latin typeface="Microsoft YaHei" panose="020B0503020204020204" pitchFamily="34" charset="-122"/>
                <a:ea typeface="Microsoft YaHei" panose="020B0503020204020204" pitchFamily="34" charset="-122"/>
              </a:rPr>
              <a:t>Edge Computing Workstream</a:t>
            </a:r>
          </a:p>
        </p:txBody>
      </p:sp>
      <p:sp>
        <p:nvSpPr>
          <p:cNvPr id="27" name="Rectangle 26">
            <a:extLst>
              <a:ext uri="{FF2B5EF4-FFF2-40B4-BE49-F238E27FC236}">
                <a16:creationId xmlns:a16="http://schemas.microsoft.com/office/drawing/2014/main" id="{80D73094-FFF7-4A31-A776-7BF278B9559F}"/>
              </a:ext>
            </a:extLst>
          </p:cNvPr>
          <p:cNvSpPr/>
          <p:nvPr/>
        </p:nvSpPr>
        <p:spPr>
          <a:xfrm>
            <a:off x="6607706" y="2233451"/>
            <a:ext cx="4790906" cy="584775"/>
          </a:xfrm>
          <a:prstGeom prst="rect">
            <a:avLst/>
          </a:prstGeom>
        </p:spPr>
        <p:txBody>
          <a:bodyPr wrap="square">
            <a:spAutoFit/>
          </a:bodyPr>
          <a:lstStyle/>
          <a:p>
            <a:pPr lvl="0"/>
            <a:r>
              <a:rPr lang="en-IN" sz="1600" b="1" dirty="0">
                <a:solidFill>
                  <a:schemeClr val="bg1"/>
                </a:solidFill>
                <a:latin typeface="Microsoft YaHei" panose="020B0503020204020204" pitchFamily="34" charset="-122"/>
                <a:ea typeface="Microsoft YaHei" panose="020B0503020204020204" pitchFamily="34" charset="-122"/>
              </a:rPr>
              <a:t>Network Quality Monitoring &amp; Prediction Workstream</a:t>
            </a:r>
          </a:p>
        </p:txBody>
      </p:sp>
      <p:sp>
        <p:nvSpPr>
          <p:cNvPr id="28" name="Rectangle 27">
            <a:extLst>
              <a:ext uri="{FF2B5EF4-FFF2-40B4-BE49-F238E27FC236}">
                <a16:creationId xmlns:a16="http://schemas.microsoft.com/office/drawing/2014/main" id="{E015F5DC-518B-4F15-B2E6-2C82B02AFF0F}"/>
              </a:ext>
            </a:extLst>
          </p:cNvPr>
          <p:cNvSpPr/>
          <p:nvPr/>
        </p:nvSpPr>
        <p:spPr>
          <a:xfrm>
            <a:off x="6595306" y="3300245"/>
            <a:ext cx="1785505" cy="523220"/>
          </a:xfrm>
          <a:prstGeom prst="rect">
            <a:avLst/>
          </a:prstGeom>
        </p:spPr>
        <p:txBody>
          <a:bodyPr wrap="squar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Feb 2020: Network Info API</a:t>
            </a:r>
          </a:p>
        </p:txBody>
      </p:sp>
      <p:sp>
        <p:nvSpPr>
          <p:cNvPr id="29" name="Rectangle 28">
            <a:extLst>
              <a:ext uri="{FF2B5EF4-FFF2-40B4-BE49-F238E27FC236}">
                <a16:creationId xmlns:a16="http://schemas.microsoft.com/office/drawing/2014/main" id="{D8BEACF2-C992-4B4E-8C0D-B35DD26AC7D1}"/>
              </a:ext>
            </a:extLst>
          </p:cNvPr>
          <p:cNvSpPr/>
          <p:nvPr/>
        </p:nvSpPr>
        <p:spPr>
          <a:xfrm>
            <a:off x="7230642" y="852335"/>
            <a:ext cx="2588657"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Feb 2020: Offload to Edge</a:t>
            </a:r>
          </a:p>
        </p:txBody>
      </p:sp>
      <p:sp>
        <p:nvSpPr>
          <p:cNvPr id="30" name="Rectangle 29">
            <a:extLst>
              <a:ext uri="{FF2B5EF4-FFF2-40B4-BE49-F238E27FC236}">
                <a16:creationId xmlns:a16="http://schemas.microsoft.com/office/drawing/2014/main" id="{6A63325D-A2FF-4B66-9EEE-14B181E4EAD8}"/>
              </a:ext>
            </a:extLst>
          </p:cNvPr>
          <p:cNvSpPr/>
          <p:nvPr/>
        </p:nvSpPr>
        <p:spPr>
          <a:xfrm>
            <a:off x="6343668" y="600399"/>
            <a:ext cx="1985736"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Jan 2020: ETSI MEC</a:t>
            </a:r>
          </a:p>
        </p:txBody>
      </p:sp>
      <p:sp>
        <p:nvSpPr>
          <p:cNvPr id="31" name="Rectangle 30">
            <a:extLst>
              <a:ext uri="{FF2B5EF4-FFF2-40B4-BE49-F238E27FC236}">
                <a16:creationId xmlns:a16="http://schemas.microsoft.com/office/drawing/2014/main" id="{87775534-2429-4584-AAF7-7F674236FB88}"/>
              </a:ext>
            </a:extLst>
          </p:cNvPr>
          <p:cNvSpPr/>
          <p:nvPr/>
        </p:nvSpPr>
        <p:spPr>
          <a:xfrm>
            <a:off x="8350439" y="3231851"/>
            <a:ext cx="1881518" cy="738664"/>
          </a:xfrm>
          <a:prstGeom prst="rect">
            <a:avLst/>
          </a:prstGeom>
        </p:spPr>
        <p:txBody>
          <a:bodyPr wrap="squar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Mar 2020: Predictive QoS, </a:t>
            </a:r>
          </a:p>
          <a:p>
            <a:pPr lvl="0"/>
            <a:r>
              <a:rPr lang="en-IN" sz="1400" b="1" dirty="0">
                <a:solidFill>
                  <a:schemeClr val="bg1"/>
                </a:solidFill>
                <a:latin typeface="Microsoft YaHei" panose="020B0503020204020204" pitchFamily="34" charset="-122"/>
                <a:ea typeface="Microsoft YaHei" panose="020B0503020204020204" pitchFamily="34" charset="-122"/>
              </a:rPr>
              <a:t>5GAA</a:t>
            </a:r>
          </a:p>
        </p:txBody>
      </p:sp>
      <p:cxnSp>
        <p:nvCxnSpPr>
          <p:cNvPr id="33" name="Straight Connector 32">
            <a:extLst>
              <a:ext uri="{FF2B5EF4-FFF2-40B4-BE49-F238E27FC236}">
                <a16:creationId xmlns:a16="http://schemas.microsoft.com/office/drawing/2014/main" id="{F4B1E61C-62E3-4DC8-A5ED-2FDE1D902C1E}"/>
              </a:ext>
            </a:extLst>
          </p:cNvPr>
          <p:cNvCxnSpPr>
            <a:cxnSpLocks/>
          </p:cNvCxnSpPr>
          <p:nvPr/>
        </p:nvCxnSpPr>
        <p:spPr>
          <a:xfrm>
            <a:off x="1539436" y="1909597"/>
            <a:ext cx="0" cy="171377"/>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6C24BDE3-F792-478B-9913-5C0F4EF92630}"/>
              </a:ext>
            </a:extLst>
          </p:cNvPr>
          <p:cNvCxnSpPr/>
          <p:nvPr/>
        </p:nvCxnSpPr>
        <p:spPr>
          <a:xfrm>
            <a:off x="3247822" y="1449657"/>
            <a:ext cx="0" cy="735129"/>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FE7CBB1B-49E7-47FF-9B4C-E2B508966349}"/>
              </a:ext>
            </a:extLst>
          </p:cNvPr>
          <p:cNvCxnSpPr>
            <a:cxnSpLocks/>
          </p:cNvCxnSpPr>
          <p:nvPr/>
        </p:nvCxnSpPr>
        <p:spPr>
          <a:xfrm>
            <a:off x="2434431" y="2365130"/>
            <a:ext cx="0" cy="359680"/>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CD03B4B-1371-4D73-A45F-A37A246DBC8D}"/>
              </a:ext>
            </a:extLst>
          </p:cNvPr>
          <p:cNvCxnSpPr>
            <a:cxnSpLocks/>
            <a:stCxn id="15" idx="4"/>
            <a:endCxn id="21" idx="0"/>
          </p:cNvCxnSpPr>
          <p:nvPr/>
        </p:nvCxnSpPr>
        <p:spPr>
          <a:xfrm>
            <a:off x="4139185" y="2359753"/>
            <a:ext cx="98455" cy="987506"/>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4C4D15D4-E810-457F-9EBE-1926CA616649}"/>
              </a:ext>
            </a:extLst>
          </p:cNvPr>
          <p:cNvCxnSpPr>
            <a:cxnSpLocks/>
          </p:cNvCxnSpPr>
          <p:nvPr/>
        </p:nvCxnSpPr>
        <p:spPr>
          <a:xfrm flipH="1">
            <a:off x="4963507" y="1955722"/>
            <a:ext cx="589" cy="130575"/>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146D3FAC-C7FA-487D-9246-6571CF883637}"/>
              </a:ext>
            </a:extLst>
          </p:cNvPr>
          <p:cNvCxnSpPr>
            <a:cxnSpLocks/>
          </p:cNvCxnSpPr>
          <p:nvPr/>
        </p:nvCxnSpPr>
        <p:spPr>
          <a:xfrm>
            <a:off x="6194812" y="2455312"/>
            <a:ext cx="0" cy="313800"/>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C3903C0C-CD07-467D-80DC-5175FCC372B5}"/>
              </a:ext>
            </a:extLst>
          </p:cNvPr>
          <p:cNvCxnSpPr>
            <a:cxnSpLocks/>
          </p:cNvCxnSpPr>
          <p:nvPr/>
        </p:nvCxnSpPr>
        <p:spPr>
          <a:xfrm>
            <a:off x="7414315" y="2913095"/>
            <a:ext cx="0" cy="313800"/>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E828D10F-1B59-4804-BD8C-901EEE7C2493}"/>
              </a:ext>
            </a:extLst>
          </p:cNvPr>
          <p:cNvCxnSpPr>
            <a:cxnSpLocks/>
          </p:cNvCxnSpPr>
          <p:nvPr/>
        </p:nvCxnSpPr>
        <p:spPr>
          <a:xfrm>
            <a:off x="6928547" y="852335"/>
            <a:ext cx="0" cy="551689"/>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D9C59AE0-F1FC-407B-A6E8-DBD29D96F602}"/>
              </a:ext>
            </a:extLst>
          </p:cNvPr>
          <p:cNvCxnSpPr>
            <a:cxnSpLocks/>
          </p:cNvCxnSpPr>
          <p:nvPr/>
        </p:nvCxnSpPr>
        <p:spPr>
          <a:xfrm>
            <a:off x="7989585" y="1070346"/>
            <a:ext cx="0" cy="313800"/>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18A2D8D5-952F-4FE1-869F-2BD56AA53642}"/>
              </a:ext>
            </a:extLst>
          </p:cNvPr>
          <p:cNvCxnSpPr>
            <a:cxnSpLocks/>
          </p:cNvCxnSpPr>
          <p:nvPr/>
        </p:nvCxnSpPr>
        <p:spPr>
          <a:xfrm>
            <a:off x="8805352" y="2898593"/>
            <a:ext cx="0" cy="313800"/>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sp>
        <p:nvSpPr>
          <p:cNvPr id="43" name="Rectangle 42">
            <a:extLst>
              <a:ext uri="{FF2B5EF4-FFF2-40B4-BE49-F238E27FC236}">
                <a16:creationId xmlns:a16="http://schemas.microsoft.com/office/drawing/2014/main" id="{9D4B4BF4-CDDE-4F55-8CCA-71C2D39AC5F9}"/>
              </a:ext>
            </a:extLst>
          </p:cNvPr>
          <p:cNvSpPr/>
          <p:nvPr/>
        </p:nvSpPr>
        <p:spPr>
          <a:xfrm>
            <a:off x="8869837" y="137983"/>
            <a:ext cx="2977354"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Jun 2020: Edge Distr. Web Eng.</a:t>
            </a:r>
          </a:p>
        </p:txBody>
      </p:sp>
      <p:cxnSp>
        <p:nvCxnSpPr>
          <p:cNvPr id="44" name="Straight Connector 43">
            <a:extLst>
              <a:ext uri="{FF2B5EF4-FFF2-40B4-BE49-F238E27FC236}">
                <a16:creationId xmlns:a16="http://schemas.microsoft.com/office/drawing/2014/main" id="{2170749A-8292-4354-AB44-C1EF53D77E4A}"/>
              </a:ext>
            </a:extLst>
          </p:cNvPr>
          <p:cNvCxnSpPr>
            <a:cxnSpLocks/>
          </p:cNvCxnSpPr>
          <p:nvPr/>
        </p:nvCxnSpPr>
        <p:spPr>
          <a:xfrm>
            <a:off x="9233168" y="414982"/>
            <a:ext cx="0" cy="961577"/>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sp>
        <p:nvSpPr>
          <p:cNvPr id="45" name="Oval 44">
            <a:extLst>
              <a:ext uri="{FF2B5EF4-FFF2-40B4-BE49-F238E27FC236}">
                <a16:creationId xmlns:a16="http://schemas.microsoft.com/office/drawing/2014/main" id="{41A15996-C662-48CC-A9AE-560A6D975389}"/>
              </a:ext>
            </a:extLst>
          </p:cNvPr>
          <p:cNvSpPr/>
          <p:nvPr/>
        </p:nvSpPr>
        <p:spPr>
          <a:xfrm>
            <a:off x="10557409" y="2733040"/>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2000" b="1">
              <a:solidFill>
                <a:schemeClr val="bg1"/>
              </a:solidFill>
              <a:latin typeface="Microsoft YaHei" panose="020B0503020204020204" pitchFamily="34" charset="-122"/>
              <a:ea typeface="Microsoft YaHei" panose="020B0503020204020204" pitchFamily="34" charset="-122"/>
            </a:endParaRPr>
          </a:p>
        </p:txBody>
      </p:sp>
      <p:cxnSp>
        <p:nvCxnSpPr>
          <p:cNvPr id="46" name="Straight Connector 45">
            <a:extLst>
              <a:ext uri="{FF2B5EF4-FFF2-40B4-BE49-F238E27FC236}">
                <a16:creationId xmlns:a16="http://schemas.microsoft.com/office/drawing/2014/main" id="{63C0E8DE-EA2B-4FE4-8460-71B8592FB558}"/>
              </a:ext>
            </a:extLst>
          </p:cNvPr>
          <p:cNvCxnSpPr>
            <a:cxnSpLocks/>
          </p:cNvCxnSpPr>
          <p:nvPr/>
        </p:nvCxnSpPr>
        <p:spPr>
          <a:xfrm>
            <a:off x="10632441" y="2908247"/>
            <a:ext cx="0" cy="917568"/>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sp>
        <p:nvSpPr>
          <p:cNvPr id="47" name="Rectangle 46">
            <a:extLst>
              <a:ext uri="{FF2B5EF4-FFF2-40B4-BE49-F238E27FC236}">
                <a16:creationId xmlns:a16="http://schemas.microsoft.com/office/drawing/2014/main" id="{3B360BE2-613A-4A15-BA01-C70AC7D54003}"/>
              </a:ext>
            </a:extLst>
          </p:cNvPr>
          <p:cNvSpPr/>
          <p:nvPr/>
        </p:nvSpPr>
        <p:spPr>
          <a:xfrm>
            <a:off x="9531503" y="3845273"/>
            <a:ext cx="2232406" cy="523220"/>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Sept 2020: LPP Update</a:t>
            </a:r>
          </a:p>
          <a:p>
            <a:pPr lvl="0"/>
            <a:r>
              <a:rPr lang="en-IN" sz="1400" b="1" dirty="0">
                <a:solidFill>
                  <a:schemeClr val="bg1"/>
                </a:solidFill>
                <a:latin typeface="Microsoft YaHei" panose="020B0503020204020204" pitchFamily="34" charset="-122"/>
                <a:ea typeface="Microsoft YaHei" panose="020B0503020204020204" pitchFamily="34" charset="-122"/>
              </a:rPr>
              <a:t>Trace based Net. Emul.</a:t>
            </a:r>
          </a:p>
        </p:txBody>
      </p:sp>
      <p:cxnSp>
        <p:nvCxnSpPr>
          <p:cNvPr id="48" name="Straight Connector 47">
            <a:extLst>
              <a:ext uri="{FF2B5EF4-FFF2-40B4-BE49-F238E27FC236}">
                <a16:creationId xmlns:a16="http://schemas.microsoft.com/office/drawing/2014/main" id="{59C45938-E23A-4C63-9D00-421CBEEC3017}"/>
              </a:ext>
            </a:extLst>
          </p:cNvPr>
          <p:cNvCxnSpPr>
            <a:cxnSpLocks/>
          </p:cNvCxnSpPr>
          <p:nvPr/>
        </p:nvCxnSpPr>
        <p:spPr>
          <a:xfrm>
            <a:off x="10402702" y="1081597"/>
            <a:ext cx="0" cy="313800"/>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sp>
        <p:nvSpPr>
          <p:cNvPr id="49" name="Rectangle 48">
            <a:extLst>
              <a:ext uri="{FF2B5EF4-FFF2-40B4-BE49-F238E27FC236}">
                <a16:creationId xmlns:a16="http://schemas.microsoft.com/office/drawing/2014/main" id="{EEC9989D-0A0F-4010-934E-750736E14E30}"/>
              </a:ext>
            </a:extLst>
          </p:cNvPr>
          <p:cNvSpPr/>
          <p:nvPr/>
        </p:nvSpPr>
        <p:spPr>
          <a:xfrm>
            <a:off x="9475524" y="535297"/>
            <a:ext cx="2273636"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Jul 2020: Edge Offload</a:t>
            </a:r>
          </a:p>
        </p:txBody>
      </p:sp>
      <p:sp>
        <p:nvSpPr>
          <p:cNvPr id="50" name="Rectangle 49">
            <a:extLst>
              <a:ext uri="{FF2B5EF4-FFF2-40B4-BE49-F238E27FC236}">
                <a16:creationId xmlns:a16="http://schemas.microsoft.com/office/drawing/2014/main" id="{1D5E61E9-E8B3-4CE1-B955-89A22A92482A}"/>
              </a:ext>
            </a:extLst>
          </p:cNvPr>
          <p:cNvSpPr/>
          <p:nvPr/>
        </p:nvSpPr>
        <p:spPr>
          <a:xfrm>
            <a:off x="9826542" y="862040"/>
            <a:ext cx="2127505" cy="307777"/>
          </a:xfrm>
          <a:prstGeom prst="rect">
            <a:avLst/>
          </a:prstGeom>
        </p:spPr>
        <p:txBody>
          <a:bodyPr wrap="none">
            <a:spAutoFit/>
          </a:bodyPr>
          <a:lstStyle/>
          <a:p>
            <a:pPr lvl="0"/>
            <a:r>
              <a:rPr lang="en-IN" sz="1400" b="1" dirty="0">
                <a:solidFill>
                  <a:schemeClr val="bg1"/>
                </a:solidFill>
                <a:latin typeface="Microsoft YaHei" panose="020B0503020204020204" pitchFamily="34" charset="-122"/>
                <a:ea typeface="Microsoft YaHei" panose="020B0503020204020204" pitchFamily="34" charset="-122"/>
              </a:rPr>
              <a:t>Aug 2020: eCDN P2P</a:t>
            </a:r>
          </a:p>
        </p:txBody>
      </p:sp>
      <p:cxnSp>
        <p:nvCxnSpPr>
          <p:cNvPr id="51" name="Straight Connector 50">
            <a:extLst>
              <a:ext uri="{FF2B5EF4-FFF2-40B4-BE49-F238E27FC236}">
                <a16:creationId xmlns:a16="http://schemas.microsoft.com/office/drawing/2014/main" id="{550C2B1E-1217-4926-A847-05EF89B3A01F}"/>
              </a:ext>
            </a:extLst>
          </p:cNvPr>
          <p:cNvCxnSpPr>
            <a:cxnSpLocks/>
          </p:cNvCxnSpPr>
          <p:nvPr/>
        </p:nvCxnSpPr>
        <p:spPr>
          <a:xfrm>
            <a:off x="9794813" y="738898"/>
            <a:ext cx="0" cy="654789"/>
          </a:xfrm>
          <a:prstGeom prst="line">
            <a:avLst/>
          </a:prstGeom>
          <a:ln>
            <a:solidFill>
              <a:srgbClr val="A53021"/>
            </a:solidFill>
          </a:ln>
        </p:spPr>
        <p:style>
          <a:lnRef idx="1">
            <a:schemeClr val="accent2"/>
          </a:lnRef>
          <a:fillRef idx="0">
            <a:schemeClr val="accent2"/>
          </a:fillRef>
          <a:effectRef idx="0">
            <a:schemeClr val="accent2"/>
          </a:effectRef>
          <a:fontRef idx="minor">
            <a:schemeClr val="tx1"/>
          </a:fontRef>
        </p:style>
      </p:cxnSp>
      <p:sp>
        <p:nvSpPr>
          <p:cNvPr id="52" name="Oval 51">
            <a:extLst>
              <a:ext uri="{FF2B5EF4-FFF2-40B4-BE49-F238E27FC236}">
                <a16:creationId xmlns:a16="http://schemas.microsoft.com/office/drawing/2014/main" id="{49494FD2-0A4F-4349-82FF-A71680631445}"/>
              </a:ext>
            </a:extLst>
          </p:cNvPr>
          <p:cNvSpPr/>
          <p:nvPr/>
        </p:nvSpPr>
        <p:spPr>
          <a:xfrm>
            <a:off x="7911613" y="1362664"/>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53" name="Oval 52">
            <a:extLst>
              <a:ext uri="{FF2B5EF4-FFF2-40B4-BE49-F238E27FC236}">
                <a16:creationId xmlns:a16="http://schemas.microsoft.com/office/drawing/2014/main" id="{65778463-28C5-4F55-B059-9812CE216CF9}"/>
              </a:ext>
            </a:extLst>
          </p:cNvPr>
          <p:cNvSpPr/>
          <p:nvPr/>
        </p:nvSpPr>
        <p:spPr>
          <a:xfrm>
            <a:off x="9155196" y="1360047"/>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54" name="Oval 53">
            <a:extLst>
              <a:ext uri="{FF2B5EF4-FFF2-40B4-BE49-F238E27FC236}">
                <a16:creationId xmlns:a16="http://schemas.microsoft.com/office/drawing/2014/main" id="{45621963-4584-4034-900E-0A9FA618EF39}"/>
              </a:ext>
            </a:extLst>
          </p:cNvPr>
          <p:cNvSpPr/>
          <p:nvPr/>
        </p:nvSpPr>
        <p:spPr>
          <a:xfrm>
            <a:off x="10339974" y="1350343"/>
            <a:ext cx="155944" cy="173926"/>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55" name="Oval 54">
            <a:extLst>
              <a:ext uri="{FF2B5EF4-FFF2-40B4-BE49-F238E27FC236}">
                <a16:creationId xmlns:a16="http://schemas.microsoft.com/office/drawing/2014/main" id="{F1478183-97EE-46D1-B214-2A11C5BCFC0A}"/>
              </a:ext>
            </a:extLst>
          </p:cNvPr>
          <p:cNvSpPr/>
          <p:nvPr/>
        </p:nvSpPr>
        <p:spPr>
          <a:xfrm>
            <a:off x="9727115" y="1353602"/>
            <a:ext cx="155944" cy="175637"/>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16" name="Oval 15">
            <a:extLst>
              <a:ext uri="{FF2B5EF4-FFF2-40B4-BE49-F238E27FC236}">
                <a16:creationId xmlns:a16="http://schemas.microsoft.com/office/drawing/2014/main" id="{C705ADBC-DFCE-4BD3-A632-50D412ADA53E}"/>
              </a:ext>
            </a:extLst>
          </p:cNvPr>
          <p:cNvSpPr/>
          <p:nvPr/>
        </p:nvSpPr>
        <p:spPr>
          <a:xfrm>
            <a:off x="6854032" y="1365227"/>
            <a:ext cx="155944" cy="166575"/>
          </a:xfrm>
          <a:prstGeom prst="ellipse">
            <a:avLst/>
          </a:prstGeom>
          <a:solidFill>
            <a:srgbClr val="A530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400" b="1">
              <a:solidFill>
                <a:schemeClr val="bg1"/>
              </a:solidFill>
              <a:latin typeface="Microsoft YaHei" panose="020B0503020204020204" pitchFamily="34" charset="-122"/>
              <a:ea typeface="Microsoft YaHei" panose="020B0503020204020204" pitchFamily="34" charset="-122"/>
            </a:endParaRPr>
          </a:p>
        </p:txBody>
      </p:sp>
      <p:sp>
        <p:nvSpPr>
          <p:cNvPr id="57" name="Content Placeholder 2">
            <a:extLst>
              <a:ext uri="{FF2B5EF4-FFF2-40B4-BE49-F238E27FC236}">
                <a16:creationId xmlns:a16="http://schemas.microsoft.com/office/drawing/2014/main" id="{7601F8FC-98CD-144F-9CCF-65E3F96A599E}"/>
              </a:ext>
            </a:extLst>
          </p:cNvPr>
          <p:cNvSpPr>
            <a:spLocks noGrp="1"/>
          </p:cNvSpPr>
          <p:nvPr>
            <p:ph idx="1"/>
          </p:nvPr>
        </p:nvSpPr>
        <p:spPr>
          <a:xfrm>
            <a:off x="211113" y="4199899"/>
            <a:ext cx="9504788" cy="2594827"/>
          </a:xfrm>
        </p:spPr>
        <p:txBody>
          <a:bodyPr>
            <a:normAutofit/>
          </a:bodyPr>
          <a:lstStyle/>
          <a:p>
            <a:r>
              <a:rPr lang="en-US" sz="1600" dirty="0">
                <a:solidFill>
                  <a:schemeClr val="bg1"/>
                </a:solidFill>
                <a:latin typeface="Microsoft YaHei Light" panose="020B0502040204020203" pitchFamily="34" charset="-122"/>
                <a:ea typeface="Microsoft YaHei Light" panose="020B0502040204020203" pitchFamily="34" charset="-122"/>
              </a:rPr>
              <a:t>Edge Computing with the objective of understanding the impact of Edge Computing for Web applications and build a roadmap to enable its adoption</a:t>
            </a:r>
          </a:p>
          <a:p>
            <a:pPr lvl="1"/>
            <a:r>
              <a:rPr lang="en-IN" sz="1400" dirty="0">
                <a:solidFill>
                  <a:schemeClr val="bg1"/>
                </a:solidFill>
                <a:latin typeface="Microsoft YaHei Light" panose="020B0502040204020203" pitchFamily="34" charset="-122"/>
                <a:ea typeface="Microsoft YaHei Light" panose="020B0502040204020203" pitchFamily="34" charset="-122"/>
              </a:rPr>
              <a:t>Web Work Migration and Edge Worker Concept for offloading compute to Edge</a:t>
            </a:r>
          </a:p>
          <a:p>
            <a:pPr lvl="1"/>
            <a:r>
              <a:rPr lang="en-IN" sz="1400" dirty="0">
                <a:solidFill>
                  <a:schemeClr val="bg1"/>
                </a:solidFill>
                <a:latin typeface="Microsoft YaHei Light" panose="020B0502040204020203" pitchFamily="34" charset="-122"/>
                <a:ea typeface="Microsoft YaHei Light" panose="020B0502040204020203" pitchFamily="34" charset="-122"/>
              </a:rPr>
              <a:t>Edge Compute and Capability Discovery</a:t>
            </a:r>
            <a:endParaRPr lang="en-US" sz="1600" dirty="0">
              <a:solidFill>
                <a:schemeClr val="bg1"/>
              </a:solidFill>
              <a:latin typeface="Microsoft YaHei Light" panose="020B0502040204020203" pitchFamily="34" charset="-122"/>
              <a:ea typeface="Microsoft YaHei Light" panose="020B0502040204020203" pitchFamily="34" charset="-122"/>
            </a:endParaRPr>
          </a:p>
          <a:p>
            <a:r>
              <a:rPr lang="en-US" sz="1600" dirty="0">
                <a:solidFill>
                  <a:schemeClr val="bg1"/>
                </a:solidFill>
                <a:latin typeface="Microsoft YaHei Light" panose="020B0502040204020203" pitchFamily="34" charset="-122"/>
                <a:ea typeface="Microsoft YaHei Light" panose="020B0502040204020203" pitchFamily="34" charset="-122"/>
              </a:rPr>
              <a:t>Network Quality Monitoring and Prediction with the goal of improving how Web apps can monitor and prepare for changes in network conditions</a:t>
            </a:r>
          </a:p>
          <a:p>
            <a:pPr lvl="1"/>
            <a:r>
              <a:rPr lang="en-IN" sz="1400" dirty="0">
                <a:solidFill>
                  <a:schemeClr val="bg1"/>
                </a:solidFill>
                <a:latin typeface="Microsoft YaHei Light" panose="020B0502040204020203" pitchFamily="34" charset="-122"/>
                <a:ea typeface="Microsoft YaHei Light" panose="020B0502040204020203" pitchFamily="34" charset="-122"/>
              </a:rPr>
              <a:t>Predicted Cellular Network Information</a:t>
            </a:r>
          </a:p>
          <a:p>
            <a:pPr lvl="1"/>
            <a:r>
              <a:rPr lang="en-IN" sz="1400" dirty="0">
                <a:solidFill>
                  <a:schemeClr val="bg1"/>
                </a:solidFill>
                <a:latin typeface="Microsoft YaHei Light" panose="020B0502040204020203" pitchFamily="34" charset="-122"/>
                <a:ea typeface="Microsoft YaHei Light" panose="020B0502040204020203" pitchFamily="34" charset="-122"/>
              </a:rPr>
              <a:t>ETSI Mobile Edge Computing API &amp; Network Information API</a:t>
            </a:r>
          </a:p>
          <a:p>
            <a:pPr marL="914400" lvl="2" indent="0">
              <a:buNone/>
            </a:pPr>
            <a:endParaRPr lang="en-US" sz="1200" dirty="0">
              <a:solidFill>
                <a:schemeClr val="bg1"/>
              </a:solidFill>
              <a:latin typeface="Microsoft YaHei Light" panose="020B0502040204020203" pitchFamily="34" charset="-122"/>
              <a:ea typeface="Microsoft YaHei Light" panose="020B0502040204020203" pitchFamily="34" charset="-122"/>
            </a:endParaRPr>
          </a:p>
        </p:txBody>
      </p:sp>
      <p:sp>
        <p:nvSpPr>
          <p:cNvPr id="58" name="TextBox 57">
            <a:extLst>
              <a:ext uri="{FF2B5EF4-FFF2-40B4-BE49-F238E27FC236}">
                <a16:creationId xmlns:a16="http://schemas.microsoft.com/office/drawing/2014/main" id="{E1E81B34-8FAB-3046-A46E-0493EC92C46E}"/>
              </a:ext>
            </a:extLst>
          </p:cNvPr>
          <p:cNvSpPr txBox="1"/>
          <p:nvPr/>
        </p:nvSpPr>
        <p:spPr>
          <a:xfrm>
            <a:off x="86062" y="777813"/>
            <a:ext cx="1343638" cy="369332"/>
          </a:xfrm>
          <a:prstGeom prst="rect">
            <a:avLst/>
          </a:prstGeom>
          <a:noFill/>
        </p:spPr>
        <p:txBody>
          <a:bodyPr wrap="none" rtlCol="0">
            <a:spAutoFit/>
          </a:bodyPr>
          <a:lstStyle/>
          <a:p>
            <a:r>
              <a:rPr lang="en-US" altLang="zh-CN" b="1" dirty="0">
                <a:solidFill>
                  <a:schemeClr val="bg1"/>
                </a:solidFill>
                <a:latin typeface="Microsoft YaHei" panose="020B0503020204020204" pitchFamily="34" charset="-122"/>
                <a:ea typeface="Microsoft YaHei" panose="020B0503020204020204" pitchFamily="34" charset="-122"/>
              </a:rPr>
              <a:t>WNIG</a:t>
            </a:r>
            <a:r>
              <a:rPr lang="zh-CN" altLang="en-US" b="1" dirty="0">
                <a:solidFill>
                  <a:schemeClr val="bg1"/>
                </a:solidFill>
                <a:latin typeface="Microsoft YaHei" panose="020B0503020204020204" pitchFamily="34" charset="-122"/>
                <a:ea typeface="Microsoft YaHei" panose="020B0503020204020204" pitchFamily="34" charset="-122"/>
              </a:rPr>
              <a:t>发展</a:t>
            </a:r>
            <a:endParaRPr lang="en-CN" b="1" dirty="0">
              <a:solidFill>
                <a:schemeClr val="bg1"/>
              </a:solidFill>
              <a:latin typeface="Microsoft YaHei" panose="020B0503020204020204" pitchFamily="34" charset="-122"/>
              <a:ea typeface="Microsoft YaHei" panose="020B0503020204020204" pitchFamily="34" charset="-122"/>
            </a:endParaRPr>
          </a:p>
        </p:txBody>
      </p:sp>
    </p:spTree>
    <p:custDataLst>
      <p:tags r:id="rId1"/>
    </p:custDataLst>
    <p:extLst>
      <p:ext uri="{BB962C8B-B14F-4D97-AF65-F5344CB8AC3E}">
        <p14:creationId xmlns:p14="http://schemas.microsoft.com/office/powerpoint/2010/main" val="3143612447"/>
      </p:ext>
    </p:extLst>
  </p:cSld>
  <p:clrMapOvr>
    <a:masterClrMapping/>
  </p:clrMapOvr>
  <mc:AlternateContent xmlns:mc="http://schemas.openxmlformats.org/markup-compatibility/2006" xmlns:p14="http://schemas.microsoft.com/office/powerpoint/2010/main">
    <mc:Choice Requires="p14">
      <p:transition spd="slow" p14:dur="2000" advTm="35728"/>
    </mc:Choice>
    <mc:Fallback xmlns="">
      <p:transition spd="slow" advTm="35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35"/>
                                        </p:tgtEl>
                                        <p:attrNameLst>
                                          <p:attrName>style.visibility</p:attrName>
                                        </p:attrNameLst>
                                      </p:cBhvr>
                                      <p:to>
                                        <p:strVal val="visible"/>
                                      </p:to>
                                    </p:set>
                                  </p:childTnLst>
                                </p:cTn>
                              </p:par>
                              <p:par>
                                <p:cTn id="14" presetID="1" presetClass="entr" presetSubtype="0"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1000"/>
                                  </p:stCondLst>
                                  <p:childTnLst>
                                    <p:set>
                                      <p:cBhvr>
                                        <p:cTn id="25" dur="1" fill="hold">
                                          <p:stCondLst>
                                            <p:cond delay="0"/>
                                          </p:stCondLst>
                                        </p:cTn>
                                        <p:tgtEl>
                                          <p:spTgt spid="36"/>
                                        </p:tgtEl>
                                        <p:attrNameLst>
                                          <p:attrName>style.visibility</p:attrName>
                                        </p:attrNameLst>
                                      </p:cBhvr>
                                      <p:to>
                                        <p:strVal val="visible"/>
                                      </p:to>
                                    </p:set>
                                  </p:childTnLst>
                                </p:cTn>
                              </p:par>
                              <p:par>
                                <p:cTn id="26" presetID="1"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100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grpId="0" nodeType="afterEffect">
                                  <p:stCondLst>
                                    <p:cond delay="100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100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grpId="0" nodeType="withEffect">
                                  <p:stCondLst>
                                    <p:cond delay="1000"/>
                                  </p:stCondLst>
                                  <p:childTnLst>
                                    <p:set>
                                      <p:cBhvr>
                                        <p:cTn id="43" dur="1" fill="hold">
                                          <p:stCondLst>
                                            <p:cond delay="0"/>
                                          </p:stCondLst>
                                        </p:cTn>
                                        <p:tgtEl>
                                          <p:spTgt spid="19"/>
                                        </p:tgtEl>
                                        <p:attrNameLst>
                                          <p:attrName>style.visibility</p:attrName>
                                        </p:attrNameLst>
                                      </p:cBhvr>
                                      <p:to>
                                        <p:strVal val="visible"/>
                                      </p:to>
                                    </p:set>
                                  </p:childTnLst>
                                </p:cTn>
                              </p:par>
                            </p:childTnLst>
                          </p:cTn>
                        </p:par>
                        <p:par>
                          <p:cTn id="44" fill="hold">
                            <p:stCondLst>
                              <p:cond delay="5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1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6000"/>
                            </p:stCondLst>
                            <p:childTnLst>
                              <p:par>
                                <p:cTn id="50" presetID="1" presetClass="entr" presetSubtype="0" fill="hold" grpId="0" nodeType="afterEffect">
                                  <p:stCondLst>
                                    <p:cond delay="500"/>
                                  </p:stCondLst>
                                  <p:childTnLst>
                                    <p:set>
                                      <p:cBhvr>
                                        <p:cTn id="51" dur="1" fill="hold">
                                          <p:stCondLst>
                                            <p:cond delay="0"/>
                                          </p:stCondLst>
                                        </p:cTn>
                                        <p:tgtEl>
                                          <p:spTgt spid="16"/>
                                        </p:tgtEl>
                                        <p:attrNameLst>
                                          <p:attrName>style.visibility</p:attrName>
                                        </p:attrNameLst>
                                      </p:cBhvr>
                                      <p:to>
                                        <p:strVal val="visible"/>
                                      </p:to>
                                    </p:set>
                                  </p:childTnLst>
                                </p:cTn>
                              </p:par>
                              <p:par>
                                <p:cTn id="52" presetID="1" presetClass="entr" presetSubtype="0" fill="hold"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grpId="0" nodeType="withEffect">
                                  <p:stCondLst>
                                    <p:cond delay="500"/>
                                  </p:stCondLst>
                                  <p:childTnLst>
                                    <p:set>
                                      <p:cBhvr>
                                        <p:cTn id="55" dur="1" fill="hold">
                                          <p:stCondLst>
                                            <p:cond delay="0"/>
                                          </p:stCondLst>
                                        </p:cTn>
                                        <p:tgtEl>
                                          <p:spTgt spid="30"/>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50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50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500"/>
                                  </p:stCondLst>
                                  <p:childTnLst>
                                    <p:set>
                                      <p:cBhvr>
                                        <p:cTn id="62" dur="1" fill="hold">
                                          <p:stCondLst>
                                            <p:cond delay="0"/>
                                          </p:stCondLst>
                                        </p:cTn>
                                        <p:tgtEl>
                                          <p:spTgt spid="28"/>
                                        </p:tgtEl>
                                        <p:attrNameLst>
                                          <p:attrName>style.visibility</p:attrName>
                                        </p:attrNameLst>
                                      </p:cBhvr>
                                      <p:to>
                                        <p:strVal val="visible"/>
                                      </p:to>
                                    </p:set>
                                  </p:childTnLst>
                                </p:cTn>
                              </p:par>
                            </p:childTnLst>
                          </p:cTn>
                        </p:par>
                        <p:par>
                          <p:cTn id="63" fill="hold">
                            <p:stCondLst>
                              <p:cond delay="7000"/>
                            </p:stCondLst>
                            <p:childTnLst>
                              <p:par>
                                <p:cTn id="64" presetID="1" presetClass="entr" presetSubtype="0" fill="hold" grpId="0" nodeType="afterEffect">
                                  <p:stCondLst>
                                    <p:cond delay="50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ntr" presetSubtype="0" fill="hold" nodeType="withEffect">
                                  <p:stCondLst>
                                    <p:cond delay="500"/>
                                  </p:stCondLst>
                                  <p:childTnLst>
                                    <p:set>
                                      <p:cBhvr>
                                        <p:cTn id="67" dur="1" fill="hold">
                                          <p:stCondLst>
                                            <p:cond delay="0"/>
                                          </p:stCondLst>
                                        </p:cTn>
                                        <p:tgtEl>
                                          <p:spTgt spid="41"/>
                                        </p:tgtEl>
                                        <p:attrNameLst>
                                          <p:attrName>style.visibility</p:attrName>
                                        </p:attrNameLst>
                                      </p:cBhvr>
                                      <p:to>
                                        <p:strVal val="visible"/>
                                      </p:to>
                                    </p:set>
                                  </p:childTnLst>
                                </p:cTn>
                              </p:par>
                              <p:par>
                                <p:cTn id="68" presetID="1" presetClass="entr" presetSubtype="0" fill="hold" grpId="0" nodeType="withEffect">
                                  <p:stCondLst>
                                    <p:cond delay="500"/>
                                  </p:stCondLst>
                                  <p:childTnLst>
                                    <p:set>
                                      <p:cBhvr>
                                        <p:cTn id="69" dur="1" fill="hold">
                                          <p:stCondLst>
                                            <p:cond delay="0"/>
                                          </p:stCondLst>
                                        </p:cTn>
                                        <p:tgtEl>
                                          <p:spTgt spid="29"/>
                                        </p:tgtEl>
                                        <p:attrNameLst>
                                          <p:attrName>style.visibility</p:attrName>
                                        </p:attrNameLst>
                                      </p:cBhvr>
                                      <p:to>
                                        <p:strVal val="visible"/>
                                      </p:to>
                                    </p:set>
                                  </p:childTnLst>
                                </p:cTn>
                              </p:par>
                            </p:childTnLst>
                          </p:cTn>
                        </p:par>
                        <p:par>
                          <p:cTn id="70" fill="hold">
                            <p:stCondLst>
                              <p:cond delay="7500"/>
                            </p:stCondLst>
                            <p:childTnLst>
                              <p:par>
                                <p:cTn id="71" presetID="1" presetClass="entr" presetSubtype="0" fill="hold" grpId="0" nodeType="afterEffect">
                                  <p:stCondLst>
                                    <p:cond delay="50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nodeType="withEffect">
                                  <p:stCondLst>
                                    <p:cond delay="50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500"/>
                                  </p:stCondLst>
                                  <p:childTnLst>
                                    <p:set>
                                      <p:cBhvr>
                                        <p:cTn id="76" dur="1" fill="hold">
                                          <p:stCondLst>
                                            <p:cond delay="0"/>
                                          </p:stCondLst>
                                        </p:cTn>
                                        <p:tgtEl>
                                          <p:spTgt spid="31"/>
                                        </p:tgtEl>
                                        <p:attrNameLst>
                                          <p:attrName>style.visibility</p:attrName>
                                        </p:attrNameLst>
                                      </p:cBhvr>
                                      <p:to>
                                        <p:strVal val="visible"/>
                                      </p:to>
                                    </p:set>
                                  </p:childTnLst>
                                </p:cTn>
                              </p:par>
                            </p:childTnLst>
                          </p:cTn>
                        </p:par>
                        <p:par>
                          <p:cTn id="77" fill="hold">
                            <p:stCondLst>
                              <p:cond delay="8000"/>
                            </p:stCondLst>
                            <p:childTnLst>
                              <p:par>
                                <p:cTn id="78" presetID="1" presetClass="entr" presetSubtype="0" fill="hold" nodeType="afterEffect">
                                  <p:stCondLst>
                                    <p:cond delay="500"/>
                                  </p:stCondLst>
                                  <p:childTnLst>
                                    <p:set>
                                      <p:cBhvr>
                                        <p:cTn id="79" dur="1" fill="hold">
                                          <p:stCondLst>
                                            <p:cond delay="0"/>
                                          </p:stCondLst>
                                        </p:cTn>
                                        <p:tgtEl>
                                          <p:spTgt spid="44"/>
                                        </p:tgtEl>
                                        <p:attrNameLst>
                                          <p:attrName>style.visibility</p:attrName>
                                        </p:attrNameLst>
                                      </p:cBhvr>
                                      <p:to>
                                        <p:strVal val="visible"/>
                                      </p:to>
                                    </p:set>
                                  </p:childTnLst>
                                </p:cTn>
                              </p:par>
                              <p:par>
                                <p:cTn id="80" presetID="1" presetClass="entr" presetSubtype="0" fill="hold" grpId="0" nodeType="withEffect">
                                  <p:stCondLst>
                                    <p:cond delay="500"/>
                                  </p:stCondLst>
                                  <p:childTnLst>
                                    <p:set>
                                      <p:cBhvr>
                                        <p:cTn id="81" dur="1" fill="hold">
                                          <p:stCondLst>
                                            <p:cond delay="0"/>
                                          </p:stCondLst>
                                        </p:cTn>
                                        <p:tgtEl>
                                          <p:spTgt spid="53"/>
                                        </p:tgtEl>
                                        <p:attrNameLst>
                                          <p:attrName>style.visibility</p:attrName>
                                        </p:attrNameLst>
                                      </p:cBhvr>
                                      <p:to>
                                        <p:strVal val="visible"/>
                                      </p:to>
                                    </p:set>
                                  </p:childTnLst>
                                </p:cTn>
                              </p:par>
                              <p:par>
                                <p:cTn id="82" presetID="1" presetClass="entr" presetSubtype="0" fill="hold" grpId="0" nodeType="withEffect">
                                  <p:stCondLst>
                                    <p:cond delay="500"/>
                                  </p:stCondLst>
                                  <p:childTnLst>
                                    <p:set>
                                      <p:cBhvr>
                                        <p:cTn id="83" dur="1" fill="hold">
                                          <p:stCondLst>
                                            <p:cond delay="0"/>
                                          </p:stCondLst>
                                        </p:cTn>
                                        <p:tgtEl>
                                          <p:spTgt spid="43"/>
                                        </p:tgtEl>
                                        <p:attrNameLst>
                                          <p:attrName>style.visibility</p:attrName>
                                        </p:attrNameLst>
                                      </p:cBhvr>
                                      <p:to>
                                        <p:strVal val="visible"/>
                                      </p:to>
                                    </p:set>
                                  </p:childTnLst>
                                </p:cTn>
                              </p:par>
                            </p:childTnLst>
                          </p:cTn>
                        </p:par>
                        <p:par>
                          <p:cTn id="84" fill="hold">
                            <p:stCondLst>
                              <p:cond delay="8500"/>
                            </p:stCondLst>
                            <p:childTnLst>
                              <p:par>
                                <p:cTn id="85" presetID="1" presetClass="entr" presetSubtype="0" fill="hold" grpId="0" nodeType="afterEffect">
                                  <p:stCondLst>
                                    <p:cond delay="500"/>
                                  </p:stCondLst>
                                  <p:childTnLst>
                                    <p:set>
                                      <p:cBhvr>
                                        <p:cTn id="86" dur="1" fill="hold">
                                          <p:stCondLst>
                                            <p:cond delay="0"/>
                                          </p:stCondLst>
                                        </p:cTn>
                                        <p:tgtEl>
                                          <p:spTgt spid="55"/>
                                        </p:tgtEl>
                                        <p:attrNameLst>
                                          <p:attrName>style.visibility</p:attrName>
                                        </p:attrNameLst>
                                      </p:cBhvr>
                                      <p:to>
                                        <p:strVal val="visible"/>
                                      </p:to>
                                    </p:set>
                                  </p:childTnLst>
                                </p:cTn>
                              </p:par>
                              <p:par>
                                <p:cTn id="87" presetID="1" presetClass="entr" presetSubtype="0" fill="hold" grpId="0" nodeType="withEffect">
                                  <p:stCondLst>
                                    <p:cond delay="50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nodeType="withEffect">
                                  <p:stCondLst>
                                    <p:cond delay="500"/>
                                  </p:stCondLst>
                                  <p:childTnLst>
                                    <p:set>
                                      <p:cBhvr>
                                        <p:cTn id="90" dur="1" fill="hold">
                                          <p:stCondLst>
                                            <p:cond delay="0"/>
                                          </p:stCondLst>
                                        </p:cTn>
                                        <p:tgtEl>
                                          <p:spTgt spid="51"/>
                                        </p:tgtEl>
                                        <p:attrNameLst>
                                          <p:attrName>style.visibility</p:attrName>
                                        </p:attrNameLst>
                                      </p:cBhvr>
                                      <p:to>
                                        <p:strVal val="visible"/>
                                      </p:to>
                                    </p:set>
                                  </p:childTnLst>
                                </p:cTn>
                              </p:par>
                            </p:childTnLst>
                          </p:cTn>
                        </p:par>
                        <p:par>
                          <p:cTn id="91" fill="hold">
                            <p:stCondLst>
                              <p:cond delay="9000"/>
                            </p:stCondLst>
                            <p:childTnLst>
                              <p:par>
                                <p:cTn id="92" presetID="1" presetClass="entr" presetSubtype="0" fill="hold" grpId="0" nodeType="afterEffect">
                                  <p:stCondLst>
                                    <p:cond delay="500"/>
                                  </p:stCondLst>
                                  <p:childTnLst>
                                    <p:set>
                                      <p:cBhvr>
                                        <p:cTn id="93" dur="1" fill="hold">
                                          <p:stCondLst>
                                            <p:cond delay="0"/>
                                          </p:stCondLst>
                                        </p:cTn>
                                        <p:tgtEl>
                                          <p:spTgt spid="54"/>
                                        </p:tgtEl>
                                        <p:attrNameLst>
                                          <p:attrName>style.visibility</p:attrName>
                                        </p:attrNameLst>
                                      </p:cBhvr>
                                      <p:to>
                                        <p:strVal val="visible"/>
                                      </p:to>
                                    </p:set>
                                  </p:childTnLst>
                                </p:cTn>
                              </p:par>
                              <p:par>
                                <p:cTn id="94" presetID="1" presetClass="entr" presetSubtype="0" fill="hold" grpId="0" nodeType="withEffect">
                                  <p:stCondLst>
                                    <p:cond delay="500"/>
                                  </p:stCondLst>
                                  <p:childTnLst>
                                    <p:set>
                                      <p:cBhvr>
                                        <p:cTn id="95" dur="1" fill="hold">
                                          <p:stCondLst>
                                            <p:cond delay="0"/>
                                          </p:stCondLst>
                                        </p:cTn>
                                        <p:tgtEl>
                                          <p:spTgt spid="50"/>
                                        </p:tgtEl>
                                        <p:attrNameLst>
                                          <p:attrName>style.visibility</p:attrName>
                                        </p:attrNameLst>
                                      </p:cBhvr>
                                      <p:to>
                                        <p:strVal val="visible"/>
                                      </p:to>
                                    </p:set>
                                  </p:childTnLst>
                                </p:cTn>
                              </p:par>
                              <p:par>
                                <p:cTn id="96" presetID="1" presetClass="entr" presetSubtype="0" fill="hold" nodeType="withEffect">
                                  <p:stCondLst>
                                    <p:cond delay="500"/>
                                  </p:stCondLst>
                                  <p:childTnLst>
                                    <p:set>
                                      <p:cBhvr>
                                        <p:cTn id="97" dur="1" fill="hold">
                                          <p:stCondLst>
                                            <p:cond delay="0"/>
                                          </p:stCondLst>
                                        </p:cTn>
                                        <p:tgtEl>
                                          <p:spTgt spid="48"/>
                                        </p:tgtEl>
                                        <p:attrNameLst>
                                          <p:attrName>style.visibility</p:attrName>
                                        </p:attrNameLst>
                                      </p:cBhvr>
                                      <p:to>
                                        <p:strVal val="visible"/>
                                      </p:to>
                                    </p:set>
                                  </p:childTnLst>
                                </p:cTn>
                              </p:par>
                            </p:childTnLst>
                          </p:cTn>
                        </p:par>
                        <p:par>
                          <p:cTn id="98" fill="hold">
                            <p:stCondLst>
                              <p:cond delay="9500"/>
                            </p:stCondLst>
                            <p:childTnLst>
                              <p:par>
                                <p:cTn id="99" presetID="1" presetClass="entr" presetSubtype="0" fill="hold" grpId="0" nodeType="afterEffect">
                                  <p:stCondLst>
                                    <p:cond delay="50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nodeType="withEffect">
                                  <p:stCondLst>
                                    <p:cond delay="50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grpId="0" nodeType="withEffect">
                                  <p:stCondLst>
                                    <p:cond delay="50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7" grpId="0" animBg="1"/>
      <p:bldP spid="18" grpId="0" animBg="1"/>
      <p:bldP spid="19" grpId="0"/>
      <p:bldP spid="20" grpId="0"/>
      <p:bldP spid="21" grpId="0"/>
      <p:bldP spid="22" grpId="0"/>
      <p:bldP spid="23" grpId="0"/>
      <p:bldP spid="24" grpId="0"/>
      <p:bldP spid="26" grpId="0"/>
      <p:bldP spid="27" grpId="0"/>
      <p:bldP spid="28" grpId="0"/>
      <p:bldP spid="29" grpId="0"/>
      <p:bldP spid="30" grpId="0"/>
      <p:bldP spid="31" grpId="0"/>
      <p:bldP spid="43" grpId="0"/>
      <p:bldP spid="45" grpId="0" animBg="1"/>
      <p:bldP spid="47" grpId="0"/>
      <p:bldP spid="49" grpId="0"/>
      <p:bldP spid="50" grpId="0"/>
      <p:bldP spid="52" grpId="0" animBg="1"/>
      <p:bldP spid="53" grpId="0" animBg="1"/>
      <p:bldP spid="54" grpId="0" animBg="1"/>
      <p:bldP spid="5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9772B5E1-AFA9-7C44-AAC2-C4E962EBD830}"/>
              </a:ext>
            </a:extLst>
          </p:cNvPr>
          <p:cNvSpPr txBox="1"/>
          <p:nvPr/>
        </p:nvSpPr>
        <p:spPr>
          <a:xfrm>
            <a:off x="86062" y="777813"/>
            <a:ext cx="1338828" cy="369332"/>
          </a:xfrm>
          <a:prstGeom prst="rect">
            <a:avLst/>
          </a:prstGeom>
          <a:noFill/>
        </p:spPr>
        <p:txBody>
          <a:bodyPr wrap="none" rtlCol="0">
            <a:spAutoFit/>
          </a:bodyPr>
          <a:lstStyle/>
          <a:p>
            <a:r>
              <a:rPr lang="zh-CN" altLang="en-CN" b="1" dirty="0">
                <a:solidFill>
                  <a:schemeClr val="bg1"/>
                </a:solidFill>
                <a:latin typeface="Microsoft YaHei" panose="020B0503020204020204" pitchFamily="34" charset="-122"/>
                <a:ea typeface="Microsoft YaHei" panose="020B0503020204020204" pitchFamily="34" charset="-122"/>
              </a:rPr>
              <a:t>云边端</a:t>
            </a:r>
            <a:r>
              <a:rPr lang="zh-CN" altLang="en-US" b="1" dirty="0">
                <a:solidFill>
                  <a:schemeClr val="bg1"/>
                </a:solidFill>
                <a:latin typeface="Microsoft YaHei" panose="020B0503020204020204" pitchFamily="34" charset="-122"/>
                <a:ea typeface="Microsoft YaHei" panose="020B0503020204020204" pitchFamily="34" charset="-122"/>
              </a:rPr>
              <a:t>协同</a:t>
            </a:r>
            <a:endParaRPr lang="en-CN" b="1" dirty="0">
              <a:solidFill>
                <a:schemeClr val="bg1"/>
              </a:solidFill>
              <a:latin typeface="Microsoft YaHei" panose="020B0503020204020204" pitchFamily="34" charset="-122"/>
              <a:ea typeface="Microsoft YaHei" panose="020B0503020204020204" pitchFamily="34" charset="-122"/>
            </a:endParaRPr>
          </a:p>
        </p:txBody>
      </p:sp>
      <p:pic>
        <p:nvPicPr>
          <p:cNvPr id="2" name="图片 1">
            <a:extLst>
              <a:ext uri="{FF2B5EF4-FFF2-40B4-BE49-F238E27FC236}">
                <a16:creationId xmlns:a16="http://schemas.microsoft.com/office/drawing/2014/main" id="{7F2408A1-5F5F-8951-08D1-8DC3645FDCAA}"/>
              </a:ext>
            </a:extLst>
          </p:cNvPr>
          <p:cNvPicPr>
            <a:picLocks noChangeAspect="1"/>
          </p:cNvPicPr>
          <p:nvPr/>
        </p:nvPicPr>
        <p:blipFill rotWithShape="1">
          <a:blip r:embed="rId4"/>
          <a:srcRect b="71431"/>
          <a:stretch/>
        </p:blipFill>
        <p:spPr>
          <a:xfrm>
            <a:off x="2314865" y="539507"/>
            <a:ext cx="6294427" cy="1035944"/>
          </a:xfrm>
          <a:prstGeom prst="rect">
            <a:avLst/>
          </a:prstGeom>
        </p:spPr>
      </p:pic>
      <p:sp>
        <p:nvSpPr>
          <p:cNvPr id="3" name="文本框 2">
            <a:extLst>
              <a:ext uri="{FF2B5EF4-FFF2-40B4-BE49-F238E27FC236}">
                <a16:creationId xmlns:a16="http://schemas.microsoft.com/office/drawing/2014/main" id="{FB24202F-8B79-5CC9-3341-AEC85B83A8A0}"/>
              </a:ext>
            </a:extLst>
          </p:cNvPr>
          <p:cNvSpPr txBox="1"/>
          <p:nvPr/>
        </p:nvSpPr>
        <p:spPr>
          <a:xfrm>
            <a:off x="4001828" y="127796"/>
            <a:ext cx="2492990" cy="369332"/>
          </a:xfrm>
          <a:prstGeom prst="rect">
            <a:avLst/>
          </a:prstGeom>
          <a:noFill/>
        </p:spPr>
        <p:txBody>
          <a:bodyPr wrap="none" rtlCol="0">
            <a:spAutoFit/>
          </a:bodyPr>
          <a:lstStyle/>
          <a:p>
            <a:r>
              <a:rPr kumimoji="1" lang="zh-CN" altLang="en-US" b="1" dirty="0">
                <a:solidFill>
                  <a:schemeClr val="bg1"/>
                </a:solidFill>
              </a:rPr>
              <a:t>云边端协同场景和需求</a:t>
            </a:r>
          </a:p>
        </p:txBody>
      </p:sp>
      <p:sp>
        <p:nvSpPr>
          <p:cNvPr id="6" name="文本框 5">
            <a:extLst>
              <a:ext uri="{FF2B5EF4-FFF2-40B4-BE49-F238E27FC236}">
                <a16:creationId xmlns:a16="http://schemas.microsoft.com/office/drawing/2014/main" id="{72B5798B-2CA5-1299-EE3F-A6B2F314AFCB}"/>
              </a:ext>
            </a:extLst>
          </p:cNvPr>
          <p:cNvSpPr txBox="1"/>
          <p:nvPr/>
        </p:nvSpPr>
        <p:spPr>
          <a:xfrm>
            <a:off x="2404182" y="1617830"/>
            <a:ext cx="6115792" cy="307777"/>
          </a:xfrm>
          <a:prstGeom prst="rect">
            <a:avLst/>
          </a:prstGeom>
          <a:noFill/>
        </p:spPr>
        <p:txBody>
          <a:bodyPr wrap="square">
            <a:spAutoFit/>
          </a:bodyPr>
          <a:lstStyle/>
          <a:p>
            <a:pPr algn="ctr"/>
            <a:r>
              <a:rPr lang="zh-CN" altLang="en-US" sz="1400" dirty="0">
                <a:solidFill>
                  <a:schemeClr val="bg1"/>
                </a:solidFill>
                <a:latin typeface="Arial" panose="020B0604020202020204" pitchFamily="34" charset="0"/>
                <a:cs typeface="Arial" panose="020B0604020202020204" pitchFamily="34" charset="0"/>
              </a:rPr>
              <a:t>https://w3c.github.io/edge-computing-web-exploration/#contributors</a:t>
            </a:r>
          </a:p>
        </p:txBody>
      </p:sp>
      <p:sp>
        <p:nvSpPr>
          <p:cNvPr id="7" name="文本框 6">
            <a:extLst>
              <a:ext uri="{FF2B5EF4-FFF2-40B4-BE49-F238E27FC236}">
                <a16:creationId xmlns:a16="http://schemas.microsoft.com/office/drawing/2014/main" id="{75E230A1-7C23-4F5F-A17C-64A6417D7D74}"/>
              </a:ext>
            </a:extLst>
          </p:cNvPr>
          <p:cNvSpPr txBox="1"/>
          <p:nvPr/>
        </p:nvSpPr>
        <p:spPr>
          <a:xfrm>
            <a:off x="290109" y="2215864"/>
            <a:ext cx="1739579" cy="400110"/>
          </a:xfrm>
          <a:prstGeom prst="rect">
            <a:avLst/>
          </a:prstGeom>
          <a:noFill/>
        </p:spPr>
        <p:txBody>
          <a:bodyPr wrap="none" rtlCol="0">
            <a:spAutoFit/>
          </a:bodyPr>
          <a:lstStyle/>
          <a:p>
            <a:r>
              <a:rPr kumimoji="1" lang="en-US" altLang="zh-CN" sz="2000" b="1" dirty="0">
                <a:solidFill>
                  <a:schemeClr val="bg1"/>
                </a:solidFill>
                <a:latin typeface="Arial" panose="020B0604020202020204" pitchFamily="34" charset="0"/>
                <a:cs typeface="Arial" panose="020B0604020202020204" pitchFamily="34" charset="0"/>
              </a:rPr>
              <a:t>Use</a:t>
            </a:r>
            <a:r>
              <a:rPr kumimoji="1" lang="zh-CN" altLang="en-US" sz="2000" b="1" dirty="0">
                <a:solidFill>
                  <a:schemeClr val="bg1"/>
                </a:solidFill>
                <a:latin typeface="Arial" panose="020B0604020202020204" pitchFamily="34" charset="0"/>
                <a:cs typeface="Arial" panose="020B0604020202020204" pitchFamily="34" charset="0"/>
              </a:rPr>
              <a:t> </a:t>
            </a:r>
            <a:r>
              <a:rPr kumimoji="1" lang="en-US" altLang="zh-CN" sz="2000" b="1" dirty="0">
                <a:solidFill>
                  <a:schemeClr val="bg1"/>
                </a:solidFill>
                <a:latin typeface="Arial" panose="020B0604020202020204" pitchFamily="34" charset="0"/>
                <a:cs typeface="Arial" panose="020B0604020202020204" pitchFamily="34" charset="0"/>
              </a:rPr>
              <a:t>Cases</a:t>
            </a:r>
            <a:r>
              <a:rPr kumimoji="1" lang="zh-CN" altLang="en-US" sz="2000" b="1" dirty="0">
                <a:solidFill>
                  <a:schemeClr val="bg1"/>
                </a:solidFill>
                <a:latin typeface="Arial" panose="020B0604020202020204" pitchFamily="34" charset="0"/>
                <a:cs typeface="Arial" panose="020B0604020202020204" pitchFamily="34" charset="0"/>
              </a:rPr>
              <a:t>：</a:t>
            </a:r>
          </a:p>
        </p:txBody>
      </p:sp>
      <p:sp>
        <p:nvSpPr>
          <p:cNvPr id="11" name="文本框 10">
            <a:extLst>
              <a:ext uri="{FF2B5EF4-FFF2-40B4-BE49-F238E27FC236}">
                <a16:creationId xmlns:a16="http://schemas.microsoft.com/office/drawing/2014/main" id="{D06499EB-5380-60D8-9022-D0F511A953FA}"/>
              </a:ext>
            </a:extLst>
          </p:cNvPr>
          <p:cNvSpPr txBox="1"/>
          <p:nvPr/>
        </p:nvSpPr>
        <p:spPr>
          <a:xfrm>
            <a:off x="243445" y="2844225"/>
            <a:ext cx="3164774" cy="584775"/>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cs typeface="Arial" panose="020B0604020202020204" pitchFamily="34" charset="0"/>
              </a:rPr>
              <a:t>4.1 Accelerated work loads</a:t>
            </a:r>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48FCEDA9-E51D-2365-1E1A-46B9DD109C24}"/>
              </a:ext>
            </a:extLst>
          </p:cNvPr>
          <p:cNvSpPr txBox="1"/>
          <p:nvPr/>
        </p:nvSpPr>
        <p:spPr>
          <a:xfrm>
            <a:off x="654551" y="3222346"/>
            <a:ext cx="4807527" cy="830997"/>
          </a:xfrm>
          <a:prstGeom prst="rect">
            <a:avLst/>
          </a:prstGeom>
          <a:noFill/>
        </p:spPr>
        <p:txBody>
          <a:bodyPr wrap="square">
            <a:spAutoFit/>
          </a:bodyPr>
          <a:lstStyle/>
          <a:p>
            <a:r>
              <a:rPr lang="en" altLang="zh-CN" sz="1600" b="1" dirty="0">
                <a:solidFill>
                  <a:schemeClr val="bg1"/>
                </a:solidFill>
                <a:latin typeface="Arial" panose="020B0604020202020204" pitchFamily="34" charset="0"/>
                <a:cs typeface="Arial" panose="020B0604020202020204" pitchFamily="34" charset="0"/>
              </a:rPr>
              <a:t>4.1.1 Cloud App</a:t>
            </a:r>
          </a:p>
          <a:p>
            <a:br>
              <a:rPr lang="en" altLang="zh-CN" sz="1600" b="1" dirty="0">
                <a:solidFill>
                  <a:schemeClr val="bg1"/>
                </a:solidFill>
                <a:latin typeface="Arial" panose="020B0604020202020204" pitchFamily="34" charset="0"/>
                <a:cs typeface="Arial" panose="020B0604020202020204" pitchFamily="34" charset="0"/>
              </a:rPr>
            </a:br>
            <a:endParaRPr lang="zh-CN" altLang="en-US" sz="1600" b="1" dirty="0">
              <a:solidFill>
                <a:schemeClr val="bg1"/>
              </a:solidFill>
              <a:latin typeface="Arial" panose="020B0604020202020204" pitchFamily="34" charset="0"/>
              <a:cs typeface="Arial" panose="020B0604020202020204" pitchFamily="34" charset="0"/>
            </a:endParaRPr>
          </a:p>
        </p:txBody>
      </p:sp>
      <p:pic>
        <p:nvPicPr>
          <p:cNvPr id="15" name="图片 14">
            <a:extLst>
              <a:ext uri="{FF2B5EF4-FFF2-40B4-BE49-F238E27FC236}">
                <a16:creationId xmlns:a16="http://schemas.microsoft.com/office/drawing/2014/main" id="{22A985A9-613B-5B93-B5E9-59D1726600E0}"/>
              </a:ext>
            </a:extLst>
          </p:cNvPr>
          <p:cNvPicPr>
            <a:picLocks noChangeAspect="1"/>
          </p:cNvPicPr>
          <p:nvPr/>
        </p:nvPicPr>
        <p:blipFill>
          <a:blip r:embed="rId5"/>
          <a:stretch>
            <a:fillRect/>
          </a:stretch>
        </p:blipFill>
        <p:spPr>
          <a:xfrm>
            <a:off x="3171468" y="2042216"/>
            <a:ext cx="3597289" cy="1501672"/>
          </a:xfrm>
          <a:prstGeom prst="rect">
            <a:avLst/>
          </a:prstGeom>
        </p:spPr>
      </p:pic>
      <p:sp>
        <p:nvSpPr>
          <p:cNvPr id="17" name="文本框 16">
            <a:extLst>
              <a:ext uri="{FF2B5EF4-FFF2-40B4-BE49-F238E27FC236}">
                <a16:creationId xmlns:a16="http://schemas.microsoft.com/office/drawing/2014/main" id="{48E2473D-EEAD-3B1F-1F09-99CB31628B0B}"/>
              </a:ext>
            </a:extLst>
          </p:cNvPr>
          <p:cNvSpPr txBox="1"/>
          <p:nvPr/>
        </p:nvSpPr>
        <p:spPr>
          <a:xfrm>
            <a:off x="654551" y="3609517"/>
            <a:ext cx="2820545" cy="338554"/>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cs typeface="Arial" panose="020B0604020202020204" pitchFamily="34" charset="0"/>
              </a:rPr>
              <a:t>4.1.2 VR/</a:t>
            </a:r>
            <a:r>
              <a:rPr lang="en" altLang="zh-CN" sz="1600" b="1" dirty="0">
                <a:solidFill>
                  <a:schemeClr val="bg1"/>
                </a:solidFill>
                <a:latin typeface="Arial" panose="020B0604020202020204" pitchFamily="34" charset="0"/>
                <a:cs typeface="Arial" panose="020B0604020202020204" pitchFamily="34" charset="0"/>
              </a:rPr>
              <a:t>AR</a:t>
            </a:r>
            <a:r>
              <a:rPr lang="en" altLang="zh-CN" sz="1600" b="1" dirty="0">
                <a:solidFill>
                  <a:schemeClr val="bg1"/>
                </a:solidFill>
                <a:effectLst/>
                <a:latin typeface="Arial" panose="020B0604020202020204" pitchFamily="34" charset="0"/>
                <a:cs typeface="Arial" panose="020B0604020202020204" pitchFamily="34" charset="0"/>
              </a:rPr>
              <a:t> </a:t>
            </a:r>
            <a:r>
              <a:rPr lang="en" altLang="zh-CN" sz="1600" b="1" dirty="0">
                <a:solidFill>
                  <a:schemeClr val="bg1"/>
                </a:solidFill>
                <a:latin typeface="Arial" panose="020B0604020202020204" pitchFamily="34" charset="0"/>
                <a:cs typeface="Arial" panose="020B0604020202020204" pitchFamily="34" charset="0"/>
              </a:rPr>
              <a:t>Acceleration</a:t>
            </a:r>
          </a:p>
        </p:txBody>
      </p:sp>
      <p:sp>
        <p:nvSpPr>
          <p:cNvPr id="19" name="文本框 18">
            <a:extLst>
              <a:ext uri="{FF2B5EF4-FFF2-40B4-BE49-F238E27FC236}">
                <a16:creationId xmlns:a16="http://schemas.microsoft.com/office/drawing/2014/main" id="{1FBA0714-DF8D-3FAF-C033-264DF71A647F}"/>
              </a:ext>
            </a:extLst>
          </p:cNvPr>
          <p:cNvSpPr txBox="1"/>
          <p:nvPr/>
        </p:nvSpPr>
        <p:spPr>
          <a:xfrm>
            <a:off x="652879" y="4049859"/>
            <a:ext cx="2531434" cy="830997"/>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cs typeface="Arial" panose="020B0604020202020204" pitchFamily="34" charset="0"/>
              </a:rPr>
              <a:t>4.1.3 Cloud Gaming</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11ED0030-55BF-884A-1087-545E15037523}"/>
              </a:ext>
            </a:extLst>
          </p:cNvPr>
          <p:cNvSpPr txBox="1"/>
          <p:nvPr/>
        </p:nvSpPr>
        <p:spPr>
          <a:xfrm>
            <a:off x="652879" y="4440514"/>
            <a:ext cx="3130827" cy="584775"/>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cs typeface="Arial" panose="020B0604020202020204" pitchFamily="34" charset="0"/>
              </a:rPr>
              <a:t>4.1.4 Streaming Acceleration</a:t>
            </a:r>
          </a:p>
          <a:p>
            <a:endParaRPr lang="zh-CN" altLang="en-US" sz="1600" dirty="0">
              <a:solidFill>
                <a:schemeClr val="bg1"/>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F4F0194F-B5B6-7829-6869-F83BEEB06CA2}"/>
              </a:ext>
            </a:extLst>
          </p:cNvPr>
          <p:cNvSpPr txBox="1"/>
          <p:nvPr/>
        </p:nvSpPr>
        <p:spPr>
          <a:xfrm>
            <a:off x="1241261" y="4745980"/>
            <a:ext cx="6115878" cy="830997"/>
          </a:xfrm>
          <a:prstGeom prst="rect">
            <a:avLst/>
          </a:prstGeom>
          <a:noFill/>
        </p:spPr>
        <p:txBody>
          <a:bodyPr wrap="square">
            <a:spAutoFit/>
          </a:bodyPr>
          <a:lstStyle/>
          <a:p>
            <a:pPr algn="l"/>
            <a:r>
              <a:rPr lang="en" altLang="zh-CN" sz="1600" b="1" i="1" dirty="0">
                <a:solidFill>
                  <a:schemeClr val="bg1"/>
                </a:solidFill>
                <a:effectLst/>
                <a:latin typeface="Arial" panose="020B0604020202020204" pitchFamily="34" charset="0"/>
                <a:cs typeface="Arial" panose="020B0604020202020204" pitchFamily="34" charset="0"/>
              </a:rPr>
              <a:t>4.1.4.1 Online Video Conference</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71FBF082-0727-294D-409A-17B680CD62CD}"/>
              </a:ext>
            </a:extLst>
          </p:cNvPr>
          <p:cNvSpPr txBox="1"/>
          <p:nvPr/>
        </p:nvSpPr>
        <p:spPr>
          <a:xfrm>
            <a:off x="652879" y="5086216"/>
            <a:ext cx="6115878" cy="830997"/>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rPr>
              <a:t>4.1.5 Machine Learning Acceleration</a:t>
            </a:r>
          </a:p>
          <a:p>
            <a:br>
              <a:rPr lang="en" altLang="zh-CN" sz="1600" dirty="0">
                <a:solidFill>
                  <a:schemeClr val="bg1"/>
                </a:solidFill>
              </a:rPr>
            </a:br>
            <a:endParaRPr lang="zh-CN" altLang="en-US" sz="1600" dirty="0">
              <a:solidFill>
                <a:schemeClr val="bg1"/>
              </a:solidFill>
            </a:endParaRPr>
          </a:p>
        </p:txBody>
      </p:sp>
      <p:sp>
        <p:nvSpPr>
          <p:cNvPr id="27" name="文本框 26">
            <a:extLst>
              <a:ext uri="{FF2B5EF4-FFF2-40B4-BE49-F238E27FC236}">
                <a16:creationId xmlns:a16="http://schemas.microsoft.com/office/drawing/2014/main" id="{2C883257-729B-1433-1D52-A9DB25A527F6}"/>
              </a:ext>
            </a:extLst>
          </p:cNvPr>
          <p:cNvSpPr txBox="1"/>
          <p:nvPr/>
        </p:nvSpPr>
        <p:spPr>
          <a:xfrm>
            <a:off x="1241261" y="5412460"/>
            <a:ext cx="6115878" cy="830997"/>
          </a:xfrm>
          <a:prstGeom prst="rect">
            <a:avLst/>
          </a:prstGeom>
          <a:noFill/>
        </p:spPr>
        <p:txBody>
          <a:bodyPr wrap="square">
            <a:spAutoFit/>
          </a:bodyPr>
          <a:lstStyle/>
          <a:p>
            <a:pPr algn="l"/>
            <a:r>
              <a:rPr lang="en" altLang="zh-CN" sz="1600" b="1" i="1" dirty="0">
                <a:solidFill>
                  <a:schemeClr val="bg1"/>
                </a:solidFill>
                <a:effectLst/>
                <a:latin typeface="Arial" panose="020B0604020202020204" pitchFamily="34" charset="0"/>
                <a:cs typeface="Arial" panose="020B0604020202020204" pitchFamily="34" charset="0"/>
              </a:rPr>
              <a:t>4.1.5.1 Image and Video Processing and Understanding</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0DCEF226-E21B-C6C7-BB10-0369D08F8BF7}"/>
              </a:ext>
            </a:extLst>
          </p:cNvPr>
          <p:cNvSpPr txBox="1"/>
          <p:nvPr/>
        </p:nvSpPr>
        <p:spPr>
          <a:xfrm>
            <a:off x="1241261" y="5678089"/>
            <a:ext cx="6115878" cy="830997"/>
          </a:xfrm>
          <a:prstGeom prst="rect">
            <a:avLst/>
          </a:prstGeom>
          <a:noFill/>
        </p:spPr>
        <p:txBody>
          <a:bodyPr wrap="square">
            <a:spAutoFit/>
          </a:bodyPr>
          <a:lstStyle/>
          <a:p>
            <a:pPr algn="l"/>
            <a:r>
              <a:rPr lang="en" altLang="zh-CN" sz="1600" b="1" i="1" dirty="0">
                <a:solidFill>
                  <a:schemeClr val="bg1"/>
                </a:solidFill>
                <a:effectLst/>
                <a:latin typeface="Arial" panose="020B0604020202020204" pitchFamily="34" charset="0"/>
                <a:cs typeface="Arial" panose="020B0604020202020204" pitchFamily="34" charset="0"/>
              </a:rPr>
              <a:t>4.1.5.2 Professional Web-based Media Production</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pic>
        <p:nvPicPr>
          <p:cNvPr id="30" name="图片 29">
            <a:extLst>
              <a:ext uri="{FF2B5EF4-FFF2-40B4-BE49-F238E27FC236}">
                <a16:creationId xmlns:a16="http://schemas.microsoft.com/office/drawing/2014/main" id="{FD9047D0-5977-52C1-2574-29192EA293D7}"/>
              </a:ext>
            </a:extLst>
          </p:cNvPr>
          <p:cNvPicPr>
            <a:picLocks noChangeAspect="1"/>
          </p:cNvPicPr>
          <p:nvPr/>
        </p:nvPicPr>
        <p:blipFill>
          <a:blip r:embed="rId6"/>
          <a:stretch>
            <a:fillRect/>
          </a:stretch>
        </p:blipFill>
        <p:spPr>
          <a:xfrm>
            <a:off x="9138129" y="5272547"/>
            <a:ext cx="2564800" cy="1289332"/>
          </a:xfrm>
          <a:prstGeom prst="rect">
            <a:avLst/>
          </a:prstGeom>
        </p:spPr>
      </p:pic>
      <p:pic>
        <p:nvPicPr>
          <p:cNvPr id="36" name="图片 35">
            <a:extLst>
              <a:ext uri="{FF2B5EF4-FFF2-40B4-BE49-F238E27FC236}">
                <a16:creationId xmlns:a16="http://schemas.microsoft.com/office/drawing/2014/main" id="{50E65A74-A2D8-C5BD-57ED-99DA232B62DE}"/>
              </a:ext>
            </a:extLst>
          </p:cNvPr>
          <p:cNvPicPr>
            <a:picLocks noChangeAspect="1"/>
          </p:cNvPicPr>
          <p:nvPr/>
        </p:nvPicPr>
        <p:blipFill>
          <a:blip r:embed="rId7"/>
          <a:stretch>
            <a:fillRect/>
          </a:stretch>
        </p:blipFill>
        <p:spPr>
          <a:xfrm>
            <a:off x="4217505" y="3663019"/>
            <a:ext cx="3728016" cy="1188643"/>
          </a:xfrm>
          <a:prstGeom prst="rect">
            <a:avLst/>
          </a:prstGeom>
        </p:spPr>
      </p:pic>
      <p:pic>
        <p:nvPicPr>
          <p:cNvPr id="37" name="Picture 2" descr="Video Conferencing Leaving You and Your Business Behind for Sales and  Collaboration? - Hc.Services">
            <a:extLst>
              <a:ext uri="{FF2B5EF4-FFF2-40B4-BE49-F238E27FC236}">
                <a16:creationId xmlns:a16="http://schemas.microsoft.com/office/drawing/2014/main" id="{93278BA6-F482-CA2B-A941-9DFD1BF912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0895" y="4709005"/>
            <a:ext cx="1819859" cy="9378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037711"/>
      </p:ext>
    </p:extLst>
  </p:cSld>
  <p:clrMapOvr>
    <a:masterClrMapping/>
  </p:clrMapOvr>
  <mc:AlternateContent xmlns:mc="http://schemas.openxmlformats.org/markup-compatibility/2006" xmlns:p14="http://schemas.microsoft.com/office/powerpoint/2010/main">
    <mc:Choice Requires="p14">
      <p:transition spd="slow" p14:dur="2000" advTm="35728"/>
    </mc:Choice>
    <mc:Fallback xmlns="">
      <p:transition spd="slow" advTm="3572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EA950AE-85FC-B684-EF1F-9A747DA5CE4E}"/>
              </a:ext>
            </a:extLst>
          </p:cNvPr>
          <p:cNvSpPr txBox="1"/>
          <p:nvPr/>
        </p:nvSpPr>
        <p:spPr>
          <a:xfrm>
            <a:off x="221973" y="2408080"/>
            <a:ext cx="7464287" cy="830997"/>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cs typeface="Arial" panose="020B0604020202020204" pitchFamily="34" charset="0"/>
              </a:rPr>
              <a:t>4.1.6 Robustness of Workload Acceleration for Certain Applications</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738E74A7-AE8D-499B-6904-3B42DA14F300}"/>
              </a:ext>
            </a:extLst>
          </p:cNvPr>
          <p:cNvSpPr txBox="1"/>
          <p:nvPr/>
        </p:nvSpPr>
        <p:spPr>
          <a:xfrm>
            <a:off x="882925" y="2783822"/>
            <a:ext cx="6115878" cy="830997"/>
          </a:xfrm>
          <a:prstGeom prst="rect">
            <a:avLst/>
          </a:prstGeom>
          <a:noFill/>
        </p:spPr>
        <p:txBody>
          <a:bodyPr wrap="square">
            <a:spAutoFit/>
          </a:bodyPr>
          <a:lstStyle/>
          <a:p>
            <a:pPr algn="l"/>
            <a:r>
              <a:rPr lang="en" altLang="zh-CN" sz="1600" b="1" i="1" dirty="0">
                <a:solidFill>
                  <a:schemeClr val="bg1"/>
                </a:solidFill>
                <a:effectLst/>
                <a:latin typeface="Arial" panose="020B0604020202020204" pitchFamily="34" charset="0"/>
                <a:cs typeface="Arial" panose="020B0604020202020204" pitchFamily="34" charset="0"/>
              </a:rPr>
              <a:t>4.1.6.1 Live video broadcasting mobile application</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51C92CF1-0D20-CA45-CC9C-188EF91138B6}"/>
              </a:ext>
            </a:extLst>
          </p:cNvPr>
          <p:cNvSpPr txBox="1"/>
          <p:nvPr/>
        </p:nvSpPr>
        <p:spPr>
          <a:xfrm>
            <a:off x="882925" y="3159564"/>
            <a:ext cx="6115878" cy="830997"/>
          </a:xfrm>
          <a:prstGeom prst="rect">
            <a:avLst/>
          </a:prstGeom>
          <a:noFill/>
        </p:spPr>
        <p:txBody>
          <a:bodyPr wrap="square">
            <a:spAutoFit/>
          </a:bodyPr>
          <a:lstStyle/>
          <a:p>
            <a:pPr algn="l"/>
            <a:r>
              <a:rPr lang="en" altLang="zh-CN" sz="1600" b="1" i="1" dirty="0">
                <a:solidFill>
                  <a:schemeClr val="bg1"/>
                </a:solidFill>
                <a:effectLst/>
                <a:latin typeface="Arial" panose="020B0604020202020204" pitchFamily="34" charset="0"/>
              </a:rPr>
              <a:t>4.1.6.2 Automatic License Plate Recognition</a:t>
            </a:r>
          </a:p>
          <a:p>
            <a:br>
              <a:rPr lang="en" altLang="zh-CN" sz="1600" dirty="0">
                <a:solidFill>
                  <a:schemeClr val="bg1"/>
                </a:solidFill>
              </a:rPr>
            </a:br>
            <a:endParaRPr lang="zh-CN" altLang="en-US" sz="1600" dirty="0">
              <a:solidFill>
                <a:schemeClr val="bg1"/>
              </a:solidFill>
            </a:endParaRPr>
          </a:p>
        </p:txBody>
      </p:sp>
      <p:sp>
        <p:nvSpPr>
          <p:cNvPr id="11" name="文本框 10">
            <a:extLst>
              <a:ext uri="{FF2B5EF4-FFF2-40B4-BE49-F238E27FC236}">
                <a16:creationId xmlns:a16="http://schemas.microsoft.com/office/drawing/2014/main" id="{44FBA2E1-C1B3-FE53-4395-F4A1FE3686D6}"/>
              </a:ext>
            </a:extLst>
          </p:cNvPr>
          <p:cNvSpPr txBox="1"/>
          <p:nvPr/>
        </p:nvSpPr>
        <p:spPr>
          <a:xfrm>
            <a:off x="221973" y="3779030"/>
            <a:ext cx="6115878" cy="830997"/>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rPr>
              <a:t>4.2 IoT workloads</a:t>
            </a:r>
          </a:p>
          <a:p>
            <a:br>
              <a:rPr lang="en" altLang="zh-CN" sz="1600" dirty="0">
                <a:solidFill>
                  <a:schemeClr val="bg1"/>
                </a:solidFill>
              </a:rPr>
            </a:br>
            <a:endParaRPr lang="zh-CN" altLang="en-US" sz="1600" dirty="0">
              <a:solidFill>
                <a:schemeClr val="bg1"/>
              </a:solidFill>
            </a:endParaRPr>
          </a:p>
        </p:txBody>
      </p:sp>
      <p:sp>
        <p:nvSpPr>
          <p:cNvPr id="13" name="文本框 12">
            <a:extLst>
              <a:ext uri="{FF2B5EF4-FFF2-40B4-BE49-F238E27FC236}">
                <a16:creationId xmlns:a16="http://schemas.microsoft.com/office/drawing/2014/main" id="{0BCA3260-A1B4-E317-3F82-59A51BC31418}"/>
              </a:ext>
            </a:extLst>
          </p:cNvPr>
          <p:cNvSpPr txBox="1"/>
          <p:nvPr/>
        </p:nvSpPr>
        <p:spPr>
          <a:xfrm>
            <a:off x="221973" y="4545423"/>
            <a:ext cx="6115878" cy="830997"/>
          </a:xfrm>
          <a:prstGeom prst="rect">
            <a:avLst/>
          </a:prstGeom>
          <a:noFill/>
        </p:spPr>
        <p:txBody>
          <a:bodyPr wrap="square">
            <a:spAutoFit/>
          </a:bodyPr>
          <a:lstStyle/>
          <a:p>
            <a:pPr algn="l"/>
            <a:r>
              <a:rPr lang="en" altLang="zh-CN" sz="1600" b="1" dirty="0">
                <a:solidFill>
                  <a:schemeClr val="bg1"/>
                </a:solidFill>
                <a:effectLst/>
                <a:latin typeface="Arial" panose="020B0604020202020204" pitchFamily="34" charset="0"/>
                <a:cs typeface="Arial" panose="020B0604020202020204" pitchFamily="34" charset="0"/>
              </a:rPr>
              <a:t>4.3 Persistent workloads</a:t>
            </a:r>
          </a:p>
          <a:p>
            <a:br>
              <a:rPr lang="en" altLang="zh-CN" sz="1600" dirty="0">
                <a:solidFill>
                  <a:schemeClr val="bg1"/>
                </a:solidFill>
                <a:latin typeface="Arial" panose="020B0604020202020204" pitchFamily="34" charset="0"/>
                <a:cs typeface="Arial" panose="020B0604020202020204" pitchFamily="34" charset="0"/>
              </a:rPr>
            </a:br>
            <a:endParaRPr lang="zh-CN" altLang="en-US" sz="1600" dirty="0">
              <a:solidFill>
                <a:schemeClr val="bg1"/>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8B92BC35-1B7C-9269-0CC3-0BB0459E9E50}"/>
              </a:ext>
            </a:extLst>
          </p:cNvPr>
          <p:cNvSpPr txBox="1"/>
          <p:nvPr/>
        </p:nvSpPr>
        <p:spPr>
          <a:xfrm>
            <a:off x="221973" y="1737994"/>
            <a:ext cx="1739579" cy="400110"/>
          </a:xfrm>
          <a:prstGeom prst="rect">
            <a:avLst/>
          </a:prstGeom>
          <a:noFill/>
        </p:spPr>
        <p:txBody>
          <a:bodyPr wrap="none" rtlCol="0">
            <a:spAutoFit/>
          </a:bodyPr>
          <a:lstStyle/>
          <a:p>
            <a:r>
              <a:rPr kumimoji="1" lang="en-US" altLang="zh-CN" sz="2000" b="1" dirty="0">
                <a:solidFill>
                  <a:schemeClr val="bg1"/>
                </a:solidFill>
                <a:latin typeface="Arial" panose="020B0604020202020204" pitchFamily="34" charset="0"/>
                <a:cs typeface="Arial" panose="020B0604020202020204" pitchFamily="34" charset="0"/>
              </a:rPr>
              <a:t>Use</a:t>
            </a:r>
            <a:r>
              <a:rPr kumimoji="1" lang="zh-CN" altLang="en-US" sz="2000" b="1" dirty="0">
                <a:solidFill>
                  <a:schemeClr val="bg1"/>
                </a:solidFill>
                <a:latin typeface="Arial" panose="020B0604020202020204" pitchFamily="34" charset="0"/>
                <a:cs typeface="Arial" panose="020B0604020202020204" pitchFamily="34" charset="0"/>
              </a:rPr>
              <a:t> </a:t>
            </a:r>
            <a:r>
              <a:rPr kumimoji="1" lang="en-US" altLang="zh-CN" sz="2000" b="1" dirty="0">
                <a:solidFill>
                  <a:schemeClr val="bg1"/>
                </a:solidFill>
                <a:latin typeface="Arial" panose="020B0604020202020204" pitchFamily="34" charset="0"/>
                <a:cs typeface="Arial" panose="020B0604020202020204" pitchFamily="34" charset="0"/>
              </a:rPr>
              <a:t>Cases</a:t>
            </a:r>
            <a:r>
              <a:rPr kumimoji="1" lang="zh-CN" altLang="en-US" sz="2000" b="1" dirty="0">
                <a:solidFill>
                  <a:schemeClr val="bg1"/>
                </a:solidFill>
                <a:latin typeface="Arial" panose="020B0604020202020204" pitchFamily="34" charset="0"/>
                <a:cs typeface="Arial" panose="020B0604020202020204" pitchFamily="34" charset="0"/>
              </a:rPr>
              <a:t>：</a:t>
            </a:r>
          </a:p>
        </p:txBody>
      </p:sp>
      <p:pic>
        <p:nvPicPr>
          <p:cNvPr id="19" name="图片 18">
            <a:extLst>
              <a:ext uri="{FF2B5EF4-FFF2-40B4-BE49-F238E27FC236}">
                <a16:creationId xmlns:a16="http://schemas.microsoft.com/office/drawing/2014/main" id="{7E7D524F-15CE-3789-0240-7944211B4CEB}"/>
              </a:ext>
            </a:extLst>
          </p:cNvPr>
          <p:cNvPicPr>
            <a:picLocks noChangeAspect="1"/>
          </p:cNvPicPr>
          <p:nvPr/>
        </p:nvPicPr>
        <p:blipFill>
          <a:blip r:embed="rId2"/>
          <a:stretch>
            <a:fillRect/>
          </a:stretch>
        </p:blipFill>
        <p:spPr>
          <a:xfrm>
            <a:off x="7646912" y="3367482"/>
            <a:ext cx="2714248" cy="2928748"/>
          </a:xfrm>
          <a:prstGeom prst="rect">
            <a:avLst/>
          </a:prstGeom>
        </p:spPr>
      </p:pic>
      <p:pic>
        <p:nvPicPr>
          <p:cNvPr id="20" name="图片 19">
            <a:extLst>
              <a:ext uri="{FF2B5EF4-FFF2-40B4-BE49-F238E27FC236}">
                <a16:creationId xmlns:a16="http://schemas.microsoft.com/office/drawing/2014/main" id="{5AF57D13-124E-78AD-5629-68DBC96F4C37}"/>
              </a:ext>
            </a:extLst>
          </p:cNvPr>
          <p:cNvPicPr>
            <a:picLocks noChangeAspect="1"/>
          </p:cNvPicPr>
          <p:nvPr/>
        </p:nvPicPr>
        <p:blipFill>
          <a:blip r:embed="rId3"/>
          <a:stretch>
            <a:fillRect/>
          </a:stretch>
        </p:blipFill>
        <p:spPr>
          <a:xfrm>
            <a:off x="7190257" y="935475"/>
            <a:ext cx="3627559" cy="2037479"/>
          </a:xfrm>
          <a:prstGeom prst="rect">
            <a:avLst/>
          </a:prstGeom>
        </p:spPr>
      </p:pic>
    </p:spTree>
    <p:extLst>
      <p:ext uri="{BB962C8B-B14F-4D97-AF65-F5344CB8AC3E}">
        <p14:creationId xmlns:p14="http://schemas.microsoft.com/office/powerpoint/2010/main" val="319750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9772B5E1-AFA9-7C44-AAC2-C4E962EBD830}"/>
              </a:ext>
            </a:extLst>
          </p:cNvPr>
          <p:cNvSpPr txBox="1"/>
          <p:nvPr/>
        </p:nvSpPr>
        <p:spPr>
          <a:xfrm>
            <a:off x="86062" y="777813"/>
            <a:ext cx="1338828" cy="369332"/>
          </a:xfrm>
          <a:prstGeom prst="rect">
            <a:avLst/>
          </a:prstGeom>
          <a:noFill/>
        </p:spPr>
        <p:txBody>
          <a:bodyPr wrap="none" rtlCol="0">
            <a:spAutoFit/>
          </a:bodyPr>
          <a:lstStyle/>
          <a:p>
            <a:r>
              <a:rPr lang="zh-CN" altLang="en-CN" b="1" dirty="0">
                <a:solidFill>
                  <a:schemeClr val="bg1"/>
                </a:solidFill>
                <a:latin typeface="Microsoft YaHei" panose="020B0503020204020204" pitchFamily="34" charset="-122"/>
                <a:ea typeface="Microsoft YaHei" panose="020B0503020204020204" pitchFamily="34" charset="-122"/>
              </a:rPr>
              <a:t>云边端</a:t>
            </a:r>
            <a:r>
              <a:rPr lang="zh-CN" altLang="en-US" b="1" dirty="0">
                <a:solidFill>
                  <a:schemeClr val="bg1"/>
                </a:solidFill>
                <a:latin typeface="Microsoft YaHei" panose="020B0503020204020204" pitchFamily="34" charset="-122"/>
                <a:ea typeface="Microsoft YaHei" panose="020B0503020204020204" pitchFamily="34" charset="-122"/>
              </a:rPr>
              <a:t>协同</a:t>
            </a:r>
            <a:endParaRPr lang="en-CN" b="1" dirty="0">
              <a:solidFill>
                <a:schemeClr val="bg1"/>
              </a:soli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08AC1AAF-DCAC-7F3A-6370-4E409FE63943}"/>
              </a:ext>
            </a:extLst>
          </p:cNvPr>
          <p:cNvSpPr txBox="1"/>
          <p:nvPr/>
        </p:nvSpPr>
        <p:spPr>
          <a:xfrm>
            <a:off x="4587772" y="366195"/>
            <a:ext cx="2238113" cy="461665"/>
          </a:xfrm>
          <a:prstGeom prst="rect">
            <a:avLst/>
          </a:prstGeom>
          <a:noFill/>
        </p:spPr>
        <p:txBody>
          <a:bodyPr wrap="none" rtlCol="0">
            <a:spAutoFit/>
          </a:bodyPr>
          <a:lstStyle/>
          <a:p>
            <a:r>
              <a:rPr kumimoji="1" lang="en-US" altLang="zh-CN" sz="2400" b="1" dirty="0">
                <a:solidFill>
                  <a:schemeClr val="bg1"/>
                </a:solidFill>
                <a:latin typeface="Arial" panose="020B0604020202020204" pitchFamily="34" charset="0"/>
                <a:cs typeface="Arial" panose="020B0604020202020204" pitchFamily="34" charset="0"/>
              </a:rPr>
              <a:t>Requirements</a:t>
            </a:r>
            <a:endParaRPr kumimoji="1" lang="zh-CN" altLang="en-US" sz="2400" b="1" dirty="0">
              <a:solidFill>
                <a:schemeClr val="bg1"/>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FCCCD4D3-93A3-71ED-0C0B-CEC8FFBA9ED5}"/>
              </a:ext>
            </a:extLst>
          </p:cNvPr>
          <p:cNvPicPr>
            <a:picLocks noChangeAspect="1"/>
          </p:cNvPicPr>
          <p:nvPr/>
        </p:nvPicPr>
        <p:blipFill>
          <a:blip r:embed="rId4"/>
          <a:stretch>
            <a:fillRect/>
          </a:stretch>
        </p:blipFill>
        <p:spPr>
          <a:xfrm>
            <a:off x="2168794" y="1272451"/>
            <a:ext cx="7447127" cy="5219354"/>
          </a:xfrm>
          <a:prstGeom prst="rect">
            <a:avLst/>
          </a:prstGeom>
        </p:spPr>
      </p:pic>
    </p:spTree>
    <p:custDataLst>
      <p:tags r:id="rId1"/>
    </p:custDataLst>
    <p:extLst>
      <p:ext uri="{BB962C8B-B14F-4D97-AF65-F5344CB8AC3E}">
        <p14:creationId xmlns:p14="http://schemas.microsoft.com/office/powerpoint/2010/main" val="878705700"/>
      </p:ext>
    </p:extLst>
  </p:cSld>
  <p:clrMapOvr>
    <a:masterClrMapping/>
  </p:clrMapOvr>
  <mc:AlternateContent xmlns:mc="http://schemas.openxmlformats.org/markup-compatibility/2006" xmlns:p14="http://schemas.microsoft.com/office/powerpoint/2010/main">
    <mc:Choice Requires="p14">
      <p:transition spd="slow" p14:dur="2000" advTm="35728"/>
    </mc:Choice>
    <mc:Fallback xmlns="">
      <p:transition spd="slow" advTm="357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a16="http://schemas.microsoft.com/office/drawing/2014/main" id="{9772B5E1-AFA9-7C44-AAC2-C4E962EBD830}"/>
              </a:ext>
            </a:extLst>
          </p:cNvPr>
          <p:cNvSpPr txBox="1"/>
          <p:nvPr/>
        </p:nvSpPr>
        <p:spPr>
          <a:xfrm>
            <a:off x="86062" y="777813"/>
            <a:ext cx="1338828" cy="369332"/>
          </a:xfrm>
          <a:prstGeom prst="rect">
            <a:avLst/>
          </a:prstGeom>
          <a:noFill/>
        </p:spPr>
        <p:txBody>
          <a:bodyPr wrap="none" rtlCol="0">
            <a:spAutoFit/>
          </a:bodyPr>
          <a:lstStyle/>
          <a:p>
            <a:r>
              <a:rPr lang="zh-CN" altLang="en-CN" b="1" dirty="0">
                <a:solidFill>
                  <a:schemeClr val="bg1"/>
                </a:solidFill>
                <a:latin typeface="Microsoft YaHei" panose="020B0503020204020204" pitchFamily="34" charset="-122"/>
                <a:ea typeface="Microsoft YaHei" panose="020B0503020204020204" pitchFamily="34" charset="-122"/>
              </a:rPr>
              <a:t>云边端</a:t>
            </a:r>
            <a:r>
              <a:rPr lang="zh-CN" altLang="en-US" b="1" dirty="0">
                <a:solidFill>
                  <a:schemeClr val="bg1"/>
                </a:solidFill>
                <a:latin typeface="Microsoft YaHei" panose="020B0503020204020204" pitchFamily="34" charset="-122"/>
                <a:ea typeface="Microsoft YaHei" panose="020B0503020204020204" pitchFamily="34" charset="-122"/>
              </a:rPr>
              <a:t>协同</a:t>
            </a:r>
            <a:endParaRPr lang="en-CN" b="1" dirty="0">
              <a:solidFill>
                <a:schemeClr val="bg1"/>
              </a:soli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20B9C9B3-2DC2-19AE-4584-F27C1B8BCEC9}"/>
              </a:ext>
            </a:extLst>
          </p:cNvPr>
          <p:cNvSpPr txBox="1"/>
          <p:nvPr/>
        </p:nvSpPr>
        <p:spPr>
          <a:xfrm>
            <a:off x="4244858" y="587785"/>
            <a:ext cx="4443845" cy="461665"/>
          </a:xfrm>
          <a:prstGeom prst="rect">
            <a:avLst/>
          </a:prstGeom>
          <a:noFill/>
        </p:spPr>
        <p:txBody>
          <a:bodyPr wrap="none" rtlCol="0">
            <a:spAutoFit/>
          </a:bodyPr>
          <a:lstStyle/>
          <a:p>
            <a:r>
              <a:rPr kumimoji="1" lang="en-US" altLang="zh-CN" sz="2400" b="1" dirty="0">
                <a:solidFill>
                  <a:schemeClr val="bg1"/>
                </a:solidFill>
                <a:latin typeface="Arial" panose="020B0604020202020204" pitchFamily="34" charset="0"/>
                <a:cs typeface="Arial" panose="020B0604020202020204" pitchFamily="34" charset="0"/>
              </a:rPr>
              <a:t>Architecture</a:t>
            </a:r>
            <a:r>
              <a:rPr kumimoji="1" lang="zh-CN" altLang="en-US" sz="2400" b="1" dirty="0">
                <a:solidFill>
                  <a:schemeClr val="bg1"/>
                </a:solidFill>
                <a:latin typeface="Arial" panose="020B0604020202020204" pitchFamily="34" charset="0"/>
                <a:cs typeface="Arial" panose="020B0604020202020204" pitchFamily="34" charset="0"/>
              </a:rPr>
              <a:t> </a:t>
            </a:r>
            <a:r>
              <a:rPr kumimoji="1" lang="en-US" altLang="zh-CN" sz="2400" b="1" dirty="0">
                <a:solidFill>
                  <a:schemeClr val="bg1"/>
                </a:solidFill>
                <a:latin typeface="Arial" panose="020B0604020202020204" pitchFamily="34" charset="0"/>
                <a:cs typeface="Arial" panose="020B0604020202020204" pitchFamily="34" charset="0"/>
              </a:rPr>
              <a:t>Proposal</a:t>
            </a:r>
            <a:r>
              <a:rPr kumimoji="1" lang="zh-CN" altLang="en-US" sz="2400" b="1" dirty="0">
                <a:solidFill>
                  <a:schemeClr val="bg1"/>
                </a:solidFill>
                <a:latin typeface="Arial" panose="020B0604020202020204" pitchFamily="34" charset="0"/>
                <a:cs typeface="Arial" panose="020B0604020202020204" pitchFamily="34" charset="0"/>
              </a:rPr>
              <a:t>（</a:t>
            </a:r>
            <a:r>
              <a:rPr kumimoji="1" lang="en-US" altLang="zh-CN" sz="2400" b="1" dirty="0">
                <a:solidFill>
                  <a:schemeClr val="bg1"/>
                </a:solidFill>
                <a:latin typeface="Arial" panose="020B0604020202020204" pitchFamily="34" charset="0"/>
                <a:cs typeface="Arial" panose="020B0604020202020204" pitchFamily="34" charset="0"/>
              </a:rPr>
              <a:t>1/2</a:t>
            </a:r>
            <a:r>
              <a:rPr kumimoji="1" lang="zh-CN" altLang="en-US" sz="2400" b="1" dirty="0">
                <a:solidFill>
                  <a:schemeClr val="bg1"/>
                </a:solidFill>
                <a:latin typeface="Arial" panose="020B0604020202020204" pitchFamily="34" charset="0"/>
                <a:cs typeface="Arial" panose="020B0604020202020204" pitchFamily="34" charset="0"/>
              </a:rPr>
              <a:t>）</a:t>
            </a:r>
          </a:p>
        </p:txBody>
      </p:sp>
      <p:pic>
        <p:nvPicPr>
          <p:cNvPr id="4" name="图片 3">
            <a:extLst>
              <a:ext uri="{FF2B5EF4-FFF2-40B4-BE49-F238E27FC236}">
                <a16:creationId xmlns:a16="http://schemas.microsoft.com/office/drawing/2014/main" id="{C6D94BDC-E0EA-A0F3-0CDD-253B4C631A5B}"/>
              </a:ext>
            </a:extLst>
          </p:cNvPr>
          <p:cNvPicPr>
            <a:picLocks noChangeAspect="1"/>
          </p:cNvPicPr>
          <p:nvPr/>
        </p:nvPicPr>
        <p:blipFill>
          <a:blip r:embed="rId4"/>
          <a:stretch>
            <a:fillRect/>
          </a:stretch>
        </p:blipFill>
        <p:spPr>
          <a:xfrm>
            <a:off x="1707125" y="1533805"/>
            <a:ext cx="8777749" cy="4736410"/>
          </a:xfrm>
          <a:prstGeom prst="rect">
            <a:avLst/>
          </a:prstGeom>
        </p:spPr>
      </p:pic>
    </p:spTree>
    <p:custDataLst>
      <p:tags r:id="rId1"/>
    </p:custDataLst>
    <p:extLst>
      <p:ext uri="{BB962C8B-B14F-4D97-AF65-F5344CB8AC3E}">
        <p14:creationId xmlns:p14="http://schemas.microsoft.com/office/powerpoint/2010/main" val="790564063"/>
      </p:ext>
    </p:extLst>
  </p:cSld>
  <p:clrMapOvr>
    <a:masterClrMapping/>
  </p:clrMapOvr>
  <mc:AlternateContent xmlns:mc="http://schemas.openxmlformats.org/markup-compatibility/2006" xmlns:p14="http://schemas.microsoft.com/office/powerpoint/2010/main">
    <mc:Choice Requires="p14">
      <p:transition spd="slow" p14:dur="2000" advTm="35728"/>
    </mc:Choice>
    <mc:Fallback xmlns="">
      <p:transition spd="slow" advTm="3572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B57E05-4E8D-8380-9DF7-F57BA16EC197}"/>
              </a:ext>
            </a:extLst>
          </p:cNvPr>
          <p:cNvPicPr>
            <a:picLocks noChangeAspect="1"/>
          </p:cNvPicPr>
          <p:nvPr/>
        </p:nvPicPr>
        <p:blipFill>
          <a:blip r:embed="rId2"/>
          <a:stretch>
            <a:fillRect/>
          </a:stretch>
        </p:blipFill>
        <p:spPr>
          <a:xfrm>
            <a:off x="2098007" y="1334604"/>
            <a:ext cx="8542130" cy="5005456"/>
          </a:xfrm>
          <a:prstGeom prst="rect">
            <a:avLst/>
          </a:prstGeom>
        </p:spPr>
      </p:pic>
      <p:sp>
        <p:nvSpPr>
          <p:cNvPr id="5" name="文本框 4">
            <a:extLst>
              <a:ext uri="{FF2B5EF4-FFF2-40B4-BE49-F238E27FC236}">
                <a16:creationId xmlns:a16="http://schemas.microsoft.com/office/drawing/2014/main" id="{9A47542E-C701-5538-3156-43A7955CE55B}"/>
              </a:ext>
            </a:extLst>
          </p:cNvPr>
          <p:cNvSpPr txBox="1"/>
          <p:nvPr/>
        </p:nvSpPr>
        <p:spPr>
          <a:xfrm>
            <a:off x="4668927" y="517940"/>
            <a:ext cx="4118435" cy="461665"/>
          </a:xfrm>
          <a:prstGeom prst="rect">
            <a:avLst/>
          </a:prstGeom>
          <a:noFill/>
        </p:spPr>
        <p:txBody>
          <a:bodyPr wrap="none" rtlCol="0">
            <a:spAutoFit/>
          </a:bodyPr>
          <a:lstStyle/>
          <a:p>
            <a:r>
              <a:rPr kumimoji="1" lang="en-US" altLang="zh-CN" sz="2400" b="1" dirty="0">
                <a:solidFill>
                  <a:schemeClr val="bg1"/>
                </a:solidFill>
                <a:latin typeface="Arial" panose="020B0604020202020204" pitchFamily="34" charset="0"/>
                <a:cs typeface="Arial" panose="020B0604020202020204" pitchFamily="34" charset="0"/>
              </a:rPr>
              <a:t>Architecture</a:t>
            </a:r>
            <a:r>
              <a:rPr kumimoji="1" lang="zh-CN" altLang="en-US" sz="2400" b="1" dirty="0">
                <a:solidFill>
                  <a:schemeClr val="bg1"/>
                </a:solidFill>
                <a:latin typeface="Arial" panose="020B0604020202020204" pitchFamily="34" charset="0"/>
                <a:cs typeface="Arial" panose="020B0604020202020204" pitchFamily="34" charset="0"/>
              </a:rPr>
              <a:t> </a:t>
            </a:r>
            <a:r>
              <a:rPr kumimoji="1" lang="en-US" altLang="zh-CN" sz="2400" b="1" dirty="0">
                <a:solidFill>
                  <a:schemeClr val="bg1"/>
                </a:solidFill>
                <a:latin typeface="Arial" panose="020B0604020202020204" pitchFamily="34" charset="0"/>
                <a:cs typeface="Arial" panose="020B0604020202020204" pitchFamily="34" charset="0"/>
              </a:rPr>
              <a:t>Proposal</a:t>
            </a:r>
            <a:r>
              <a:rPr kumimoji="1" lang="zh-CN" altLang="en-US" sz="2400" b="1" dirty="0">
                <a:solidFill>
                  <a:schemeClr val="bg1"/>
                </a:solidFill>
                <a:latin typeface="Arial" panose="020B0604020202020204" pitchFamily="34" charset="0"/>
                <a:cs typeface="Arial" panose="020B0604020202020204" pitchFamily="34" charset="0"/>
              </a:rPr>
              <a:t> </a:t>
            </a:r>
            <a:r>
              <a:rPr kumimoji="1" lang="en-US" altLang="zh-CN" sz="2400" b="1" dirty="0">
                <a:solidFill>
                  <a:schemeClr val="bg1"/>
                </a:solidFill>
                <a:latin typeface="Arial" panose="020B0604020202020204" pitchFamily="34" charset="0"/>
                <a:cs typeface="Arial" panose="020B0604020202020204" pitchFamily="34" charset="0"/>
              </a:rPr>
              <a:t>(2/2)</a:t>
            </a:r>
            <a:endParaRPr kumimoji="1" lang="zh-CN" alt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393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ags/tag2.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7.5"/>
</p:tagLst>
</file>

<file path=ppt/tags/tag4.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40B1A4C5819246B9BFCCBA066F3ABE" ma:contentTypeVersion="13" ma:contentTypeDescription="Create a new document." ma:contentTypeScope="" ma:versionID="5cfa7e8cb02b036c25a267fdfcc82651">
  <xsd:schema xmlns:xsd="http://www.w3.org/2001/XMLSchema" xmlns:xs="http://www.w3.org/2001/XMLSchema" xmlns:p="http://schemas.microsoft.com/office/2006/metadata/properties" xmlns:ns3="f66673be-3b20-4ac8-ba7c-00310aa8f626" xmlns:ns4="96e2f25c-537a-4a0c-91fb-0331a5612536" targetNamespace="http://schemas.microsoft.com/office/2006/metadata/properties" ma:root="true" ma:fieldsID="1dc82c71eb8c0953415f99e7bba1b487" ns3:_="" ns4:_="">
    <xsd:import namespace="f66673be-3b20-4ac8-ba7c-00310aa8f626"/>
    <xsd:import namespace="96e2f25c-537a-4a0c-91fb-0331a56125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673be-3b20-4ac8-ba7c-00310aa8f6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e2f25c-537a-4a0c-91fb-0331a56125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0B2DE0-2E3D-4478-AF30-D2748D49F1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6673be-3b20-4ac8-ba7c-00310aa8f626"/>
    <ds:schemaRef ds:uri="96e2f25c-537a-4a0c-91fb-0331a56125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9E89A0-6991-48DF-B906-EC81389ADA43}">
  <ds:schemaRefs>
    <ds:schemaRef ds:uri="http://schemas.openxmlformats.org/package/2006/metadata/core-properties"/>
    <ds:schemaRef ds:uri="96e2f25c-537a-4a0c-91fb-0331a5612536"/>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f66673be-3b20-4ac8-ba7c-00310aa8f626"/>
    <ds:schemaRef ds:uri="http://purl.org/dc/dcmitype/"/>
  </ds:schemaRefs>
</ds:datastoreItem>
</file>

<file path=customXml/itemProps3.xml><?xml version="1.0" encoding="utf-8"?>
<ds:datastoreItem xmlns:ds="http://schemas.openxmlformats.org/officeDocument/2006/customXml" ds:itemID="{E3DB3CEE-4035-4A1F-8D17-F200AE55AB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Wisp</Template>
  <TotalTime>4450</TotalTime>
  <Words>1477</Words>
  <Application>Microsoft Macintosh PowerPoint</Application>
  <PresentationFormat>Widescreen</PresentationFormat>
  <Paragraphs>140</Paragraphs>
  <Slides>11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Century Gothic</vt:lpstr>
      <vt:lpstr>Microsoft YaHei</vt:lpstr>
      <vt:lpstr>Microsoft YaHei Light</vt:lpstr>
      <vt:lpstr>Wingdings</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something is such a creative medium as the web, the limits to it are our imagination.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Divakaran, Sudeep</dc:creator>
  <cp:lastModifiedBy>XU, Song</cp:lastModifiedBy>
  <cp:revision>81</cp:revision>
  <dcterms:created xsi:type="dcterms:W3CDTF">2020-09-16T09:57:21Z</dcterms:created>
  <dcterms:modified xsi:type="dcterms:W3CDTF">2022-09-06T05:16:51Z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0x0101007C40B1A4C5819246B9BFCCBA066F3ABE</vt:lpwstr>
  </property>
</Properties>
</file>