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622" r:id="rId3"/>
    <p:sldId id="623" r:id="rId4"/>
    <p:sldId id="598" r:id="rId5"/>
    <p:sldId id="621" r:id="rId6"/>
    <p:sldId id="614" r:id="rId7"/>
    <p:sldId id="617" r:id="rId8"/>
    <p:sldId id="618" r:id="rId9"/>
    <p:sldId id="559" r:id="rId10"/>
  </p:sldIdLst>
  <p:sldSz cx="12192000" cy="6858000"/>
  <p:notesSz cx="6858000" cy="9144000"/>
  <p:defaultTextStyle>
    <a:defPPr>
      <a:defRPr lang="zh-CN"/>
    </a:defPPr>
    <a:lvl1pPr marL="0" algn="l" defTabSz="822325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325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325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325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325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325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245" algn="l" defTabSz="822325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79725" algn="l" defTabSz="822325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205" algn="l" defTabSz="822325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F"/>
    <a:srgbClr val="00B0F0"/>
    <a:srgbClr val="52BDC7"/>
    <a:srgbClr val="EC007C"/>
    <a:srgbClr val="E50278"/>
    <a:srgbClr val="ED7D31"/>
    <a:srgbClr val="E6E6E6"/>
    <a:srgbClr val="8FAADC"/>
    <a:srgbClr val="FFC000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95865" autoAdjust="0"/>
  </p:normalViewPr>
  <p:slideViewPr>
    <p:cSldViewPr snapToGrid="0">
      <p:cViewPr varScale="1">
        <p:scale>
          <a:sx n="91" d="100"/>
          <a:sy n="91" d="100"/>
        </p:scale>
        <p:origin x="66" y="126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770D-942B-48BA-8117-F3A9CE0B493F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1BF23-5573-4A17-9BE3-D53B260BE7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E5DED-07E9-4ABB-9558-2A8CC3DF4F5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EECBF-D63C-4D88-8854-C4902C98D6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2325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325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325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325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325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325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6pPr>
    <a:lvl7pPr marL="2468245" algn="l" defTabSz="822325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7pPr>
    <a:lvl8pPr marL="2879725" algn="l" defTabSz="822325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8pPr>
    <a:lvl9pPr marL="3291205" algn="l" defTabSz="822325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EECBF-D63C-4D88-8854-C4902C98D61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“博物馆在移动”是由中国博物馆协会联合中国移动咪咕，在国家文物局指导下联合推出的“互联网+传统文化“项目，旨在打造博物馆聚合式平台。汇集130家国家一级博物馆，以博物馆视频专区的形式，呈现集博物馆综合介绍、珍贵馆藏、精品展览、特色讲解、社教活动、文创产品、建筑空间等多样化内容，为亿万手机用户提供博物馆视频和各种丰富资源，以满足社会公众对传统文化和美好生活的需求与向往。</a:t>
            </a:r>
          </a:p>
          <a:p>
            <a:r>
              <a:rPr lang="zh-CN" altLang="en-US" dirty="0" smtClean="0"/>
              <a:t>提供云讲解、云导览、云看展</a:t>
            </a:r>
          </a:p>
          <a:p>
            <a:r>
              <a:rPr lang="en-US" altLang="zh-CN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家博物馆联播，</a:t>
            </a:r>
            <a:r>
              <a:rPr lang="en-US" altLang="zh-CN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30+</a:t>
            </a:r>
            <a:r>
              <a:rPr lang="zh-CN" altLang="en-US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</a:t>
            </a:r>
            <a:r>
              <a:rPr lang="en-US" altLang="zh-CN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AR</a:t>
            </a:r>
            <a:r>
              <a:rPr lang="zh-CN" altLang="en-US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云直播，亿级曝光量</a:t>
            </a:r>
            <a:endParaRPr lang="zh-CN" altLang="en-US" b="1" dirty="0" smtClean="0">
              <a:solidFill>
                <a:srgbClr val="E501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 smtClean="0">
              <a:solidFill>
                <a:srgbClr val="E501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zh-CN" altLang="en-US" sz="108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福州冶山智慧景区，在</a:t>
            </a:r>
            <a:r>
              <a:rPr lang="en-US" altLang="zh-CN" sz="108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5G</a:t>
            </a:r>
            <a:r>
              <a:rPr lang="zh-CN" altLang="en-US" sz="108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通信技术支撑下，通过公众号，游客可以一部手机进行全景区美景</a:t>
            </a:r>
            <a:r>
              <a:rPr lang="en-US" altLang="zh-CN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AR</a:t>
            </a:r>
            <a:r>
              <a:rPr lang="zh-CN" altLang="en-US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直播、</a:t>
            </a:r>
            <a:r>
              <a:rPr lang="en-US" altLang="zh-CN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AI</a:t>
            </a:r>
            <a:r>
              <a:rPr lang="zh-CN" altLang="en-US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语音导游、</a:t>
            </a:r>
            <a:r>
              <a:rPr lang="en-US" altLang="zh-CN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AR</a:t>
            </a:r>
            <a:r>
              <a:rPr lang="zh-CN" altLang="en-US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智能讲解、与历史名人的</a:t>
            </a:r>
            <a:r>
              <a:rPr lang="en-US" altLang="zh-CN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AR</a:t>
            </a:r>
            <a:r>
              <a:rPr lang="zh-CN" altLang="en-US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合拍、配套附近酒店导览</a:t>
            </a:r>
            <a:r>
              <a:rPr lang="zh-CN" altLang="en-US" sz="108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。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月正式上线。目前微信注册</a:t>
            </a:r>
            <a:r>
              <a:rPr lang="zh-CN" altLang="en-US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用户已达</a:t>
            </a:r>
            <a:r>
              <a:rPr lang="en-US" altLang="zh-CN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5000+</a:t>
            </a:r>
            <a:r>
              <a:rPr lang="zh-CN" altLang="en-US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，语音互动</a:t>
            </a:r>
            <a:r>
              <a:rPr lang="en-US" altLang="zh-CN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4000+</a:t>
            </a:r>
            <a:r>
              <a:rPr lang="zh-CN" altLang="en-US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dirty="0" smtClean="0">
              <a:solidFill>
                <a:srgbClr val="E501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ECBF-D63C-4D88-8854-C4902C98D6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21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“博物馆在移动”是由中国博物馆协会联合中国移动咪咕，在国家文物局指导下联合推出的“互联网+传统文化“项目，旨在打造博物馆聚合式平台。汇集130家国家一级博物馆，以博物馆视频专区的形式，呈现集博物馆综合介绍、珍贵馆藏、精品展览、特色讲解、社教活动、文创产品、建筑空间等多样化内容，为亿万手机用户提供博物馆视频和各种丰富资源，以满足社会公众对传统文化和美好生活的需求与向往。</a:t>
            </a:r>
          </a:p>
          <a:p>
            <a:r>
              <a:rPr lang="zh-CN" altLang="en-US" dirty="0" smtClean="0"/>
              <a:t>提供云讲解、云导览、云看展</a:t>
            </a:r>
          </a:p>
          <a:p>
            <a:r>
              <a:rPr lang="en-US" altLang="zh-CN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家博物馆联播，</a:t>
            </a:r>
            <a:r>
              <a:rPr lang="en-US" altLang="zh-CN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30+</a:t>
            </a:r>
            <a:r>
              <a:rPr lang="zh-CN" altLang="en-US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</a:t>
            </a:r>
            <a:r>
              <a:rPr lang="en-US" altLang="zh-CN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AR</a:t>
            </a:r>
            <a:r>
              <a:rPr lang="zh-CN" altLang="en-US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云直播，亿级曝光量</a:t>
            </a:r>
            <a:endParaRPr lang="zh-CN" altLang="en-US" b="1" dirty="0" smtClean="0">
              <a:solidFill>
                <a:srgbClr val="E501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 smtClean="0">
              <a:solidFill>
                <a:srgbClr val="E501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zh-CN" altLang="en-US" sz="108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福州冶山智慧景区，在</a:t>
            </a:r>
            <a:r>
              <a:rPr lang="en-US" altLang="zh-CN" sz="108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5G</a:t>
            </a:r>
            <a:r>
              <a:rPr lang="zh-CN" altLang="en-US" sz="108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通信技术支撑下，通过公众号，游客可以一部手机进行全景区美景</a:t>
            </a:r>
            <a:r>
              <a:rPr lang="en-US" altLang="zh-CN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AR</a:t>
            </a:r>
            <a:r>
              <a:rPr lang="zh-CN" altLang="en-US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直播、</a:t>
            </a:r>
            <a:r>
              <a:rPr lang="en-US" altLang="zh-CN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AI</a:t>
            </a:r>
            <a:r>
              <a:rPr lang="zh-CN" altLang="en-US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语音导游、</a:t>
            </a:r>
            <a:r>
              <a:rPr lang="en-US" altLang="zh-CN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AR</a:t>
            </a:r>
            <a:r>
              <a:rPr lang="zh-CN" altLang="en-US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智能讲解、与历史名人的</a:t>
            </a:r>
            <a:r>
              <a:rPr lang="en-US" altLang="zh-CN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AR</a:t>
            </a:r>
            <a:r>
              <a:rPr lang="zh-CN" altLang="en-US" sz="1080" b="1" kern="1200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合拍、配套附近酒店导览</a:t>
            </a:r>
            <a:r>
              <a:rPr lang="zh-CN" altLang="en-US" sz="108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。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月正式上线。目前微信注册</a:t>
            </a:r>
            <a:r>
              <a:rPr lang="zh-CN" altLang="en-US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用户已达</a:t>
            </a:r>
            <a:r>
              <a:rPr lang="en-US" altLang="zh-CN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5000+</a:t>
            </a:r>
            <a:r>
              <a:rPr lang="zh-CN" altLang="en-US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，语音互动</a:t>
            </a:r>
            <a:r>
              <a:rPr lang="en-US" altLang="zh-CN" b="1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4000+</a:t>
            </a:r>
            <a:r>
              <a:rPr lang="zh-CN" altLang="en-US" dirty="0" smtClean="0">
                <a:solidFill>
                  <a:srgbClr val="E501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dirty="0" smtClean="0">
              <a:solidFill>
                <a:srgbClr val="E501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ECBF-D63C-4D88-8854-C4902C98D6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83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ECBF-D63C-4D88-8854-C4902C98D61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233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727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CN" sz="2400" b="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sz="2400" b="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CN" sz="2400" b="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400" b="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小结</a:t>
            </a:r>
            <a:endParaRPr lang="en-US" altLang="zh-CN" sz="2400" b="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indent="0" algn="l" defTabSz="1727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ECBF-D63C-4D88-8854-C4902C98D61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B6E2-53A6-44A8-A231-4EEC68B01B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B6E2-53A6-44A8-A231-4EEC68B01B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441" y="188911"/>
            <a:ext cx="6877756" cy="664146"/>
          </a:xfrm>
        </p:spPr>
        <p:txBody>
          <a:bodyPr>
            <a:normAutofit/>
          </a:bodyPr>
          <a:lstStyle>
            <a:lvl1pPr>
              <a:defRPr sz="406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智能生产：编辑您的标题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4992" y="1133437"/>
            <a:ext cx="3374859" cy="479842"/>
          </a:xfrm>
        </p:spPr>
        <p:txBody>
          <a:bodyPr anchor="b">
            <a:normAutofit/>
          </a:bodyPr>
          <a:lstStyle>
            <a:lvl1pPr marL="0" indent="0">
              <a:buNone/>
              <a:defRPr sz="2485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1655" indent="0">
              <a:buNone/>
              <a:defRPr sz="2370" b="1"/>
            </a:lvl2pPr>
            <a:lvl3pPr marL="1083310" indent="0">
              <a:buNone/>
              <a:defRPr sz="2135" b="1"/>
            </a:lvl3pPr>
            <a:lvl4pPr marL="1625600" indent="0">
              <a:buNone/>
              <a:defRPr sz="1895" b="1"/>
            </a:lvl4pPr>
            <a:lvl5pPr marL="2167255" indent="0">
              <a:buNone/>
              <a:defRPr sz="1895" b="1"/>
            </a:lvl5pPr>
            <a:lvl6pPr marL="2708910" indent="0">
              <a:buNone/>
              <a:defRPr sz="1895" b="1"/>
            </a:lvl6pPr>
            <a:lvl7pPr marL="3250565" indent="0">
              <a:buNone/>
              <a:defRPr sz="1895" b="1"/>
            </a:lvl7pPr>
            <a:lvl8pPr marL="3792220" indent="0">
              <a:buNone/>
              <a:defRPr sz="1895" b="1"/>
            </a:lvl8pPr>
            <a:lvl9pPr marL="4333875" indent="0">
              <a:buNone/>
              <a:defRPr sz="1895" b="1"/>
            </a:lvl9pPr>
          </a:lstStyle>
          <a:p>
            <a:pPr lvl="0"/>
            <a:r>
              <a:rPr lang="zh-CN" altLang="en-US" dirty="0"/>
              <a:t>痛点分析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14990" y="1613274"/>
            <a:ext cx="3374858" cy="2413393"/>
          </a:xfrm>
        </p:spPr>
        <p:txBody>
          <a:bodyPr>
            <a:normAutofit/>
          </a:bodyPr>
          <a:lstStyle>
            <a:lvl1pPr>
              <a:defRPr sz="226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3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8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55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355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14989" y="4095087"/>
            <a:ext cx="6865206" cy="479842"/>
          </a:xfrm>
        </p:spPr>
        <p:txBody>
          <a:bodyPr anchor="b">
            <a:normAutofit/>
          </a:bodyPr>
          <a:lstStyle>
            <a:lvl1pPr marL="0" indent="0">
              <a:buNone/>
              <a:defRPr sz="2485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1655" indent="0">
              <a:buNone/>
              <a:defRPr sz="2370" b="1"/>
            </a:lvl2pPr>
            <a:lvl3pPr marL="1083310" indent="0">
              <a:buNone/>
              <a:defRPr sz="2135" b="1"/>
            </a:lvl3pPr>
            <a:lvl4pPr marL="1625600" indent="0">
              <a:buNone/>
              <a:defRPr sz="1895" b="1"/>
            </a:lvl4pPr>
            <a:lvl5pPr marL="2167255" indent="0">
              <a:buNone/>
              <a:defRPr sz="1895" b="1"/>
            </a:lvl5pPr>
            <a:lvl6pPr marL="2708910" indent="0">
              <a:buNone/>
              <a:defRPr sz="1895" b="1"/>
            </a:lvl6pPr>
            <a:lvl7pPr marL="3250565" indent="0">
              <a:buNone/>
              <a:defRPr sz="1895" b="1"/>
            </a:lvl7pPr>
            <a:lvl8pPr marL="3792220" indent="0">
              <a:buNone/>
              <a:defRPr sz="1895" b="1"/>
            </a:lvl8pPr>
            <a:lvl9pPr marL="4333875" indent="0">
              <a:buNone/>
              <a:defRPr sz="1895" b="1"/>
            </a:lvl9pPr>
          </a:lstStyle>
          <a:p>
            <a:pPr lvl="0"/>
            <a:r>
              <a:rPr lang="zh-CN" altLang="en-US" dirty="0"/>
              <a:t>技术创新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02442" y="4580895"/>
            <a:ext cx="6877756" cy="2022844"/>
          </a:xfrm>
        </p:spPr>
        <p:txBody>
          <a:bodyPr>
            <a:normAutofit/>
          </a:bodyPr>
          <a:lstStyle>
            <a:lvl1pPr>
              <a:defRPr sz="226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3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8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55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355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7295684" y="1133434"/>
            <a:ext cx="4625015" cy="5470301"/>
          </a:xfrm>
        </p:spPr>
        <p:txBody>
          <a:bodyPr>
            <a:normAutofit/>
          </a:bodyPr>
          <a:lstStyle>
            <a:lvl1pPr marL="0" indent="0" algn="ctr">
              <a:buNone/>
              <a:defRPr sz="271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展示区</a:t>
            </a:r>
            <a:endParaRPr lang="en-US" altLang="zh-CN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805339" y="1133437"/>
            <a:ext cx="3374859" cy="479842"/>
          </a:xfrm>
        </p:spPr>
        <p:txBody>
          <a:bodyPr anchor="b">
            <a:normAutofit/>
          </a:bodyPr>
          <a:lstStyle>
            <a:lvl1pPr marL="0" indent="0">
              <a:buNone/>
              <a:defRPr sz="2485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1655" indent="0">
              <a:buNone/>
              <a:defRPr sz="2370" b="1"/>
            </a:lvl2pPr>
            <a:lvl3pPr marL="1083310" indent="0">
              <a:buNone/>
              <a:defRPr sz="2135" b="1"/>
            </a:lvl3pPr>
            <a:lvl4pPr marL="1625600" indent="0">
              <a:buNone/>
              <a:defRPr sz="1895" b="1"/>
            </a:lvl4pPr>
            <a:lvl5pPr marL="2167255" indent="0">
              <a:buNone/>
              <a:defRPr sz="1895" b="1"/>
            </a:lvl5pPr>
            <a:lvl6pPr marL="2708910" indent="0">
              <a:buNone/>
              <a:defRPr sz="1895" b="1"/>
            </a:lvl6pPr>
            <a:lvl7pPr marL="3250565" indent="0">
              <a:buNone/>
              <a:defRPr sz="1895" b="1"/>
            </a:lvl7pPr>
            <a:lvl8pPr marL="3792220" indent="0">
              <a:buNone/>
              <a:defRPr sz="1895" b="1"/>
            </a:lvl8pPr>
            <a:lvl9pPr marL="4333875" indent="0">
              <a:buNone/>
              <a:defRPr sz="1895" b="1"/>
            </a:lvl9pPr>
          </a:lstStyle>
          <a:p>
            <a:pPr lvl="0"/>
            <a:r>
              <a:rPr lang="zh-CN" altLang="en-US" dirty="0"/>
              <a:t>体验升级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805336" y="1613274"/>
            <a:ext cx="3374858" cy="2413393"/>
          </a:xfrm>
        </p:spPr>
        <p:txBody>
          <a:bodyPr>
            <a:normAutofit/>
          </a:bodyPr>
          <a:lstStyle>
            <a:lvl1pPr>
              <a:defRPr sz="226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3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8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55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355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441" y="188911"/>
            <a:ext cx="6877756" cy="664146"/>
          </a:xfrm>
        </p:spPr>
        <p:txBody>
          <a:bodyPr>
            <a:normAutofit/>
          </a:bodyPr>
          <a:lstStyle>
            <a:lvl1pPr>
              <a:defRPr sz="406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智能运营：编辑您的标题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4992" y="1133437"/>
            <a:ext cx="3374859" cy="479842"/>
          </a:xfrm>
        </p:spPr>
        <p:txBody>
          <a:bodyPr anchor="b">
            <a:normAutofit/>
          </a:bodyPr>
          <a:lstStyle>
            <a:lvl1pPr marL="0" indent="0">
              <a:buNone/>
              <a:defRPr sz="2485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1655" indent="0">
              <a:buNone/>
              <a:defRPr sz="2370" b="1"/>
            </a:lvl2pPr>
            <a:lvl3pPr marL="1083310" indent="0">
              <a:buNone/>
              <a:defRPr sz="2135" b="1"/>
            </a:lvl3pPr>
            <a:lvl4pPr marL="1625600" indent="0">
              <a:buNone/>
              <a:defRPr sz="1895" b="1"/>
            </a:lvl4pPr>
            <a:lvl5pPr marL="2167255" indent="0">
              <a:buNone/>
              <a:defRPr sz="1895" b="1"/>
            </a:lvl5pPr>
            <a:lvl6pPr marL="2708910" indent="0">
              <a:buNone/>
              <a:defRPr sz="1895" b="1"/>
            </a:lvl6pPr>
            <a:lvl7pPr marL="3250565" indent="0">
              <a:buNone/>
              <a:defRPr sz="1895" b="1"/>
            </a:lvl7pPr>
            <a:lvl8pPr marL="3792220" indent="0">
              <a:buNone/>
              <a:defRPr sz="1895" b="1"/>
            </a:lvl8pPr>
            <a:lvl9pPr marL="4333875" indent="0">
              <a:buNone/>
              <a:defRPr sz="1895" b="1"/>
            </a:lvl9pPr>
          </a:lstStyle>
          <a:p>
            <a:pPr lvl="0"/>
            <a:r>
              <a:rPr lang="zh-CN" altLang="en-US" dirty="0"/>
              <a:t>痛点分析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14990" y="1613274"/>
            <a:ext cx="3374858" cy="2413393"/>
          </a:xfrm>
        </p:spPr>
        <p:txBody>
          <a:bodyPr>
            <a:normAutofit/>
          </a:bodyPr>
          <a:lstStyle>
            <a:lvl1pPr>
              <a:defRPr sz="226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3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8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55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355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14989" y="4095087"/>
            <a:ext cx="6865206" cy="479842"/>
          </a:xfrm>
        </p:spPr>
        <p:txBody>
          <a:bodyPr anchor="b">
            <a:normAutofit/>
          </a:bodyPr>
          <a:lstStyle>
            <a:lvl1pPr marL="0" indent="0">
              <a:buNone/>
              <a:defRPr sz="2485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1655" indent="0">
              <a:buNone/>
              <a:defRPr sz="2370" b="1"/>
            </a:lvl2pPr>
            <a:lvl3pPr marL="1083310" indent="0">
              <a:buNone/>
              <a:defRPr sz="2135" b="1"/>
            </a:lvl3pPr>
            <a:lvl4pPr marL="1625600" indent="0">
              <a:buNone/>
              <a:defRPr sz="1895" b="1"/>
            </a:lvl4pPr>
            <a:lvl5pPr marL="2167255" indent="0">
              <a:buNone/>
              <a:defRPr sz="1895" b="1"/>
            </a:lvl5pPr>
            <a:lvl6pPr marL="2708910" indent="0">
              <a:buNone/>
              <a:defRPr sz="1895" b="1"/>
            </a:lvl6pPr>
            <a:lvl7pPr marL="3250565" indent="0">
              <a:buNone/>
              <a:defRPr sz="1895" b="1"/>
            </a:lvl7pPr>
            <a:lvl8pPr marL="3792220" indent="0">
              <a:buNone/>
              <a:defRPr sz="1895" b="1"/>
            </a:lvl8pPr>
            <a:lvl9pPr marL="4333875" indent="0">
              <a:buNone/>
              <a:defRPr sz="1895" b="1"/>
            </a:lvl9pPr>
          </a:lstStyle>
          <a:p>
            <a:pPr lvl="0"/>
            <a:r>
              <a:rPr lang="zh-CN" altLang="en-US" dirty="0"/>
              <a:t>技术创新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02442" y="4580895"/>
            <a:ext cx="6877756" cy="2022844"/>
          </a:xfrm>
        </p:spPr>
        <p:txBody>
          <a:bodyPr>
            <a:normAutofit/>
          </a:bodyPr>
          <a:lstStyle>
            <a:lvl1pPr>
              <a:defRPr sz="226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3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8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55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355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7295684" y="1133434"/>
            <a:ext cx="4625015" cy="5470301"/>
          </a:xfrm>
        </p:spPr>
        <p:txBody>
          <a:bodyPr>
            <a:normAutofit/>
          </a:bodyPr>
          <a:lstStyle>
            <a:lvl1pPr marL="0" indent="0" algn="ctr">
              <a:buNone/>
              <a:defRPr sz="271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展示区</a:t>
            </a:r>
            <a:endParaRPr lang="en-US" altLang="zh-CN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805339" y="1133437"/>
            <a:ext cx="3374859" cy="479842"/>
          </a:xfrm>
        </p:spPr>
        <p:txBody>
          <a:bodyPr anchor="b">
            <a:normAutofit/>
          </a:bodyPr>
          <a:lstStyle>
            <a:lvl1pPr marL="0" indent="0">
              <a:buNone/>
              <a:defRPr sz="2485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1655" indent="0">
              <a:buNone/>
              <a:defRPr sz="2370" b="1"/>
            </a:lvl2pPr>
            <a:lvl3pPr marL="1083310" indent="0">
              <a:buNone/>
              <a:defRPr sz="2135" b="1"/>
            </a:lvl3pPr>
            <a:lvl4pPr marL="1625600" indent="0">
              <a:buNone/>
              <a:defRPr sz="1895" b="1"/>
            </a:lvl4pPr>
            <a:lvl5pPr marL="2167255" indent="0">
              <a:buNone/>
              <a:defRPr sz="1895" b="1"/>
            </a:lvl5pPr>
            <a:lvl6pPr marL="2708910" indent="0">
              <a:buNone/>
              <a:defRPr sz="1895" b="1"/>
            </a:lvl6pPr>
            <a:lvl7pPr marL="3250565" indent="0">
              <a:buNone/>
              <a:defRPr sz="1895" b="1"/>
            </a:lvl7pPr>
            <a:lvl8pPr marL="3792220" indent="0">
              <a:buNone/>
              <a:defRPr sz="1895" b="1"/>
            </a:lvl8pPr>
            <a:lvl9pPr marL="4333875" indent="0">
              <a:buNone/>
              <a:defRPr sz="1895" b="1"/>
            </a:lvl9pPr>
          </a:lstStyle>
          <a:p>
            <a:pPr lvl="0"/>
            <a:r>
              <a:rPr lang="zh-CN" altLang="en-US" dirty="0"/>
              <a:t>体验升级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805336" y="1613274"/>
            <a:ext cx="3374858" cy="2413393"/>
          </a:xfrm>
        </p:spPr>
        <p:txBody>
          <a:bodyPr>
            <a:normAutofit/>
          </a:bodyPr>
          <a:lstStyle>
            <a:lvl1pPr>
              <a:defRPr sz="226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3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8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55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355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竖排文字占位符 2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724304" y="879191"/>
            <a:ext cx="593499" cy="2383284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6" name="竖排文字占位符 5"/>
          <p:cNvSpPr>
            <a:spLocks noGrp="1"/>
          </p:cNvSpPr>
          <p:nvPr>
            <p:ph type="body" orient="vert" sz="quarter" idx="12" hasCustomPrompt="1"/>
          </p:nvPr>
        </p:nvSpPr>
        <p:spPr>
          <a:xfrm flipH="1">
            <a:off x="1317803" y="879191"/>
            <a:ext cx="711763" cy="2383284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6C902-7A04-4AE3-91DC-EF67D834DB3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B6E2-53A6-44A8-A231-4EEC68B01B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B6E2-53A6-44A8-A231-4EEC68B01B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B6E2-53A6-44A8-A231-4EEC68B01B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B6E2-53A6-44A8-A231-4EEC68B01B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B6E2-53A6-44A8-A231-4EEC68B01B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6" y="-1480417"/>
            <a:ext cx="6627604" cy="37280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9110" y="2461446"/>
            <a:ext cx="10363057" cy="746424"/>
          </a:xfrm>
          <a:noFill/>
        </p:spPr>
        <p:txBody>
          <a:bodyPr>
            <a:normAutofit/>
          </a:bodyPr>
          <a:lstStyle/>
          <a:p>
            <a:r>
              <a:rPr lang="zh-CN" altLang="en-US" sz="451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451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RTC</a:t>
            </a:r>
            <a:r>
              <a:rPr lang="zh-CN" altLang="en-US" sz="451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的互动直播实践与思考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7864" y="4330312"/>
            <a:ext cx="9143874" cy="1724101"/>
          </a:xfrm>
        </p:spPr>
        <p:txBody>
          <a:bodyPr>
            <a:normAutofit fontScale="92500" lnSpcReduction="10000"/>
          </a:bodyPr>
          <a:lstStyle/>
          <a:p>
            <a:endParaRPr lang="en-US" altLang="zh-CN" sz="271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71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7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杭州    </a:t>
            </a:r>
            <a:endParaRPr lang="en-US" altLang="zh-CN" sz="271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710">
                <a:latin typeface="微软雅黑" panose="020B0503020204020204" pitchFamily="34" charset="-122"/>
                <a:ea typeface="微软雅黑" panose="020B0503020204020204" pitchFamily="34" charset="-122"/>
              </a:rPr>
              <a:t>2022.09</a:t>
            </a:r>
            <a:endParaRPr lang="en-US" altLang="zh-CN" sz="271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515" y="1423972"/>
            <a:ext cx="3386601" cy="2015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60" y="1445583"/>
            <a:ext cx="3447101" cy="1983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矩形 30"/>
          <p:cNvSpPr/>
          <p:nvPr/>
        </p:nvSpPr>
        <p:spPr>
          <a:xfrm>
            <a:off x="711860" y="4163236"/>
            <a:ext cx="3368783" cy="1615490"/>
          </a:xfrm>
          <a:prstGeom prst="rect">
            <a:avLst/>
          </a:prstGeom>
          <a:noFill/>
          <a:ln>
            <a:gradFill flip="none" rotWithShape="1">
              <a:gsLst>
                <a:gs pos="5000">
                  <a:srgbClr val="2E75B6"/>
                </a:gs>
                <a:gs pos="59000">
                  <a:srgbClr val="000000"/>
                </a:gs>
                <a:gs pos="98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8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标题 17"/>
          <p:cNvSpPr txBox="1"/>
          <p:nvPr/>
        </p:nvSpPr>
        <p:spPr>
          <a:xfrm>
            <a:off x="1645813" y="3900445"/>
            <a:ext cx="1608262" cy="547354"/>
          </a:xfrm>
          <a:prstGeom prst="rect">
            <a:avLst/>
          </a:prstGeom>
          <a:solidFill>
            <a:schemeClr val="bg1"/>
          </a:solidFill>
        </p:spPr>
        <p:txBody>
          <a:bodyPr vert="horz" lIns="51613" tIns="25807" rIns="51613" bIns="25807" rtlCol="0" anchor="ctr">
            <a:normAutofit/>
          </a:bodyPr>
          <a:lstStyle>
            <a:lvl1pPr algn="l" defTabSz="1920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 algn="ctr">
              <a:buClrTx/>
              <a:buSzTx/>
            </a:pPr>
            <a:r>
              <a:rPr kumimoji="1" lang="zh-CN" altLang="en-US" sz="1800" b="1" dirty="0">
                <a:solidFill>
                  <a:srgbClr val="00B0F0"/>
                </a:solidFill>
                <a:sym typeface="+mn-ea"/>
              </a:rPr>
              <a:t>云包厢</a:t>
            </a:r>
            <a:r>
              <a:rPr kumimoji="1" lang="en-US" altLang="zh-CN" sz="1800" b="1" dirty="0">
                <a:solidFill>
                  <a:srgbClr val="00B0F0"/>
                </a:solidFill>
                <a:sym typeface="+mn-ea"/>
              </a:rPr>
              <a:t>/</a:t>
            </a:r>
            <a:r>
              <a:rPr kumimoji="1" lang="zh-CN" altLang="en-US" sz="1800" b="1" dirty="0">
                <a:solidFill>
                  <a:srgbClr val="00B0F0"/>
                </a:solidFill>
                <a:sym typeface="+mn-ea"/>
              </a:rPr>
              <a:t>云观影</a:t>
            </a:r>
          </a:p>
        </p:txBody>
      </p:sp>
      <p:sp>
        <p:nvSpPr>
          <p:cNvPr id="33" name="矩形 32"/>
          <p:cNvSpPr/>
          <p:nvPr/>
        </p:nvSpPr>
        <p:spPr>
          <a:xfrm>
            <a:off x="918163" y="4679885"/>
            <a:ext cx="2956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同屏同看 实时互动连线</a:t>
            </a:r>
          </a:p>
        </p:txBody>
      </p:sp>
      <p:sp>
        <p:nvSpPr>
          <p:cNvPr id="34" name="矩形 33"/>
          <p:cNvSpPr/>
          <p:nvPr/>
        </p:nvSpPr>
        <p:spPr>
          <a:xfrm>
            <a:off x="875204" y="5118959"/>
            <a:ext cx="3042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多路解说 直播合流</a:t>
            </a:r>
          </a:p>
        </p:txBody>
      </p:sp>
      <p:sp>
        <p:nvSpPr>
          <p:cNvPr id="35" name="矩形 34"/>
          <p:cNvSpPr/>
          <p:nvPr/>
        </p:nvSpPr>
        <p:spPr>
          <a:xfrm>
            <a:off x="962621" y="4456829"/>
            <a:ext cx="2867262" cy="1133688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2E75B6"/>
                </a:gs>
                <a:gs pos="100000">
                  <a:schemeClr val="bg1">
                    <a:alpha val="4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8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585420" y="4679885"/>
            <a:ext cx="2956177" cy="3774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919605">
              <a:lnSpc>
                <a:spcPct val="150000"/>
              </a:lnSpc>
              <a:spcBef>
                <a:spcPct val="0"/>
              </a:spcBef>
            </a:pPr>
            <a:r>
              <a:rPr kumimoji="1"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在线观赛 </a:t>
            </a:r>
            <a:r>
              <a:rPr kumimoji="1"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 </a:t>
            </a:r>
            <a:r>
              <a:rPr kumimoji="1"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现场联动双向互动</a:t>
            </a:r>
            <a:endParaRPr kumimoji="1"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542461" y="5118961"/>
            <a:ext cx="3042095" cy="3774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919605">
              <a:lnSpc>
                <a:spcPct val="150000"/>
              </a:lnSpc>
              <a:spcBef>
                <a:spcPct val="0"/>
              </a:spcBef>
            </a:pPr>
            <a:r>
              <a:rPr kumimoji="1"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线上呐喊助威</a:t>
            </a:r>
            <a:r>
              <a:rPr kumimoji="1"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kumimoji="1"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直播间互动</a:t>
            </a:r>
            <a:endParaRPr kumimoji="1"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96C902-7A04-4AE3-91DC-EF67D834DB35}" type="slidenum"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fld>
            <a:endParaRPr lang="zh-CN" alt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466339" y="4150749"/>
            <a:ext cx="3386601" cy="1627976"/>
          </a:xfrm>
          <a:prstGeom prst="rect">
            <a:avLst/>
          </a:prstGeom>
          <a:noFill/>
          <a:ln>
            <a:gradFill flip="none" rotWithShape="1">
              <a:gsLst>
                <a:gs pos="5000">
                  <a:srgbClr val="2E75B6"/>
                </a:gs>
                <a:gs pos="59000">
                  <a:srgbClr val="000000"/>
                </a:gs>
                <a:gs pos="98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8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59753" y="4452767"/>
            <a:ext cx="3199772" cy="1124508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2E75B6"/>
                </a:gs>
                <a:gs pos="100000">
                  <a:schemeClr val="bg1">
                    <a:alpha val="4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标题 17"/>
          <p:cNvSpPr txBox="1"/>
          <p:nvPr/>
        </p:nvSpPr>
        <p:spPr>
          <a:xfrm>
            <a:off x="5283967" y="3964879"/>
            <a:ext cx="1826962" cy="354415"/>
          </a:xfrm>
          <a:prstGeom prst="rect">
            <a:avLst/>
          </a:prstGeom>
          <a:solidFill>
            <a:schemeClr val="bg1"/>
          </a:solidFill>
        </p:spPr>
        <p:txBody>
          <a:bodyPr vert="horz" lIns="51613" tIns="25807" rIns="51613" bIns="25807" rtlCol="0" anchor="ctr">
            <a:noAutofit/>
          </a:bodyPr>
          <a:lstStyle>
            <a:lvl1pPr algn="l" defTabSz="1920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kumimoji="1" lang="zh-CN" altLang="en-US" sz="1800" b="1" dirty="0">
                <a:solidFill>
                  <a:srgbClr val="00B0F0"/>
                </a:solidFill>
                <a:sym typeface="+mn-ea"/>
              </a:rPr>
              <a:t>云观众/云打Call</a:t>
            </a:r>
          </a:p>
        </p:txBody>
      </p:sp>
      <p:sp>
        <p:nvSpPr>
          <p:cNvPr id="20" name="矩形 19"/>
          <p:cNvSpPr/>
          <p:nvPr/>
        </p:nvSpPr>
        <p:spPr>
          <a:xfrm>
            <a:off x="607091" y="271609"/>
            <a:ext cx="5927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典型应用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跨时空互动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81940" y="390493"/>
            <a:ext cx="76200" cy="31623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195879" y="3848100"/>
            <a:ext cx="3386601" cy="1930626"/>
            <a:chOff x="6539502" y="4085023"/>
            <a:chExt cx="4282440" cy="2266247"/>
          </a:xfrm>
        </p:grpSpPr>
        <p:grpSp>
          <p:nvGrpSpPr>
            <p:cNvPr id="43" name="组合 42"/>
            <p:cNvGrpSpPr/>
            <p:nvPr/>
          </p:nvGrpSpPr>
          <p:grpSpPr>
            <a:xfrm>
              <a:off x="6539502" y="4437380"/>
              <a:ext cx="4282440" cy="1913890"/>
              <a:chOff x="6539502" y="4437380"/>
              <a:chExt cx="4282440" cy="1913890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6801757" y="5034061"/>
                <a:ext cx="3757930" cy="48772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defTabSz="1919605">
                  <a:lnSpc>
                    <a:spcPct val="150000"/>
                  </a:lnSpc>
                  <a:spcBef>
                    <a:spcPct val="0"/>
                  </a:spcBef>
                </a:pPr>
                <a:r>
                  <a:rPr kumimoji="1" lang="zh-CN" altLang="en-US" sz="14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云游戏视频流，直播游戏过程</a:t>
                </a:r>
                <a:endParaRPr kumimoji="1" lang="en-US" altLang="zh-CN" sz="14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747147" y="5525688"/>
                <a:ext cx="3867150" cy="48772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zh-CN" altLang="en-US" sz="14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云原生互动主播一起玩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539502" y="4437380"/>
                <a:ext cx="4282440" cy="1913890"/>
              </a:xfrm>
              <a:prstGeom prst="rect">
                <a:avLst/>
              </a:prstGeom>
              <a:noFill/>
              <a:ln>
                <a:gradFill flip="none" rotWithShape="1">
                  <a:gsLst>
                    <a:gs pos="5000">
                      <a:srgbClr val="2E75B6"/>
                    </a:gs>
                    <a:gs pos="59000">
                      <a:srgbClr val="000000"/>
                    </a:gs>
                    <a:gs pos="98000">
                      <a:schemeClr val="accent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58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6858272" y="4781732"/>
                <a:ext cx="3644900" cy="1329690"/>
              </a:xfrm>
              <a:prstGeom prst="rect">
                <a:avLst/>
              </a:prstGeom>
              <a:noFill/>
              <a:ln>
                <a:gradFill flip="none" rotWithShape="1">
                  <a:gsLst>
                    <a:gs pos="0">
                      <a:srgbClr val="2E75B6"/>
                    </a:gs>
                    <a:gs pos="100000">
                      <a:schemeClr val="bg1">
                        <a:alpha val="44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58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" name="标题 17"/>
            <p:cNvSpPr txBox="1"/>
            <p:nvPr/>
          </p:nvSpPr>
          <p:spPr>
            <a:xfrm>
              <a:off x="7572863" y="4085023"/>
              <a:ext cx="2298258" cy="64198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51613" tIns="25807" rIns="51613" bIns="25807" rtlCol="0" anchor="ctr">
              <a:normAutofit/>
            </a:bodyPr>
            <a:lstStyle>
              <a:lvl1pPr algn="l" defTabSz="192024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72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kumimoji="1" lang="zh-CN" altLang="en-US" sz="1800" b="1" dirty="0">
                  <a:solidFill>
                    <a:srgbClr val="00B0F0"/>
                  </a:solidFill>
                </a:rPr>
                <a:t>游戏直播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689" y="1465436"/>
            <a:ext cx="3729194" cy="196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5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40" y="1480192"/>
            <a:ext cx="3327878" cy="198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矩形 30"/>
          <p:cNvSpPr/>
          <p:nvPr/>
        </p:nvSpPr>
        <p:spPr>
          <a:xfrm>
            <a:off x="965860" y="4201336"/>
            <a:ext cx="3368783" cy="1615490"/>
          </a:xfrm>
          <a:prstGeom prst="rect">
            <a:avLst/>
          </a:prstGeom>
          <a:noFill/>
          <a:ln>
            <a:gradFill flip="none" rotWithShape="1">
              <a:gsLst>
                <a:gs pos="5000">
                  <a:srgbClr val="2E75B6"/>
                </a:gs>
                <a:gs pos="59000">
                  <a:srgbClr val="000000"/>
                </a:gs>
                <a:gs pos="98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8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标题 17"/>
          <p:cNvSpPr txBox="1"/>
          <p:nvPr/>
        </p:nvSpPr>
        <p:spPr>
          <a:xfrm>
            <a:off x="1899813" y="3938545"/>
            <a:ext cx="1608262" cy="547354"/>
          </a:xfrm>
          <a:prstGeom prst="rect">
            <a:avLst/>
          </a:prstGeom>
          <a:solidFill>
            <a:schemeClr val="bg1"/>
          </a:solidFill>
        </p:spPr>
        <p:txBody>
          <a:bodyPr vert="horz" lIns="51613" tIns="25807" rIns="51613" bIns="25807" rtlCol="0" anchor="ctr">
            <a:normAutofit/>
          </a:bodyPr>
          <a:lstStyle>
            <a:lvl1pPr algn="l" defTabSz="1920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kumimoji="1" lang="zh-CN" altLang="en-US" sz="1800" b="1" dirty="0">
                <a:solidFill>
                  <a:srgbClr val="00B0F0"/>
                </a:solidFill>
                <a:sym typeface="+mn-ea"/>
              </a:rPr>
              <a:t>虚拟演播</a:t>
            </a:r>
          </a:p>
        </p:txBody>
      </p:sp>
      <p:sp>
        <p:nvSpPr>
          <p:cNvPr id="33" name="矩形 32"/>
          <p:cNvSpPr/>
          <p:nvPr/>
        </p:nvSpPr>
        <p:spPr>
          <a:xfrm>
            <a:off x="1172163" y="4717985"/>
            <a:ext cx="2956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超写实数字人</a:t>
            </a:r>
          </a:p>
        </p:txBody>
      </p:sp>
      <p:sp>
        <p:nvSpPr>
          <p:cNvPr id="34" name="矩形 33"/>
          <p:cNvSpPr/>
          <p:nvPr/>
        </p:nvSpPr>
        <p:spPr>
          <a:xfrm>
            <a:off x="1129204" y="5157059"/>
            <a:ext cx="3042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动捕驱动数智人互动</a:t>
            </a:r>
          </a:p>
        </p:txBody>
      </p:sp>
      <p:sp>
        <p:nvSpPr>
          <p:cNvPr id="35" name="矩形 34"/>
          <p:cNvSpPr/>
          <p:nvPr/>
        </p:nvSpPr>
        <p:spPr>
          <a:xfrm>
            <a:off x="1216621" y="4494929"/>
            <a:ext cx="2867262" cy="1133688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2E75B6"/>
                </a:gs>
                <a:gs pos="100000">
                  <a:schemeClr val="bg1">
                    <a:alpha val="4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8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839420" y="4752802"/>
            <a:ext cx="29561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kumimoji="1"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空间音频技术</a:t>
            </a:r>
          </a:p>
        </p:txBody>
      </p:sp>
      <p:sp>
        <p:nvSpPr>
          <p:cNvPr id="52" name="矩形 51"/>
          <p:cNvSpPr/>
          <p:nvPr/>
        </p:nvSpPr>
        <p:spPr>
          <a:xfrm>
            <a:off x="4796461" y="5191878"/>
            <a:ext cx="304209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buClrTx/>
              <a:buSzTx/>
              <a:buFontTx/>
            </a:pPr>
            <a:r>
              <a:rPr kumimoji="1"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3D</a:t>
            </a:r>
            <a:r>
              <a:rPr kumimoji="1"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建模及渲染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96C902-7A04-4AE3-91DC-EF67D834DB35}" type="slidenum"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fld>
            <a:endParaRPr lang="zh-CN" alt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0339" y="4188849"/>
            <a:ext cx="3386601" cy="1627976"/>
          </a:xfrm>
          <a:prstGeom prst="rect">
            <a:avLst/>
          </a:prstGeom>
          <a:noFill/>
          <a:ln>
            <a:gradFill flip="none" rotWithShape="1">
              <a:gsLst>
                <a:gs pos="5000">
                  <a:srgbClr val="2E75B6"/>
                </a:gs>
                <a:gs pos="59000">
                  <a:srgbClr val="000000"/>
                </a:gs>
                <a:gs pos="98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8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13753" y="4490867"/>
            <a:ext cx="3199772" cy="1124508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2E75B6"/>
                </a:gs>
                <a:gs pos="100000">
                  <a:schemeClr val="bg1">
                    <a:alpha val="4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标题 17"/>
          <p:cNvSpPr txBox="1"/>
          <p:nvPr/>
        </p:nvSpPr>
        <p:spPr>
          <a:xfrm>
            <a:off x="5742239" y="4005330"/>
            <a:ext cx="1342800" cy="354415"/>
          </a:xfrm>
          <a:prstGeom prst="rect">
            <a:avLst/>
          </a:prstGeom>
          <a:solidFill>
            <a:schemeClr val="bg1"/>
          </a:solidFill>
        </p:spPr>
        <p:txBody>
          <a:bodyPr vert="horz" lIns="51613" tIns="25807" rIns="51613" bIns="25807" rtlCol="0" anchor="ctr">
            <a:normAutofit/>
          </a:bodyPr>
          <a:lstStyle>
            <a:lvl1pPr algn="l" defTabSz="1920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kumimoji="1" lang="zh-CN" altLang="en-US" sz="1800" b="1" dirty="0">
                <a:solidFill>
                  <a:srgbClr val="00B0F0"/>
                </a:solidFill>
              </a:rPr>
              <a:t>虚拟会议</a:t>
            </a:r>
          </a:p>
        </p:txBody>
      </p:sp>
      <p:sp>
        <p:nvSpPr>
          <p:cNvPr id="20" name="矩形 19"/>
          <p:cNvSpPr/>
          <p:nvPr/>
        </p:nvSpPr>
        <p:spPr>
          <a:xfrm>
            <a:off x="607091" y="271609"/>
            <a:ext cx="5927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典型应用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虚实融合互动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81940" y="390493"/>
            <a:ext cx="76200" cy="31623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449879" y="3886200"/>
            <a:ext cx="3386601" cy="1930626"/>
            <a:chOff x="6539502" y="4085023"/>
            <a:chExt cx="4282440" cy="2266247"/>
          </a:xfrm>
        </p:grpSpPr>
        <p:grpSp>
          <p:nvGrpSpPr>
            <p:cNvPr id="43" name="组合 42"/>
            <p:cNvGrpSpPr/>
            <p:nvPr/>
          </p:nvGrpSpPr>
          <p:grpSpPr>
            <a:xfrm>
              <a:off x="6539502" y="4437380"/>
              <a:ext cx="4282440" cy="1913890"/>
              <a:chOff x="6539502" y="4437380"/>
              <a:chExt cx="4282440" cy="1913890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6801757" y="5056414"/>
                <a:ext cx="3757930" cy="35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构建全景云上博物馆</a:t>
                </a:r>
                <a:endPara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747147" y="5548041"/>
                <a:ext cx="3867150" cy="35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kumimoji="1"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虚拟导游互动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539502" y="4437380"/>
                <a:ext cx="4282440" cy="1913890"/>
              </a:xfrm>
              <a:prstGeom prst="rect">
                <a:avLst/>
              </a:prstGeom>
              <a:noFill/>
              <a:ln>
                <a:gradFill flip="none" rotWithShape="1">
                  <a:gsLst>
                    <a:gs pos="5000">
                      <a:srgbClr val="2E75B6"/>
                    </a:gs>
                    <a:gs pos="59000">
                      <a:srgbClr val="000000"/>
                    </a:gs>
                    <a:gs pos="98000">
                      <a:schemeClr val="accent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58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6858272" y="4781732"/>
                <a:ext cx="3644900" cy="1329690"/>
              </a:xfrm>
              <a:prstGeom prst="rect">
                <a:avLst/>
              </a:prstGeom>
              <a:noFill/>
              <a:ln>
                <a:gradFill flip="none" rotWithShape="1">
                  <a:gsLst>
                    <a:gs pos="0">
                      <a:srgbClr val="2E75B6"/>
                    </a:gs>
                    <a:gs pos="100000">
                      <a:schemeClr val="bg1">
                        <a:alpha val="44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58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" name="标题 17"/>
            <p:cNvSpPr txBox="1"/>
            <p:nvPr/>
          </p:nvSpPr>
          <p:spPr>
            <a:xfrm>
              <a:off x="7572863" y="4085023"/>
              <a:ext cx="2298258" cy="64198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51613" tIns="25807" rIns="51613" bIns="25807" rtlCol="0" anchor="ctr">
              <a:normAutofit/>
            </a:bodyPr>
            <a:lstStyle>
              <a:lvl1pPr algn="l" defTabSz="192024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72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kumimoji="1" lang="zh-CN" altLang="en-US" sz="1800" b="1" dirty="0">
                  <a:solidFill>
                    <a:srgbClr val="00B0F0"/>
                  </a:solidFill>
                </a:rPr>
                <a:t>云博物馆</a:t>
              </a:r>
            </a:p>
          </p:txBody>
        </p:sp>
      </p:grpSp>
      <p:pic>
        <p:nvPicPr>
          <p:cNvPr id="26" name="图片 25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80" y="1477004"/>
            <a:ext cx="4239206" cy="19949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461" y="1477005"/>
            <a:ext cx="3293186" cy="19905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26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图形 2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1234904">
            <a:off x="3204612" y="3124108"/>
            <a:ext cx="5715455" cy="2835767"/>
          </a:xfrm>
          <a:prstGeom prst="rect">
            <a:avLst/>
          </a:prstGeom>
        </p:spPr>
      </p:pic>
      <p:sp>
        <p:nvSpPr>
          <p:cNvPr id="278" name="云形 277"/>
          <p:cNvSpPr/>
          <p:nvPr/>
        </p:nvSpPr>
        <p:spPr>
          <a:xfrm rot="11219488">
            <a:off x="8576545" y="1897307"/>
            <a:ext cx="3198941" cy="2028243"/>
          </a:xfrm>
          <a:prstGeom prst="cloud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291" y="4146461"/>
            <a:ext cx="673100" cy="5842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06" y="2154026"/>
            <a:ext cx="673100" cy="5842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85" y="3070952"/>
            <a:ext cx="673100" cy="5842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82" y="5865361"/>
            <a:ext cx="673100" cy="5842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07" y="5499548"/>
            <a:ext cx="673100" cy="5842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977650" y="5497817"/>
            <a:ext cx="988851" cy="258090"/>
            <a:chOff x="8224156" y="5417984"/>
            <a:chExt cx="988851" cy="258090"/>
          </a:xfrm>
        </p:grpSpPr>
        <p:cxnSp>
          <p:nvCxnSpPr>
            <p:cNvPr id="90" name="直接箭头连接符 89"/>
            <p:cNvCxnSpPr/>
            <p:nvPr/>
          </p:nvCxnSpPr>
          <p:spPr>
            <a:xfrm rot="1707523" flipH="1">
              <a:off x="8364050" y="5417984"/>
              <a:ext cx="848957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/>
            <p:cNvCxnSpPr/>
            <p:nvPr/>
          </p:nvCxnSpPr>
          <p:spPr>
            <a:xfrm rot="1707523">
              <a:off x="8323603" y="5492601"/>
              <a:ext cx="84896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/>
            <p:cNvCxnSpPr/>
            <p:nvPr/>
          </p:nvCxnSpPr>
          <p:spPr>
            <a:xfrm rot="1707523">
              <a:off x="8287990" y="5558309"/>
              <a:ext cx="848957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/>
            <p:cNvCxnSpPr/>
            <p:nvPr/>
          </p:nvCxnSpPr>
          <p:spPr>
            <a:xfrm rot="1707523">
              <a:off x="8257462" y="5614627"/>
              <a:ext cx="84896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箭头连接符 93"/>
            <p:cNvCxnSpPr/>
            <p:nvPr/>
          </p:nvCxnSpPr>
          <p:spPr>
            <a:xfrm rot="1707523">
              <a:off x="8224156" y="5676074"/>
              <a:ext cx="84896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组合 100"/>
          <p:cNvGrpSpPr/>
          <p:nvPr/>
        </p:nvGrpSpPr>
        <p:grpSpPr>
          <a:xfrm rot="4050729">
            <a:off x="3964600" y="3831855"/>
            <a:ext cx="332735" cy="128843"/>
            <a:chOff x="1653512" y="3090017"/>
            <a:chExt cx="247412" cy="51185"/>
          </a:xfrm>
        </p:grpSpPr>
        <p:cxnSp>
          <p:nvCxnSpPr>
            <p:cNvPr id="102" name="直接箭头连接符 101"/>
            <p:cNvCxnSpPr/>
            <p:nvPr/>
          </p:nvCxnSpPr>
          <p:spPr>
            <a:xfrm rot="10800000" flipH="1">
              <a:off x="1653512" y="3141201"/>
              <a:ext cx="247411" cy="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02"/>
            <p:cNvCxnSpPr/>
            <p:nvPr/>
          </p:nvCxnSpPr>
          <p:spPr>
            <a:xfrm rot="10800000">
              <a:off x="1653512" y="3090017"/>
              <a:ext cx="247412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组合 109"/>
          <p:cNvGrpSpPr/>
          <p:nvPr/>
        </p:nvGrpSpPr>
        <p:grpSpPr>
          <a:xfrm>
            <a:off x="8766828" y="4256638"/>
            <a:ext cx="809799" cy="287273"/>
            <a:chOff x="6415384" y="3751464"/>
            <a:chExt cx="305603" cy="284464"/>
          </a:xfrm>
        </p:grpSpPr>
        <p:cxnSp>
          <p:nvCxnSpPr>
            <p:cNvPr id="111" name="直接箭头连接符 110"/>
            <p:cNvCxnSpPr/>
            <p:nvPr/>
          </p:nvCxnSpPr>
          <p:spPr>
            <a:xfrm flipH="1">
              <a:off x="6415385" y="3751464"/>
              <a:ext cx="305602" cy="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箭头连接符 111"/>
            <p:cNvCxnSpPr/>
            <p:nvPr/>
          </p:nvCxnSpPr>
          <p:spPr>
            <a:xfrm>
              <a:off x="6415384" y="3833707"/>
              <a:ext cx="305603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/>
            <p:cNvCxnSpPr/>
            <p:nvPr/>
          </p:nvCxnSpPr>
          <p:spPr>
            <a:xfrm>
              <a:off x="6415385" y="3906129"/>
              <a:ext cx="305602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箭头连接符 113"/>
            <p:cNvCxnSpPr/>
            <p:nvPr/>
          </p:nvCxnSpPr>
          <p:spPr>
            <a:xfrm>
              <a:off x="6415384" y="3968202"/>
              <a:ext cx="305603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14"/>
            <p:cNvCxnSpPr/>
            <p:nvPr/>
          </p:nvCxnSpPr>
          <p:spPr>
            <a:xfrm>
              <a:off x="6415384" y="4035928"/>
              <a:ext cx="305603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曲线连接符 115"/>
          <p:cNvCxnSpPr>
            <a:stCxn id="278" idx="2"/>
            <a:endCxn id="31" idx="0"/>
          </p:cNvCxnSpPr>
          <p:nvPr/>
        </p:nvCxnSpPr>
        <p:spPr>
          <a:xfrm flipH="1">
            <a:off x="9845841" y="3104910"/>
            <a:ext cx="1907903" cy="1041551"/>
          </a:xfrm>
          <a:prstGeom prst="curvedConnector4">
            <a:avLst>
              <a:gd name="adj1" fmla="val -11982"/>
              <a:gd name="adj2" fmla="val 89395"/>
            </a:avLst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曲线连接符 116"/>
          <p:cNvCxnSpPr>
            <a:stCxn id="278" idx="2"/>
            <a:endCxn id="36" idx="3"/>
          </p:cNvCxnSpPr>
          <p:nvPr/>
        </p:nvCxnSpPr>
        <p:spPr>
          <a:xfrm flipH="1">
            <a:off x="9488907" y="3104910"/>
            <a:ext cx="2264837" cy="2686738"/>
          </a:xfrm>
          <a:prstGeom prst="curvedConnector3">
            <a:avLst>
              <a:gd name="adj1" fmla="val -11053"/>
            </a:avLst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曲线连接符 117"/>
          <p:cNvCxnSpPr>
            <a:stCxn id="278" idx="0"/>
            <a:endCxn id="33" idx="3"/>
          </p:cNvCxnSpPr>
          <p:nvPr/>
        </p:nvCxnSpPr>
        <p:spPr>
          <a:xfrm rot="10800000">
            <a:off x="6701506" y="2446127"/>
            <a:ext cx="1889578" cy="270937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曲线连接符 118"/>
          <p:cNvCxnSpPr>
            <a:stCxn id="34" idx="0"/>
            <a:endCxn id="278" idx="0"/>
          </p:cNvCxnSpPr>
          <p:nvPr/>
        </p:nvCxnSpPr>
        <p:spPr>
          <a:xfrm rot="5400000" flipH="1" flipV="1">
            <a:off x="6082915" y="562784"/>
            <a:ext cx="353889" cy="4662449"/>
          </a:xfrm>
          <a:prstGeom prst="curvedConnector2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曲线连接符 119"/>
          <p:cNvCxnSpPr>
            <a:stCxn id="278" idx="2"/>
            <a:endCxn id="35" idx="2"/>
          </p:cNvCxnSpPr>
          <p:nvPr/>
        </p:nvCxnSpPr>
        <p:spPr>
          <a:xfrm flipH="1">
            <a:off x="3726332" y="3104910"/>
            <a:ext cx="8027412" cy="3344651"/>
          </a:xfrm>
          <a:prstGeom prst="curvedConnector4">
            <a:avLst>
              <a:gd name="adj1" fmla="val -3119"/>
              <a:gd name="adj2" fmla="val 106835"/>
            </a:avLst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/>
          <p:cNvSpPr txBox="1"/>
          <p:nvPr/>
        </p:nvSpPr>
        <p:spPr>
          <a:xfrm>
            <a:off x="5523661" y="2266361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algn="ctr"/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SFU</a:t>
            </a: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3143391" y="317838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  <a:p>
            <a:pPr algn="ctr"/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2967504" y="5972795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  <a:p>
            <a:pPr algn="ctr"/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SFU</a:t>
            </a: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24" name="文本框 123"/>
          <p:cNvSpPr txBox="1"/>
          <p:nvPr/>
        </p:nvSpPr>
        <p:spPr>
          <a:xfrm>
            <a:off x="8823413" y="6091481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pPr algn="ctr"/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SFU</a:t>
            </a: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9488907" y="4803797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algn="ctr"/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SFU</a:t>
            </a: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28" name="椭圆 127"/>
          <p:cNvSpPr/>
          <p:nvPr/>
        </p:nvSpPr>
        <p:spPr>
          <a:xfrm>
            <a:off x="9459538" y="2124721"/>
            <a:ext cx="1224000" cy="576000"/>
          </a:xfrm>
          <a:prstGeom prst="ellipse">
            <a:avLst/>
          </a:prstGeom>
          <a:noFill/>
          <a:ln w="952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9756611" y="2289611"/>
            <a:ext cx="697627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中心节点</a:t>
            </a:r>
          </a:p>
        </p:txBody>
      </p:sp>
      <p:sp>
        <p:nvSpPr>
          <p:cNvPr id="131" name="文本框 130"/>
          <p:cNvSpPr txBox="1"/>
          <p:nvPr/>
        </p:nvSpPr>
        <p:spPr>
          <a:xfrm>
            <a:off x="8993364" y="3001433"/>
            <a:ext cx="697627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中心节点</a:t>
            </a:r>
          </a:p>
        </p:txBody>
      </p:sp>
      <p:sp>
        <p:nvSpPr>
          <p:cNvPr id="133" name="文本框 132"/>
          <p:cNvSpPr txBox="1"/>
          <p:nvPr/>
        </p:nvSpPr>
        <p:spPr>
          <a:xfrm>
            <a:off x="10664215" y="3001433"/>
            <a:ext cx="697627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中心节点</a:t>
            </a:r>
          </a:p>
        </p:txBody>
      </p:sp>
      <p:sp>
        <p:nvSpPr>
          <p:cNvPr id="139" name="云形 138"/>
          <p:cNvSpPr/>
          <p:nvPr/>
        </p:nvSpPr>
        <p:spPr>
          <a:xfrm>
            <a:off x="750855" y="2205399"/>
            <a:ext cx="1512000" cy="720000"/>
          </a:xfrm>
          <a:prstGeom prst="cloud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CDN</a:t>
            </a:r>
            <a:endParaRPr lang="zh-CN" altLang="en-US" sz="1200" b="1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0" name="曲线连接符 139"/>
          <p:cNvCxnSpPr>
            <a:stCxn id="151" idx="3"/>
            <a:endCxn id="139" idx="1"/>
          </p:cNvCxnSpPr>
          <p:nvPr/>
        </p:nvCxnSpPr>
        <p:spPr>
          <a:xfrm rot="16200000" flipV="1">
            <a:off x="1059069" y="3372419"/>
            <a:ext cx="896839" cy="1266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文本框 140"/>
          <p:cNvSpPr txBox="1"/>
          <p:nvPr/>
        </p:nvSpPr>
        <p:spPr>
          <a:xfrm>
            <a:off x="745836" y="1283761"/>
            <a:ext cx="1522037" cy="369332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直播平面</a:t>
            </a:r>
          </a:p>
        </p:txBody>
      </p:sp>
      <p:sp>
        <p:nvSpPr>
          <p:cNvPr id="142" name="文本框 141"/>
          <p:cNvSpPr txBox="1"/>
          <p:nvPr/>
        </p:nvSpPr>
        <p:spPr>
          <a:xfrm>
            <a:off x="1573314" y="3492870"/>
            <a:ext cx="680911" cy="220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互联网分发</a:t>
            </a:r>
          </a:p>
        </p:txBody>
      </p:sp>
      <p:sp>
        <p:nvSpPr>
          <p:cNvPr id="143" name="云形 142"/>
          <p:cNvSpPr/>
          <p:nvPr/>
        </p:nvSpPr>
        <p:spPr>
          <a:xfrm>
            <a:off x="750855" y="5354233"/>
            <a:ext cx="1512000" cy="720000"/>
          </a:xfrm>
          <a:prstGeom prst="cloud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云包厢、云游戏、云</a:t>
            </a:r>
            <a:r>
              <a:rPr lang="en-US" altLang="zh-CN" sz="1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sz="1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歌</a:t>
            </a:r>
            <a:r>
              <a:rPr lang="en-US" altLang="zh-CN" sz="1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4" name="曲线连接符 143"/>
          <p:cNvCxnSpPr>
            <a:stCxn id="143" idx="0"/>
            <a:endCxn id="64" idx="4"/>
          </p:cNvCxnSpPr>
          <p:nvPr/>
        </p:nvCxnSpPr>
        <p:spPr>
          <a:xfrm flipV="1">
            <a:off x="2261595" y="4672738"/>
            <a:ext cx="2284167" cy="1041495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文本框 144"/>
          <p:cNvSpPr txBox="1"/>
          <p:nvPr/>
        </p:nvSpPr>
        <p:spPr>
          <a:xfrm>
            <a:off x="2635772" y="5688209"/>
            <a:ext cx="64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三方推流</a:t>
            </a:r>
          </a:p>
        </p:txBody>
      </p:sp>
      <p:sp>
        <p:nvSpPr>
          <p:cNvPr id="147" name="矩形 146"/>
          <p:cNvSpPr/>
          <p:nvPr/>
        </p:nvSpPr>
        <p:spPr>
          <a:xfrm>
            <a:off x="10733140" y="225883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EC00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rPr>
              <a:t>②</a:t>
            </a:r>
            <a:endParaRPr lang="zh-CN" altLang="en-US" sz="1400" dirty="0">
              <a:solidFill>
                <a:srgbClr val="EC00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4068766" y="319236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EC00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rPr>
              <a:t>③</a:t>
            </a:r>
            <a:endParaRPr lang="zh-CN" altLang="en-US" sz="1400" dirty="0">
              <a:solidFill>
                <a:srgbClr val="EC00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2778961" y="411366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EC00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rPr>
              <a:t>④</a:t>
            </a:r>
            <a:endParaRPr lang="zh-CN" altLang="en-US" sz="1400" dirty="0">
              <a:solidFill>
                <a:srgbClr val="EC00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2422578" y="5158038"/>
            <a:ext cx="364202" cy="3774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EC00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rPr>
              <a:t>⑤</a:t>
            </a:r>
            <a:endParaRPr lang="en-US" altLang="zh-CN" sz="1400" b="1" dirty="0">
              <a:solidFill>
                <a:srgbClr val="EC007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</a:endParaRPr>
          </a:p>
        </p:txBody>
      </p:sp>
      <p:sp>
        <p:nvSpPr>
          <p:cNvPr id="151" name="云形 150"/>
          <p:cNvSpPr/>
          <p:nvPr/>
        </p:nvSpPr>
        <p:spPr>
          <a:xfrm>
            <a:off x="752121" y="3780304"/>
            <a:ext cx="1512000" cy="720000"/>
          </a:xfrm>
          <a:prstGeom prst="cloud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节目制作</a:t>
            </a:r>
          </a:p>
        </p:txBody>
      </p:sp>
      <p:cxnSp>
        <p:nvCxnSpPr>
          <p:cNvPr id="152" name="曲线连接符 151"/>
          <p:cNvCxnSpPr>
            <a:endCxn id="151" idx="0"/>
          </p:cNvCxnSpPr>
          <p:nvPr/>
        </p:nvCxnSpPr>
        <p:spPr>
          <a:xfrm rot="10800000">
            <a:off x="2262861" y="4140304"/>
            <a:ext cx="1207700" cy="359024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矩形 156"/>
          <p:cNvSpPr/>
          <p:nvPr/>
        </p:nvSpPr>
        <p:spPr>
          <a:xfrm>
            <a:off x="1192064" y="3177865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EC00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rPr>
              <a:t>⑥</a:t>
            </a:r>
            <a:endParaRPr lang="zh-CN" altLang="en-US" sz="1400" dirty="0">
              <a:solidFill>
                <a:srgbClr val="EC00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5400958" y="1283761"/>
            <a:ext cx="1522037" cy="369332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互动平面</a:t>
            </a:r>
          </a:p>
        </p:txBody>
      </p:sp>
      <p:sp>
        <p:nvSpPr>
          <p:cNvPr id="153" name="文本框 152"/>
          <p:cNvSpPr txBox="1"/>
          <p:nvPr/>
        </p:nvSpPr>
        <p:spPr>
          <a:xfrm>
            <a:off x="9421372" y="1283761"/>
            <a:ext cx="1522037" cy="369332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调度平面</a:t>
            </a:r>
          </a:p>
        </p:txBody>
      </p:sp>
      <p:sp>
        <p:nvSpPr>
          <p:cNvPr id="155" name="椭圆 154"/>
          <p:cNvSpPr/>
          <p:nvPr/>
        </p:nvSpPr>
        <p:spPr>
          <a:xfrm>
            <a:off x="8730177" y="2836543"/>
            <a:ext cx="1224000" cy="576000"/>
          </a:xfrm>
          <a:prstGeom prst="ellipse">
            <a:avLst/>
          </a:prstGeom>
          <a:noFill/>
          <a:ln w="952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0401028" y="2836543"/>
            <a:ext cx="1224000" cy="576000"/>
          </a:xfrm>
          <a:prstGeom prst="ellipse">
            <a:avLst/>
          </a:prstGeom>
          <a:noFill/>
          <a:ln w="952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线连接符 23"/>
          <p:cNvCxnSpPr>
            <a:stCxn id="155" idx="6"/>
            <a:endCxn id="156" idx="2"/>
          </p:cNvCxnSpPr>
          <p:nvPr/>
        </p:nvCxnSpPr>
        <p:spPr>
          <a:xfrm>
            <a:off x="9954177" y="3124543"/>
            <a:ext cx="446851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弧 28"/>
          <p:cNvSpPr/>
          <p:nvPr/>
        </p:nvSpPr>
        <p:spPr>
          <a:xfrm>
            <a:off x="10283439" y="2544199"/>
            <a:ext cx="672841" cy="594343"/>
          </a:xfrm>
          <a:prstGeom prst="arc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8" name="弧 157"/>
          <p:cNvSpPr/>
          <p:nvPr/>
        </p:nvSpPr>
        <p:spPr>
          <a:xfrm rot="16200000">
            <a:off x="9270552" y="2594830"/>
            <a:ext cx="558201" cy="493078"/>
          </a:xfrm>
          <a:prstGeom prst="arc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64" name="组合 263"/>
          <p:cNvGrpSpPr/>
          <p:nvPr/>
        </p:nvGrpSpPr>
        <p:grpSpPr>
          <a:xfrm>
            <a:off x="3781771" y="3377408"/>
            <a:ext cx="4946274" cy="2214021"/>
            <a:chOff x="3511785" y="3609428"/>
            <a:chExt cx="4946274" cy="2214021"/>
          </a:xfrm>
        </p:grpSpPr>
        <p:sp>
          <p:nvSpPr>
            <p:cNvPr id="63" name="椭圆 62"/>
            <p:cNvSpPr/>
            <p:nvPr/>
          </p:nvSpPr>
          <p:spPr>
            <a:xfrm>
              <a:off x="5361315" y="3609428"/>
              <a:ext cx="1224000" cy="576000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3511785" y="4328758"/>
              <a:ext cx="1527982" cy="576000"/>
              <a:chOff x="3423498" y="4386924"/>
              <a:chExt cx="1527982" cy="576000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3467489" y="4386924"/>
                <a:ext cx="1440000" cy="57600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3423498" y="4551814"/>
                <a:ext cx="152798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8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zh-CN" altLang="en-US" sz="10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区域边缘节点（混流）</a:t>
                </a:r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5624502" y="3774318"/>
              <a:ext cx="69762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0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边缘节点</a:t>
              </a: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7018059" y="4328758"/>
              <a:ext cx="1440000" cy="576000"/>
              <a:chOff x="6929772" y="4359356"/>
              <a:chExt cx="1440000" cy="576000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6929772" y="4359356"/>
                <a:ext cx="1440000" cy="57600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7262487" y="4524246"/>
                <a:ext cx="774571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边缘节点</a:t>
                </a: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6459155" y="5247449"/>
              <a:ext cx="1224000" cy="576000"/>
              <a:chOff x="6578693" y="5175734"/>
              <a:chExt cx="1224000" cy="576000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6578693" y="5175734"/>
                <a:ext cx="1224000" cy="57600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6803408" y="5340624"/>
                <a:ext cx="774571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边缘节点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483698" y="5247449"/>
              <a:ext cx="1224000" cy="576000"/>
              <a:chOff x="4603236" y="5223481"/>
              <a:chExt cx="1224000" cy="576000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4603236" y="5223481"/>
                <a:ext cx="1224000" cy="57600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4887262" y="5403759"/>
                <a:ext cx="6559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8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边缘节点</a:t>
                </a:r>
                <a:endParaRPr lang="zh-CN" altLang="en-US" sz="9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6" name="矩形 145"/>
            <p:cNvSpPr/>
            <p:nvPr/>
          </p:nvSpPr>
          <p:spPr>
            <a:xfrm>
              <a:off x="6589720" y="3733650"/>
              <a:ext cx="364202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rgbClr val="EC00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90204" pitchFamily="34" charset="0"/>
                </a:rPr>
                <a:t>①</a:t>
              </a:r>
              <a:endParaRPr lang="zh-CN" altLang="en-US" sz="1400" dirty="0">
                <a:solidFill>
                  <a:srgbClr val="EC007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8" name="组合 227"/>
            <p:cNvGrpSpPr/>
            <p:nvPr/>
          </p:nvGrpSpPr>
          <p:grpSpPr>
            <a:xfrm>
              <a:off x="5039767" y="4185428"/>
              <a:ext cx="2035652" cy="1146375"/>
              <a:chOff x="2320258" y="3025572"/>
              <a:chExt cx="2092259" cy="1178580"/>
            </a:xfrm>
          </p:grpSpPr>
          <p:cxnSp>
            <p:nvCxnSpPr>
              <p:cNvPr id="229" name="曲线连接符 228"/>
              <p:cNvCxnSpPr>
                <a:stCxn id="77" idx="3"/>
              </p:cNvCxnSpPr>
              <p:nvPr/>
            </p:nvCxnSpPr>
            <p:spPr>
              <a:xfrm>
                <a:off x="2320258" y="3469020"/>
                <a:ext cx="2033305" cy="22749"/>
              </a:xfrm>
              <a:prstGeom prst="curvedConnector3">
                <a:avLst/>
              </a:prstGeom>
              <a:ln w="3175">
                <a:solidFill>
                  <a:schemeClr val="bg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曲线连接符 229"/>
              <p:cNvCxnSpPr>
                <a:stCxn id="77" idx="3"/>
                <a:endCxn id="78" idx="7"/>
              </p:cNvCxnSpPr>
              <p:nvPr/>
            </p:nvCxnSpPr>
            <p:spPr>
              <a:xfrm>
                <a:off x="2320258" y="3469020"/>
                <a:ext cx="502269" cy="735131"/>
              </a:xfrm>
              <a:prstGeom prst="curvedConnector2">
                <a:avLst/>
              </a:prstGeom>
              <a:ln w="3175">
                <a:solidFill>
                  <a:schemeClr val="bg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曲线连接符 230"/>
              <p:cNvCxnSpPr>
                <a:stCxn id="77" idx="3"/>
                <a:endCxn id="79" idx="0"/>
              </p:cNvCxnSpPr>
              <p:nvPr/>
            </p:nvCxnSpPr>
            <p:spPr>
              <a:xfrm>
                <a:off x="2320258" y="3469020"/>
                <a:ext cx="2087876" cy="648408"/>
              </a:xfrm>
              <a:prstGeom prst="curvedConnector2">
                <a:avLst/>
              </a:prstGeom>
              <a:ln w="3175">
                <a:solidFill>
                  <a:schemeClr val="bg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曲线连接符 231"/>
              <p:cNvCxnSpPr>
                <a:stCxn id="63" idx="4"/>
                <a:endCxn id="78" idx="7"/>
              </p:cNvCxnSpPr>
              <p:nvPr/>
            </p:nvCxnSpPr>
            <p:spPr>
              <a:xfrm rot="5400000">
                <a:off x="2461857" y="3386242"/>
                <a:ext cx="1178579" cy="457239"/>
              </a:xfrm>
              <a:prstGeom prst="curvedConnector3">
                <a:avLst>
                  <a:gd name="adj1" fmla="val 50000"/>
                </a:avLst>
              </a:prstGeom>
              <a:ln w="3175">
                <a:solidFill>
                  <a:schemeClr val="bg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曲线连接符 232"/>
              <p:cNvCxnSpPr>
                <a:stCxn id="63" idx="4"/>
                <a:endCxn id="79" idx="0"/>
              </p:cNvCxnSpPr>
              <p:nvPr/>
            </p:nvCxnSpPr>
            <p:spPr>
              <a:xfrm rot="16200000" flipH="1">
                <a:off x="3298022" y="3007317"/>
                <a:ext cx="1091857" cy="1128368"/>
              </a:xfrm>
              <a:prstGeom prst="curvedConnector3">
                <a:avLst>
                  <a:gd name="adj1" fmla="val 50000"/>
                </a:avLst>
              </a:prstGeom>
              <a:ln w="3175">
                <a:solidFill>
                  <a:schemeClr val="bg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曲线连接符 233"/>
              <p:cNvCxnSpPr>
                <a:endCxn id="78" idx="7"/>
              </p:cNvCxnSpPr>
              <p:nvPr/>
            </p:nvCxnSpPr>
            <p:spPr>
              <a:xfrm rot="10800000" flipV="1">
                <a:off x="2822528" y="3491764"/>
                <a:ext cx="1531013" cy="712386"/>
              </a:xfrm>
              <a:prstGeom prst="curvedConnector2">
                <a:avLst/>
              </a:prstGeom>
              <a:ln w="3175">
                <a:solidFill>
                  <a:schemeClr val="bg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曲线连接符 234"/>
              <p:cNvCxnSpPr>
                <a:stCxn id="80" idx="2"/>
              </p:cNvCxnSpPr>
              <p:nvPr/>
            </p:nvCxnSpPr>
            <p:spPr>
              <a:xfrm rot="10800000" flipH="1" flipV="1">
                <a:off x="4353561" y="3469021"/>
                <a:ext cx="58956" cy="655648"/>
              </a:xfrm>
              <a:prstGeom prst="curvedConnector4">
                <a:avLst>
                  <a:gd name="adj1" fmla="val -398529"/>
                  <a:gd name="adj2" fmla="val 72580"/>
                </a:avLst>
              </a:prstGeom>
              <a:ln w="3175">
                <a:solidFill>
                  <a:schemeClr val="bg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曲线连接符 235"/>
              <p:cNvCxnSpPr>
                <a:stCxn id="78" idx="7"/>
                <a:endCxn id="79" idx="0"/>
              </p:cNvCxnSpPr>
              <p:nvPr/>
            </p:nvCxnSpPr>
            <p:spPr>
              <a:xfrm rot="5400000" flipH="1" flipV="1">
                <a:off x="3571970" y="3367987"/>
                <a:ext cx="86723" cy="1585607"/>
              </a:xfrm>
              <a:prstGeom prst="curvedConnector3">
                <a:avLst>
                  <a:gd name="adj1" fmla="val 371004"/>
                </a:avLst>
              </a:prstGeom>
              <a:ln w="3175">
                <a:solidFill>
                  <a:schemeClr val="bg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2" name="组合 281"/>
          <p:cNvGrpSpPr/>
          <p:nvPr/>
        </p:nvGrpSpPr>
        <p:grpSpPr>
          <a:xfrm rot="7251149">
            <a:off x="3812284" y="5615511"/>
            <a:ext cx="988851" cy="258090"/>
            <a:chOff x="8224156" y="5417984"/>
            <a:chExt cx="988851" cy="258090"/>
          </a:xfrm>
        </p:grpSpPr>
        <p:cxnSp>
          <p:nvCxnSpPr>
            <p:cNvPr id="283" name="直接箭头连接符 89"/>
            <p:cNvCxnSpPr/>
            <p:nvPr/>
          </p:nvCxnSpPr>
          <p:spPr>
            <a:xfrm rot="1707523" flipH="1">
              <a:off x="8364050" y="5417984"/>
              <a:ext cx="848957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箭头连接符 90"/>
            <p:cNvCxnSpPr/>
            <p:nvPr/>
          </p:nvCxnSpPr>
          <p:spPr>
            <a:xfrm rot="1707523">
              <a:off x="8323603" y="5492601"/>
              <a:ext cx="84896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箭头连接符 91"/>
            <p:cNvCxnSpPr/>
            <p:nvPr/>
          </p:nvCxnSpPr>
          <p:spPr>
            <a:xfrm rot="1707523">
              <a:off x="8287990" y="5558309"/>
              <a:ext cx="848957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箭头连接符 92"/>
            <p:cNvCxnSpPr/>
            <p:nvPr/>
          </p:nvCxnSpPr>
          <p:spPr>
            <a:xfrm rot="1707523">
              <a:off x="8257462" y="5614627"/>
              <a:ext cx="84896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箭头连接符 93"/>
            <p:cNvCxnSpPr/>
            <p:nvPr/>
          </p:nvCxnSpPr>
          <p:spPr>
            <a:xfrm rot="1707523">
              <a:off x="8224156" y="5676074"/>
              <a:ext cx="84896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组合 288"/>
          <p:cNvGrpSpPr/>
          <p:nvPr/>
        </p:nvGrpSpPr>
        <p:grpSpPr>
          <a:xfrm rot="16200000">
            <a:off x="6028614" y="2928971"/>
            <a:ext cx="415301" cy="287273"/>
            <a:chOff x="6415384" y="3751464"/>
            <a:chExt cx="305603" cy="284464"/>
          </a:xfrm>
        </p:grpSpPr>
        <p:cxnSp>
          <p:nvCxnSpPr>
            <p:cNvPr id="290" name="直接箭头连接符 110"/>
            <p:cNvCxnSpPr/>
            <p:nvPr/>
          </p:nvCxnSpPr>
          <p:spPr>
            <a:xfrm flipH="1">
              <a:off x="6415385" y="3751464"/>
              <a:ext cx="305602" cy="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箭头连接符 111"/>
            <p:cNvCxnSpPr/>
            <p:nvPr/>
          </p:nvCxnSpPr>
          <p:spPr>
            <a:xfrm>
              <a:off x="6415384" y="3833707"/>
              <a:ext cx="305603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箭头连接符 112"/>
            <p:cNvCxnSpPr/>
            <p:nvPr/>
          </p:nvCxnSpPr>
          <p:spPr>
            <a:xfrm>
              <a:off x="6415385" y="3906129"/>
              <a:ext cx="305602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箭头连接符 113"/>
            <p:cNvCxnSpPr/>
            <p:nvPr/>
          </p:nvCxnSpPr>
          <p:spPr>
            <a:xfrm>
              <a:off x="6415384" y="3968202"/>
              <a:ext cx="305603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箭头连接符 114"/>
            <p:cNvCxnSpPr/>
            <p:nvPr/>
          </p:nvCxnSpPr>
          <p:spPr>
            <a:xfrm>
              <a:off x="6415384" y="4035928"/>
              <a:ext cx="305603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矩形 97"/>
          <p:cNvSpPr/>
          <p:nvPr/>
        </p:nvSpPr>
        <p:spPr>
          <a:xfrm>
            <a:off x="607090" y="271609"/>
            <a:ext cx="4793867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互动直播整体架构示意</a:t>
            </a:r>
            <a:endParaRPr lang="zh-CN" altLang="en-US" sz="3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9" name="圆角矩形 98"/>
          <p:cNvSpPr/>
          <p:nvPr/>
        </p:nvSpPr>
        <p:spPr>
          <a:xfrm>
            <a:off x="381940" y="390493"/>
            <a:ext cx="76200" cy="31623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/>
          <p:nvPr/>
        </p:nvGrpSpPr>
        <p:grpSpPr>
          <a:xfrm>
            <a:off x="552968" y="4808699"/>
            <a:ext cx="11043500" cy="1648210"/>
            <a:chOff x="552968" y="1260184"/>
            <a:chExt cx="11043500" cy="1648210"/>
          </a:xfrm>
        </p:grpSpPr>
        <p:sp>
          <p:nvSpPr>
            <p:cNvPr id="73" name="矩形 72"/>
            <p:cNvSpPr/>
            <p:nvPr/>
          </p:nvSpPr>
          <p:spPr>
            <a:xfrm>
              <a:off x="552968" y="1260184"/>
              <a:ext cx="1633925" cy="1648210"/>
            </a:xfrm>
            <a:prstGeom prst="rect">
              <a:avLst/>
            </a:prstGeom>
            <a:noFill/>
            <a:ln>
              <a:gradFill flip="none" rotWithShape="1">
                <a:gsLst>
                  <a:gs pos="50000">
                    <a:srgbClr val="000000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8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2434883" y="1260184"/>
              <a:ext cx="1633925" cy="1648210"/>
            </a:xfrm>
            <a:prstGeom prst="rect">
              <a:avLst/>
            </a:prstGeom>
            <a:noFill/>
            <a:ln>
              <a:gradFill flip="none" rotWithShape="1">
                <a:gsLst>
                  <a:gs pos="50000">
                    <a:srgbClr val="000000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8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316798" y="1260184"/>
              <a:ext cx="1633925" cy="1648210"/>
            </a:xfrm>
            <a:prstGeom prst="rect">
              <a:avLst/>
            </a:prstGeom>
            <a:noFill/>
            <a:ln>
              <a:gradFill flip="none" rotWithShape="1">
                <a:gsLst>
                  <a:gs pos="50000">
                    <a:srgbClr val="000000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8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6198713" y="1260184"/>
              <a:ext cx="1633925" cy="1648210"/>
            </a:xfrm>
            <a:prstGeom prst="rect">
              <a:avLst/>
            </a:prstGeom>
            <a:noFill/>
            <a:ln>
              <a:gradFill flip="none" rotWithShape="1">
                <a:gsLst>
                  <a:gs pos="50000">
                    <a:srgbClr val="000000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8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8080628" y="1260184"/>
              <a:ext cx="1633925" cy="1648210"/>
            </a:xfrm>
            <a:prstGeom prst="rect">
              <a:avLst/>
            </a:prstGeom>
            <a:noFill/>
            <a:ln>
              <a:gradFill flip="none" rotWithShape="1">
                <a:gsLst>
                  <a:gs pos="50000">
                    <a:srgbClr val="000000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8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9962543" y="1260184"/>
              <a:ext cx="1633925" cy="1648210"/>
            </a:xfrm>
            <a:prstGeom prst="rect">
              <a:avLst/>
            </a:prstGeom>
            <a:noFill/>
            <a:ln>
              <a:gradFill flip="none" rotWithShape="1">
                <a:gsLst>
                  <a:gs pos="50000">
                    <a:srgbClr val="000000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8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2968" y="1260184"/>
            <a:ext cx="11043500" cy="1648210"/>
            <a:chOff x="552968" y="1260184"/>
            <a:chExt cx="11043500" cy="1648210"/>
          </a:xfrm>
          <a:noFill/>
        </p:grpSpPr>
        <p:sp>
          <p:nvSpPr>
            <p:cNvPr id="80" name="矩形 79"/>
            <p:cNvSpPr/>
            <p:nvPr/>
          </p:nvSpPr>
          <p:spPr>
            <a:xfrm>
              <a:off x="552968" y="1260184"/>
              <a:ext cx="1633925" cy="1648210"/>
            </a:xfrm>
            <a:prstGeom prst="rect">
              <a:avLst/>
            </a:prstGeom>
            <a:grpFill/>
            <a:ln>
              <a:gradFill flip="none" rotWithShape="1">
                <a:gsLst>
                  <a:gs pos="50000">
                    <a:srgbClr val="000000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8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2434883" y="1260184"/>
              <a:ext cx="1633925" cy="1648210"/>
            </a:xfrm>
            <a:prstGeom prst="rect">
              <a:avLst/>
            </a:prstGeom>
            <a:grpFill/>
            <a:ln>
              <a:gradFill flip="none" rotWithShape="1">
                <a:gsLst>
                  <a:gs pos="50000">
                    <a:srgbClr val="000000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8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4316798" y="1260184"/>
              <a:ext cx="1633925" cy="1648210"/>
            </a:xfrm>
            <a:prstGeom prst="rect">
              <a:avLst/>
            </a:prstGeom>
            <a:grpFill/>
            <a:ln>
              <a:gradFill flip="none" rotWithShape="1">
                <a:gsLst>
                  <a:gs pos="50000">
                    <a:srgbClr val="000000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8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6198713" y="1260184"/>
              <a:ext cx="1633925" cy="1648210"/>
            </a:xfrm>
            <a:prstGeom prst="rect">
              <a:avLst/>
            </a:prstGeom>
            <a:grpFill/>
            <a:ln>
              <a:gradFill flip="none" rotWithShape="1">
                <a:gsLst>
                  <a:gs pos="50000">
                    <a:srgbClr val="000000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8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8080628" y="1260184"/>
              <a:ext cx="1633925" cy="1648210"/>
            </a:xfrm>
            <a:prstGeom prst="rect">
              <a:avLst/>
            </a:prstGeom>
            <a:grpFill/>
            <a:ln>
              <a:gradFill flip="none" rotWithShape="1">
                <a:gsLst>
                  <a:gs pos="50000">
                    <a:srgbClr val="000000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8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962543" y="1260184"/>
              <a:ext cx="1633925" cy="1648210"/>
            </a:xfrm>
            <a:prstGeom prst="rect">
              <a:avLst/>
            </a:prstGeom>
            <a:grpFill/>
            <a:ln>
              <a:gradFill flip="none" rotWithShape="1">
                <a:gsLst>
                  <a:gs pos="50000">
                    <a:srgbClr val="000000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8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862945" y="6356350"/>
            <a:ext cx="490855" cy="365125"/>
          </a:xfrm>
        </p:spPr>
        <p:txBody>
          <a:bodyPr/>
          <a:lstStyle/>
          <a:p>
            <a:pPr algn="r"/>
            <a:r>
              <a:rPr lang="en-US" altLang="zh-CN" sz="1015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657718" y="5023108"/>
            <a:ext cx="10913454" cy="1334703"/>
            <a:chOff x="657718" y="5023108"/>
            <a:chExt cx="10913454" cy="1334703"/>
          </a:xfrm>
        </p:grpSpPr>
        <p:sp>
          <p:nvSpPr>
            <p:cNvPr id="62" name="矩形 61"/>
            <p:cNvSpPr/>
            <p:nvPr/>
          </p:nvSpPr>
          <p:spPr>
            <a:xfrm>
              <a:off x="657718" y="5023108"/>
              <a:ext cx="1532273" cy="1284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PC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、手机、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Web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VR/AR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、机顶盒、小程序等端，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Android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iOS/Mac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Win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Linux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等</a:t>
              </a:r>
              <a:r>
                <a:rPr lang="zh-CN" altLang="en-US" sz="1200" dirty="0" smtClean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系统</a:t>
              </a:r>
              <a:endParaRPr lang="zh-CN" altLang="en-US" sz="1200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543987" y="5052418"/>
              <a:ext cx="1510990" cy="1284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数据采集、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ETL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、数据智能分析、数据可视化，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Hadoop</a:t>
              </a:r>
              <a:r>
                <a:rPr lang="zh-CN" altLang="en-US" sz="1200" dirty="0" smtClean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</a:t>
              </a:r>
              <a:r>
                <a:rPr lang="en-US" altLang="zh-CN" sz="1200" dirty="0" err="1" smtClean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Flink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4374776" y="5052418"/>
              <a:ext cx="1623448" cy="1284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Docker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K8s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、微服务、边缘计算、虚拟专网、存储、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GPU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、负载均衡、监控告警、</a:t>
              </a:r>
              <a:r>
                <a:rPr lang="en-US" altLang="zh-CN" sz="1200" dirty="0" err="1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AIOps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345461" y="5060280"/>
              <a:ext cx="1468195" cy="1284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语音识别、人脸识别、智能审核、视频超分</a:t>
              </a:r>
              <a:r>
                <a:rPr lang="zh-CN" altLang="en-US" sz="1200" dirty="0" smtClean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、背景抠图、语音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降噪、智能编码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246182" y="5052418"/>
              <a:ext cx="1561233" cy="1284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智能调度</a:t>
              </a:r>
              <a:r>
                <a:rPr lang="zh-CN" altLang="en-US" sz="1200" dirty="0" smtClean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、信令、</a:t>
              </a:r>
              <a:r>
                <a:rPr lang="en-US" altLang="zh-CN" sz="1200" dirty="0" smtClean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DNS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、数据库、中间件、分布式系统、高可用、动态路径规划、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CDN</a:t>
              </a:r>
              <a:r>
                <a:rPr lang="en-US" altLang="zh-CN" sz="1200" dirty="0" smtClean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0061733" y="5073053"/>
              <a:ext cx="1509439" cy="1284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应用安全、数据安全、内容安全、网络安全、主机安全、态势感知等，抗</a:t>
              </a:r>
              <a:r>
                <a:rPr lang="en-US" altLang="zh-CN" sz="1200" dirty="0" err="1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DDoS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DNS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劫持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17" name="矩形 116"/>
          <p:cNvSpPr/>
          <p:nvPr/>
        </p:nvSpPr>
        <p:spPr>
          <a:xfrm>
            <a:off x="2663971" y="4617478"/>
            <a:ext cx="1181222" cy="394822"/>
          </a:xfrm>
          <a:prstGeom prst="rect">
            <a:avLst/>
          </a:prstGeom>
          <a:noFill/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marL="179705" marR="0" lvl="0" indent="-17970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大数据技术</a:t>
            </a:r>
          </a:p>
        </p:txBody>
      </p:sp>
      <p:sp>
        <p:nvSpPr>
          <p:cNvPr id="26" name="矩形 25"/>
          <p:cNvSpPr/>
          <p:nvPr/>
        </p:nvSpPr>
        <p:spPr>
          <a:xfrm>
            <a:off x="8325902" y="4611288"/>
            <a:ext cx="1336415" cy="394822"/>
          </a:xfrm>
          <a:prstGeom prst="rect">
            <a:avLst/>
          </a:prstGeom>
          <a:noFill/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marL="179705" lvl="0" indent="-179705" algn="ctr" defTabSz="457200">
              <a:buFont typeface="Arial" panose="020B060402020209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平台开发</a:t>
            </a:r>
            <a:r>
              <a:rPr lang="zh-CN" altLang="en-US" sz="1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3408" y="4598484"/>
            <a:ext cx="1440023" cy="394822"/>
          </a:xfrm>
          <a:prstGeom prst="rect">
            <a:avLst/>
          </a:prstGeom>
          <a:noFill/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marL="179705" indent="-179705" algn="ctr" defTabSz="457200">
              <a:buFont typeface="Arial" panose="020B060402020209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r>
              <a:rPr lang="zh-CN" altLang="en-US" sz="1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08939" y="4611288"/>
            <a:ext cx="1249641" cy="394822"/>
          </a:xfrm>
          <a:prstGeom prst="rect">
            <a:avLst/>
          </a:prstGeom>
          <a:noFill/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marL="179705" marR="0" lvl="0" indent="-17970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云原生技术</a:t>
            </a:r>
          </a:p>
        </p:txBody>
      </p:sp>
      <p:sp>
        <p:nvSpPr>
          <p:cNvPr id="34" name="矩形 33"/>
          <p:cNvSpPr/>
          <p:nvPr/>
        </p:nvSpPr>
        <p:spPr>
          <a:xfrm>
            <a:off x="6360261" y="4621605"/>
            <a:ext cx="1310826" cy="394822"/>
          </a:xfrm>
          <a:prstGeom prst="rect">
            <a:avLst/>
          </a:prstGeom>
          <a:noFill/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marL="179705" indent="-179705" algn="ctr" defTabSz="457200">
              <a:buFont typeface="Arial" panose="020B0604020202090204" pitchFamily="34" charset="0"/>
              <a:buChar char="•"/>
            </a:pP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</a:t>
            </a:r>
          </a:p>
        </p:txBody>
      </p:sp>
      <p:sp>
        <p:nvSpPr>
          <p:cNvPr id="35" name="矩形 34"/>
          <p:cNvSpPr/>
          <p:nvPr/>
        </p:nvSpPr>
        <p:spPr>
          <a:xfrm>
            <a:off x="10255617" y="4611288"/>
            <a:ext cx="1040625" cy="394822"/>
          </a:xfrm>
          <a:prstGeom prst="rect">
            <a:avLst/>
          </a:prstGeom>
          <a:noFill/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marL="179705" lvl="0" indent="-179705" algn="ctr" defTabSz="457200">
              <a:buFont typeface="Arial" panose="020B060402020209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</a:p>
        </p:txBody>
      </p:sp>
      <p:sp>
        <p:nvSpPr>
          <p:cNvPr id="36" name="矩形 35"/>
          <p:cNvSpPr/>
          <p:nvPr/>
        </p:nvSpPr>
        <p:spPr>
          <a:xfrm>
            <a:off x="2711257" y="2733267"/>
            <a:ext cx="1190099" cy="39482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marL="179705" marR="0" lvl="0" indent="-17970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音视频渲染</a:t>
            </a:r>
          </a:p>
        </p:txBody>
      </p:sp>
      <p:sp>
        <p:nvSpPr>
          <p:cNvPr id="37" name="矩形 36"/>
          <p:cNvSpPr/>
          <p:nvPr/>
        </p:nvSpPr>
        <p:spPr>
          <a:xfrm>
            <a:off x="8262684" y="2723787"/>
            <a:ext cx="1299978" cy="42832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marL="179705" indent="-179705" algn="ctr" defTabSz="457200">
              <a:buFont typeface="Arial" panose="020B060402020209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网络传输</a:t>
            </a:r>
          </a:p>
        </p:txBody>
      </p:sp>
      <p:sp>
        <p:nvSpPr>
          <p:cNvPr id="38" name="矩形 37"/>
          <p:cNvSpPr/>
          <p:nvPr/>
        </p:nvSpPr>
        <p:spPr>
          <a:xfrm>
            <a:off x="735900" y="2725277"/>
            <a:ext cx="1268060" cy="39482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marL="179705" marR="0" lvl="0" indent="-17970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音视频采集</a:t>
            </a:r>
          </a:p>
        </p:txBody>
      </p:sp>
      <p:sp>
        <p:nvSpPr>
          <p:cNvPr id="39" name="矩形 38"/>
          <p:cNvSpPr/>
          <p:nvPr/>
        </p:nvSpPr>
        <p:spPr>
          <a:xfrm>
            <a:off x="4452827" y="2723787"/>
            <a:ext cx="1362262" cy="39482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marL="179705" marR="0" lvl="0" indent="-17970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音视频编解码</a:t>
            </a:r>
          </a:p>
        </p:txBody>
      </p:sp>
      <p:sp>
        <p:nvSpPr>
          <p:cNvPr id="40" name="矩形 39"/>
          <p:cNvSpPr/>
          <p:nvPr/>
        </p:nvSpPr>
        <p:spPr>
          <a:xfrm>
            <a:off x="6509950" y="2723787"/>
            <a:ext cx="1170797" cy="39482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marL="179705" indent="-179705" algn="ctr" defTabSz="457200">
              <a:buFont typeface="Arial" panose="020B060402020209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音视频</a:t>
            </a:r>
            <a:r>
              <a:rPr lang="zh-CN" altLang="en-US" sz="1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  <a:endParaRPr lang="zh-CN" altLang="en-US" sz="1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263405" y="2723787"/>
            <a:ext cx="1025050" cy="39482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marL="179705" marR="0" lvl="0" indent="-17970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虚实融合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15433" y="1393069"/>
            <a:ext cx="10961134" cy="1305109"/>
            <a:chOff x="615433" y="1393069"/>
            <a:chExt cx="10961134" cy="1305109"/>
          </a:xfrm>
        </p:grpSpPr>
        <p:sp>
          <p:nvSpPr>
            <p:cNvPr id="146" name="矩形 145"/>
            <p:cNvSpPr/>
            <p:nvPr/>
          </p:nvSpPr>
          <p:spPr>
            <a:xfrm>
              <a:off x="10061733" y="1403494"/>
              <a:ext cx="1514834" cy="1256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数智人、全息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VR/AR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4K/8K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、体积视频、虚拟引擎、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3D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渲染、虚拟演播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8246181" y="1393069"/>
              <a:ext cx="1468371" cy="1256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RTC/RTMP/SRT/QUIC… ARQ/FEC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带宽探测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拥塞控制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码率自适应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…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平滑发送、抖动缓冲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6289092" y="1441857"/>
              <a:ext cx="1489582" cy="1256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3A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、混响、混音、美颜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美妆、美声、滤镜、混流、编转码</a:t>
              </a:r>
              <a:r>
                <a:rPr lang="en-US" altLang="zh-CN" sz="1200" dirty="0" smtClean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6" name="矩形 195"/>
            <p:cNvSpPr/>
            <p:nvPr/>
          </p:nvSpPr>
          <p:spPr>
            <a:xfrm>
              <a:off x="4323302" y="1405558"/>
              <a:ext cx="1623448" cy="1256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AAC/Opus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H264/H265/VP8/VP9/AV1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、软编、硬编、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SVC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ABR/VBR…</a:t>
              </a:r>
              <a:endParaRPr lang="zh-CN" altLang="en-US" sz="1200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4" name="矩形 203"/>
            <p:cNvSpPr/>
            <p:nvPr/>
          </p:nvSpPr>
          <p:spPr>
            <a:xfrm>
              <a:off x="2497973" y="1403494"/>
              <a:ext cx="1623448" cy="1256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音频渲染、视频渲染、音量控制、声道控制、视频缩放、视频裁剪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2" name="矩形 211"/>
            <p:cNvSpPr/>
            <p:nvPr/>
          </p:nvSpPr>
          <p:spPr>
            <a:xfrm>
              <a:off x="615433" y="1431539"/>
              <a:ext cx="1482308" cy="1256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音频采集、视频采集，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iOS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Android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PC</a:t>
              </a:r>
              <a:r>
                <a:rPr lang="zh-CN" altLang="en-US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、摄像机，采样率、分辨率、白平衡</a:t>
              </a:r>
              <a:r>
                <a:rPr lang="en-US" altLang="zh-CN" sz="1200" dirty="0">
                  <a:solidFill>
                    <a:schemeClr val="tx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…</a:t>
              </a:r>
              <a:endParaRPr lang="zh-CN" altLang="en-US" sz="1200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10800000">
            <a:off x="1377728" y="3258824"/>
            <a:ext cx="9471527" cy="329743"/>
            <a:chOff x="1391419" y="4338786"/>
            <a:chExt cx="9471527" cy="329743"/>
          </a:xfrm>
        </p:grpSpPr>
        <p:cxnSp>
          <p:nvCxnSpPr>
            <p:cNvPr id="139" name="肘形连接符 53"/>
            <p:cNvCxnSpPr/>
            <p:nvPr/>
          </p:nvCxnSpPr>
          <p:spPr>
            <a:xfrm rot="16200000" flipH="1">
              <a:off x="6423833" y="4041625"/>
              <a:ext cx="329742" cy="924066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肘形连接符 54"/>
            <p:cNvCxnSpPr/>
            <p:nvPr/>
          </p:nvCxnSpPr>
          <p:spPr>
            <a:xfrm rot="16200000" flipH="1">
              <a:off x="7366805" y="3098652"/>
              <a:ext cx="319425" cy="2799693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肘形连接符 55"/>
            <p:cNvCxnSpPr/>
            <p:nvPr/>
          </p:nvCxnSpPr>
          <p:spPr>
            <a:xfrm rot="16200000" flipH="1">
              <a:off x="8335096" y="2130361"/>
              <a:ext cx="319425" cy="4736275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肘形连接符 57"/>
            <p:cNvCxnSpPr/>
            <p:nvPr/>
          </p:nvCxnSpPr>
          <p:spPr>
            <a:xfrm rot="5400000">
              <a:off x="5491179" y="4022719"/>
              <a:ext cx="319425" cy="951561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肘形连接符 58"/>
            <p:cNvCxnSpPr/>
            <p:nvPr/>
          </p:nvCxnSpPr>
          <p:spPr>
            <a:xfrm rot="5400000">
              <a:off x="4550270" y="3088000"/>
              <a:ext cx="325615" cy="2827188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肘形连接符 59"/>
            <p:cNvCxnSpPr/>
            <p:nvPr/>
          </p:nvCxnSpPr>
          <p:spPr>
            <a:xfrm rot="5400000">
              <a:off x="3599333" y="2130873"/>
              <a:ext cx="319425" cy="4735253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组合 144"/>
          <p:cNvGrpSpPr/>
          <p:nvPr/>
        </p:nvGrpSpPr>
        <p:grpSpPr>
          <a:xfrm>
            <a:off x="1377728" y="4028210"/>
            <a:ext cx="9471527" cy="329743"/>
            <a:chOff x="1391419" y="4338786"/>
            <a:chExt cx="9471527" cy="329743"/>
          </a:xfrm>
        </p:grpSpPr>
        <p:cxnSp>
          <p:nvCxnSpPr>
            <p:cNvPr id="147" name="肘形连接符 53"/>
            <p:cNvCxnSpPr/>
            <p:nvPr/>
          </p:nvCxnSpPr>
          <p:spPr>
            <a:xfrm rot="16200000" flipH="1">
              <a:off x="6423833" y="4041625"/>
              <a:ext cx="329742" cy="924066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肘形连接符 54"/>
            <p:cNvCxnSpPr/>
            <p:nvPr/>
          </p:nvCxnSpPr>
          <p:spPr>
            <a:xfrm rot="16200000" flipH="1">
              <a:off x="7366805" y="3098652"/>
              <a:ext cx="319425" cy="2799693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肘形连接符 55"/>
            <p:cNvCxnSpPr/>
            <p:nvPr/>
          </p:nvCxnSpPr>
          <p:spPr>
            <a:xfrm rot="16200000" flipH="1">
              <a:off x="8335096" y="2130361"/>
              <a:ext cx="319425" cy="4736275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肘形连接符 57"/>
            <p:cNvCxnSpPr/>
            <p:nvPr/>
          </p:nvCxnSpPr>
          <p:spPr>
            <a:xfrm rot="5400000">
              <a:off x="5491179" y="4022719"/>
              <a:ext cx="319425" cy="951561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肘形连接符 58"/>
            <p:cNvCxnSpPr/>
            <p:nvPr/>
          </p:nvCxnSpPr>
          <p:spPr>
            <a:xfrm rot="5400000">
              <a:off x="4550270" y="3088000"/>
              <a:ext cx="325615" cy="2827188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肘形连接符 59"/>
            <p:cNvCxnSpPr/>
            <p:nvPr/>
          </p:nvCxnSpPr>
          <p:spPr>
            <a:xfrm rot="5400000">
              <a:off x="3599333" y="2130873"/>
              <a:ext cx="319425" cy="4735253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>
            <a:off x="1425112" y="3531521"/>
            <a:ext cx="9450834" cy="62077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互动直播技术图谱</a:t>
            </a:r>
          </a:p>
        </p:txBody>
      </p:sp>
      <p:sp>
        <p:nvSpPr>
          <p:cNvPr id="79" name="矩形 78"/>
          <p:cNvSpPr/>
          <p:nvPr/>
        </p:nvSpPr>
        <p:spPr>
          <a:xfrm>
            <a:off x="607060" y="271780"/>
            <a:ext cx="404177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互动</a:t>
            </a:r>
            <a:r>
              <a:rPr lang="zh-CN" altLang="en-US" sz="3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直播技术图谱</a:t>
            </a:r>
            <a:endParaRPr lang="zh-CN" altLang="en-US" sz="3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381940" y="390493"/>
            <a:ext cx="76200" cy="31623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14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607090" y="271609"/>
            <a:ext cx="6454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互动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直播</a:t>
            </a: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优化 </a:t>
            </a:r>
            <a:r>
              <a:rPr lang="en-US" altLang="zh-CN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en-US" altLang="zh-CN" sz="32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WebRTC</a:t>
            </a: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相关</a:t>
            </a:r>
            <a:endParaRPr lang="zh-CN" alt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81940" y="390493"/>
            <a:ext cx="76200" cy="31623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0" name="图形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0930" y="2240280"/>
            <a:ext cx="271145" cy="212725"/>
          </a:xfrm>
          <a:prstGeom prst="rect">
            <a:avLst/>
          </a:prstGeom>
        </p:spPr>
      </p:pic>
      <p:grpSp>
        <p:nvGrpSpPr>
          <p:cNvPr id="102" name="组合 101"/>
          <p:cNvGrpSpPr/>
          <p:nvPr/>
        </p:nvGrpSpPr>
        <p:grpSpPr>
          <a:xfrm>
            <a:off x="909320" y="2012315"/>
            <a:ext cx="634365" cy="597535"/>
            <a:chOff x="796" y="3236"/>
            <a:chExt cx="1080" cy="1080"/>
          </a:xfrm>
        </p:grpSpPr>
        <p:sp>
          <p:nvSpPr>
            <p:cNvPr id="103" name="Oval 12"/>
            <p:cNvSpPr/>
            <p:nvPr/>
          </p:nvSpPr>
          <p:spPr>
            <a:xfrm>
              <a:off x="796" y="3236"/>
              <a:ext cx="1080" cy="1080"/>
            </a:xfrm>
            <a:prstGeom prst="ellipse">
              <a:avLst/>
            </a:prstGeom>
            <a:solidFill>
              <a:srgbClr val="198FD0"/>
            </a:solidFill>
            <a:ln w="38100">
              <a:noFill/>
            </a:ln>
            <a:effectLst>
              <a:outerShdw blurRad="165100" dist="38100" dir="5400000" algn="tl" rotWithShape="0">
                <a:srgbClr val="1390D1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pic>
          <p:nvPicPr>
            <p:cNvPr id="104" name="图形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03" y="3566"/>
              <a:ext cx="467" cy="420"/>
            </a:xfrm>
            <a:prstGeom prst="rect">
              <a:avLst/>
            </a:prstGeom>
          </p:spPr>
        </p:pic>
      </p:grpSp>
      <p:sp>
        <p:nvSpPr>
          <p:cNvPr id="105" name="文本框 104"/>
          <p:cNvSpPr txBox="1"/>
          <p:nvPr/>
        </p:nvSpPr>
        <p:spPr>
          <a:xfrm>
            <a:off x="694055" y="3282950"/>
            <a:ext cx="1427480" cy="154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" indent="-66675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texture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采集支持</a:t>
            </a:r>
          </a:p>
          <a:p>
            <a:pPr marL="39370" indent="-66675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图像白平衡支持</a:t>
            </a:r>
          </a:p>
          <a:p>
            <a:pPr marL="39370" indent="-66675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视频分辨率自动裁剪对齐</a:t>
            </a:r>
          </a:p>
          <a:p>
            <a:pPr marL="39370" indent="-66675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音频多采样率支持</a:t>
            </a:r>
          </a:p>
          <a:p>
            <a:pPr marL="39370" indent="-66675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文件采集支持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2192020" y="2731770"/>
            <a:ext cx="11614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84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前处理</a:t>
            </a:r>
            <a:endParaRPr lang="zh-CN" altLang="en-US" sz="1400" dirty="0">
              <a:solidFill>
                <a:srgbClr val="0084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2466975" y="2023745"/>
            <a:ext cx="611505" cy="597535"/>
            <a:chOff x="3177" y="3186"/>
            <a:chExt cx="1080" cy="1080"/>
          </a:xfrm>
        </p:grpSpPr>
        <p:sp>
          <p:nvSpPr>
            <p:cNvPr id="111" name="Oval 12"/>
            <p:cNvSpPr/>
            <p:nvPr/>
          </p:nvSpPr>
          <p:spPr>
            <a:xfrm>
              <a:off x="3177" y="3186"/>
              <a:ext cx="1080" cy="1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  <a:effectLst>
              <a:outerShdw blurRad="165100" dist="38100" dir="5400000" algn="tl" rotWithShape="0">
                <a:srgbClr val="1390D1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2" name="圆角矩形 111"/>
            <p:cNvSpPr/>
            <p:nvPr/>
          </p:nvSpPr>
          <p:spPr>
            <a:xfrm>
              <a:off x="3437" y="3380"/>
              <a:ext cx="411" cy="484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圆角矩形 118"/>
            <p:cNvSpPr/>
            <p:nvPr/>
          </p:nvSpPr>
          <p:spPr>
            <a:xfrm>
              <a:off x="3550" y="3534"/>
              <a:ext cx="411" cy="4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8" name="文本框 107"/>
          <p:cNvSpPr txBox="1"/>
          <p:nvPr/>
        </p:nvSpPr>
        <p:spPr>
          <a:xfrm>
            <a:off x="2339340" y="3262630"/>
            <a:ext cx="1153795" cy="154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" indent="-66675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视频美颜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70" indent="-66675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视频滤镜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70" indent="-66675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视觉识别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70" indent="-66675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音频3A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70" indent="-66675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音频特效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70" indent="-66675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耳返支持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3832860" y="2724150"/>
            <a:ext cx="9188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84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</a:t>
            </a:r>
            <a:endParaRPr lang="zh-CN" altLang="en-US" sz="1400" dirty="0">
              <a:solidFill>
                <a:srgbClr val="0084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3975100" y="2012315"/>
            <a:ext cx="633730" cy="597535"/>
            <a:chOff x="5185" y="3122"/>
            <a:chExt cx="1080" cy="1080"/>
          </a:xfrm>
        </p:grpSpPr>
        <p:sp>
          <p:nvSpPr>
            <p:cNvPr id="126" name="Oval 12"/>
            <p:cNvSpPr/>
            <p:nvPr/>
          </p:nvSpPr>
          <p:spPr>
            <a:xfrm>
              <a:off x="5185" y="3122"/>
              <a:ext cx="1080" cy="1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  <a:effectLst>
              <a:outerShdw blurRad="165100" dist="38100" dir="5400000" algn="tl" rotWithShape="0">
                <a:srgbClr val="1390D1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5468" y="3417"/>
              <a:ext cx="527" cy="544"/>
              <a:chOff x="11049" y="7387"/>
              <a:chExt cx="979" cy="819"/>
            </a:xfrm>
          </p:grpSpPr>
          <p:grpSp>
            <p:nvGrpSpPr>
              <p:cNvPr id="128" name="组合 127"/>
              <p:cNvGrpSpPr/>
              <p:nvPr/>
            </p:nvGrpSpPr>
            <p:grpSpPr>
              <a:xfrm>
                <a:off x="11049" y="7387"/>
                <a:ext cx="566" cy="430"/>
                <a:chOff x="12153" y="7904"/>
                <a:chExt cx="566" cy="430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12153" y="7904"/>
                  <a:ext cx="567" cy="41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133" name="直接连接符 132"/>
                <p:cNvCxnSpPr>
                  <a:stCxn id="132" idx="0"/>
                  <a:endCxn id="132" idx="2"/>
                </p:cNvCxnSpPr>
                <p:nvPr/>
              </p:nvCxnSpPr>
              <p:spPr>
                <a:xfrm>
                  <a:off x="12437" y="7904"/>
                  <a:ext cx="0" cy="41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12295" y="7914"/>
                  <a:ext cx="0" cy="411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12552" y="7924"/>
                  <a:ext cx="0" cy="411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9" name="肘形连接符 128"/>
              <p:cNvCxnSpPr/>
              <p:nvPr/>
            </p:nvCxnSpPr>
            <p:spPr>
              <a:xfrm>
                <a:off x="11654" y="7387"/>
                <a:ext cx="166" cy="237"/>
              </a:xfrm>
              <a:prstGeom prst="bentConnector2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31" name="图形 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11576" y="7642"/>
                <a:ext cx="452" cy="565"/>
              </a:xfrm>
              <a:prstGeom prst="rect">
                <a:avLst/>
              </a:prstGeom>
            </p:spPr>
          </p:pic>
        </p:grpSp>
      </p:grpSp>
      <p:sp>
        <p:nvSpPr>
          <p:cNvPr id="122" name="文本框 121"/>
          <p:cNvSpPr txBox="1"/>
          <p:nvPr/>
        </p:nvSpPr>
        <p:spPr>
          <a:xfrm>
            <a:off x="3543617" y="3282315"/>
            <a:ext cx="17576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" indent="-66675" algn="l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软硬编码器结合</a:t>
            </a:r>
          </a:p>
          <a:p>
            <a:pPr marL="39370" indent="-66675" algn="l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编码器参数动态控制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70" indent="-66675" algn="l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编码器兼容性优化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70" indent="-66675" algn="l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编码策略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场景化智能调控</a:t>
            </a:r>
          </a:p>
        </p:txBody>
      </p:sp>
      <p:grpSp>
        <p:nvGrpSpPr>
          <p:cNvPr id="149" name="组合 148"/>
          <p:cNvGrpSpPr/>
          <p:nvPr/>
        </p:nvGrpSpPr>
        <p:grpSpPr>
          <a:xfrm>
            <a:off x="5629275" y="2023745"/>
            <a:ext cx="634365" cy="597535"/>
            <a:chOff x="7158" y="3122"/>
            <a:chExt cx="1080" cy="1080"/>
          </a:xfrm>
        </p:grpSpPr>
        <p:sp>
          <p:nvSpPr>
            <p:cNvPr id="150" name="Oval 12"/>
            <p:cNvSpPr/>
            <p:nvPr/>
          </p:nvSpPr>
          <p:spPr>
            <a:xfrm>
              <a:off x="7158" y="3122"/>
              <a:ext cx="1080" cy="1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  <a:effectLst>
              <a:outerShdw blurRad="165100" dist="38100" dir="5400000" algn="tl" rotWithShape="0">
                <a:srgbClr val="1390D1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pic>
          <p:nvPicPr>
            <p:cNvPr id="151" name="图形 8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403" y="3438"/>
              <a:ext cx="590" cy="450"/>
            </a:xfrm>
            <a:prstGeom prst="rect">
              <a:avLst/>
            </a:prstGeom>
          </p:spPr>
        </p:pic>
      </p:grpSp>
      <p:sp>
        <p:nvSpPr>
          <p:cNvPr id="148" name="文本框 147"/>
          <p:cNvSpPr txBox="1"/>
          <p:nvPr/>
        </p:nvSpPr>
        <p:spPr>
          <a:xfrm>
            <a:off x="5468620" y="2703830"/>
            <a:ext cx="9550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84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传输</a:t>
            </a:r>
            <a:endParaRPr lang="zh-CN" altLang="en-US" sz="1400" dirty="0">
              <a:solidFill>
                <a:srgbClr val="0084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5351780" y="3282315"/>
            <a:ext cx="144907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" indent="-66675" algn="l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ARQ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重传优化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70" indent="-66675" algn="l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计算优化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70" indent="-66675" algn="l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PLI/FIR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帧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70" indent="-66675" algn="l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en-US" altLang="zh-CN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JitterBuffer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en-US" altLang="zh-CN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NetEQ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70" indent="-66675" algn="l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en-US" altLang="zh-CN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SimuCast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/SVC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70" indent="-66675" algn="l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网络自适应优化</a:t>
            </a:r>
          </a:p>
        </p:txBody>
      </p:sp>
      <p:sp>
        <p:nvSpPr>
          <p:cNvPr id="155" name="文本框 154"/>
          <p:cNvSpPr txBox="1"/>
          <p:nvPr/>
        </p:nvSpPr>
        <p:spPr>
          <a:xfrm>
            <a:off x="6973570" y="2724150"/>
            <a:ext cx="10210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84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解码</a:t>
            </a:r>
            <a:endParaRPr lang="zh-CN" altLang="en-US" sz="1400" dirty="0">
              <a:solidFill>
                <a:srgbClr val="0084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7198995" y="2023745"/>
            <a:ext cx="633730" cy="597535"/>
            <a:chOff x="9062" y="3123"/>
            <a:chExt cx="1080" cy="1080"/>
          </a:xfrm>
        </p:grpSpPr>
        <p:sp>
          <p:nvSpPr>
            <p:cNvPr id="157" name="Oval 12"/>
            <p:cNvSpPr/>
            <p:nvPr/>
          </p:nvSpPr>
          <p:spPr>
            <a:xfrm>
              <a:off x="9062" y="3123"/>
              <a:ext cx="1080" cy="1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  <a:effectLst>
              <a:outerShdw blurRad="165100" dist="38100" dir="5400000" algn="tl" rotWithShape="0">
                <a:srgbClr val="1390D1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158" name="组合 157"/>
            <p:cNvGrpSpPr/>
            <p:nvPr/>
          </p:nvGrpSpPr>
          <p:grpSpPr>
            <a:xfrm>
              <a:off x="9309" y="3389"/>
              <a:ext cx="557" cy="568"/>
              <a:chOff x="11124" y="7088"/>
              <a:chExt cx="850" cy="727"/>
            </a:xfrm>
          </p:grpSpPr>
          <p:pic>
            <p:nvPicPr>
              <p:cNvPr id="159" name="图形 5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11124" y="7090"/>
                <a:ext cx="452" cy="565"/>
              </a:xfrm>
              <a:prstGeom prst="rect">
                <a:avLst/>
              </a:prstGeom>
            </p:spPr>
          </p:pic>
          <p:cxnSp>
            <p:nvCxnSpPr>
              <p:cNvPr id="160" name="肘形连接符 159"/>
              <p:cNvCxnSpPr/>
              <p:nvPr/>
            </p:nvCxnSpPr>
            <p:spPr>
              <a:xfrm>
                <a:off x="11595" y="7088"/>
                <a:ext cx="166" cy="237"/>
              </a:xfrm>
              <a:prstGeom prst="bentConnector2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1" name="组合 160"/>
              <p:cNvGrpSpPr/>
              <p:nvPr/>
            </p:nvGrpSpPr>
            <p:grpSpPr>
              <a:xfrm>
                <a:off x="11408" y="7385"/>
                <a:ext cx="566" cy="430"/>
                <a:chOff x="12153" y="7904"/>
                <a:chExt cx="566" cy="430"/>
              </a:xfrm>
            </p:grpSpPr>
            <p:sp>
              <p:nvSpPr>
                <p:cNvPr id="162" name="矩形 161"/>
                <p:cNvSpPr/>
                <p:nvPr/>
              </p:nvSpPr>
              <p:spPr>
                <a:xfrm>
                  <a:off x="12153" y="7904"/>
                  <a:ext cx="567" cy="41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163" name="直接连接符 162"/>
                <p:cNvCxnSpPr>
                  <a:stCxn id="162" idx="0"/>
                  <a:endCxn id="162" idx="2"/>
                </p:cNvCxnSpPr>
                <p:nvPr/>
              </p:nvCxnSpPr>
              <p:spPr>
                <a:xfrm>
                  <a:off x="12437" y="7904"/>
                  <a:ext cx="0" cy="41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12295" y="7914"/>
                  <a:ext cx="0" cy="411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12552" y="7924"/>
                  <a:ext cx="0" cy="411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文本框 153"/>
          <p:cNvSpPr txBox="1"/>
          <p:nvPr/>
        </p:nvSpPr>
        <p:spPr>
          <a:xfrm>
            <a:off x="6862127" y="3282315"/>
            <a:ext cx="17576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" indent="-66675" algn="l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软硬解码器结合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70" indent="-66675" algn="l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解码器兼容性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</a:t>
            </a:r>
          </a:p>
        </p:txBody>
      </p:sp>
      <p:sp>
        <p:nvSpPr>
          <p:cNvPr id="169" name="文本框 168"/>
          <p:cNvSpPr txBox="1"/>
          <p:nvPr/>
        </p:nvSpPr>
        <p:spPr>
          <a:xfrm>
            <a:off x="8588375" y="2703830"/>
            <a:ext cx="12293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84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后处理</a:t>
            </a:r>
            <a:endParaRPr lang="zh-CN" altLang="en-US" sz="1400" dirty="0">
              <a:solidFill>
                <a:srgbClr val="0084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8886190" y="1995805"/>
            <a:ext cx="633730" cy="597535"/>
            <a:chOff x="11222" y="3123"/>
            <a:chExt cx="1080" cy="1080"/>
          </a:xfrm>
        </p:grpSpPr>
        <p:sp>
          <p:nvSpPr>
            <p:cNvPr id="171" name="Oval 12"/>
            <p:cNvSpPr/>
            <p:nvPr/>
          </p:nvSpPr>
          <p:spPr>
            <a:xfrm>
              <a:off x="11222" y="3123"/>
              <a:ext cx="1080" cy="1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  <a:effectLst>
              <a:outerShdw blurRad="165100" dist="38100" dir="5400000" algn="tl" rotWithShape="0">
                <a:srgbClr val="1390D1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172" name="组合 171"/>
            <p:cNvGrpSpPr/>
            <p:nvPr/>
          </p:nvGrpSpPr>
          <p:grpSpPr>
            <a:xfrm>
              <a:off x="11448" y="3353"/>
              <a:ext cx="538" cy="640"/>
              <a:chOff x="11222" y="1910"/>
              <a:chExt cx="538" cy="640"/>
            </a:xfrm>
          </p:grpSpPr>
          <p:sp>
            <p:nvSpPr>
              <p:cNvPr id="173" name="圆角矩形 172"/>
              <p:cNvSpPr/>
              <p:nvPr/>
            </p:nvSpPr>
            <p:spPr>
              <a:xfrm>
                <a:off x="11222" y="1910"/>
                <a:ext cx="411" cy="48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圆角矩形 173"/>
              <p:cNvSpPr/>
              <p:nvPr/>
            </p:nvSpPr>
            <p:spPr>
              <a:xfrm>
                <a:off x="11350" y="2066"/>
                <a:ext cx="411" cy="48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68" name="文本框 167"/>
          <p:cNvSpPr txBox="1"/>
          <p:nvPr/>
        </p:nvSpPr>
        <p:spPr>
          <a:xfrm>
            <a:off x="8681085" y="3282950"/>
            <a:ext cx="1216025" cy="81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" indent="-66675" algn="l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音视频同步优化</a:t>
            </a:r>
            <a:endParaRPr lang="en-US" altLang="zh-CN" sz="10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70" indent="-66675" algn="l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音频</a:t>
            </a: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3A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endParaRPr lang="en-US" altLang="zh-CN" sz="10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70" indent="-66675" algn="l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混音策略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endParaRPr lang="en-US" altLang="zh-CN" sz="10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10114915" y="2703830"/>
            <a:ext cx="11639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84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</a:t>
            </a:r>
            <a:endParaRPr lang="zh-CN" altLang="en-US" sz="1400" dirty="0">
              <a:solidFill>
                <a:srgbClr val="0084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10380345" y="1996440"/>
            <a:ext cx="633730" cy="597535"/>
            <a:chOff x="999" y="6133"/>
            <a:chExt cx="1080" cy="1080"/>
          </a:xfrm>
        </p:grpSpPr>
        <p:sp>
          <p:nvSpPr>
            <p:cNvPr id="180" name="Oval 12"/>
            <p:cNvSpPr/>
            <p:nvPr/>
          </p:nvSpPr>
          <p:spPr>
            <a:xfrm>
              <a:off x="999" y="6133"/>
              <a:ext cx="1080" cy="1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  <a:effectLst>
              <a:outerShdw blurRad="165100" dist="38100" dir="5400000" algn="tl" rotWithShape="0">
                <a:srgbClr val="1390D1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pic>
          <p:nvPicPr>
            <p:cNvPr id="181" name="图形 7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327" y="6461"/>
              <a:ext cx="424" cy="424"/>
            </a:xfrm>
            <a:prstGeom prst="rect">
              <a:avLst/>
            </a:prstGeom>
          </p:spPr>
        </p:pic>
      </p:grpSp>
      <p:sp>
        <p:nvSpPr>
          <p:cNvPr id="177" name="文本框 176"/>
          <p:cNvSpPr txBox="1"/>
          <p:nvPr/>
        </p:nvSpPr>
        <p:spPr>
          <a:xfrm>
            <a:off x="10139045" y="3282950"/>
            <a:ext cx="1271270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" indent="-66675" algn="ctr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GPU渲染优化</a:t>
            </a:r>
          </a:p>
          <a:p>
            <a:pPr marL="39370" indent="-66675" algn="ctr" fontAlgn="auto">
              <a:lnSpc>
                <a:spcPct val="150000"/>
              </a:lnSpc>
              <a:buFont typeface="Arial" panose="020B0604020202090204" pitchFamily="34" charset="0"/>
              <a:buChar char="•"/>
              <a:extLst>
                <a:ext uri="{35155182-B16C-46BC-9424-99874614C6A1}">
                  <wpsdc:indentchars xmlns:wpsdc="http://www.wps.cn/officeDocument/2017/drawingmlCustomData" xmlns="" val="-50" checksum="1688111246"/>
                  <wpsdc:marlchars xmlns:wpsdc="http://www.wps.cn/officeDocument/2017/drawingmlCustomData" xmlns="" val="19" checksum="2315259687"/>
                </a:ext>
              </a:extLst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渲染延时优化</a:t>
            </a:r>
          </a:p>
        </p:txBody>
      </p:sp>
      <p:sp>
        <p:nvSpPr>
          <p:cNvPr id="182" name="燕尾形箭头 181"/>
          <p:cNvSpPr/>
          <p:nvPr/>
        </p:nvSpPr>
        <p:spPr>
          <a:xfrm>
            <a:off x="1831975" y="2262505"/>
            <a:ext cx="333375" cy="140335"/>
          </a:xfrm>
          <a:prstGeom prst="notchedRightArrow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燕尾形箭头 182"/>
          <p:cNvSpPr/>
          <p:nvPr/>
        </p:nvSpPr>
        <p:spPr>
          <a:xfrm>
            <a:off x="3281680" y="2262505"/>
            <a:ext cx="333375" cy="140335"/>
          </a:xfrm>
          <a:prstGeom prst="notchedRightArrow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燕尾形箭头 183"/>
          <p:cNvSpPr/>
          <p:nvPr/>
        </p:nvSpPr>
        <p:spPr>
          <a:xfrm>
            <a:off x="5018405" y="2252980"/>
            <a:ext cx="333375" cy="140335"/>
          </a:xfrm>
          <a:prstGeom prst="notchedRightArrow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燕尾形箭头 184"/>
          <p:cNvSpPr/>
          <p:nvPr/>
        </p:nvSpPr>
        <p:spPr>
          <a:xfrm>
            <a:off x="6568440" y="2262505"/>
            <a:ext cx="333375" cy="140335"/>
          </a:xfrm>
          <a:prstGeom prst="notchedRightArrow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燕尾形箭头 185"/>
          <p:cNvSpPr/>
          <p:nvPr/>
        </p:nvSpPr>
        <p:spPr>
          <a:xfrm>
            <a:off x="8233410" y="2252980"/>
            <a:ext cx="334010" cy="140335"/>
          </a:xfrm>
          <a:prstGeom prst="notchedRightArrow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燕尾形箭头 186"/>
          <p:cNvSpPr/>
          <p:nvPr/>
        </p:nvSpPr>
        <p:spPr>
          <a:xfrm>
            <a:off x="9897110" y="2252980"/>
            <a:ext cx="333375" cy="140335"/>
          </a:xfrm>
          <a:prstGeom prst="notchedRightArrow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1" name="图形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0930" y="2240280"/>
            <a:ext cx="271145" cy="212725"/>
          </a:xfrm>
          <a:prstGeom prst="rect">
            <a:avLst/>
          </a:prstGeom>
        </p:spPr>
      </p:pic>
      <p:sp>
        <p:nvSpPr>
          <p:cNvPr id="192" name="文本框 191"/>
          <p:cNvSpPr txBox="1"/>
          <p:nvPr/>
        </p:nvSpPr>
        <p:spPr>
          <a:xfrm>
            <a:off x="693420" y="2731770"/>
            <a:ext cx="10407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84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采集</a:t>
            </a:r>
            <a:endParaRPr lang="zh-CN" altLang="en-US" sz="1400" dirty="0">
              <a:solidFill>
                <a:srgbClr val="0084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909320" y="2012315"/>
            <a:ext cx="634365" cy="597535"/>
            <a:chOff x="796" y="3236"/>
            <a:chExt cx="1080" cy="1080"/>
          </a:xfrm>
        </p:grpSpPr>
        <p:sp>
          <p:nvSpPr>
            <p:cNvPr id="194" name="Oval 12"/>
            <p:cNvSpPr/>
            <p:nvPr/>
          </p:nvSpPr>
          <p:spPr>
            <a:xfrm>
              <a:off x="796" y="3236"/>
              <a:ext cx="1080" cy="1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  <a:effectLst>
              <a:outerShdw blurRad="165100" dist="38100" dir="5400000" algn="tl" rotWithShape="0">
                <a:srgbClr val="1390D1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pic>
          <p:nvPicPr>
            <p:cNvPr id="195" name="图形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03" y="3566"/>
              <a:ext cx="467" cy="4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607091" y="271609"/>
            <a:ext cx="592769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互动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直播</a:t>
            </a: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优化 </a:t>
            </a:r>
            <a:r>
              <a:rPr lang="en-US" altLang="zh-CN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系统层面</a:t>
            </a:r>
            <a:endParaRPr lang="zh-CN" alt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81940" y="390493"/>
            <a:ext cx="76200" cy="31623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66850" y="1868561"/>
            <a:ext cx="1710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70305" y="2326640"/>
            <a:ext cx="24942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实时质量探测，就近接入</a:t>
            </a:r>
          </a:p>
          <a:p>
            <a:r>
              <a:rPr lang="zh-CN" altLang="en-US" sz="1400" dirty="0"/>
              <a:t>实时负载监控，资源精准调度</a:t>
            </a:r>
          </a:p>
          <a:p>
            <a:r>
              <a:rPr lang="zh-CN" altLang="en-US" sz="1400" dirty="0"/>
              <a:t>异网接入优化，网络全覆盖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93565" y="4220845"/>
            <a:ext cx="3205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/>
              <a:t>分布式多中心能力，提高服务高可用</a:t>
            </a:r>
          </a:p>
          <a:p>
            <a:pPr algn="l"/>
            <a:r>
              <a:rPr lang="zh-CN" altLang="en-US" sz="1400">
                <a:sym typeface="+mn-ea"/>
              </a:rPr>
              <a:t>服务故障自动迁移，提高服务容灾能力</a:t>
            </a:r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8077835" y="4231005"/>
            <a:ext cx="2672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ym typeface="+mn-ea"/>
              </a:rPr>
              <a:t>全链路</a:t>
            </a:r>
            <a:r>
              <a:rPr lang="zh-CN" altLang="en-US" sz="1400"/>
              <a:t>监控，实时掌握通话质量</a:t>
            </a:r>
          </a:p>
          <a:p>
            <a:r>
              <a:rPr lang="zh-CN" altLang="en-US" sz="1400"/>
              <a:t>实时数据分析，及时预警；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191260" y="4227195"/>
            <a:ext cx="284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自定义布局支持，满足多业务场景</a:t>
            </a:r>
          </a:p>
          <a:p>
            <a:r>
              <a:rPr lang="zh-CN" altLang="en-US" sz="1400"/>
              <a:t>混流效率优化，减少混流延时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351006" y="18612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信令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75480" y="243459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信令协议精简，加快连接速度；</a:t>
            </a:r>
          </a:p>
          <a:p>
            <a:r>
              <a:rPr lang="zh-CN" altLang="en-US" sz="1400" dirty="0"/>
              <a:t>信令架构升级，提升服务高并发能力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634591" y="186723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媒体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780655" y="2326640"/>
            <a:ext cx="30276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资源利用优化，提高媒体转发效率</a:t>
            </a:r>
          </a:p>
          <a:p>
            <a:r>
              <a:rPr lang="zh-CN" altLang="en-US" sz="1400"/>
              <a:t>媒体架构优化，提升服务高并发能力</a:t>
            </a:r>
          </a:p>
          <a:p>
            <a:r>
              <a:rPr lang="zh-CN" altLang="en-US" sz="1400"/>
              <a:t>端口收敛优化，减少运维复杂度</a:t>
            </a:r>
          </a:p>
        </p:txBody>
      </p:sp>
      <p:cxnSp>
        <p:nvCxnSpPr>
          <p:cNvPr id="74" name="直接连接符 73"/>
          <p:cNvCxnSpPr/>
          <p:nvPr>
            <p:custDataLst>
              <p:tags r:id="rId1"/>
            </p:custDataLst>
          </p:nvPr>
        </p:nvCxnSpPr>
        <p:spPr>
          <a:xfrm>
            <a:off x="1268385" y="3267359"/>
            <a:ext cx="9720000" cy="0"/>
          </a:xfrm>
          <a:prstGeom prst="line">
            <a:avLst/>
          </a:prstGeom>
          <a:ln>
            <a:solidFill>
              <a:srgbClr val="FFFFFF">
                <a:lumMod val="65000"/>
              </a:srgbClr>
            </a:solidFill>
          </a:ln>
        </p:spPr>
        <p:style>
          <a:lnRef idx="1">
            <a:srgbClr val="30B7FD"/>
          </a:lnRef>
          <a:fillRef idx="0">
            <a:srgbClr val="30B7FD"/>
          </a:fillRef>
          <a:effectRef idx="0">
            <a:srgbClr val="30B7FD"/>
          </a:effectRef>
          <a:fontRef idx="minor">
            <a:srgbClr val="000000"/>
          </a:fontRef>
        </p:style>
      </p:cxnSp>
      <p:cxnSp>
        <p:nvCxnSpPr>
          <p:cNvPr id="76" name="直接连接符 75"/>
          <p:cNvCxnSpPr/>
          <p:nvPr>
            <p:custDataLst>
              <p:tags r:id="rId2"/>
            </p:custDataLst>
          </p:nvPr>
        </p:nvCxnSpPr>
        <p:spPr>
          <a:xfrm flipH="1">
            <a:off x="4169410" y="1820545"/>
            <a:ext cx="28575" cy="3344545"/>
          </a:xfrm>
          <a:prstGeom prst="line">
            <a:avLst/>
          </a:prstGeom>
          <a:ln>
            <a:solidFill>
              <a:srgbClr val="FFFFFF">
                <a:lumMod val="65000"/>
              </a:srgbClr>
            </a:solidFill>
          </a:ln>
        </p:spPr>
        <p:style>
          <a:lnRef idx="1">
            <a:srgbClr val="30B7FD"/>
          </a:lnRef>
          <a:fillRef idx="0">
            <a:srgbClr val="30B7FD"/>
          </a:fillRef>
          <a:effectRef idx="0">
            <a:srgbClr val="30B7FD"/>
          </a:effectRef>
          <a:fontRef idx="minor">
            <a:srgbClr val="000000"/>
          </a:fontRef>
        </p:style>
      </p:cxnSp>
      <p:cxnSp>
        <p:nvCxnSpPr>
          <p:cNvPr id="77" name="直接连接符 76"/>
          <p:cNvCxnSpPr/>
          <p:nvPr>
            <p:custDataLst>
              <p:tags r:id="rId3"/>
            </p:custDataLst>
          </p:nvPr>
        </p:nvCxnSpPr>
        <p:spPr>
          <a:xfrm flipH="1">
            <a:off x="7714615" y="1820545"/>
            <a:ext cx="2540" cy="3281045"/>
          </a:xfrm>
          <a:prstGeom prst="line">
            <a:avLst/>
          </a:prstGeom>
          <a:ln>
            <a:solidFill>
              <a:srgbClr val="FFFFFF">
                <a:lumMod val="65000"/>
              </a:srgbClr>
            </a:solidFill>
          </a:ln>
        </p:spPr>
        <p:style>
          <a:lnRef idx="1">
            <a:srgbClr val="30B7FD"/>
          </a:lnRef>
          <a:fillRef idx="0">
            <a:srgbClr val="30B7FD"/>
          </a:fillRef>
          <a:effectRef idx="0">
            <a:srgbClr val="30B7FD"/>
          </a:effectRef>
          <a:fontRef idx="minor">
            <a:srgbClr val="000000"/>
          </a:fontRef>
        </p:style>
      </p:cxnSp>
      <p:sp>
        <p:nvSpPr>
          <p:cNvPr id="19" name="文本框 18"/>
          <p:cNvSpPr txBox="1"/>
          <p:nvPr/>
        </p:nvSpPr>
        <p:spPr>
          <a:xfrm>
            <a:off x="1562100" y="3706035"/>
            <a:ext cx="1710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混流转推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91325" y="3706035"/>
            <a:ext cx="1710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服务可靠性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80311" y="3704705"/>
            <a:ext cx="236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QoE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080935" y="2602093"/>
            <a:ext cx="1210588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应用趋势</a:t>
            </a:r>
          </a:p>
        </p:txBody>
      </p:sp>
      <p:sp>
        <p:nvSpPr>
          <p:cNvPr id="59" name="矩形 58"/>
          <p:cNvSpPr/>
          <p:nvPr/>
        </p:nvSpPr>
        <p:spPr>
          <a:xfrm>
            <a:off x="2632645" y="3982799"/>
            <a:ext cx="1786358" cy="192449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rgbClr val="FB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体积视频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空间音频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更大码率传输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更快编码处理</a:t>
            </a:r>
          </a:p>
        </p:txBody>
      </p:sp>
      <p:sp>
        <p:nvSpPr>
          <p:cNvPr id="60" name="矩形 59"/>
          <p:cNvSpPr/>
          <p:nvPr/>
        </p:nvSpPr>
        <p:spPr>
          <a:xfrm>
            <a:off x="4949474" y="3982799"/>
            <a:ext cx="1786358" cy="192449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rgbClr val="FB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传感设备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融合算法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更多数据类型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更流畅传输</a:t>
            </a:r>
          </a:p>
        </p:txBody>
      </p:sp>
      <p:sp>
        <p:nvSpPr>
          <p:cNvPr id="61" name="矩形 60"/>
          <p:cNvSpPr/>
          <p:nvPr/>
        </p:nvSpPr>
        <p:spPr>
          <a:xfrm>
            <a:off x="7268179" y="3982798"/>
            <a:ext cx="1786358" cy="192449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数智人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AR/VR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全息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渲染引擎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虚拟演播</a:t>
            </a:r>
          </a:p>
        </p:txBody>
      </p:sp>
      <p:sp>
        <p:nvSpPr>
          <p:cNvPr id="62" name="矩形 61"/>
          <p:cNvSpPr/>
          <p:nvPr/>
        </p:nvSpPr>
        <p:spPr>
          <a:xfrm>
            <a:off x="9560238" y="3982797"/>
            <a:ext cx="1786358" cy="192449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场景化封装</a:t>
            </a:r>
          </a:p>
          <a:p>
            <a:pPr algn="ctr"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更标准化接入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更规范产业发展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更稳定可靠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更大并发规模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080935" y="4566739"/>
            <a:ext cx="1210588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技术要求</a:t>
            </a:r>
          </a:p>
        </p:txBody>
      </p:sp>
      <p:sp>
        <p:nvSpPr>
          <p:cNvPr id="3" name="矩形 2"/>
          <p:cNvSpPr/>
          <p:nvPr/>
        </p:nvSpPr>
        <p:spPr>
          <a:xfrm>
            <a:off x="3259156" y="1612012"/>
            <a:ext cx="877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FB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zh-CN" altLang="en-US" sz="1800" b="1" dirty="0" smtClean="0">
                <a:solidFill>
                  <a:srgbClr val="FB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维度</a:t>
            </a:r>
            <a:endParaRPr lang="zh-CN" altLang="en-US" sz="1800" b="1" dirty="0">
              <a:solidFill>
                <a:srgbClr val="FB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2959" y="1612012"/>
            <a:ext cx="877163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FB8A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全感官</a:t>
            </a:r>
          </a:p>
        </p:txBody>
      </p:sp>
      <p:sp>
        <p:nvSpPr>
          <p:cNvPr id="6" name="矩形 5"/>
          <p:cNvSpPr/>
          <p:nvPr/>
        </p:nvSpPr>
        <p:spPr>
          <a:xfrm>
            <a:off x="7875869" y="1612012"/>
            <a:ext cx="877163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5DD3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元宇宙</a:t>
            </a:r>
          </a:p>
        </p:txBody>
      </p:sp>
      <p:sp>
        <p:nvSpPr>
          <p:cNvPr id="7" name="矩形 6"/>
          <p:cNvSpPr/>
          <p:nvPr/>
        </p:nvSpPr>
        <p:spPr>
          <a:xfrm>
            <a:off x="10093513" y="1612012"/>
            <a:ext cx="877163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448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全场景</a:t>
            </a:r>
          </a:p>
        </p:txBody>
      </p:sp>
      <p:sp>
        <p:nvSpPr>
          <p:cNvPr id="29" name="矩形 28"/>
          <p:cNvSpPr/>
          <p:nvPr/>
        </p:nvSpPr>
        <p:spPr>
          <a:xfrm>
            <a:off x="2632645" y="2188191"/>
            <a:ext cx="1786358" cy="160322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08000" bIns="72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从传统的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视频向</a:t>
            </a: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视频演进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，从双声道向空间音频演进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949474" y="2188191"/>
            <a:ext cx="1786358" cy="160322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08000" bIns="72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从传统的文本、音频、视频的视听感受扩展到触觉、嗅觉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等全感官感受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268179" y="2188191"/>
            <a:ext cx="1786358" cy="160322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08000" bIns="72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从写实音视频扩展为虚实融合的元宇宙场景。</a:t>
            </a:r>
          </a:p>
        </p:txBody>
      </p:sp>
      <p:sp>
        <p:nvSpPr>
          <p:cNvPr id="43" name="矩形 42"/>
          <p:cNvSpPr/>
          <p:nvPr/>
        </p:nvSpPr>
        <p:spPr>
          <a:xfrm>
            <a:off x="9560238" y="2188191"/>
            <a:ext cx="1786358" cy="160322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08000" bIns="72000" anchor="t" anchorCtr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的泛娱乐、协同办公、媒体等传统场景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到数字化全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场景。</a:t>
            </a:r>
          </a:p>
        </p:txBody>
      </p:sp>
      <p:sp>
        <p:nvSpPr>
          <p:cNvPr id="9" name="泪珠形 8"/>
          <p:cNvSpPr/>
          <p:nvPr/>
        </p:nvSpPr>
        <p:spPr>
          <a:xfrm>
            <a:off x="2977648" y="1757190"/>
            <a:ext cx="281508" cy="281508"/>
          </a:xfrm>
          <a:prstGeom prst="teardrop">
            <a:avLst/>
          </a:prstGeom>
          <a:solidFill>
            <a:srgbClr val="FB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4" name="泪珠形 43"/>
          <p:cNvSpPr/>
          <p:nvPr/>
        </p:nvSpPr>
        <p:spPr>
          <a:xfrm>
            <a:off x="5275078" y="1757190"/>
            <a:ext cx="281508" cy="281508"/>
          </a:xfrm>
          <a:prstGeom prst="teardrop">
            <a:avLst/>
          </a:prstGeom>
          <a:solidFill>
            <a:srgbClr val="FB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9" name="泪珠形 48"/>
          <p:cNvSpPr/>
          <p:nvPr/>
        </p:nvSpPr>
        <p:spPr>
          <a:xfrm>
            <a:off x="7595368" y="1757190"/>
            <a:ext cx="281508" cy="281508"/>
          </a:xfrm>
          <a:prstGeom prst="teardrop">
            <a:avLst/>
          </a:prstGeom>
          <a:solidFill>
            <a:srgbClr val="5DD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0" name="泪珠形 49"/>
          <p:cNvSpPr/>
          <p:nvPr/>
        </p:nvSpPr>
        <p:spPr>
          <a:xfrm>
            <a:off x="9835648" y="1757190"/>
            <a:ext cx="281508" cy="281508"/>
          </a:xfrm>
          <a:prstGeom prst="teardrop">
            <a:avLst/>
          </a:prstGeom>
          <a:solidFill>
            <a:srgbClr val="448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1" name="直线连接符 10"/>
          <p:cNvCxnSpPr/>
          <p:nvPr/>
        </p:nvCxnSpPr>
        <p:spPr>
          <a:xfrm>
            <a:off x="4697128" y="1757190"/>
            <a:ext cx="0" cy="4335602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0"/>
          <p:cNvCxnSpPr/>
          <p:nvPr/>
        </p:nvCxnSpPr>
        <p:spPr>
          <a:xfrm>
            <a:off x="6959065" y="1757190"/>
            <a:ext cx="0" cy="4335602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连接符 51"/>
          <p:cNvCxnSpPr/>
          <p:nvPr/>
        </p:nvCxnSpPr>
        <p:spPr>
          <a:xfrm>
            <a:off x="9288378" y="1757190"/>
            <a:ext cx="0" cy="4335602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07091" y="271609"/>
            <a:ext cx="592769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互动直播技术思考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381940" y="390493"/>
            <a:ext cx="76200" cy="31623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80773" y="3429000"/>
            <a:ext cx="4230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spc="339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THANK YOU</a:t>
            </a:r>
            <a:endParaRPr kumimoji="1" lang="zh-CN" altLang="en-US" sz="4800" spc="339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diagram"/>
  <p:tag name="KSO_WM_TEMPLATE_INDEX" val="633"/>
  <p:tag name="KSO_WM_UNIT_TYPE" val="l_i"/>
  <p:tag name="KSO_WM_UNIT_INDEX" val="1_1"/>
  <p:tag name="KSO_WM_UNIT_ID" val="diagram633_3*l_i*1_1"/>
  <p:tag name="KSO_WM_UNIT_LAYERLEVEL" val="1_1"/>
  <p:tag name="KSO_WM_BEAUTIFY_FLAG" val="#wm#"/>
  <p:tag name="KSO_WM_TAG_VERSION" val="1.0"/>
  <p:tag name="KSO_WM_DIAGRAM_GROUP_CODE" val="l1-1"/>
  <p:tag name="KSO_WM_UNIT_LINE_FORE_SCHEMECOLOR_INDEX" val="14"/>
  <p:tag name="KSO_WM_UNIT_LINE_FILL_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diagram"/>
  <p:tag name="KSO_WM_TEMPLATE_INDEX" val="633"/>
  <p:tag name="KSO_WM_UNIT_TYPE" val="l_i"/>
  <p:tag name="KSO_WM_UNIT_INDEX" val="1_2"/>
  <p:tag name="KSO_WM_UNIT_ID" val="diagram633_3*l_i*1_2"/>
  <p:tag name="KSO_WM_UNIT_LAYERLEVEL" val="1_1"/>
  <p:tag name="KSO_WM_BEAUTIFY_FLAG" val="#wm#"/>
  <p:tag name="KSO_WM_TAG_VERSION" val="1.0"/>
  <p:tag name="KSO_WM_DIAGRAM_GROUP_CODE" val="l1-1"/>
  <p:tag name="KSO_WM_UNIT_LINE_FORE_SCHEMECOLOR_INDEX" val="14"/>
  <p:tag name="KSO_WM_UNIT_LINE_FILL_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diagram"/>
  <p:tag name="KSO_WM_TEMPLATE_INDEX" val="633"/>
  <p:tag name="KSO_WM_UNIT_TYPE" val="l_i"/>
  <p:tag name="KSO_WM_UNIT_INDEX" val="1_2"/>
  <p:tag name="KSO_WM_UNIT_ID" val="diagram633_3*l_i*1_2"/>
  <p:tag name="KSO_WM_UNIT_LAYERLEVEL" val="1_1"/>
  <p:tag name="KSO_WM_BEAUTIFY_FLAG" val="#wm#"/>
  <p:tag name="KSO_WM_TAG_VERSION" val="1.0"/>
  <p:tag name="KSO_WM_DIAGRAM_GROUP_CODE" val="l1-1"/>
  <p:tag name="KSO_WM_UNIT_LINE_FORE_SCHEMECOLOR_INDEX" val="14"/>
  <p:tag name="KSO_WM_UNIT_LINE_FILL_TYPE" val="2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</TotalTime>
  <Words>1265</Words>
  <Application>Microsoft Office PowerPoint</Application>
  <PresentationFormat>宽屏</PresentationFormat>
  <Paragraphs>195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맑은 고딕</vt:lpstr>
      <vt:lpstr>等线</vt:lpstr>
      <vt:lpstr>等线 Light</vt:lpstr>
      <vt:lpstr>Microsoft YaHei</vt:lpstr>
      <vt:lpstr>Microsoft YaHei</vt:lpstr>
      <vt:lpstr>Arial</vt:lpstr>
      <vt:lpstr>Calibri</vt:lpstr>
      <vt:lpstr>Calibri Light</vt:lpstr>
      <vt:lpstr>Office Theme</vt:lpstr>
      <vt:lpstr>基于RTC的互动直播实践与思考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NTKO</dc:creator>
  <cp:lastModifiedBy>NTKO</cp:lastModifiedBy>
  <cp:revision>1255</cp:revision>
  <dcterms:created xsi:type="dcterms:W3CDTF">2022-09-04T15:24:43Z</dcterms:created>
  <dcterms:modified xsi:type="dcterms:W3CDTF">2022-09-06T02:07:56Z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2052-3.4.2.5348</vt:lpwstr>
  </property>
</Properties>
</file>