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Helvetica Neue"/>
      <p:regular r:id="rId30"/>
      <p:bold r:id="rId31"/>
      <p:italic r:id="rId32"/>
      <p:boldItalic r:id="rId33"/>
    </p:embeddedFont>
    <p:embeddedFont>
      <p:font typeface="Helvetica Neue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bold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regular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60af3d71_5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3e60af3d71_5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a65cbc1a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a65cbc1a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a65cbc1a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4a65cbc1a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a65cbc1a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a65cbc1a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a65cbc1a0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4a65cbc1a0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388cf5146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388cf5146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388cf514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388cf514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388cf5146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5388cf5146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3a8a9629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3a8a9629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388cf514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388cf514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b30e7a91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4b30e7a91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60af3d71_5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e60af3d71_5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65cbc1a0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4a65cbc1a0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a65cbc1a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4a65cbc1a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b30e7a9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b30e7a9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b30e7a91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b30e7a91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60af3d71_5_2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e60af3d71_5_2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60af3d71_5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e60af3d71_5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a65cbc1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a65cbc1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7b805a7e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7b805a7e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a65cbc1a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a65cbc1a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a65cbc1a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4a65cbc1a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a65cbc1a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a65cbc1a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a65cbc1a0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4a65cbc1a0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与副标题">
  <p:cSld name="TITLE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字节跳动ByteDance-PPT-0724-03.jpg" id="59" name="Google Shape;59;p13"/>
          <p:cNvPicPr preferRelativeResize="0"/>
          <p:nvPr/>
        </p:nvPicPr>
        <p:blipFill rotWithShape="1">
          <a:blip r:embed="rId2">
            <a:alphaModFix/>
          </a:blip>
          <a:srcRect b="1569" l="73004" r="-1465" t="87953"/>
          <a:stretch/>
        </p:blipFill>
        <p:spPr>
          <a:xfrm>
            <a:off x="7900826" y="4867686"/>
            <a:ext cx="1198052" cy="24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字节跳动ByteDance-PPT-0724-03.jpg" id="22" name="Google Shape;22;p4"/>
          <p:cNvPicPr preferRelativeResize="0"/>
          <p:nvPr/>
        </p:nvPicPr>
        <p:blipFill rotWithShape="1">
          <a:blip r:embed="rId2">
            <a:alphaModFix/>
          </a:blip>
          <a:srcRect b="77239" l="-2032" r="95845" t="5150"/>
          <a:stretch/>
        </p:blipFill>
        <p:spPr>
          <a:xfrm>
            <a:off x="-165450" y="14"/>
            <a:ext cx="565202" cy="90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字节跳动ByteDance-PPT-0724-03.jpg" id="28" name="Google Shape;28;p5"/>
          <p:cNvPicPr preferRelativeResize="0"/>
          <p:nvPr/>
        </p:nvPicPr>
        <p:blipFill rotWithShape="1">
          <a:blip r:embed="rId2">
            <a:alphaModFix/>
          </a:blip>
          <a:srcRect b="77239" l="-2032" r="95845" t="5150"/>
          <a:stretch/>
        </p:blipFill>
        <p:spPr>
          <a:xfrm>
            <a:off x="-195525" y="1"/>
            <a:ext cx="565202" cy="90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字节跳动ByteDance-PPT-0724-03.jpg" id="32" name="Google Shape;32;p6"/>
          <p:cNvPicPr preferRelativeResize="0"/>
          <p:nvPr/>
        </p:nvPicPr>
        <p:blipFill rotWithShape="1">
          <a:blip r:embed="rId2">
            <a:alphaModFix/>
          </a:blip>
          <a:srcRect b="77239" l="-2032" r="95845" t="5150"/>
          <a:stretch/>
        </p:blipFill>
        <p:spPr>
          <a:xfrm>
            <a:off x="-195525" y="1"/>
            <a:ext cx="565202" cy="90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6653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b="1" sz="24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8" y="47734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800">
                <a:solidFill>
                  <a:srgbClr val="B7B7B7"/>
                </a:solidFill>
              </a:defRPr>
            </a:lvl1pPr>
            <a:lvl2pPr lvl="1" algn="r">
              <a:buNone/>
              <a:defRPr sz="800">
                <a:solidFill>
                  <a:srgbClr val="B7B7B7"/>
                </a:solidFill>
              </a:defRPr>
            </a:lvl2pPr>
            <a:lvl3pPr lvl="2" algn="r">
              <a:buNone/>
              <a:defRPr sz="800">
                <a:solidFill>
                  <a:srgbClr val="B7B7B7"/>
                </a:solidFill>
              </a:defRPr>
            </a:lvl3pPr>
            <a:lvl4pPr lvl="3" algn="r">
              <a:buNone/>
              <a:defRPr sz="800">
                <a:solidFill>
                  <a:srgbClr val="B7B7B7"/>
                </a:solidFill>
              </a:defRPr>
            </a:lvl4pPr>
            <a:lvl5pPr lvl="4" algn="r">
              <a:buNone/>
              <a:defRPr sz="800">
                <a:solidFill>
                  <a:srgbClr val="B7B7B7"/>
                </a:solidFill>
              </a:defRPr>
            </a:lvl5pPr>
            <a:lvl6pPr lvl="5" algn="r">
              <a:buNone/>
              <a:defRPr sz="800">
                <a:solidFill>
                  <a:srgbClr val="B7B7B7"/>
                </a:solidFill>
              </a:defRPr>
            </a:lvl6pPr>
            <a:lvl7pPr lvl="6" algn="r">
              <a:buNone/>
              <a:defRPr sz="800">
                <a:solidFill>
                  <a:srgbClr val="B7B7B7"/>
                </a:solidFill>
              </a:defRPr>
            </a:lvl7pPr>
            <a:lvl8pPr lvl="7" algn="r">
              <a:buNone/>
              <a:defRPr sz="800">
                <a:solidFill>
                  <a:srgbClr val="B7B7B7"/>
                </a:solidFill>
              </a:defRPr>
            </a:lvl8pPr>
            <a:lvl9pPr lvl="8" algn="r">
              <a:buNone/>
              <a:defRPr sz="800">
                <a:solidFill>
                  <a:srgbClr val="B7B7B7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字节跳动ByteDance-PPT-0724-03.jpg" id="9" name="Google Shape;9;p1"/>
          <p:cNvPicPr preferRelativeResize="0"/>
          <p:nvPr/>
        </p:nvPicPr>
        <p:blipFill rotWithShape="1">
          <a:blip r:embed="rId1">
            <a:alphaModFix/>
          </a:blip>
          <a:srcRect b="77239" l="-2032" r="95845" t="5150"/>
          <a:stretch/>
        </p:blipFill>
        <p:spPr>
          <a:xfrm>
            <a:off x="-187000" y="14"/>
            <a:ext cx="565202" cy="905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字节跳动ByteDance-PPT-0724-03.jpg" id="10" name="Google Shape;10;p1"/>
          <p:cNvPicPr preferRelativeResize="0"/>
          <p:nvPr/>
        </p:nvPicPr>
        <p:blipFill rotWithShape="1">
          <a:blip r:embed="rId1">
            <a:alphaModFix/>
          </a:blip>
          <a:srcRect b="1569" l="73004" r="2382" t="87953"/>
          <a:stretch/>
        </p:blipFill>
        <p:spPr>
          <a:xfrm>
            <a:off x="7912500" y="4846138"/>
            <a:ext cx="1036078" cy="2482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leonardoFu/video-sei-event/blob/main/explainer.md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w3c/webcodecs/issues/198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字节跳动ByteDance-PPT-0724-01.jpg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640" y="0"/>
            <a:ext cx="91358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91725" y="2093050"/>
            <a:ext cx="59865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BAE"/>
              </a:buClr>
              <a:buSzPts val="3600"/>
              <a:buFont typeface="Helvetica Neue"/>
              <a:buNone/>
            </a:pPr>
            <a:r>
              <a:rPr b="1" lang="zh-CN" sz="3600">
                <a:solidFill>
                  <a:srgbClr val="3A5B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Video的SEI规范提议</a:t>
            </a:r>
            <a:endParaRPr b="1" i="0" sz="3600" u="none" cap="none" strike="noStrike">
              <a:solidFill>
                <a:srgbClr val="3A5B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25897" y="2896000"/>
            <a:ext cx="26991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C4D0"/>
              </a:buClr>
              <a:buSzPts val="1900"/>
              <a:buFont typeface="Helvetica Neue"/>
              <a:buNone/>
            </a:pPr>
            <a:r>
              <a:rPr b="1" lang="zh-CN" sz="1900">
                <a:solidFill>
                  <a:srgbClr val="59C4D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付宇豪</a:t>
            </a:r>
            <a:endParaRPr b="1" sz="1900">
              <a:solidFill>
                <a:srgbClr val="59C4D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C4D0"/>
              </a:buClr>
              <a:buSzPts val="1900"/>
              <a:buFont typeface="Helvetica Neue"/>
              <a:buNone/>
            </a:pPr>
            <a:r>
              <a:rPr b="1" lang="zh-CN" sz="1900">
                <a:solidFill>
                  <a:srgbClr val="59C4D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字节跳动Web多媒体</a:t>
            </a:r>
            <a:endParaRPr b="1" sz="1900">
              <a:solidFill>
                <a:srgbClr val="59C4D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缺少规范带来的困扰</a:t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2267700" y="4332775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一个常见的Web播放流程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75" y="1254524"/>
            <a:ext cx="7785452" cy="26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缺少规范带来的困扰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2267700" y="4388825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链路较长+渲染精度不足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1638"/>
            <a:ext cx="8243231" cy="334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缺少规范带来的困扰</a:t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2267700" y="4147050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Safari</a:t>
            </a:r>
            <a:r>
              <a:rPr lang="zh-CN"/>
              <a:t>不支持MediaSource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185" y="1316188"/>
            <a:ext cx="6893227" cy="25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字节跳动ByteDance-PPT-0724-02.jpg"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" y="0"/>
            <a:ext cx="91358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644525" y="1951375"/>
            <a:ext cx="53385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03. </a:t>
            </a: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推进中的规范与讨论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Video SEI event</a:t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284600" y="1368625"/>
            <a:ext cx="3940200" cy="3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在WICG</a:t>
            </a:r>
            <a:r>
              <a:rPr lang="zh-CN" sz="1800" u="sng">
                <a:solidFill>
                  <a:schemeClr val="hlink"/>
                </a:solidFill>
                <a:hlinkClick r:id="rId3"/>
              </a:rPr>
              <a:t>讨论</a:t>
            </a:r>
            <a:r>
              <a:rPr lang="zh-CN" sz="1800">
                <a:solidFill>
                  <a:srgbClr val="595959"/>
                </a:solidFill>
              </a:rPr>
              <a:t>推进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通过事件机制同步SEI内容与播放时间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优点：同时满足video.src播放与MSE播放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限制：事件频率限制、渲染</a:t>
            </a:r>
            <a:r>
              <a:rPr lang="zh-CN" sz="1800">
                <a:solidFill>
                  <a:srgbClr val="595959"/>
                </a:solidFill>
              </a:rPr>
              <a:t>精度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331" y="3"/>
            <a:ext cx="42006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Video SEI event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2267700" y="4533300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与video-rvfc</a:t>
            </a:r>
            <a:r>
              <a:rPr lang="zh-CN"/>
              <a:t>规范一起提升渲染精确度</a:t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350" y="827113"/>
            <a:ext cx="3850908" cy="348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Video SEI event</a:t>
            </a: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2267700" y="4533300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与video-rvfc规范一起提升渲染精确度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500" y="635350"/>
            <a:ext cx="3906426" cy="37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Video SEI 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2267700" y="4147050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使用SEI事件使流程精简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25" y="1075525"/>
            <a:ext cx="8267750" cy="26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DataCue</a:t>
            </a:r>
            <a:r>
              <a:rPr lang="zh-CN"/>
              <a:t>规范</a:t>
            </a:r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301950" y="962950"/>
            <a:ext cx="4343700" cy="3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将video</a:t>
            </a:r>
            <a:r>
              <a:rPr lang="zh-CN" sz="1800">
                <a:solidFill>
                  <a:srgbClr val="595959"/>
                </a:solidFill>
              </a:rPr>
              <a:t>带内、带外的数据抽象成video的各种metadata，映射到video元素播放的时间点上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通过监听textTrack的addCue事件感知到有新的时间点加入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通过cue的onEnter/onExit事件可以触发应用回调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通过activeCues属性可以获取到可用的cue列表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300" y="-49925"/>
            <a:ext cx="4236650" cy="51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与WebCodecs</a:t>
            </a:r>
            <a:r>
              <a:rPr lang="zh-CN"/>
              <a:t>一起使用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11700" y="1128575"/>
            <a:ext cx="4192500" cy="3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现有的</a:t>
            </a:r>
            <a:r>
              <a:rPr lang="zh-CN" u="sng">
                <a:solidFill>
                  <a:schemeClr val="hlink"/>
                </a:solidFill>
                <a:hlinkClick r:id="rId3"/>
              </a:rPr>
              <a:t>讨论</a:t>
            </a:r>
            <a:r>
              <a:rPr lang="zh-CN"/>
              <a:t>希望在解码时从回调中获取到SEI/SPS/VUI信息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WebCodecs可以在构建帧时提供metadata解析？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通过presentTimestamp可以将帧的SEI和VideoFrame进行精确的匹配渲染</a:t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200" y="664237"/>
            <a:ext cx="4110100" cy="415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19482" y="274775"/>
            <a:ext cx="1056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BAE"/>
              </a:buClr>
              <a:buSzPts val="1900"/>
              <a:buFont typeface="Helvetica Neue"/>
              <a:buNone/>
            </a:pPr>
            <a:r>
              <a:t/>
            </a:r>
            <a:endParaRPr b="1" i="0" sz="1900" u="none" cap="none" strike="noStrike">
              <a:solidFill>
                <a:srgbClr val="3A5B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303750" y="1157975"/>
            <a:ext cx="2642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Arial"/>
              <a:buNone/>
            </a:pPr>
            <a:r>
              <a:rPr b="1" lang="zh-CN" sz="2100">
                <a:solidFill>
                  <a:srgbClr val="5E5E5E"/>
                </a:solidFill>
              </a:rPr>
              <a:t>什么是视频中的SEI</a:t>
            </a:r>
            <a:endParaRPr b="1" i="0" sz="21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729122" y="1172588"/>
            <a:ext cx="3908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457085" y="1082486"/>
            <a:ext cx="565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A5BAE"/>
              </a:buClr>
              <a:buSzPts val="2700"/>
              <a:buFont typeface="Arial"/>
              <a:buNone/>
            </a:pPr>
            <a:r>
              <a:rPr b="1" i="0" lang="zh-CN" sz="2700" u="none" cap="none" strike="noStrike">
                <a:solidFill>
                  <a:srgbClr val="3A5BAE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zh-CN" sz="2700" u="none" cap="none" strike="noStrike">
                <a:solidFill>
                  <a:srgbClr val="3A5BA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00"/>
          </a:p>
        </p:txBody>
      </p:sp>
      <p:cxnSp>
        <p:nvCxnSpPr>
          <p:cNvPr id="75" name="Google Shape;75;p15"/>
          <p:cNvCxnSpPr/>
          <p:nvPr/>
        </p:nvCxnSpPr>
        <p:spPr>
          <a:xfrm>
            <a:off x="2146686" y="1172600"/>
            <a:ext cx="0" cy="324000"/>
          </a:xfrm>
          <a:prstGeom prst="straightConnector1">
            <a:avLst/>
          </a:prstGeom>
          <a:noFill/>
          <a:ln cap="flat" cmpd="sng" w="12700">
            <a:solidFill>
              <a:srgbClr val="3A5B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5"/>
          <p:cNvSpPr txBox="1"/>
          <p:nvPr/>
        </p:nvSpPr>
        <p:spPr>
          <a:xfrm>
            <a:off x="2305524" y="1948875"/>
            <a:ext cx="3179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Arial"/>
              <a:buNone/>
            </a:pPr>
            <a:r>
              <a:rPr b="1" lang="zh-CN" sz="2100">
                <a:solidFill>
                  <a:srgbClr val="5E5E5E"/>
                </a:solidFill>
              </a:rPr>
              <a:t>缺少规范带来的困扰</a:t>
            </a:r>
            <a:endParaRPr b="1" i="0" sz="21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458867" y="1873396"/>
            <a:ext cx="565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A5BAE"/>
              </a:buClr>
              <a:buSzPts val="2700"/>
              <a:buFont typeface="Arial"/>
              <a:buNone/>
            </a:pPr>
            <a:r>
              <a:rPr b="1" i="0" lang="zh-CN" sz="2700" u="none" cap="none" strike="noStrike">
                <a:solidFill>
                  <a:srgbClr val="3A5BAE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500"/>
          </a:p>
        </p:txBody>
      </p:sp>
      <p:cxnSp>
        <p:nvCxnSpPr>
          <p:cNvPr id="78" name="Google Shape;78;p15"/>
          <p:cNvCxnSpPr/>
          <p:nvPr/>
        </p:nvCxnSpPr>
        <p:spPr>
          <a:xfrm>
            <a:off x="2148468" y="1963510"/>
            <a:ext cx="0" cy="324000"/>
          </a:xfrm>
          <a:prstGeom prst="straightConnector1">
            <a:avLst/>
          </a:prstGeom>
          <a:noFill/>
          <a:ln cap="flat" cmpd="sng" w="12700">
            <a:solidFill>
              <a:srgbClr val="3A5B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5"/>
          <p:cNvSpPr txBox="1"/>
          <p:nvPr/>
        </p:nvSpPr>
        <p:spPr>
          <a:xfrm>
            <a:off x="2308025" y="2764675"/>
            <a:ext cx="3179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Arial"/>
              <a:buNone/>
            </a:pPr>
            <a:r>
              <a:rPr b="1" lang="zh-CN" sz="2100">
                <a:solidFill>
                  <a:srgbClr val="5E5E5E"/>
                </a:solidFill>
              </a:rPr>
              <a:t>推进中的规范与讨论</a:t>
            </a:r>
            <a:endParaRPr b="1" i="0" sz="21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619754" y="2802038"/>
            <a:ext cx="4050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461361" y="2689174"/>
            <a:ext cx="565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A5BAE"/>
              </a:buClr>
              <a:buSzPts val="2700"/>
              <a:buFont typeface="Arial"/>
              <a:buNone/>
            </a:pPr>
            <a:r>
              <a:rPr b="1" i="0" lang="zh-CN" sz="2700" u="none" cap="none" strike="noStrike">
                <a:solidFill>
                  <a:srgbClr val="3A5BAE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500"/>
          </a:p>
        </p:txBody>
      </p:sp>
      <p:cxnSp>
        <p:nvCxnSpPr>
          <p:cNvPr id="82" name="Google Shape;82;p15"/>
          <p:cNvCxnSpPr/>
          <p:nvPr/>
        </p:nvCxnSpPr>
        <p:spPr>
          <a:xfrm>
            <a:off x="2150962" y="2779288"/>
            <a:ext cx="0" cy="324000"/>
          </a:xfrm>
          <a:prstGeom prst="straightConnector1">
            <a:avLst/>
          </a:prstGeom>
          <a:noFill/>
          <a:ln cap="flat" cmpd="sng" w="12700">
            <a:solidFill>
              <a:srgbClr val="3A5B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15"/>
          <p:cNvSpPr txBox="1"/>
          <p:nvPr/>
        </p:nvSpPr>
        <p:spPr>
          <a:xfrm>
            <a:off x="2308450" y="3575075"/>
            <a:ext cx="2103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100"/>
              <a:buFont typeface="Arial"/>
              <a:buNone/>
            </a:pPr>
            <a:r>
              <a:rPr b="1" lang="zh-CN" sz="2100">
                <a:solidFill>
                  <a:srgbClr val="5E5E5E"/>
                </a:solidFill>
              </a:rPr>
              <a:t>理想的规范定义</a:t>
            </a:r>
            <a:endParaRPr b="1" i="0" sz="21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461781" y="3499594"/>
            <a:ext cx="5652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A5BAE"/>
              </a:buClr>
              <a:buSzPts val="2700"/>
              <a:buFont typeface="Arial"/>
              <a:buNone/>
            </a:pPr>
            <a:r>
              <a:rPr b="1" i="0" lang="zh-CN" sz="2700" u="none" cap="none" strike="noStrike">
                <a:solidFill>
                  <a:srgbClr val="3A5BAE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500"/>
          </a:p>
        </p:txBody>
      </p:sp>
      <p:cxnSp>
        <p:nvCxnSpPr>
          <p:cNvPr id="85" name="Google Shape;85;p15"/>
          <p:cNvCxnSpPr/>
          <p:nvPr/>
        </p:nvCxnSpPr>
        <p:spPr>
          <a:xfrm>
            <a:off x="2151382" y="3589708"/>
            <a:ext cx="0" cy="324000"/>
          </a:xfrm>
          <a:prstGeom prst="straightConnector1">
            <a:avLst/>
          </a:prstGeom>
          <a:noFill/>
          <a:ln cap="flat" cmpd="sng" w="12700">
            <a:solidFill>
              <a:srgbClr val="3A5B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5"/>
          <p:cNvSpPr txBox="1"/>
          <p:nvPr>
            <p:ph type="title"/>
          </p:nvPr>
        </p:nvSpPr>
        <p:spPr>
          <a:xfrm>
            <a:off x="311700" y="15191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3A5B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目录</a:t>
            </a:r>
            <a:endParaRPr b="1" sz="3000">
              <a:solidFill>
                <a:srgbClr val="3A5B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字节跳动ByteDance-PPT-0724-02.jpg" id="211" name="Google Shape;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" y="0"/>
            <a:ext cx="91358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/>
          <p:nvPr/>
        </p:nvSpPr>
        <p:spPr>
          <a:xfrm>
            <a:off x="644525" y="1951375"/>
            <a:ext cx="53385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04. </a:t>
            </a: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理想的规范定义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理想的规范定义</a:t>
            </a:r>
            <a:endParaRPr/>
          </a:p>
        </p:txBody>
      </p:sp>
      <p:sp>
        <p:nvSpPr>
          <p:cNvPr id="218" name="Google Shape;218;p3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向应用层隐藏复杂性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留给应用层处理时间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提供不同精度的方案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zh-CN" sz="1800">
                <a:solidFill>
                  <a:srgbClr val="595959"/>
                </a:solidFill>
              </a:rPr>
              <a:t>兼容video.src播放方式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应用处理时机</a:t>
            </a:r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187" y="830325"/>
            <a:ext cx="6207227" cy="335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2946600" y="4441800"/>
            <a:ext cx="32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接收 -&gt; 渲染 有充分的处理时间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提供不同精度的处理方案</a:t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038" y="739238"/>
            <a:ext cx="7113527" cy="409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字节跳动ByteDance-PPT-0724-04.jpg" id="236" name="Google Shape;2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" y="0"/>
            <a:ext cx="91358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1456773" y="2280656"/>
            <a:ext cx="2045804" cy="582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zh-CN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字节跳动ByteDance-PPT-0724-02.jpg"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" y="0"/>
            <a:ext cx="91358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644525" y="1951375"/>
            <a:ext cx="36624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01. 什么是SEI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什么是SEI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1800">
                <a:solidFill>
                  <a:srgbClr val="595959"/>
                </a:solidFill>
              </a:rPr>
              <a:t>SEI的全称是Supplemental Enhancement Information, 意为补充增强信息，可携带编码、展示相关的补充信息，在H.264/H.265规范中都有支持，同时在已经定稿的H.266规范中也有相应的定义。</a:t>
            </a:r>
            <a:r>
              <a:rPr lang="zh-CN" sz="1800">
                <a:solidFill>
                  <a:srgbClr val="595959"/>
                </a:solidFill>
              </a:rPr>
              <a:t>它可以携带的信息类型很多，从H.264规范中定义的SEI类型就有多达28种。业务上常用的SEI类型为0x05，意为用户自定义信息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900" y="1009700"/>
            <a:ext cx="4364052" cy="29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SEI的</a:t>
            </a:r>
            <a:r>
              <a:rPr lang="zh-CN"/>
              <a:t>应用场景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975" y="786912"/>
            <a:ext cx="6396052" cy="35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267700" y="4491400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在防</a:t>
            </a:r>
            <a:r>
              <a:rPr lang="zh-CN"/>
              <a:t>挡弹幕视频中携带蒙版信息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SEI的应用场景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267700" y="4454775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直播过程中同步活动事件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963" y="828525"/>
            <a:ext cx="3418070" cy="341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SEI的应用场景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267700" y="4440125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计算直播端到端延迟</a:t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624" y="859738"/>
            <a:ext cx="7046400" cy="34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235500" y="1665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SEI的应用场景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267700" y="4529775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实时字幕翻译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26" y="887325"/>
            <a:ext cx="6391926" cy="3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字节跳动ByteDance-PPT-0724-02.jpg"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0" y="0"/>
            <a:ext cx="91358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644525" y="1951375"/>
            <a:ext cx="53385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02. </a:t>
            </a:r>
            <a:r>
              <a:rPr b="1" lang="zh-C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缺少规范带来的困扰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