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320" r:id="rId3"/>
    <p:sldId id="338" r:id="rId4"/>
    <p:sldId id="321" r:id="rId5"/>
    <p:sldId id="333" r:id="rId6"/>
    <p:sldId id="322" r:id="rId7"/>
    <p:sldId id="339" r:id="rId8"/>
    <p:sldId id="340" r:id="rId9"/>
    <p:sldId id="327" r:id="rId10"/>
    <p:sldId id="334" r:id="rId11"/>
    <p:sldId id="335" r:id="rId12"/>
    <p:sldId id="341" r:id="rId13"/>
    <p:sldId id="323" r:id="rId14"/>
    <p:sldId id="342" r:id="rId15"/>
    <p:sldId id="313" r:id="rId16"/>
    <p:sldId id="314" r:id="rId17"/>
    <p:sldId id="278" r:id="rId18"/>
    <p:sldId id="318" r:id="rId19"/>
    <p:sldId id="326" r:id="rId20"/>
    <p:sldId id="324" r:id="rId21"/>
    <p:sldId id="328" r:id="rId22"/>
    <p:sldId id="310" r:id="rId23"/>
    <p:sldId id="329" r:id="rId24"/>
    <p:sldId id="330" r:id="rId25"/>
    <p:sldId id="336" r:id="rId26"/>
    <p:sldId id="316" r:id="rId27"/>
    <p:sldId id="280" r:id="rId28"/>
    <p:sldId id="343" r:id="rId29"/>
    <p:sldId id="34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189737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0" autoAdjust="0"/>
    <p:restoredTop sz="83810"/>
  </p:normalViewPr>
  <p:slideViewPr>
    <p:cSldViewPr snapToGrid="0">
      <p:cViewPr varScale="1">
        <p:scale>
          <a:sx n="106" d="100"/>
          <a:sy n="106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437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4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619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209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这里贴伪代码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这里贴伪代码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38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24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407967" cy="3469347"/>
          </a:xfrm>
        </p:spPr>
        <p:txBody>
          <a:bodyPr/>
          <a:lstStyle/>
          <a:p>
            <a:r>
              <a:rPr lang="zh-SG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基于规则的无障碍</a:t>
            </a:r>
            <a:br>
              <a:rPr lang="en-US" altLang="zh-SG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SG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开发框架</a:t>
            </a:r>
            <a:br>
              <a:rPr lang="en-US" altLang="zh-SG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SG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09490" y="4852391"/>
            <a:ext cx="6831673" cy="1086237"/>
          </a:xfrm>
        </p:spPr>
        <p:txBody>
          <a:bodyPr/>
          <a:lstStyle/>
          <a:p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Nalecyxu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许怀鑫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SG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无障碍体系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14012" y="500400"/>
            <a:ext cx="469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		——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生成虚拟节点时机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" y="1163320"/>
            <a:ext cx="8815070" cy="5563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45" y="905510"/>
            <a:ext cx="8066405" cy="58451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无障碍体系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14012" y="500400"/>
            <a:ext cx="398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		——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事件分发流程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0" y="5932785"/>
            <a:ext cx="381000" cy="736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66000" y="623248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拦截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88925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执行原理</a:t>
            </a:r>
            <a:endParaRPr lang="zh-CN" altLang="zh-SG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116330" y="996950"/>
            <a:ext cx="2075815" cy="42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175" indent="-384175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SG" dirty="0"/>
          </a:p>
        </p:txBody>
      </p:sp>
      <p:sp>
        <p:nvSpPr>
          <p:cNvPr id="3" name="文本框 2"/>
          <p:cNvSpPr txBox="1"/>
          <p:nvPr/>
        </p:nvSpPr>
        <p:spPr>
          <a:xfrm>
            <a:off x="1116330" y="897890"/>
            <a:ext cx="3978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614012" y="500400"/>
            <a:ext cx="55707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采用基于责任链的流水线处理</a:t>
            </a:r>
          </a:p>
          <a:p>
            <a:endParaRPr kumimoji="1"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15" y="1082040"/>
            <a:ext cx="10369550" cy="54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08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核心流程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4012" y="500400"/>
            <a:ext cx="323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		——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热区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补足</a:t>
            </a:r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47800" y="1375410"/>
            <a:ext cx="48013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原有的方案：</a:t>
            </a:r>
            <a:endParaRPr kumimoji="1"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直接改</a:t>
            </a:r>
            <a:r>
              <a:rPr kumimoji="1"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XML,</a:t>
            </a:r>
            <a:r>
              <a:rPr kumimoji="1"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</a:t>
            </a:r>
            <a:r>
              <a:rPr kumimoji="1"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padding</a:t>
            </a:r>
            <a:r>
              <a:rPr kumimoji="1"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，甚至改布局</a:t>
            </a:r>
            <a:endParaRPr kumimoji="1"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存在问题：</a:t>
            </a:r>
            <a:endParaRPr kumimoji="1"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工作量大，工作重复，特殊场景实现困难</a:t>
            </a:r>
            <a:endParaRPr kumimoji="1"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47800" y="3606760"/>
            <a:ext cx="101219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需要：</a:t>
            </a:r>
            <a:endParaRPr lang="en-US" altLang="zh-CN" dirty="0"/>
          </a:p>
          <a:p>
            <a:r>
              <a:rPr lang="zh-CN" altLang="en-US" sz="2000" dirty="0"/>
              <a:t>全局的热区补足机制</a:t>
            </a:r>
            <a:endParaRPr lang="en-US" altLang="zh-CN" sz="2000" dirty="0"/>
          </a:p>
          <a:p>
            <a:endParaRPr lang="en-US" altLang="zh-CN" dirty="0"/>
          </a:p>
          <a:p>
            <a:r>
              <a:rPr lang="zh-CN" altLang="en-US" dirty="0"/>
              <a:t>微信的方案：</a:t>
            </a:r>
            <a:endParaRPr lang="en-US" altLang="zh-CN" dirty="0"/>
          </a:p>
          <a:p>
            <a:r>
              <a:rPr lang="zh-CN" altLang="en-US" sz="2000" dirty="0"/>
              <a:t>在创建</a:t>
            </a:r>
            <a:r>
              <a:rPr lang="en-US" altLang="zh-CN" sz="2000" dirty="0"/>
              <a:t>View</a:t>
            </a:r>
            <a:r>
              <a:rPr lang="zh-CN" altLang="en-US" sz="2000" dirty="0"/>
              <a:t>的统一入口去设置</a:t>
            </a:r>
            <a:r>
              <a:rPr lang="en-US" altLang="zh-CN" sz="2000" dirty="0" err="1"/>
              <a:t>TouchDelegate</a:t>
            </a:r>
            <a:r>
              <a:rPr lang="zh-CN" altLang="en-US" sz="2000" dirty="0"/>
              <a:t>代理，由父</a:t>
            </a:r>
            <a:r>
              <a:rPr lang="en-US" altLang="zh-CN" sz="2000" dirty="0"/>
              <a:t>View</a:t>
            </a:r>
            <a:r>
              <a:rPr lang="zh-CN" altLang="en-US" sz="2000" dirty="0"/>
              <a:t>去承接转发</a:t>
            </a:r>
            <a:r>
              <a:rPr lang="en-US" altLang="zh-CN" sz="2000" dirty="0"/>
              <a:t>Touch</a:t>
            </a:r>
            <a:r>
              <a:rPr lang="zh-CN" altLang="en-US" sz="2000" dirty="0"/>
              <a:t>事件</a:t>
            </a:r>
            <a:endParaRPr lang="en-US" altLang="zh-CN" sz="2000" dirty="0"/>
          </a:p>
          <a:p>
            <a:r>
              <a:rPr lang="zh-CN" altLang="en-US" sz="2000" dirty="0"/>
              <a:t>（框架的预处理责任链）</a:t>
            </a:r>
            <a:endParaRPr lang="en-US" altLang="zh-CN" sz="20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>
            <a:extLst>
              <a:ext uri="{FF2B5EF4-FFF2-40B4-BE49-F238E27FC236}">
                <a16:creationId xmlns:a16="http://schemas.microsoft.com/office/drawing/2014/main" id="{D6C673AA-2F32-814B-A2D1-C8C37B0E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核心流程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116330" y="996950"/>
            <a:ext cx="2075815" cy="42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175" indent="-384175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SG" dirty="0"/>
          </a:p>
        </p:txBody>
      </p:sp>
      <p:sp>
        <p:nvSpPr>
          <p:cNvPr id="6" name="文本框 5"/>
          <p:cNvSpPr txBox="1"/>
          <p:nvPr/>
        </p:nvSpPr>
        <p:spPr>
          <a:xfrm>
            <a:off x="1116330" y="1003300"/>
            <a:ext cx="455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全局放大方案摸索：如何找到合适的父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View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54237" y="1555095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TouchDelegate</a:t>
            </a:r>
            <a:endParaRPr lang="en-US" altLang="zh-CN" dirty="0"/>
          </a:p>
        </p:txBody>
      </p:sp>
      <p:sp>
        <p:nvSpPr>
          <p:cNvPr id="17" name="文本框 16"/>
          <p:cNvSpPr txBox="1"/>
          <p:nvPr/>
        </p:nvSpPr>
        <p:spPr>
          <a:xfrm>
            <a:off x="6043930" y="2625725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问题：</a:t>
            </a:r>
          </a:p>
          <a:p>
            <a:r>
              <a:rPr lang="zh-CN" altLang="en-US"/>
              <a:t>如果存在子</a:t>
            </a:r>
            <a:r>
              <a:rPr lang="en-US" altLang="zh-CN"/>
              <a:t>View</a:t>
            </a:r>
            <a:r>
              <a:rPr lang="zh-CN" altLang="zh-CN"/>
              <a:t>是</a:t>
            </a:r>
            <a:r>
              <a:rPr lang="en-US" altLang="zh-CN"/>
              <a:t>Clickable</a:t>
            </a:r>
            <a:r>
              <a:rPr lang="zh-CN" altLang="en-US"/>
              <a:t>、</a:t>
            </a:r>
            <a:r>
              <a:rPr lang="en-US" altLang="zh-CN"/>
              <a:t>LongClickable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3746500"/>
            <a:ext cx="2659380" cy="23133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175" y="3679825"/>
            <a:ext cx="2717165" cy="26289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805" y="4560570"/>
            <a:ext cx="739140" cy="6858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072E67C-BEC8-5943-98FC-A3AA0FC36AAE}"/>
              </a:ext>
            </a:extLst>
          </p:cNvPr>
          <p:cNvSpPr txBox="1"/>
          <p:nvPr/>
        </p:nvSpPr>
        <p:spPr>
          <a:xfrm>
            <a:off x="3614012" y="500400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		——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热区放大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4C6EDE-9091-7840-BCDB-646447E99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885" y="1875532"/>
            <a:ext cx="4349443" cy="4285615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951B5AF-8025-6EFE-E8FE-92779A40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83" y="2472689"/>
            <a:ext cx="4450681" cy="35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7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/>
        </p:nvSpPr>
        <p:spPr>
          <a:xfrm>
            <a:off x="1116330" y="996950"/>
            <a:ext cx="2075815" cy="42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175" indent="-384175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SG" dirty="0"/>
          </a:p>
        </p:txBody>
      </p:sp>
      <p:sp>
        <p:nvSpPr>
          <p:cNvPr id="17" name="文本框 16"/>
          <p:cNvSpPr txBox="1"/>
          <p:nvPr/>
        </p:nvSpPr>
        <p:spPr>
          <a:xfrm>
            <a:off x="6498590" y="2829560"/>
            <a:ext cx="58978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问题：</a:t>
            </a:r>
          </a:p>
          <a:p>
            <a:r>
              <a:rPr lang="zh-CN" altLang="en-US" dirty="0"/>
              <a:t>如果存在父</a:t>
            </a:r>
            <a:r>
              <a:rPr lang="en-US" altLang="zh-CN" dirty="0"/>
              <a:t>View</a:t>
            </a:r>
            <a:r>
              <a:rPr lang="zh-CN" altLang="en-US" dirty="0"/>
              <a:t>设置了</a:t>
            </a:r>
            <a:r>
              <a:rPr lang="en-US" altLang="zh-CN" dirty="0" err="1"/>
              <a:t>OnTouchListener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可能</a:t>
            </a:r>
            <a:r>
              <a:rPr lang="en-US" altLang="zh-CN" dirty="0" err="1"/>
              <a:t>OnTouchListener</a:t>
            </a:r>
            <a:r>
              <a:rPr lang="zh-CN" altLang="en-US" dirty="0"/>
              <a:t>回调返回</a:t>
            </a:r>
            <a:r>
              <a:rPr lang="en-US" altLang="zh-CN" dirty="0"/>
              <a:t>True</a:t>
            </a:r>
            <a:r>
              <a:rPr lang="zh-CN" altLang="en-US" dirty="0"/>
              <a:t>拦截</a:t>
            </a:r>
            <a:r>
              <a:rPr lang="en-US" altLang="zh-CN" dirty="0" err="1"/>
              <a:t>TouchDelegate</a:t>
            </a:r>
            <a:r>
              <a:rPr lang="zh-CN" altLang="en-US" dirty="0"/>
              <a:t>？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290C7C51-0A01-A143-AA98-241DAD85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核心流程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72F86B-B220-1945-BE81-F808ACB95A54}"/>
              </a:ext>
            </a:extLst>
          </p:cNvPr>
          <p:cNvSpPr txBox="1"/>
          <p:nvPr/>
        </p:nvSpPr>
        <p:spPr>
          <a:xfrm>
            <a:off x="3614012" y="500400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		——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热区放大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318601B-A16B-4E43-BA33-020FCCC48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29" y="1915160"/>
            <a:ext cx="4911093" cy="444244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42E9ECB-9F9E-3C46-BC04-99FBE487FD7E}"/>
              </a:ext>
            </a:extLst>
          </p:cNvPr>
          <p:cNvSpPr txBox="1"/>
          <p:nvPr/>
        </p:nvSpPr>
        <p:spPr>
          <a:xfrm>
            <a:off x="2154237" y="1555095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TouchDelegate</a:t>
            </a:r>
            <a:endParaRPr lang="en-US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195E15B-9F3C-1E44-8EC8-E14C599DE004}"/>
              </a:ext>
            </a:extLst>
          </p:cNvPr>
          <p:cNvSpPr txBox="1"/>
          <p:nvPr/>
        </p:nvSpPr>
        <p:spPr>
          <a:xfrm>
            <a:off x="1116330" y="1003300"/>
            <a:ext cx="455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全局放大方案摸索：如何找到合适的父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1637350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/>
        </p:nvSpPr>
        <p:spPr>
          <a:xfrm>
            <a:off x="1116330" y="996950"/>
            <a:ext cx="2075815" cy="42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175" indent="-384175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SG" dirty="0"/>
          </a:p>
        </p:txBody>
      </p:sp>
      <p:sp>
        <p:nvSpPr>
          <p:cNvPr id="8" name="文本框 7"/>
          <p:cNvSpPr txBox="1"/>
          <p:nvPr/>
        </p:nvSpPr>
        <p:spPr>
          <a:xfrm>
            <a:off x="4578985" y="1437442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TouchDelegate</a:t>
            </a:r>
            <a:endParaRPr lang="en-US" altLang="zh-CN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36E2C957-5B74-614C-AFCD-E8F4A513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核心流程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  <a:sym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3876072-0EC0-9944-8A3C-DD6F4039F20B}"/>
              </a:ext>
            </a:extLst>
          </p:cNvPr>
          <p:cNvSpPr txBox="1"/>
          <p:nvPr/>
        </p:nvSpPr>
        <p:spPr>
          <a:xfrm>
            <a:off x="3614012" y="500400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		——</a:t>
            </a:r>
            <a:r>
              <a:rPr kumimoji="1"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热区放大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23BDBF5-A707-0E48-8958-C7972F524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0" y="1846620"/>
            <a:ext cx="4777856" cy="467421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5E75A3D-37BE-714A-B2E2-3BAFF1FA8D6B}"/>
              </a:ext>
            </a:extLst>
          </p:cNvPr>
          <p:cNvSpPr txBox="1"/>
          <p:nvPr/>
        </p:nvSpPr>
        <p:spPr>
          <a:xfrm>
            <a:off x="1116330" y="1003300"/>
            <a:ext cx="455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全局放大方案摸索：如何找到合适的父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3306233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核心流程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116330" y="996950"/>
            <a:ext cx="2075815" cy="42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175" indent="-384175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SG" dirty="0"/>
          </a:p>
        </p:txBody>
      </p:sp>
      <p:sp>
        <p:nvSpPr>
          <p:cNvPr id="6" name="文本框 5"/>
          <p:cNvSpPr txBox="1"/>
          <p:nvPr/>
        </p:nvSpPr>
        <p:spPr>
          <a:xfrm>
            <a:off x="1116330" y="1003300"/>
            <a:ext cx="455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全局放大方案摸索：如何找到合适的父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View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0942" y="1413490"/>
            <a:ext cx="9555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事件派发机制：</a:t>
            </a:r>
          </a:p>
          <a:p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 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从父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View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往子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View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派发，从子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View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向上处理</a:t>
            </a:r>
          </a:p>
          <a:p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 View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的事件处理顺序是先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OnTouchListener,</a:t>
            </a:r>
            <a:r>
              <a:rPr lang="zh-CN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然后是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TouchDelegate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，再是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Click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LongClick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14012" y="500400"/>
            <a:ext cx="323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		——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热区补足</a:t>
            </a:r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4277" y="2725400"/>
            <a:ext cx="47548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合适的承载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View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满足条件之一</a:t>
            </a:r>
          </a:p>
          <a:p>
            <a:pPr algn="l"/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 </a:t>
            </a:r>
            <a:r>
              <a:rPr 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足够大</a:t>
            </a:r>
          </a:p>
          <a:p>
            <a:pPr algn="l"/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 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承载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View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是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Clickable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LongClickable</a:t>
            </a:r>
          </a:p>
          <a:p>
            <a:pPr algn="l"/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 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承载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View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的父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View</a:t>
            </a:r>
            <a:r>
              <a:rPr lang="zh-CN" altLang="en-US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设置了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OnTouchListener</a:t>
            </a:r>
            <a:endParaRPr lang="zh-CN" altLang="en-US" dirty="0" err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395" y="2468880"/>
            <a:ext cx="4335780" cy="438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88925"/>
            <a:ext cx="9813925" cy="76517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成果展示</a:t>
            </a:r>
            <a:endParaRPr lang="zh-CN" altLang="zh-SG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116330" y="996950"/>
            <a:ext cx="2075815" cy="42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175" indent="-384175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SG" dirty="0"/>
          </a:p>
        </p:txBody>
      </p:sp>
      <p:sp>
        <p:nvSpPr>
          <p:cNvPr id="7" name="文本框 6"/>
          <p:cNvSpPr txBox="1"/>
          <p:nvPr/>
        </p:nvSpPr>
        <p:spPr>
          <a:xfrm>
            <a:off x="1143227" y="1072817"/>
            <a:ext cx="2470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最终成果：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14012" y="500400"/>
            <a:ext cx="23164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热区补足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kumimoji="1"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613785" y="1497330"/>
            <a:ext cx="5901690" cy="2355215"/>
            <a:chOff x="1758" y="3842"/>
            <a:chExt cx="9294" cy="37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8" y="5829"/>
              <a:ext cx="9295" cy="172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8" y="3842"/>
              <a:ext cx="9295" cy="1771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3076575" y="4155440"/>
            <a:ext cx="6975475" cy="2495550"/>
            <a:chOff x="2242" y="3657"/>
            <a:chExt cx="13814" cy="5639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42" y="6252"/>
              <a:ext cx="13714" cy="304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42" y="3657"/>
              <a:ext cx="13815" cy="247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7039610" y="1446530"/>
            <a:ext cx="4564380" cy="4505325"/>
            <a:chOff x="11515" y="1570"/>
            <a:chExt cx="7188" cy="709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15" y="1570"/>
              <a:ext cx="7188" cy="356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15" y="5237"/>
              <a:ext cx="7187" cy="3428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1122045" y="1762125"/>
            <a:ext cx="5621655" cy="4017010"/>
            <a:chOff x="5157" y="3176"/>
            <a:chExt cx="8853" cy="632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90" y="6346"/>
              <a:ext cx="8820" cy="315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57" y="3176"/>
              <a:ext cx="8853" cy="29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抽象通用逻辑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915" y="1165860"/>
            <a:ext cx="3347085" cy="77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34" y="2182579"/>
            <a:ext cx="2843065" cy="26225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14012" y="500400"/>
            <a:ext cx="4698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		——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全局规范元素类型</a:t>
            </a:r>
            <a:endParaRPr kumimoji="1"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69402" y="2899711"/>
            <a:ext cx="6756997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定位问题：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在研究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Talkback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源码过程中得知，“类型”取决于</a:t>
            </a:r>
            <a:r>
              <a:rPr kumimoji="1" lang="en-US" altLang="zh-CN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ClassName</a:t>
            </a:r>
            <a:endParaRPr kumimoji="1" lang="en-US" altLang="zh-CN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“返回”“确定” 实现上并不是继承自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Button</a:t>
            </a:r>
          </a:p>
        </p:txBody>
      </p:sp>
      <p:sp>
        <p:nvSpPr>
          <p:cNvPr id="9" name="矩形 8"/>
          <p:cNvSpPr/>
          <p:nvPr/>
        </p:nvSpPr>
        <p:spPr>
          <a:xfrm>
            <a:off x="1269402" y="20875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发现问题：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部分控件，读屏时没有“类型”属性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69402" y="3823605"/>
            <a:ext cx="9004898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解决问题：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添加通用逻辑：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View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生成节点后，如果文案是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确定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”+Clickable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，或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ID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符合规则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将节点</a:t>
            </a:r>
            <a:r>
              <a:rPr kumimoji="1"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Classname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属性设为</a:t>
            </a:r>
            <a:r>
              <a:rPr kumimoji="1"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Button.class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4885" y="1030605"/>
            <a:ext cx="33439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Talkback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读屏文案拼接：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描述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+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类型 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+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行为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“表情 按钮 点按两次激活”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690" y="1299845"/>
            <a:ext cx="1295400" cy="655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0600" y="3299613"/>
            <a:ext cx="11214100" cy="1539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基于规则的无障碍</a:t>
            </a:r>
            <a:r>
              <a:rPr lang="en-US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适老化开发框架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(Auto-Accessibility)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非通用逻辑处理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7540" y="1441277"/>
            <a:ext cx="920854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举个例子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修改控件描述：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View.setContentDescription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(string)</a:t>
            </a: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修改聚焦顺序：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en-US" altLang="zh-CN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View.setA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ccessibilityTraversalBefore(id)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en-US" altLang="zh-CN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View.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setAccessibilityTraversalAfter(id)</a:t>
            </a: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存在问题：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我们需要在各个逻辑最近的地方插入适配代码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侵入性大，代码分散</a:t>
            </a:r>
            <a:endParaRPr kumimoji="1" lang="en-US" altLang="zh-CN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781810"/>
            <a:ext cx="5905500" cy="2793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4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问题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1212" y="1172903"/>
            <a:ext cx="9208545" cy="812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点击区域随着是否开启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Talkback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发生变化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选中头像，读屏文案：腾讯行政的头像，有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条未读消息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聚焦顺序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en-US" altLang="zh-CN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	View.setA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ccessibilityTraversalBefore(id)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en-US" altLang="zh-CN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	View.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setAccessibilityTraversalAfter(id)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43" y="1781810"/>
            <a:ext cx="4748643" cy="9885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265" y="4168140"/>
            <a:ext cx="3865245" cy="254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0" y="3250058"/>
            <a:ext cx="7162800" cy="133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88925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使用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UIC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进行逻辑解耦</a:t>
            </a:r>
            <a:endParaRPr lang="zh-CN" altLang="zh-SG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116330" y="996950"/>
            <a:ext cx="2075815" cy="42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175" indent="-384175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SG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1330324"/>
            <a:ext cx="6410730" cy="4791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2888596"/>
            <a:ext cx="4730308" cy="1674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拓展系统接口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7376" y="1548129"/>
            <a:ext cx="985973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原理：</a:t>
            </a:r>
            <a:endParaRPr kumimoji="1"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View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生成节点给系统的时候进行拦截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对符合规则的节点进行修改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/>
          </a:p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右图运行流程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005" y="1781810"/>
            <a:ext cx="5836920" cy="377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性能方面的一些优化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3635" y="1558291"/>
            <a:ext cx="8908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.desc(callback: (View)-&gt;String)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635" y="4203700"/>
            <a:ext cx="89084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优化方案：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在研究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Talkback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体系的过程中发现，聚焦发生时会产生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Focus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事件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在拦截到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Focus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事件时，才开放对应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View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Callback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执行权限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640" y="1189990"/>
            <a:ext cx="7840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	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背景：为了灵活性，我提供了一个由开发者自行生成读屏文案的回调api</a:t>
            </a:r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5640" y="2609215"/>
            <a:ext cx="70218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	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存在问题：在极端情况下可能引起性能问题</a:t>
            </a:r>
          </a:p>
          <a:p>
            <a:pPr algn="l"/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	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43635" y="1912620"/>
            <a:ext cx="56267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 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由开发者实现的回调，执行时间是不可控的</a:t>
            </a:r>
          </a:p>
          <a:p>
            <a:pPr algn="l"/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 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调用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Api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的时机由系统触发，频率不可控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43635" y="3254375"/>
            <a:ext cx="70770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优化思路：</a:t>
            </a:r>
            <a:endParaRPr kumimoji="1"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	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减少调用次数，只在必要时调用，只在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Focus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时才调用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" grpId="0"/>
      <p:bldP spid="5" grpId="1"/>
      <p:bldP spid="8" grpId="0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88925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成果展示</a:t>
            </a:r>
            <a:endParaRPr lang="zh-CN" altLang="zh-SG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48940" y="11093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13785" y="500380"/>
            <a:ext cx="3479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en-US" altLang="zh-CN" sz="2800" dirty="0" err="1"/>
              <a:t>ClickAs</a:t>
            </a:r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descr="文本, 信件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87" y="2053453"/>
            <a:ext cx="2870264" cy="6378365"/>
          </a:xfrm>
          <a:prstGeom prst="rect">
            <a:avLst/>
          </a:prstGeom>
        </p:spPr>
      </p:pic>
      <p:pic>
        <p:nvPicPr>
          <p:cNvPr id="12" name="图片 11" descr="图示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963" y="2053453"/>
            <a:ext cx="2862066" cy="63601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47066" y="1381344"/>
            <a:ext cx="4929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Talkback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启用             </a:t>
            </a:r>
            <a:r>
              <a:rPr kumimoji="1"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Talkbcak</a:t>
            </a:r>
            <a:r>
              <a:rPr kumimoji="1"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关闭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041" y="1477645"/>
            <a:ext cx="5016546" cy="2890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88925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成果展示</a:t>
            </a:r>
            <a:endParaRPr lang="zh-CN" altLang="zh-SG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2889564" y="3449219"/>
            <a:ext cx="2075815" cy="42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175" indent="-384175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SG" dirty="0"/>
          </a:p>
        </p:txBody>
      </p:sp>
      <p:sp>
        <p:nvSpPr>
          <p:cNvPr id="10" name="文本框 9"/>
          <p:cNvSpPr txBox="1"/>
          <p:nvPr/>
        </p:nvSpPr>
        <p:spPr>
          <a:xfrm>
            <a:off x="2948940" y="11093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70904" y="126533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before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57274" y="1254222"/>
            <a:ext cx="754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After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03" y="1633635"/>
            <a:ext cx="2346081" cy="50831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436" y="1633635"/>
            <a:ext cx="2249193" cy="50831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697" y="1381858"/>
            <a:ext cx="5838162" cy="370131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613785" y="500380"/>
            <a:ext cx="2890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聚焦顺序</a:t>
            </a:r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/>
        </p:nvSpPr>
        <p:spPr>
          <a:xfrm>
            <a:off x="1116330" y="996950"/>
            <a:ext cx="11075670" cy="5751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175" indent="-384175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Talkback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热区快速走查工具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88925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工具化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流程化</a:t>
            </a:r>
            <a:endParaRPr lang="zh-CN" altLang="zh-SG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116330" y="996950"/>
            <a:ext cx="2075815" cy="42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175" indent="-384175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zh-SG" dirty="0"/>
          </a:p>
        </p:txBody>
      </p:sp>
      <p:sp>
        <p:nvSpPr>
          <p:cNvPr id="8" name="文本框 7"/>
          <p:cNvSpPr txBox="1"/>
          <p:nvPr/>
        </p:nvSpPr>
        <p:spPr>
          <a:xfrm>
            <a:off x="1506906" y="1351817"/>
            <a:ext cx="676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设计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开发</a:t>
            </a:r>
            <a:r>
              <a:rPr kumimoji="1"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测试的痛点：页面元素多，走查验证效率极其</a:t>
            </a:r>
            <a:r>
              <a:rPr kumimoji="1"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低下</a:t>
            </a:r>
            <a:endParaRPr kumimoji="1" lang="en-US" altLang="zh-CN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69822" y="315396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单个页面走查时间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58922" y="3153107"/>
            <a:ext cx="1472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5min+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1487" y="46957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走查效果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60515" y="3153107"/>
            <a:ext cx="1472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1min-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58499" y="4695730"/>
            <a:ext cx="1472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可能遗漏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01147" y="4675410"/>
            <a:ext cx="1472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一目了然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62" y="1863802"/>
            <a:ext cx="2235808" cy="47958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660" y="1864622"/>
            <a:ext cx="2157413" cy="479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5CF5E6-485B-DB42-E9CA-339AAA54E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217" y="1110343"/>
            <a:ext cx="9888583" cy="5458731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自定义实现一个</a:t>
            </a:r>
            <a:r>
              <a:rPr lang="en" altLang="zh-CN" sz="3200" dirty="0" err="1"/>
              <a:t>AccessibilityService</a:t>
            </a:r>
            <a:r>
              <a:rPr lang="zh-CN" altLang="en-US" sz="3200" dirty="0"/>
              <a:t>用于获取到当前活跃窗口的根节点</a:t>
            </a:r>
          </a:p>
          <a:p>
            <a:r>
              <a:rPr lang="zh-CN" altLang="en-US" sz="3200" dirty="0"/>
              <a:t>每隔</a:t>
            </a:r>
            <a:r>
              <a:rPr lang="en-US" altLang="zh-CN" sz="3200" dirty="0"/>
              <a:t>0.5</a:t>
            </a:r>
            <a:r>
              <a:rPr lang="en" altLang="zh-CN" sz="3200" dirty="0"/>
              <a:t>s</a:t>
            </a:r>
            <a:r>
              <a:rPr lang="zh-CN" altLang="en-US" sz="3200" dirty="0"/>
              <a:t>进行一次节点的获取：从当前活跃窗口的根节点遍历所有的节点，逐个进行判断是否会被聚焦</a:t>
            </a:r>
          </a:p>
          <a:p>
            <a:r>
              <a:rPr lang="zh-CN" altLang="en-US" sz="3200" dirty="0"/>
              <a:t>对通过允许聚焦的节点进行信息收集，在一次遍历完成后通知到 </a:t>
            </a:r>
            <a:r>
              <a:rPr lang="en" altLang="zh-CN" sz="3200" dirty="0" err="1"/>
              <a:t>DrawService</a:t>
            </a:r>
            <a:endParaRPr lang="en" altLang="zh-CN" sz="3200" dirty="0"/>
          </a:p>
          <a:p>
            <a:r>
              <a:rPr lang="zh-CN" altLang="en-US" sz="3200" dirty="0"/>
              <a:t>提前在</a:t>
            </a:r>
            <a:r>
              <a:rPr lang="en" altLang="zh-CN" sz="3200" dirty="0"/>
              <a:t>window</a:t>
            </a:r>
            <a:r>
              <a:rPr lang="zh-CN" altLang="en-US" sz="3200" dirty="0"/>
              <a:t>中添加一个</a:t>
            </a:r>
            <a:r>
              <a:rPr lang="en" altLang="zh-CN" sz="3200" dirty="0"/>
              <a:t>View</a:t>
            </a:r>
            <a:r>
              <a:rPr lang="zh-CN" altLang="en-US" sz="3200" dirty="0"/>
              <a:t>用于绘制信息，由 </a:t>
            </a:r>
            <a:r>
              <a:rPr lang="en" altLang="zh-CN" sz="3200" dirty="0" err="1"/>
              <a:t>DrawService</a:t>
            </a:r>
            <a:r>
              <a:rPr lang="en" altLang="zh-CN" sz="3200" dirty="0"/>
              <a:t> </a:t>
            </a:r>
            <a:r>
              <a:rPr lang="zh-CN" altLang="en-US" sz="3200" dirty="0"/>
              <a:t>进行绘制</a:t>
            </a:r>
          </a:p>
          <a:p>
            <a:endParaRPr kumimoji="1" lang="zh-CN" altLang="en-US" sz="3200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9B5C713-5935-B19D-4AD0-4E6AC125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85" y="288925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实现原理</a:t>
            </a:r>
            <a:endParaRPr lang="zh-CN" altLang="zh-SG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E0174EB-FED8-843A-445D-4CF969DE0279}"/>
              </a:ext>
            </a:extLst>
          </p:cNvPr>
          <p:cNvSpPr txBox="1"/>
          <p:nvPr/>
        </p:nvSpPr>
        <p:spPr>
          <a:xfrm>
            <a:off x="2917099" y="5760720"/>
            <a:ext cx="5519460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关键问题：怎么是否会被聚焦</a:t>
            </a:r>
          </a:p>
        </p:txBody>
      </p:sp>
    </p:spTree>
    <p:extLst>
      <p:ext uri="{BB962C8B-B14F-4D97-AF65-F5344CB8AC3E}">
        <p14:creationId xmlns:p14="http://schemas.microsoft.com/office/powerpoint/2010/main" val="19224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8FED8-1F7E-B2F9-7FD8-A738D8D5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/>
          <a:lstStyle/>
          <a:p>
            <a:pPr algn="ctr"/>
            <a:r>
              <a:rPr kumimoji="1" lang="en-US" altLang="zh-CN" dirty="0"/>
              <a:t>Thanks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448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8A0B37-CD25-080B-C3BC-9A98137B4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38463"/>
            <a:ext cx="9601200" cy="492893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框架需求及背景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框架简介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基础知识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整体流程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执行原理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核心流程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走查工具</a:t>
            </a:r>
          </a:p>
        </p:txBody>
      </p:sp>
    </p:spTree>
    <p:extLst>
      <p:ext uri="{BB962C8B-B14F-4D97-AF65-F5344CB8AC3E}">
        <p14:creationId xmlns:p14="http://schemas.microsoft.com/office/powerpoint/2010/main" val="37730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88925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框架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需求及背景</a:t>
            </a:r>
            <a:endParaRPr lang="zh-SG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16188" y="1229026"/>
            <a:ext cx="10313670" cy="5291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可感知性：大字体适配，颜色对比度等</a:t>
            </a:r>
            <a:endParaRPr lang="en-US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可操作性：放大过小的热区</a:t>
            </a:r>
            <a:endParaRPr lang="en-US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可理解性：能够在</a:t>
            </a:r>
            <a:r>
              <a:rPr lang="en-US" altLang="zh-CN" sz="2800" b="1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TalkBack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等读屏软件下正确运行</a:t>
            </a:r>
            <a:endParaRPr lang="en-US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（正确描述，正确聚焦顺序，排除干扰）</a:t>
            </a:r>
            <a:endParaRPr lang="en-US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内容占位符 2"/>
          <p:cNvSpPr>
            <a:spLocks noGrp="1"/>
          </p:cNvSpPr>
          <p:nvPr/>
        </p:nvSpPr>
        <p:spPr>
          <a:xfrm>
            <a:off x="1126490" y="3714750"/>
            <a:ext cx="2387600" cy="429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175" indent="-384175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574" y="4810593"/>
            <a:ext cx="5250180" cy="1043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88925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框架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需求及背景</a:t>
            </a:r>
            <a:endParaRPr lang="zh-SG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4630" y="1277620"/>
            <a:ext cx="8601710" cy="5291455"/>
          </a:xfrm>
        </p:spPr>
        <p:txBody>
          <a:bodyPr>
            <a:normAutofit/>
          </a:bodyPr>
          <a:lstStyle/>
          <a:p>
            <a:r>
              <a:rPr kumimoji="1"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时间紧，工作量大</a:t>
            </a:r>
            <a:endParaRPr kumimoji="1"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kumimoji="1"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无障碍开发缺乏经验，规范</a:t>
            </a:r>
            <a:endParaRPr kumimoji="1"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无障碍适老化代码侵入性大，难以维护</a:t>
            </a:r>
            <a:endParaRPr lang="en-US" altLang="zh-CN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内容占位符 2"/>
          <p:cNvSpPr>
            <a:spLocks noGrp="1"/>
          </p:cNvSpPr>
          <p:nvPr/>
        </p:nvSpPr>
        <p:spPr>
          <a:xfrm>
            <a:off x="1126490" y="3714750"/>
            <a:ext cx="2387600" cy="429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175" indent="-384175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目标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38343" y="1688950"/>
            <a:ext cx="7112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抽象通用逻辑，避免各个业务重复适配</a:t>
            </a:r>
            <a:endParaRPr kumimoji="1"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kumimoji="1"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简单、易维护、解耦、规范的接口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63B180-9BCD-55A4-D6D4-D71E2212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590" y="1323473"/>
            <a:ext cx="11085095" cy="6509084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全局热区宽高补齐至</a:t>
            </a:r>
            <a:r>
              <a:rPr lang="en-US" altLang="zh-CN" sz="3200" dirty="0"/>
              <a:t>44</a:t>
            </a:r>
            <a:r>
              <a:rPr lang="en" altLang="zh-CN" sz="3200" dirty="0" err="1"/>
              <a:t>dp</a:t>
            </a:r>
            <a:r>
              <a:rPr lang="zh-CN" altLang="en" sz="3200" dirty="0"/>
              <a:t>，</a:t>
            </a:r>
            <a:r>
              <a:rPr lang="zh-CN" altLang="en-US" sz="3200" dirty="0"/>
              <a:t>并提供自定义热区放大</a:t>
            </a:r>
            <a:r>
              <a:rPr lang="en-US" altLang="zh-CN" sz="3200" dirty="0"/>
              <a:t>/</a:t>
            </a:r>
            <a:r>
              <a:rPr lang="zh-CN" altLang="en-US" sz="3200" dirty="0"/>
              <a:t>禁用热区放大的功能</a:t>
            </a:r>
            <a:endParaRPr lang="en-US" altLang="zh-CN" sz="3200" dirty="0"/>
          </a:p>
          <a:p>
            <a:r>
              <a:rPr lang="zh-CN" altLang="en-US" sz="3200" dirty="0"/>
              <a:t>通过配置统一设置</a:t>
            </a:r>
            <a:r>
              <a:rPr lang="en" altLang="zh-CN" sz="3200" dirty="0" err="1"/>
              <a:t>contentDescription</a:t>
            </a:r>
            <a:endParaRPr lang="en" altLang="zh-CN" sz="3200" dirty="0"/>
          </a:p>
          <a:p>
            <a:r>
              <a:rPr lang="zh-CN" altLang="en-US" sz="3200" dirty="0"/>
              <a:t>支持把多个</a:t>
            </a:r>
            <a:r>
              <a:rPr lang="en" altLang="zh-CN" sz="3200" dirty="0"/>
              <a:t>View</a:t>
            </a:r>
            <a:r>
              <a:rPr lang="zh-CN" altLang="en-US" sz="3200" dirty="0"/>
              <a:t>组合成一体进行读屏</a:t>
            </a:r>
          </a:p>
          <a:p>
            <a:r>
              <a:rPr lang="zh-CN" altLang="en-US" sz="3200" dirty="0"/>
              <a:t>通过配置禁用某个</a:t>
            </a:r>
            <a:r>
              <a:rPr lang="en" altLang="zh-CN" sz="3200" dirty="0"/>
              <a:t>View</a:t>
            </a:r>
            <a:r>
              <a:rPr lang="zh-CN" altLang="en-US" sz="3200" dirty="0"/>
              <a:t>被</a:t>
            </a:r>
            <a:r>
              <a:rPr lang="en" altLang="zh-CN" sz="3200" dirty="0"/>
              <a:t>Talkback</a:t>
            </a:r>
            <a:r>
              <a:rPr lang="zh-CN" altLang="en-US" sz="3200" dirty="0"/>
              <a:t>聚焦的能力</a:t>
            </a:r>
          </a:p>
          <a:p>
            <a:r>
              <a:rPr lang="zh-CN" altLang="en-US" sz="3200" dirty="0"/>
              <a:t>支持按指定顺序进行读屏，支持局部控制</a:t>
            </a:r>
            <a:r>
              <a:rPr lang="en" altLang="zh-CN" sz="3200" dirty="0"/>
              <a:t>Talkback</a:t>
            </a:r>
            <a:r>
              <a:rPr lang="zh-CN" altLang="en-US" sz="3200" dirty="0"/>
              <a:t>聚焦顺序</a:t>
            </a:r>
          </a:p>
          <a:p>
            <a:endParaRPr kumimoji="1" lang="zh-CN" altLang="en-US" sz="3200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CCB19432-86B1-C280-A1C0-198C1B98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框架实现的功能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184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655F31F-992F-1760-0DF3-0EDC14D40C57}"/>
              </a:ext>
            </a:extLst>
          </p:cNvPr>
          <p:cNvSpPr txBox="1">
            <a:spLocks/>
          </p:cNvSpPr>
          <p:nvPr/>
        </p:nvSpPr>
        <p:spPr>
          <a:xfrm>
            <a:off x="984885" y="29591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框架实现的功能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6E753C9-FDF9-A4AE-F670-46636086B4EC}"/>
              </a:ext>
            </a:extLst>
          </p:cNvPr>
          <p:cNvSpPr txBox="1">
            <a:spLocks/>
          </p:cNvSpPr>
          <p:nvPr/>
        </p:nvSpPr>
        <p:spPr>
          <a:xfrm>
            <a:off x="986590" y="1323473"/>
            <a:ext cx="11085095" cy="6509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175" indent="-384175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175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/>
              <a:t>支持设定在</a:t>
            </a:r>
            <a:r>
              <a:rPr lang="en" altLang="zh-CN" sz="3200" dirty="0"/>
              <a:t>Activity</a:t>
            </a:r>
            <a:r>
              <a:rPr lang="zh-CN" altLang="en-US" sz="3200" dirty="0"/>
              <a:t>启动后的第一个读屏控件</a:t>
            </a:r>
          </a:p>
          <a:p>
            <a:r>
              <a:rPr lang="zh-CN" altLang="en-US" sz="3200" dirty="0"/>
              <a:t>支持对某个父</a:t>
            </a:r>
            <a:r>
              <a:rPr lang="en" altLang="zh-CN" sz="3200" dirty="0"/>
              <a:t>View</a:t>
            </a:r>
            <a:r>
              <a:rPr lang="zh-CN" altLang="en-US" sz="3200" dirty="0"/>
              <a:t>的</a:t>
            </a:r>
            <a:r>
              <a:rPr lang="en" altLang="zh-CN" sz="3200" dirty="0" err="1"/>
              <a:t>disableChildren</a:t>
            </a:r>
            <a:r>
              <a:rPr lang="zh-CN" altLang="en-US" sz="3200" dirty="0"/>
              <a:t>功能</a:t>
            </a:r>
          </a:p>
          <a:p>
            <a:r>
              <a:rPr lang="zh-CN" altLang="en-US" sz="3200" dirty="0"/>
              <a:t>在某个</a:t>
            </a:r>
            <a:r>
              <a:rPr lang="en" altLang="zh-CN" sz="3200" dirty="0"/>
              <a:t>View</a:t>
            </a:r>
            <a:r>
              <a:rPr lang="zh-CN" altLang="en-US" sz="3200" dirty="0"/>
              <a:t>满足条件时，对其进行读屏，但不聚焦</a:t>
            </a:r>
          </a:p>
          <a:p>
            <a:r>
              <a:rPr lang="zh-CN" altLang="en-US" sz="3200" dirty="0"/>
              <a:t>在某个</a:t>
            </a:r>
            <a:r>
              <a:rPr lang="en" altLang="zh-CN" sz="3200" dirty="0"/>
              <a:t>View</a:t>
            </a:r>
            <a:r>
              <a:rPr lang="zh-CN" altLang="en-US" sz="3200" dirty="0"/>
              <a:t>满足条件时，读出提前设定的</a:t>
            </a:r>
            <a:r>
              <a:rPr lang="en" altLang="zh-CN" sz="3200" dirty="0"/>
              <a:t>string</a:t>
            </a:r>
            <a:r>
              <a:rPr lang="zh-CN" altLang="en" sz="3200" dirty="0"/>
              <a:t>，</a:t>
            </a:r>
            <a:r>
              <a:rPr lang="zh-CN" altLang="en-US" sz="3200" dirty="0"/>
              <a:t>但不聚焦</a:t>
            </a:r>
          </a:p>
          <a:p>
            <a:r>
              <a:rPr lang="en-US" altLang="zh-CN" sz="32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1191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4885" y="295910"/>
            <a:ext cx="9601200" cy="1485900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无障碍体系 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14012" y="500400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		——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体系架构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70" y="1295400"/>
            <a:ext cx="848106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裁剪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730</TotalTime>
  <Words>1106</Words>
  <Application>Microsoft Macintosh PowerPoint</Application>
  <PresentationFormat>宽屏</PresentationFormat>
  <Paragraphs>240</Paragraphs>
  <Slides>29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黑体</vt:lpstr>
      <vt:lpstr>黑体</vt:lpstr>
      <vt:lpstr>Calibri</vt:lpstr>
      <vt:lpstr>Franklin Gothic Book</vt:lpstr>
      <vt:lpstr>裁剪</vt:lpstr>
      <vt:lpstr>基于规则的无障碍 开发框架 </vt:lpstr>
      <vt:lpstr>PowerPoint 演示文稿</vt:lpstr>
      <vt:lpstr>PowerPoint 演示文稿</vt:lpstr>
      <vt:lpstr>框架需求及背景</vt:lpstr>
      <vt:lpstr>框架需求及背景</vt:lpstr>
      <vt:lpstr>目标</vt:lpstr>
      <vt:lpstr>框架实现的功能</vt:lpstr>
      <vt:lpstr>PowerPoint 演示文稿</vt:lpstr>
      <vt:lpstr>无障碍体系 </vt:lpstr>
      <vt:lpstr>无障碍体系</vt:lpstr>
      <vt:lpstr>无障碍体系</vt:lpstr>
      <vt:lpstr>执行原理</vt:lpstr>
      <vt:lpstr>核心流程</vt:lpstr>
      <vt:lpstr>核心流程</vt:lpstr>
      <vt:lpstr>核心流程</vt:lpstr>
      <vt:lpstr>核心流程</vt:lpstr>
      <vt:lpstr>核心流程</vt:lpstr>
      <vt:lpstr>成果展示</vt:lpstr>
      <vt:lpstr>抽象通用逻辑</vt:lpstr>
      <vt:lpstr>非通用逻辑处理</vt:lpstr>
      <vt:lpstr>问题</vt:lpstr>
      <vt:lpstr>使用UIC进行逻辑解耦</vt:lpstr>
      <vt:lpstr>拓展系统接口</vt:lpstr>
      <vt:lpstr>性能方面的一些优化</vt:lpstr>
      <vt:lpstr>成果展示</vt:lpstr>
      <vt:lpstr>成果展示</vt:lpstr>
      <vt:lpstr>工具化/流程化</vt:lpstr>
      <vt:lpstr>实现原理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转正答辩</dc:title>
  <dc:creator>lecy Na</dc:creator>
  <cp:lastModifiedBy>T189737</cp:lastModifiedBy>
  <cp:revision>43</cp:revision>
  <dcterms:created xsi:type="dcterms:W3CDTF">2021-08-07T15:31:00Z</dcterms:created>
  <dcterms:modified xsi:type="dcterms:W3CDTF">2022-09-05T06:38:33Z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F1C5AF2B01C54F53926D4614478BB453</vt:lpwstr>
  </property>
  <property fmtid="{D5CDD505-2E9C-101B-9397-08002B2CF9AE}" pid="3" name="KSOProductBuildVer">
    <vt:lpwstr>2052-11.1.0.10700</vt:lpwstr>
  </property>
</Properties>
</file>