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handoutMasterIdLst>
    <p:handoutMasterId r:id="rId23"/>
  </p:handoutMasterIdLst>
  <p:sldIdLst>
    <p:sldId id="257" r:id="rId2"/>
    <p:sldId id="258" r:id="rId3"/>
    <p:sldId id="262" r:id="rId4"/>
    <p:sldId id="263" r:id="rId5"/>
    <p:sldId id="261" r:id="rId6"/>
    <p:sldId id="277" r:id="rId7"/>
    <p:sldId id="278" r:id="rId8"/>
    <p:sldId id="279" r:id="rId9"/>
    <p:sldId id="282" r:id="rId10"/>
    <p:sldId id="283" r:id="rId11"/>
    <p:sldId id="285" r:id="rId12"/>
    <p:sldId id="286" r:id="rId13"/>
    <p:sldId id="287" r:id="rId14"/>
    <p:sldId id="289" r:id="rId15"/>
    <p:sldId id="288" r:id="rId16"/>
    <p:sldId id="273" r:id="rId17"/>
    <p:sldId id="276" r:id="rId18"/>
    <p:sldId id="267" r:id="rId19"/>
    <p:sldId id="284" r:id="rId20"/>
    <p:sldId id="269" r:id="rId21"/>
  </p:sldIdLst>
  <p:sldSz cx="12192000" cy="6858000"/>
  <p:notesSz cx="6858000" cy="9144000"/>
  <p:embeddedFontLst>
    <p:embeddedFont>
      <p:font typeface="思源黑体 CN Bold" panose="020B0800000000000000" pitchFamily="34" charset="-122"/>
      <p:bold r:id="rId24"/>
    </p:embeddedFont>
    <p:embeddedFont>
      <p:font typeface="思源黑体 CN Regular" panose="020B0500000000000000" pitchFamily="34" charset="-122"/>
      <p:regular r:id="rId25"/>
    </p:embeddedFont>
    <p:embeddedFont>
      <p:font typeface="等线" panose="02010600030101010101" pitchFamily="2" charset="-122"/>
      <p:regular r:id="rId26"/>
      <p:bold r:id="rId2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p15:clr>
            <a:srgbClr val="A4A3A4"/>
          </p15:clr>
        </p15:guide>
        <p15:guide id="2" pos="483">
          <p15:clr>
            <a:srgbClr val="A4A3A4"/>
          </p15:clr>
        </p15:guide>
        <p15:guide id="3"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2978D"/>
    <a:srgbClr val="666666"/>
    <a:srgbClr val="4791D5"/>
    <a:srgbClr val="4D4D4D"/>
    <a:srgbClr val="333333"/>
    <a:srgbClr val="A25500"/>
    <a:srgbClr val="FF8601"/>
    <a:srgbClr val="FDD79A"/>
    <a:srgbClr val="FFDEB9"/>
    <a:srgbClr val="FAE9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6" autoAdjust="0"/>
    <p:restoredTop sz="94270" autoAdjust="0"/>
  </p:normalViewPr>
  <p:slideViewPr>
    <p:cSldViewPr snapToGrid="0" showGuides="1">
      <p:cViewPr varScale="1">
        <p:scale>
          <a:sx n="45" d="100"/>
          <a:sy n="45" d="100"/>
        </p:scale>
        <p:origin x="60" y="968"/>
      </p:cViewPr>
      <p:guideLst>
        <p:guide orient="horz" pos="2205"/>
        <p:guide pos="483"/>
        <p:guide pos="3840"/>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55" d="100"/>
          <a:sy n="55" d="100"/>
        </p:scale>
        <p:origin x="1752" y="5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00E58CD-A08A-4F7F-890B-8FA91CC0A8E1}" type="slidenum">
              <a:rPr lang="zh-CN" altLang="en-US" smtClean="0">
                <a:latin typeface="思源黑体 CN Regular" panose="020B0500000000000000" pitchFamily="34" charset="-122"/>
                <a:ea typeface="思源黑体 CN Regular" panose="020B0500000000000000" pitchFamily="34" charset="-122"/>
              </a:rPr>
              <a:t>‹#›</a:t>
            </a:fld>
            <a:endParaRPr lang="zh-CN" altLang="en-US" dirty="0">
              <a:latin typeface="思源黑体 CN Regular" panose="020B0500000000000000" pitchFamily="34" charset="-122"/>
              <a:ea typeface="思源黑体 CN Regular" panose="020B0500000000000000" pitchFamily="34" charset="-122"/>
            </a:endParaRPr>
          </a:p>
        </p:txBody>
      </p:sp>
      <p:sp>
        <p:nvSpPr>
          <p:cNvPr id="6" name="日期占位符 5"/>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9192E1-A835-430F-BE0A-5DE82678D7F7}" type="datetimeFigureOut">
              <a:rPr lang="zh-CN" altLang="en-US" smtClean="0"/>
              <a:t>2022/9/7</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Regular" panose="020B0500000000000000" pitchFamily="34" charset="-122"/>
                <a:ea typeface="思源黑体 CN Regular" panose="020B0500000000000000"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Regular" panose="020B0500000000000000" pitchFamily="34" charset="-122"/>
                <a:ea typeface="思源黑体 CN Regular" panose="020B0500000000000000" pitchFamily="34" charset="-122"/>
              </a:defRPr>
            </a:lvl1pPr>
          </a:lstStyle>
          <a:p>
            <a:fld id="{3EE4B4EF-1EE5-4F3C-9387-70FAA3867D00}" type="datetimeFigureOut">
              <a:rPr lang="zh-CN" altLang="en-US" smtClean="0"/>
              <a:t>2022/9/7</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Regular" panose="020B0500000000000000" pitchFamily="34" charset="-122"/>
                <a:ea typeface="思源黑体 CN Regular" panose="020B0500000000000000"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Regular" panose="020B0500000000000000" pitchFamily="34" charset="-122"/>
                <a:ea typeface="思源黑体 CN Regular" panose="020B0500000000000000" pitchFamily="34" charset="-122"/>
              </a:defRPr>
            </a:lvl1pPr>
          </a:lstStyle>
          <a:p>
            <a:fld id="{A54369D7-EB02-4C70-B82D-B29C4370DCC5}"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Regular" panose="020B0500000000000000" pitchFamily="34" charset="-122"/>
        <a:ea typeface="思源黑体 CN Regular" panose="020B0500000000000000" pitchFamily="34" charset="-122"/>
        <a:cs typeface="+mn-cs"/>
      </a:defRPr>
    </a:lvl1pPr>
    <a:lvl2pPr marL="457200" algn="l" defTabSz="914400" rtl="0" eaLnBrk="1" latinLnBrk="0" hangingPunct="1">
      <a:defRPr sz="1200" kern="1200">
        <a:solidFill>
          <a:schemeClr val="tx1"/>
        </a:solidFill>
        <a:latin typeface="思源黑体 CN Regular" panose="020B0500000000000000" pitchFamily="34" charset="-122"/>
        <a:ea typeface="思源黑体 CN Regular" panose="020B0500000000000000" pitchFamily="34" charset="-122"/>
        <a:cs typeface="+mn-cs"/>
      </a:defRPr>
    </a:lvl2pPr>
    <a:lvl3pPr marL="914400" algn="l" defTabSz="914400" rtl="0" eaLnBrk="1" latinLnBrk="0" hangingPunct="1">
      <a:defRPr sz="1200" kern="1200">
        <a:solidFill>
          <a:schemeClr val="tx1"/>
        </a:solidFill>
        <a:latin typeface="思源黑体 CN Regular" panose="020B0500000000000000" pitchFamily="34" charset="-122"/>
        <a:ea typeface="思源黑体 CN Regular" panose="020B0500000000000000" pitchFamily="34" charset="-122"/>
        <a:cs typeface="+mn-cs"/>
      </a:defRPr>
    </a:lvl3pPr>
    <a:lvl4pPr marL="1371600" algn="l" defTabSz="914400" rtl="0" eaLnBrk="1" latinLnBrk="0" hangingPunct="1">
      <a:defRPr sz="1200" kern="1200">
        <a:solidFill>
          <a:schemeClr val="tx1"/>
        </a:solidFill>
        <a:latin typeface="思源黑体 CN Regular" panose="020B0500000000000000" pitchFamily="34" charset="-122"/>
        <a:ea typeface="思源黑体 CN Regular" panose="020B0500000000000000" pitchFamily="34" charset="-122"/>
        <a:cs typeface="+mn-cs"/>
      </a:defRPr>
    </a:lvl4pPr>
    <a:lvl5pPr marL="1828800" algn="l" defTabSz="914400" rtl="0" eaLnBrk="1" latinLnBrk="0" hangingPunct="1">
      <a:defRPr sz="1200" kern="1200">
        <a:solidFill>
          <a:schemeClr val="tx1"/>
        </a:solidFill>
        <a:latin typeface="思源黑体 CN Regular" panose="020B0500000000000000" pitchFamily="34" charset="-122"/>
        <a:ea typeface="思源黑体 CN Regular" panose="020B0500000000000000"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54369D7-EB02-4C70-B82D-B29C4370DCC5}" type="slidenum">
              <a:rPr lang="zh-CN" altLang="en-US" smtClean="0"/>
              <a:t>5</a:t>
            </a:fld>
            <a:endParaRPr lang="zh-CN" altLang="en-US" dirty="0"/>
          </a:p>
        </p:txBody>
      </p:sp>
    </p:spTree>
    <p:extLst>
      <p:ext uri="{BB962C8B-B14F-4D97-AF65-F5344CB8AC3E}">
        <p14:creationId xmlns:p14="http://schemas.microsoft.com/office/powerpoint/2010/main" val="588837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54369D7-EB02-4C70-B82D-B29C4370DCC5}" type="slidenum">
              <a:rPr lang="zh-CN" altLang="en-US" smtClean="0"/>
              <a:t>14</a:t>
            </a:fld>
            <a:endParaRPr lang="zh-CN" altLang="en-US" dirty="0"/>
          </a:p>
        </p:txBody>
      </p:sp>
    </p:spTree>
    <p:extLst>
      <p:ext uri="{BB962C8B-B14F-4D97-AF65-F5344CB8AC3E}">
        <p14:creationId xmlns:p14="http://schemas.microsoft.com/office/powerpoint/2010/main" val="3158933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54369D7-EB02-4C70-B82D-B29C4370DCC5}" type="slidenum">
              <a:rPr lang="zh-CN" altLang="en-US" smtClean="0"/>
              <a:t>15</a:t>
            </a:fld>
            <a:endParaRPr lang="zh-CN" altLang="en-US" dirty="0"/>
          </a:p>
        </p:txBody>
      </p:sp>
    </p:spTree>
    <p:extLst>
      <p:ext uri="{BB962C8B-B14F-4D97-AF65-F5344CB8AC3E}">
        <p14:creationId xmlns:p14="http://schemas.microsoft.com/office/powerpoint/2010/main" val="1482436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54369D7-EB02-4C70-B82D-B29C4370DCC5}" type="slidenum">
              <a:rPr lang="zh-CN" altLang="en-US" smtClean="0"/>
              <a:t>18</a:t>
            </a:fld>
            <a:endParaRPr lang="zh-CN"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54369D7-EB02-4C70-B82D-B29C4370DCC5}" type="slidenum">
              <a:rPr lang="zh-CN" altLang="en-US" smtClean="0"/>
              <a:t>19</a:t>
            </a:fld>
            <a:endParaRPr lang="zh-CN" altLang="en-US" dirty="0"/>
          </a:p>
        </p:txBody>
      </p:sp>
    </p:spTree>
    <p:extLst>
      <p:ext uri="{BB962C8B-B14F-4D97-AF65-F5344CB8AC3E}">
        <p14:creationId xmlns:p14="http://schemas.microsoft.com/office/powerpoint/2010/main" val="3802336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54369D7-EB02-4C70-B82D-B29C4370DCC5}" type="slidenum">
              <a:rPr lang="zh-CN" altLang="en-US" smtClean="0"/>
              <a:t>20</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54369D7-EB02-4C70-B82D-B29C4370DCC5}" type="slidenum">
              <a:rPr lang="zh-CN" altLang="en-US" smtClean="0"/>
              <a:t>6</a:t>
            </a:fld>
            <a:endParaRPr lang="zh-CN" altLang="en-US" dirty="0"/>
          </a:p>
        </p:txBody>
      </p:sp>
    </p:spTree>
    <p:extLst>
      <p:ext uri="{BB962C8B-B14F-4D97-AF65-F5344CB8AC3E}">
        <p14:creationId xmlns:p14="http://schemas.microsoft.com/office/powerpoint/2010/main" val="1960587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54369D7-EB02-4C70-B82D-B29C4370DCC5}" type="slidenum">
              <a:rPr lang="zh-CN" altLang="en-US" smtClean="0"/>
              <a:t>7</a:t>
            </a:fld>
            <a:endParaRPr lang="zh-CN" altLang="en-US" dirty="0"/>
          </a:p>
        </p:txBody>
      </p:sp>
    </p:spTree>
    <p:extLst>
      <p:ext uri="{BB962C8B-B14F-4D97-AF65-F5344CB8AC3E}">
        <p14:creationId xmlns:p14="http://schemas.microsoft.com/office/powerpoint/2010/main" val="3787924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54369D7-EB02-4C70-B82D-B29C4370DCC5}" type="slidenum">
              <a:rPr lang="zh-CN" altLang="en-US" smtClean="0"/>
              <a:t>8</a:t>
            </a:fld>
            <a:endParaRPr lang="zh-CN" altLang="en-US" dirty="0"/>
          </a:p>
        </p:txBody>
      </p:sp>
    </p:spTree>
    <p:extLst>
      <p:ext uri="{BB962C8B-B14F-4D97-AF65-F5344CB8AC3E}">
        <p14:creationId xmlns:p14="http://schemas.microsoft.com/office/powerpoint/2010/main" val="1287959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54369D7-EB02-4C70-B82D-B29C4370DCC5}" type="slidenum">
              <a:rPr lang="zh-CN" altLang="en-US" smtClean="0"/>
              <a:t>9</a:t>
            </a:fld>
            <a:endParaRPr lang="zh-CN" altLang="en-US" dirty="0"/>
          </a:p>
        </p:txBody>
      </p:sp>
    </p:spTree>
    <p:extLst>
      <p:ext uri="{BB962C8B-B14F-4D97-AF65-F5344CB8AC3E}">
        <p14:creationId xmlns:p14="http://schemas.microsoft.com/office/powerpoint/2010/main" val="1956121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54369D7-EB02-4C70-B82D-B29C4370DCC5}" type="slidenum">
              <a:rPr lang="zh-CN" altLang="en-US" smtClean="0"/>
              <a:t>10</a:t>
            </a:fld>
            <a:endParaRPr lang="zh-CN" altLang="en-US" dirty="0"/>
          </a:p>
        </p:txBody>
      </p:sp>
    </p:spTree>
    <p:extLst>
      <p:ext uri="{BB962C8B-B14F-4D97-AF65-F5344CB8AC3E}">
        <p14:creationId xmlns:p14="http://schemas.microsoft.com/office/powerpoint/2010/main" val="4210278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54369D7-EB02-4C70-B82D-B29C4370DCC5}" type="slidenum">
              <a:rPr lang="zh-CN" altLang="en-US" smtClean="0"/>
              <a:t>11</a:t>
            </a:fld>
            <a:endParaRPr lang="zh-CN" altLang="en-US" dirty="0"/>
          </a:p>
        </p:txBody>
      </p:sp>
    </p:spTree>
    <p:extLst>
      <p:ext uri="{BB962C8B-B14F-4D97-AF65-F5344CB8AC3E}">
        <p14:creationId xmlns:p14="http://schemas.microsoft.com/office/powerpoint/2010/main" val="57852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54369D7-EB02-4C70-B82D-B29C4370DCC5}" type="slidenum">
              <a:rPr lang="zh-CN" altLang="en-US" smtClean="0"/>
              <a:t>12</a:t>
            </a:fld>
            <a:endParaRPr lang="zh-CN" altLang="en-US" dirty="0"/>
          </a:p>
        </p:txBody>
      </p:sp>
    </p:spTree>
    <p:extLst>
      <p:ext uri="{BB962C8B-B14F-4D97-AF65-F5344CB8AC3E}">
        <p14:creationId xmlns:p14="http://schemas.microsoft.com/office/powerpoint/2010/main" val="4068027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54369D7-EB02-4C70-B82D-B29C4370DCC5}" type="slidenum">
              <a:rPr lang="zh-CN" altLang="en-US" smtClean="0"/>
              <a:t>13</a:t>
            </a:fld>
            <a:endParaRPr lang="zh-CN" altLang="en-US" dirty="0"/>
          </a:p>
        </p:txBody>
      </p:sp>
    </p:spTree>
    <p:extLst>
      <p:ext uri="{BB962C8B-B14F-4D97-AF65-F5344CB8AC3E}">
        <p14:creationId xmlns:p14="http://schemas.microsoft.com/office/powerpoint/2010/main" val="287740191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Effect>
                      <a14:sharpenSoften amount="-67000"/>
                    </a14:imgEffect>
                  </a14:imgLayer>
                </a14:imgProps>
              </a:ext>
              <a:ext uri="{28A0092B-C50C-407E-A947-70E740481C1C}">
                <a14:useLocalDpi xmlns:a14="http://schemas.microsoft.com/office/drawing/2010/main" val="0"/>
              </a:ext>
            </a:extLst>
          </a:blip>
          <a:srcRect l="11847" t="6937" r="14596" b="7754"/>
          <a:stretch>
            <a:fillRect/>
          </a:stretch>
        </p:blipFill>
        <p:spPr>
          <a:xfrm>
            <a:off x="0" y="0"/>
            <a:ext cx="12192000" cy="6858000"/>
          </a:xfrm>
          <a:prstGeom prst="rect">
            <a:avLst/>
          </a:prstGeom>
        </p:spPr>
      </p:pic>
      <p:sp>
        <p:nvSpPr>
          <p:cNvPr id="7" name="矩形 6"/>
          <p:cNvSpPr/>
          <p:nvPr userDrawn="1"/>
        </p:nvSpPr>
        <p:spPr>
          <a:xfrm>
            <a:off x="-11958" y="0"/>
            <a:ext cx="12192000" cy="6858000"/>
          </a:xfrm>
          <a:prstGeom prst="rect">
            <a:avLst/>
          </a:prstGeom>
          <a:solidFill>
            <a:srgbClr val="028879">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3" name="矩形: 圆角 2"/>
          <p:cNvSpPr/>
          <p:nvPr userDrawn="1"/>
        </p:nvSpPr>
        <p:spPr>
          <a:xfrm>
            <a:off x="669814" y="4054919"/>
            <a:ext cx="1278282" cy="45719"/>
          </a:xfrm>
          <a:prstGeom prst="roundRect">
            <a:avLst>
              <a:gd name="adj" fmla="val 0"/>
            </a:avLst>
          </a:prstGeom>
          <a:solidFill>
            <a:srgbClr val="6BF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2" name="文本占位符 11"/>
          <p:cNvSpPr>
            <a:spLocks noGrp="1"/>
          </p:cNvSpPr>
          <p:nvPr>
            <p:ph type="body" sz="quarter" idx="10" hasCustomPrompt="1"/>
          </p:nvPr>
        </p:nvSpPr>
        <p:spPr>
          <a:xfrm>
            <a:off x="604501" y="2172613"/>
            <a:ext cx="4582809" cy="1671163"/>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zh-CN" altLang="en-US" sz="5400" b="1" kern="1200" dirty="0" smtClean="0">
                <a:solidFill>
                  <a:schemeClr val="bg1"/>
                </a:solidFill>
                <a:latin typeface="思源黑体 CN Bold" panose="020B0800000000000000" pitchFamily="34" charset="-122"/>
                <a:ea typeface="思源黑体 CN Bold" panose="020B0800000000000000" pitchFamily="34" charset="-122"/>
                <a:cs typeface="+mn-cs"/>
              </a:defRPr>
            </a:lvl1pPr>
          </a:lstStyle>
          <a:p>
            <a:pPr lvl="0"/>
            <a:r>
              <a:rPr lang="zh-CN" altLang="en-US" dirty="0"/>
              <a:t>单击此处编辑主标题</a:t>
            </a:r>
            <a:endParaRPr lang="en-US" altLang="zh-CN" dirty="0"/>
          </a:p>
        </p:txBody>
      </p:sp>
      <p:sp>
        <p:nvSpPr>
          <p:cNvPr id="19" name="文本占位符 18"/>
          <p:cNvSpPr>
            <a:spLocks noGrp="1"/>
          </p:cNvSpPr>
          <p:nvPr>
            <p:ph type="body" sz="quarter" idx="11" hasCustomPrompt="1"/>
          </p:nvPr>
        </p:nvSpPr>
        <p:spPr>
          <a:xfrm>
            <a:off x="604501" y="4311781"/>
            <a:ext cx="3575050" cy="341313"/>
          </a:xfrm>
          <a:prstGeom prst="rect">
            <a:avLst/>
          </a:prstGeom>
        </p:spPr>
        <p:txBody>
          <a:bodyPr/>
          <a:lstStyle>
            <a:lvl1pPr marL="0" indent="0">
              <a:buNone/>
              <a:defRPr lang="zh-CN" altLang="en-US" sz="1800" kern="1200" dirty="0" smtClean="0">
                <a:solidFill>
                  <a:schemeClr val="bg1"/>
                </a:solidFill>
                <a:latin typeface="思源黑体 CN Regular" panose="020B0500000000000000" pitchFamily="34" charset="-122"/>
                <a:ea typeface="思源黑体 CN Regular" panose="020B0500000000000000" pitchFamily="34" charset="-122"/>
                <a:cs typeface="+mn-cs"/>
              </a:defRPr>
            </a:lvl1pPr>
            <a:lvl2pPr marL="457200" indent="0">
              <a:buNone/>
              <a:defRPr/>
            </a:lvl2pPr>
          </a:lstStyle>
          <a:p>
            <a:pPr lvl="0"/>
            <a:r>
              <a:rPr lang="zh-CN" altLang="en-US" dirty="0"/>
              <a:t>单击此处编辑副标题</a:t>
            </a:r>
          </a:p>
        </p:txBody>
      </p:sp>
      <p:sp>
        <p:nvSpPr>
          <p:cNvPr id="48" name="文本占位符 14"/>
          <p:cNvSpPr>
            <a:spLocks noGrp="1"/>
          </p:cNvSpPr>
          <p:nvPr>
            <p:ph type="body" sz="quarter" idx="13" hasCustomPrompt="1"/>
          </p:nvPr>
        </p:nvSpPr>
        <p:spPr>
          <a:xfrm>
            <a:off x="604501" y="5609888"/>
            <a:ext cx="3003357" cy="276999"/>
          </a:xfrm>
          <a:prstGeom prst="rect">
            <a:avLst/>
          </a:prstGeom>
        </p:spPr>
        <p:txBody>
          <a:bodyPr/>
          <a:lstStyle>
            <a:lvl1pPr marL="0" indent="0">
              <a:buNone/>
              <a:defRPr sz="1800">
                <a:solidFill>
                  <a:schemeClr val="bg1"/>
                </a:solidFill>
                <a:latin typeface="+mj-ea"/>
                <a:ea typeface="+mj-ea"/>
              </a:defRPr>
            </a:lvl1pPr>
            <a:lvl2pPr marL="457200" indent="0">
              <a:buNone/>
              <a:defRPr sz="1800">
                <a:latin typeface="+mj-lt"/>
              </a:defRPr>
            </a:lvl2pPr>
          </a:lstStyle>
          <a:p>
            <a:pPr lvl="0"/>
            <a:r>
              <a:rPr lang="zh-CN" altLang="en-US" dirty="0"/>
              <a:t>单击此处编辑职别及姓名</a:t>
            </a:r>
          </a:p>
        </p:txBody>
      </p:sp>
      <p:pic>
        <p:nvPicPr>
          <p:cNvPr id="49" name="图片 48"/>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a:xfrm>
            <a:off x="683155" y="870857"/>
            <a:ext cx="1738025" cy="480081"/>
          </a:xfrm>
          <a:prstGeom prst="rect">
            <a:avLst/>
          </a:prstGeom>
        </p:spPr>
      </p:pic>
      <p:sp>
        <p:nvSpPr>
          <p:cNvPr id="50" name="文本框 49"/>
          <p:cNvSpPr txBox="1"/>
          <p:nvPr userDrawn="1"/>
        </p:nvSpPr>
        <p:spPr>
          <a:xfrm>
            <a:off x="4298465" y="933293"/>
            <a:ext cx="3723025" cy="276999"/>
          </a:xfrm>
          <a:prstGeom prst="rect">
            <a:avLst/>
          </a:prstGeom>
          <a:noFill/>
        </p:spPr>
        <p:txBody>
          <a:bodyPr wrap="square" rtlCol="0">
            <a:spAutoFit/>
          </a:bodyPr>
          <a:lstStyle/>
          <a:p>
            <a:pPr algn="dist"/>
            <a:r>
              <a:rPr lang="en-US" altLang="zh-CN" sz="1200" dirty="0">
                <a:solidFill>
                  <a:schemeClr val="bg1">
                    <a:lumMod val="95000"/>
                    <a:alpha val="70000"/>
                  </a:schemeClr>
                </a:solidFill>
              </a:rPr>
              <a:t>ACCESSIBILITY RESEARCH ASSOCIATION</a:t>
            </a:r>
            <a:endParaRPr lang="zh-CN" altLang="en-US" sz="1200" dirty="0">
              <a:solidFill>
                <a:schemeClr val="bg1">
                  <a:lumMod val="95000"/>
                  <a:alpha val="70000"/>
                </a:schemeClr>
              </a:solidFill>
            </a:endParaRPr>
          </a:p>
        </p:txBody>
      </p:sp>
      <p:sp>
        <p:nvSpPr>
          <p:cNvPr id="15" name="文本占位符 14"/>
          <p:cNvSpPr>
            <a:spLocks noGrp="1"/>
          </p:cNvSpPr>
          <p:nvPr>
            <p:ph type="body" sz="quarter" idx="14" hasCustomPrompt="1"/>
          </p:nvPr>
        </p:nvSpPr>
        <p:spPr>
          <a:xfrm>
            <a:off x="9898776" y="940550"/>
            <a:ext cx="1610069" cy="276999"/>
          </a:xfrm>
          <a:prstGeom prst="rect">
            <a:avLst/>
          </a:prstGeom>
        </p:spPr>
        <p:txBody>
          <a:bodyPr/>
          <a:lstStyle>
            <a:lvl1pPr marL="0" indent="0" algn="r">
              <a:buNone/>
              <a:defRPr sz="1200">
                <a:solidFill>
                  <a:schemeClr val="bg1"/>
                </a:solidFill>
                <a:latin typeface="+mj-ea"/>
                <a:ea typeface="+mj-ea"/>
              </a:defRPr>
            </a:lvl1pPr>
            <a:lvl2pPr marL="457200" indent="0">
              <a:buNone/>
              <a:defRPr sz="1800">
                <a:latin typeface="+mj-lt"/>
              </a:defRPr>
            </a:lvl2pPr>
          </a:lstStyle>
          <a:p>
            <a:pPr lvl="0"/>
            <a:r>
              <a:rPr lang="zh-CN" altLang="en-US" dirty="0"/>
              <a:t>单击此处编辑日期</a:t>
            </a:r>
          </a:p>
        </p:txBody>
      </p:sp>
      <p:sp>
        <p:nvSpPr>
          <p:cNvPr id="16" name="文本框 15"/>
          <p:cNvSpPr txBox="1"/>
          <p:nvPr userDrawn="1"/>
        </p:nvSpPr>
        <p:spPr>
          <a:xfrm>
            <a:off x="8679543" y="6053958"/>
            <a:ext cx="2852057" cy="276999"/>
          </a:xfrm>
          <a:prstGeom prst="rect">
            <a:avLst/>
          </a:prstGeom>
          <a:noFill/>
        </p:spPr>
        <p:txBody>
          <a:bodyPr wrap="square" rtlCol="0">
            <a:spAutoFit/>
          </a:bodyPr>
          <a:lstStyle/>
          <a:p>
            <a:pPr algn="r"/>
            <a:r>
              <a:rPr lang="zh-CN" altLang="en-US" sz="1200" b="0" i="0" dirty="0">
                <a:solidFill>
                  <a:schemeClr val="bg1">
                    <a:lumMod val="95000"/>
                    <a:alpha val="70000"/>
                  </a:schemeClr>
                </a:solidFill>
                <a:effectLst/>
                <a:latin typeface="思源黑体 CN Regular" panose="020B0500000000000000" pitchFamily="34" charset="-122"/>
              </a:rPr>
              <a:t>深圳市信息无障碍研究会</a:t>
            </a:r>
            <a:r>
              <a:rPr lang="en-US" altLang="zh-CN" sz="1200" b="0" i="0" dirty="0">
                <a:solidFill>
                  <a:schemeClr val="bg1">
                    <a:lumMod val="95000"/>
                    <a:alpha val="70000"/>
                  </a:schemeClr>
                </a:solidFill>
                <a:effectLst/>
                <a:latin typeface="思源黑体 CN Regular" panose="020B0500000000000000" pitchFamily="34" charset="-122"/>
              </a:rPr>
              <a:t>©</a:t>
            </a:r>
            <a:r>
              <a:rPr lang="zh-CN" altLang="en-US" sz="1200" b="0" i="0" dirty="0">
                <a:solidFill>
                  <a:schemeClr val="bg1">
                    <a:lumMod val="95000"/>
                    <a:alpha val="70000"/>
                  </a:schemeClr>
                </a:solidFill>
                <a:effectLst/>
                <a:latin typeface="思源黑体 CN Regular" panose="020B0500000000000000" pitchFamily="34" charset="-122"/>
              </a:rPr>
              <a:t>版权所有</a:t>
            </a:r>
            <a:endParaRPr lang="zh-CN" altLang="en-US" sz="1200" dirty="0">
              <a:solidFill>
                <a:schemeClr val="bg1">
                  <a:lumMod val="95000"/>
                  <a:alpha val="70000"/>
                </a:schemeClr>
              </a:solidFill>
              <a:latin typeface="+mn-lt"/>
            </a:endParaRPr>
          </a:p>
        </p:txBody>
      </p:sp>
      <p:sp>
        <p:nvSpPr>
          <p:cNvPr id="17" name="文本框 16"/>
          <p:cNvSpPr txBox="1"/>
          <p:nvPr userDrawn="1"/>
        </p:nvSpPr>
        <p:spPr>
          <a:xfrm>
            <a:off x="669814" y="6053960"/>
            <a:ext cx="2755556" cy="276999"/>
          </a:xfrm>
          <a:prstGeom prst="rect">
            <a:avLst/>
          </a:prstGeom>
          <a:noFill/>
        </p:spPr>
        <p:txBody>
          <a:bodyPr wrap="square" rtlCol="0">
            <a:spAutoFit/>
          </a:bodyPr>
          <a:lstStyle/>
          <a:p>
            <a:pPr algn="dist"/>
            <a:r>
              <a:rPr lang="en-US" altLang="zh-CN" sz="1200" dirty="0">
                <a:solidFill>
                  <a:schemeClr val="bg1">
                    <a:lumMod val="95000"/>
                    <a:alpha val="70000"/>
                  </a:schemeClr>
                </a:solidFill>
                <a:latin typeface="+mn-lt"/>
              </a:rPr>
              <a:t>Copyright Reserved </a:t>
            </a:r>
            <a:r>
              <a:rPr lang="en-US" altLang="zh-CN" sz="1200" b="0" i="0" dirty="0">
                <a:solidFill>
                  <a:schemeClr val="bg1">
                    <a:lumMod val="95000"/>
                    <a:alpha val="70000"/>
                  </a:schemeClr>
                </a:solidFill>
                <a:effectLst/>
                <a:latin typeface="+mn-lt"/>
              </a:rPr>
              <a:t>© 2022 </a:t>
            </a:r>
            <a:r>
              <a:rPr lang="en-US" altLang="zh-CN" sz="1200" dirty="0">
                <a:solidFill>
                  <a:schemeClr val="bg1">
                    <a:lumMod val="95000"/>
                    <a:alpha val="70000"/>
                  </a:schemeClr>
                </a:solidFill>
                <a:latin typeface="+mn-lt"/>
              </a:rPr>
              <a:t>ARA</a:t>
            </a:r>
            <a:endParaRPr lang="zh-CN" altLang="en-US" sz="1200" dirty="0">
              <a:solidFill>
                <a:schemeClr val="bg1">
                  <a:lumMod val="95000"/>
                  <a:alpha val="70000"/>
                </a:schemeClr>
              </a:solidFill>
              <a:latin typeface="+mn-lt"/>
            </a:endParaRPr>
          </a:p>
        </p:txBody>
      </p:sp>
      <p:cxnSp>
        <p:nvCxnSpPr>
          <p:cNvPr id="18" name="直接连接符 17"/>
          <p:cNvCxnSpPr/>
          <p:nvPr userDrawn="1"/>
        </p:nvCxnSpPr>
        <p:spPr>
          <a:xfrm>
            <a:off x="3607858" y="6192458"/>
            <a:ext cx="5187799"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通用_有版权标注">
    <p:spTree>
      <p:nvGrpSpPr>
        <p:cNvPr id="1" name=""/>
        <p:cNvGrpSpPr/>
        <p:nvPr/>
      </p:nvGrpSpPr>
      <p:grpSpPr>
        <a:xfrm>
          <a:off x="0" y="0"/>
          <a:ext cx="0" cy="0"/>
          <a:chOff x="0" y="0"/>
          <a:chExt cx="0" cy="0"/>
        </a:xfrm>
      </p:grpSpPr>
      <p:sp>
        <p:nvSpPr>
          <p:cNvPr id="8" name="椭圆 7"/>
          <p:cNvSpPr/>
          <p:nvPr userDrawn="1"/>
        </p:nvSpPr>
        <p:spPr>
          <a:xfrm rot="4219304">
            <a:off x="8945737" y="5167445"/>
            <a:ext cx="4155823" cy="4155823"/>
          </a:xfrm>
          <a:prstGeom prst="ellipse">
            <a:avLst/>
          </a:prstGeom>
          <a:pattFill prst="pct5">
            <a:fgClr>
              <a:schemeClr val="accent2"/>
            </a:fgClr>
            <a:bgClr>
              <a:schemeClr val="bg1"/>
            </a:bgClr>
          </a:pattFill>
          <a:ln>
            <a:noFill/>
          </a:ln>
          <a:effectLst>
            <a:glow>
              <a:schemeClr val="bg2">
                <a:alpha val="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椭圆 5"/>
          <p:cNvSpPr/>
          <p:nvPr userDrawn="1"/>
        </p:nvSpPr>
        <p:spPr>
          <a:xfrm rot="4219304">
            <a:off x="9248715" y="5222772"/>
            <a:ext cx="6332880" cy="6332880"/>
          </a:xfrm>
          <a:prstGeom prst="ellipse">
            <a:avLst/>
          </a:prstGeom>
          <a:gradFill>
            <a:gsLst>
              <a:gs pos="71000">
                <a:schemeClr val="accent4">
                  <a:lumMod val="20000"/>
                  <a:lumOff val="80000"/>
                  <a:alpha val="59000"/>
                </a:schemeClr>
              </a:gs>
              <a:gs pos="99500">
                <a:schemeClr val="accent4">
                  <a:lumMod val="20000"/>
                  <a:lumOff val="80000"/>
                  <a:alpha val="81000"/>
                </a:schemeClr>
              </a:gs>
              <a:gs pos="0">
                <a:srgbClr val="02B29D">
                  <a:alpha val="0"/>
                  <a:lumMod val="98000"/>
                  <a:lumOff val="2000"/>
                </a:srgbClr>
              </a:gs>
              <a:gs pos="0">
                <a:schemeClr val="accent2">
                  <a:lumMod val="20000"/>
                  <a:lumOff val="80000"/>
                </a:schemeClr>
              </a:gs>
            </a:gsLst>
            <a:lin ang="2700000" scaled="1"/>
          </a:gradFill>
          <a:ln>
            <a:noFill/>
          </a:ln>
          <a:effectLst>
            <a:glow>
              <a:schemeClr val="bg2">
                <a:alpha val="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687213" y="788310"/>
            <a:ext cx="1738025" cy="337228"/>
          </a:xfrm>
          <a:prstGeom prst="rect">
            <a:avLst/>
          </a:prstGeom>
        </p:spPr>
      </p:pic>
      <p:sp>
        <p:nvSpPr>
          <p:cNvPr id="14" name="文本框 13"/>
          <p:cNvSpPr txBox="1"/>
          <p:nvPr userDrawn="1"/>
        </p:nvSpPr>
        <p:spPr>
          <a:xfrm>
            <a:off x="696685" y="6053958"/>
            <a:ext cx="2755556" cy="276999"/>
          </a:xfrm>
          <a:prstGeom prst="rect">
            <a:avLst/>
          </a:prstGeom>
          <a:noFill/>
        </p:spPr>
        <p:txBody>
          <a:bodyPr wrap="square" rtlCol="0">
            <a:spAutoFit/>
          </a:bodyPr>
          <a:lstStyle/>
          <a:p>
            <a:pPr algn="dist"/>
            <a:r>
              <a:rPr lang="en-US" altLang="zh-CN" sz="1200" dirty="0">
                <a:solidFill>
                  <a:schemeClr val="bg1">
                    <a:lumMod val="65000"/>
                  </a:schemeClr>
                </a:solidFill>
                <a:latin typeface="+mn-lt"/>
              </a:rPr>
              <a:t>Copyright Reserved </a:t>
            </a:r>
            <a:r>
              <a:rPr lang="en-US" altLang="zh-CN" sz="1200" b="0" i="0" dirty="0">
                <a:solidFill>
                  <a:schemeClr val="bg1">
                    <a:lumMod val="65000"/>
                  </a:schemeClr>
                </a:solidFill>
                <a:effectLst/>
                <a:latin typeface="+mn-lt"/>
              </a:rPr>
              <a:t>© 2022 </a:t>
            </a:r>
            <a:r>
              <a:rPr lang="en-US" altLang="zh-CN" sz="1200" dirty="0">
                <a:solidFill>
                  <a:schemeClr val="bg1">
                    <a:lumMod val="65000"/>
                  </a:schemeClr>
                </a:solidFill>
                <a:latin typeface="+mn-lt"/>
              </a:rPr>
              <a:t>ARA</a:t>
            </a:r>
            <a:endParaRPr lang="zh-CN" altLang="en-US" sz="1200" dirty="0">
              <a:solidFill>
                <a:schemeClr val="bg1">
                  <a:lumMod val="65000"/>
                </a:schemeClr>
              </a:solidFill>
              <a:latin typeface="+mn-lt"/>
            </a:endParaRPr>
          </a:p>
        </p:txBody>
      </p:sp>
      <p:cxnSp>
        <p:nvCxnSpPr>
          <p:cNvPr id="15" name="直接连接符 14"/>
          <p:cNvCxnSpPr/>
          <p:nvPr userDrawn="1"/>
        </p:nvCxnSpPr>
        <p:spPr>
          <a:xfrm>
            <a:off x="3607858" y="6192458"/>
            <a:ext cx="518779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 name="文本框 15"/>
          <p:cNvSpPr txBox="1"/>
          <p:nvPr userDrawn="1"/>
        </p:nvSpPr>
        <p:spPr>
          <a:xfrm>
            <a:off x="8679543" y="6053958"/>
            <a:ext cx="2852057" cy="276999"/>
          </a:xfrm>
          <a:prstGeom prst="rect">
            <a:avLst/>
          </a:prstGeom>
          <a:noFill/>
        </p:spPr>
        <p:txBody>
          <a:bodyPr wrap="square" rtlCol="0">
            <a:spAutoFit/>
          </a:bodyPr>
          <a:lstStyle/>
          <a:p>
            <a:pPr algn="r"/>
            <a:r>
              <a:rPr lang="zh-CN" altLang="en-US" sz="1200" b="0" i="0" dirty="0">
                <a:solidFill>
                  <a:schemeClr val="bg1">
                    <a:lumMod val="65000"/>
                  </a:schemeClr>
                </a:solidFill>
                <a:effectLst/>
                <a:latin typeface="思源黑体 CN Regular" panose="020B0500000000000000" pitchFamily="34" charset="-122"/>
              </a:rPr>
              <a:t>深圳市信息无障碍研究会</a:t>
            </a:r>
            <a:r>
              <a:rPr lang="en-US" altLang="zh-CN" sz="1200" b="0" i="0" dirty="0">
                <a:solidFill>
                  <a:schemeClr val="bg1">
                    <a:lumMod val="65000"/>
                  </a:schemeClr>
                </a:solidFill>
                <a:effectLst/>
                <a:latin typeface="思源黑体 CN Regular" panose="020B0500000000000000" pitchFamily="34" charset="-122"/>
              </a:rPr>
              <a:t>©</a:t>
            </a:r>
            <a:r>
              <a:rPr lang="zh-CN" altLang="en-US" sz="1200" b="0" i="0" dirty="0">
                <a:solidFill>
                  <a:schemeClr val="bg1">
                    <a:lumMod val="65000"/>
                  </a:schemeClr>
                </a:solidFill>
                <a:effectLst/>
                <a:latin typeface="思源黑体 CN Regular" panose="020B0500000000000000" pitchFamily="34" charset="-122"/>
              </a:rPr>
              <a:t>版权所有</a:t>
            </a:r>
            <a:endParaRPr lang="zh-CN" altLang="en-US" sz="1200" dirty="0">
              <a:solidFill>
                <a:schemeClr val="bg1">
                  <a:lumMod val="65000"/>
                </a:schemeClr>
              </a:solidFill>
              <a:latin typeface="+mn-lt"/>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通用_有版权标注">
    <p:spTree>
      <p:nvGrpSpPr>
        <p:cNvPr id="1" name=""/>
        <p:cNvGrpSpPr/>
        <p:nvPr/>
      </p:nvGrpSpPr>
      <p:grpSpPr>
        <a:xfrm>
          <a:off x="0" y="0"/>
          <a:ext cx="0" cy="0"/>
          <a:chOff x="0" y="0"/>
          <a:chExt cx="0" cy="0"/>
        </a:xfrm>
      </p:grpSpPr>
      <p:sp>
        <p:nvSpPr>
          <p:cNvPr id="8" name="椭圆 7"/>
          <p:cNvSpPr/>
          <p:nvPr userDrawn="1"/>
        </p:nvSpPr>
        <p:spPr>
          <a:xfrm rot="4219304">
            <a:off x="8945737" y="5167445"/>
            <a:ext cx="4155823" cy="4155823"/>
          </a:xfrm>
          <a:prstGeom prst="ellipse">
            <a:avLst/>
          </a:prstGeom>
          <a:pattFill prst="pct5">
            <a:fgClr>
              <a:schemeClr val="accent2"/>
            </a:fgClr>
            <a:bgClr>
              <a:schemeClr val="bg1"/>
            </a:bgClr>
          </a:pattFill>
          <a:ln>
            <a:noFill/>
          </a:ln>
          <a:effectLst>
            <a:glow>
              <a:schemeClr val="bg2">
                <a:alpha val="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椭圆 5"/>
          <p:cNvSpPr/>
          <p:nvPr userDrawn="1"/>
        </p:nvSpPr>
        <p:spPr>
          <a:xfrm rot="4219304">
            <a:off x="9248715" y="5222772"/>
            <a:ext cx="6332880" cy="6332880"/>
          </a:xfrm>
          <a:prstGeom prst="ellipse">
            <a:avLst/>
          </a:prstGeom>
          <a:gradFill>
            <a:gsLst>
              <a:gs pos="71000">
                <a:schemeClr val="accent4">
                  <a:lumMod val="20000"/>
                  <a:lumOff val="80000"/>
                  <a:alpha val="59000"/>
                </a:schemeClr>
              </a:gs>
              <a:gs pos="99500">
                <a:schemeClr val="accent4">
                  <a:lumMod val="20000"/>
                  <a:lumOff val="80000"/>
                  <a:alpha val="81000"/>
                </a:schemeClr>
              </a:gs>
              <a:gs pos="0">
                <a:srgbClr val="02B29D">
                  <a:alpha val="0"/>
                  <a:lumMod val="98000"/>
                  <a:lumOff val="2000"/>
                </a:srgbClr>
              </a:gs>
              <a:gs pos="0">
                <a:schemeClr val="accent2">
                  <a:lumMod val="20000"/>
                  <a:lumOff val="80000"/>
                </a:schemeClr>
              </a:gs>
            </a:gsLst>
            <a:lin ang="2700000" scaled="1"/>
          </a:gradFill>
          <a:ln>
            <a:noFill/>
          </a:ln>
          <a:effectLst>
            <a:glow>
              <a:schemeClr val="bg2">
                <a:alpha val="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文本框 13"/>
          <p:cNvSpPr txBox="1"/>
          <p:nvPr userDrawn="1"/>
        </p:nvSpPr>
        <p:spPr>
          <a:xfrm>
            <a:off x="696685" y="6053958"/>
            <a:ext cx="2755556" cy="276999"/>
          </a:xfrm>
          <a:prstGeom prst="rect">
            <a:avLst/>
          </a:prstGeom>
          <a:noFill/>
        </p:spPr>
        <p:txBody>
          <a:bodyPr wrap="square" rtlCol="0">
            <a:spAutoFit/>
          </a:bodyPr>
          <a:lstStyle/>
          <a:p>
            <a:pPr algn="dist"/>
            <a:r>
              <a:rPr lang="en-US" altLang="zh-CN" sz="1200" dirty="0">
                <a:solidFill>
                  <a:schemeClr val="bg1">
                    <a:lumMod val="65000"/>
                  </a:schemeClr>
                </a:solidFill>
                <a:latin typeface="+mn-lt"/>
              </a:rPr>
              <a:t>Copyright Reserved </a:t>
            </a:r>
            <a:r>
              <a:rPr lang="en-US" altLang="zh-CN" sz="1200" b="0" i="0" dirty="0">
                <a:solidFill>
                  <a:schemeClr val="bg1">
                    <a:lumMod val="65000"/>
                  </a:schemeClr>
                </a:solidFill>
                <a:effectLst/>
                <a:latin typeface="+mn-lt"/>
              </a:rPr>
              <a:t>© 2022 </a:t>
            </a:r>
            <a:r>
              <a:rPr lang="en-US" altLang="zh-CN" sz="1200" dirty="0">
                <a:solidFill>
                  <a:schemeClr val="bg1">
                    <a:lumMod val="65000"/>
                  </a:schemeClr>
                </a:solidFill>
                <a:latin typeface="+mn-lt"/>
              </a:rPr>
              <a:t>ARA</a:t>
            </a:r>
            <a:endParaRPr lang="zh-CN" altLang="en-US" sz="1200" dirty="0">
              <a:solidFill>
                <a:schemeClr val="bg1">
                  <a:lumMod val="65000"/>
                </a:schemeClr>
              </a:solidFill>
              <a:latin typeface="+mn-lt"/>
            </a:endParaRPr>
          </a:p>
        </p:txBody>
      </p:sp>
      <p:cxnSp>
        <p:nvCxnSpPr>
          <p:cNvPr id="15" name="直接连接符 14"/>
          <p:cNvCxnSpPr/>
          <p:nvPr userDrawn="1"/>
        </p:nvCxnSpPr>
        <p:spPr>
          <a:xfrm>
            <a:off x="3607858" y="6192458"/>
            <a:ext cx="518779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通用_有版权标注">
    <p:spTree>
      <p:nvGrpSpPr>
        <p:cNvPr id="1" name=""/>
        <p:cNvGrpSpPr/>
        <p:nvPr/>
      </p:nvGrpSpPr>
      <p:grpSpPr>
        <a:xfrm>
          <a:off x="0" y="0"/>
          <a:ext cx="0" cy="0"/>
          <a:chOff x="0" y="0"/>
          <a:chExt cx="0" cy="0"/>
        </a:xfrm>
      </p:grpSpPr>
      <p:sp>
        <p:nvSpPr>
          <p:cNvPr id="14" name="文本框 13"/>
          <p:cNvSpPr txBox="1"/>
          <p:nvPr userDrawn="1"/>
        </p:nvSpPr>
        <p:spPr>
          <a:xfrm>
            <a:off x="696685" y="6053958"/>
            <a:ext cx="2755556" cy="276999"/>
          </a:xfrm>
          <a:prstGeom prst="rect">
            <a:avLst/>
          </a:prstGeom>
          <a:noFill/>
        </p:spPr>
        <p:txBody>
          <a:bodyPr wrap="square" rtlCol="0">
            <a:spAutoFit/>
          </a:bodyPr>
          <a:lstStyle/>
          <a:p>
            <a:pPr algn="dist"/>
            <a:r>
              <a:rPr lang="en-US" altLang="zh-CN" sz="1200" dirty="0">
                <a:solidFill>
                  <a:schemeClr val="bg1">
                    <a:lumMod val="65000"/>
                  </a:schemeClr>
                </a:solidFill>
                <a:latin typeface="+mn-lt"/>
              </a:rPr>
              <a:t>Copyright Reserved </a:t>
            </a:r>
            <a:r>
              <a:rPr lang="en-US" altLang="zh-CN" sz="1200" b="0" i="0" dirty="0">
                <a:solidFill>
                  <a:schemeClr val="bg1">
                    <a:lumMod val="65000"/>
                  </a:schemeClr>
                </a:solidFill>
                <a:effectLst/>
                <a:latin typeface="+mn-lt"/>
              </a:rPr>
              <a:t>© 2022 </a:t>
            </a:r>
            <a:r>
              <a:rPr lang="en-US" altLang="zh-CN" sz="1200" dirty="0">
                <a:solidFill>
                  <a:schemeClr val="bg1">
                    <a:lumMod val="65000"/>
                  </a:schemeClr>
                </a:solidFill>
                <a:latin typeface="+mn-lt"/>
              </a:rPr>
              <a:t>ARA</a:t>
            </a:r>
            <a:endParaRPr lang="zh-CN" altLang="en-US" sz="1200" dirty="0">
              <a:solidFill>
                <a:schemeClr val="bg1">
                  <a:lumMod val="65000"/>
                </a:schemeClr>
              </a:solidFill>
              <a:latin typeface="+mn-lt"/>
            </a:endParaRPr>
          </a:p>
        </p:txBody>
      </p:sp>
      <p:cxnSp>
        <p:nvCxnSpPr>
          <p:cNvPr id="15" name="直接连接符 14"/>
          <p:cNvCxnSpPr/>
          <p:nvPr userDrawn="1"/>
        </p:nvCxnSpPr>
        <p:spPr>
          <a:xfrm>
            <a:off x="3607858" y="6192458"/>
            <a:ext cx="518779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 name="文本框 15"/>
          <p:cNvSpPr txBox="1"/>
          <p:nvPr userDrawn="1"/>
        </p:nvSpPr>
        <p:spPr>
          <a:xfrm>
            <a:off x="8679543" y="6053958"/>
            <a:ext cx="2852057" cy="276999"/>
          </a:xfrm>
          <a:prstGeom prst="rect">
            <a:avLst/>
          </a:prstGeom>
          <a:noFill/>
        </p:spPr>
        <p:txBody>
          <a:bodyPr wrap="square" rtlCol="0">
            <a:spAutoFit/>
          </a:bodyPr>
          <a:lstStyle/>
          <a:p>
            <a:pPr algn="r"/>
            <a:r>
              <a:rPr lang="zh-CN" altLang="en-US" sz="1200" b="0" i="0" dirty="0">
                <a:solidFill>
                  <a:schemeClr val="bg1"/>
                </a:solidFill>
                <a:effectLst/>
                <a:latin typeface="思源黑体 CN Regular" panose="020B0500000000000000" pitchFamily="34" charset="-122"/>
              </a:rPr>
              <a:t>深圳市信息无障碍研究会</a:t>
            </a:r>
            <a:r>
              <a:rPr lang="en-US" altLang="zh-CN" sz="1200" b="0" i="0" dirty="0">
                <a:solidFill>
                  <a:schemeClr val="bg1"/>
                </a:solidFill>
                <a:effectLst/>
                <a:latin typeface="思源黑体 CN Regular" panose="020B0500000000000000" pitchFamily="34" charset="-122"/>
              </a:rPr>
              <a:t>©</a:t>
            </a:r>
            <a:r>
              <a:rPr lang="zh-CN" altLang="en-US" sz="1200" b="0" i="0" dirty="0">
                <a:solidFill>
                  <a:schemeClr val="bg1"/>
                </a:solidFill>
                <a:effectLst/>
                <a:latin typeface="思源黑体 CN Regular" panose="020B0500000000000000" pitchFamily="34" charset="-122"/>
              </a:rPr>
              <a:t>版权所有</a:t>
            </a:r>
            <a:endParaRPr lang="zh-CN" altLang="en-US" sz="1200" dirty="0">
              <a:solidFill>
                <a:schemeClr val="bg1"/>
              </a:solidFill>
              <a:latin typeface="+mn-lt"/>
            </a:endParaRPr>
          </a:p>
        </p:txBody>
      </p:sp>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687213" y="788310"/>
            <a:ext cx="1738025" cy="337228"/>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图表页">
    <p:spTree>
      <p:nvGrpSpPr>
        <p:cNvPr id="1" name=""/>
        <p:cNvGrpSpPr/>
        <p:nvPr/>
      </p:nvGrpSpPr>
      <p:grpSpPr>
        <a:xfrm>
          <a:off x="0" y="0"/>
          <a:ext cx="0" cy="0"/>
          <a:chOff x="0" y="0"/>
          <a:chExt cx="0" cy="0"/>
        </a:xfrm>
      </p:grpSpPr>
      <p:sp>
        <p:nvSpPr>
          <p:cNvPr id="20" name="矩形 19"/>
          <p:cNvSpPr/>
          <p:nvPr userDrawn="1"/>
        </p:nvSpPr>
        <p:spPr>
          <a:xfrm>
            <a:off x="0" y="32814"/>
            <a:ext cx="12192000" cy="6858000"/>
          </a:xfrm>
          <a:prstGeom prst="rect">
            <a:avLst/>
          </a:prstGeom>
          <a:gradFill flip="none" rotWithShape="1">
            <a:gsLst>
              <a:gs pos="0">
                <a:srgbClr val="02897A">
                  <a:alpha val="4000"/>
                </a:srgbClr>
              </a:gs>
              <a:gs pos="100000">
                <a:srgbClr val="028879">
                  <a:alpha val="0"/>
                </a:srgb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658813" y="0"/>
            <a:ext cx="3988455" cy="6858000"/>
          </a:xfrm>
          <a:prstGeom prst="rect">
            <a:avLst/>
          </a:prstGeom>
          <a:gradFill>
            <a:gsLst>
              <a:gs pos="18000">
                <a:srgbClr val="02897A">
                  <a:alpha val="88000"/>
                </a:srgbClr>
              </a:gs>
              <a:gs pos="100000">
                <a:srgbClr val="0CA19F">
                  <a:alpha val="84000"/>
                </a:srgbClr>
              </a:gs>
            </a:gsLst>
            <a:lin ang="2700000" scaled="1"/>
          </a:gradFill>
          <a:ln>
            <a:noFill/>
          </a:ln>
          <a:effectLst>
            <a:outerShdw blurRad="444500" sx="94000" sy="94000" algn="ctr" rotWithShape="0">
              <a:srgbClr val="059085">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文本框 4"/>
          <p:cNvSpPr txBox="1"/>
          <p:nvPr userDrawn="1"/>
        </p:nvSpPr>
        <p:spPr>
          <a:xfrm>
            <a:off x="1224459" y="6025383"/>
            <a:ext cx="2852057" cy="276999"/>
          </a:xfrm>
          <a:prstGeom prst="rect">
            <a:avLst/>
          </a:prstGeom>
          <a:noFill/>
        </p:spPr>
        <p:txBody>
          <a:bodyPr wrap="square" rtlCol="0">
            <a:spAutoFit/>
          </a:bodyPr>
          <a:lstStyle/>
          <a:p>
            <a:pPr algn="l"/>
            <a:r>
              <a:rPr lang="zh-CN" altLang="en-US" sz="1200" b="0" i="0" dirty="0">
                <a:solidFill>
                  <a:schemeClr val="bg1">
                    <a:lumMod val="95000"/>
                  </a:schemeClr>
                </a:solidFill>
                <a:effectLst/>
                <a:latin typeface="思源黑体 CN Regular" panose="020B0500000000000000" pitchFamily="34" charset="-122"/>
              </a:rPr>
              <a:t>深圳市信息无障碍研究会</a:t>
            </a:r>
            <a:r>
              <a:rPr lang="en-US" altLang="zh-CN" sz="1200" b="0" i="0" dirty="0">
                <a:solidFill>
                  <a:schemeClr val="bg1">
                    <a:lumMod val="95000"/>
                  </a:schemeClr>
                </a:solidFill>
                <a:effectLst/>
                <a:latin typeface="思源黑体 CN Regular" panose="020B0500000000000000" pitchFamily="34" charset="-122"/>
              </a:rPr>
              <a:t>©</a:t>
            </a:r>
            <a:r>
              <a:rPr lang="zh-CN" altLang="en-US" sz="1200" b="0" i="0" dirty="0">
                <a:solidFill>
                  <a:schemeClr val="bg1">
                    <a:lumMod val="95000"/>
                  </a:schemeClr>
                </a:solidFill>
                <a:effectLst/>
                <a:latin typeface="思源黑体 CN Regular" panose="020B0500000000000000" pitchFamily="34" charset="-122"/>
              </a:rPr>
              <a:t>版权所有</a:t>
            </a:r>
            <a:endParaRPr lang="zh-CN" altLang="en-US" sz="1200" dirty="0">
              <a:solidFill>
                <a:schemeClr val="bg1">
                  <a:lumMod val="95000"/>
                </a:schemeClr>
              </a:solidFill>
              <a:latin typeface="+mn-lt"/>
            </a:endParaRPr>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224459" y="775959"/>
            <a:ext cx="1738025" cy="480081"/>
          </a:xfrm>
          <a:prstGeom prst="rect">
            <a:avLst/>
          </a:prstGeom>
        </p:spPr>
      </p:pic>
      <p:grpSp>
        <p:nvGrpSpPr>
          <p:cNvPr id="11" name="组合 10"/>
          <p:cNvGrpSpPr/>
          <p:nvPr userDrawn="1"/>
        </p:nvGrpSpPr>
        <p:grpSpPr>
          <a:xfrm>
            <a:off x="862290" y="6981702"/>
            <a:ext cx="2309535" cy="1316387"/>
            <a:chOff x="890865" y="7334127"/>
            <a:chExt cx="2309535" cy="1316387"/>
          </a:xfrm>
        </p:grpSpPr>
        <p:grpSp>
          <p:nvGrpSpPr>
            <p:cNvPr id="12" name="组合 11"/>
            <p:cNvGrpSpPr/>
            <p:nvPr/>
          </p:nvGrpSpPr>
          <p:grpSpPr>
            <a:xfrm>
              <a:off x="1023257" y="8084457"/>
              <a:ext cx="2177143" cy="566057"/>
              <a:chOff x="12954000" y="0"/>
              <a:chExt cx="2177143" cy="566057"/>
            </a:xfrm>
          </p:grpSpPr>
          <p:sp>
            <p:nvSpPr>
              <p:cNvPr id="14" name="矩形 13"/>
              <p:cNvSpPr/>
              <p:nvPr/>
            </p:nvSpPr>
            <p:spPr>
              <a:xfrm>
                <a:off x="12954000" y="0"/>
                <a:ext cx="566057" cy="566057"/>
              </a:xfrm>
              <a:prstGeom prst="rect">
                <a:avLst/>
              </a:prstGeom>
              <a:solidFill>
                <a:srgbClr val="0590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13737772" y="0"/>
                <a:ext cx="566057" cy="566057"/>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14565086" y="0"/>
                <a:ext cx="566057" cy="56605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文本框 12"/>
            <p:cNvSpPr txBox="1"/>
            <p:nvPr/>
          </p:nvSpPr>
          <p:spPr>
            <a:xfrm>
              <a:off x="890865" y="7334127"/>
              <a:ext cx="2068463" cy="568554"/>
            </a:xfrm>
            <a:prstGeom prst="rect">
              <a:avLst/>
            </a:prstGeom>
            <a:noFill/>
          </p:spPr>
          <p:txBody>
            <a:bodyPr wrap="square">
              <a:spAutoFit/>
            </a:bodyPr>
            <a:lstStyle/>
            <a:p>
              <a:pPr>
                <a:lnSpc>
                  <a:spcPct val="200000"/>
                </a:lnSpc>
              </a:pPr>
              <a:r>
                <a:rPr lang="zh-CN" altLang="en-US" b="1" kern="100" dirty="0">
                  <a:solidFill>
                    <a:schemeClr val="bg2">
                      <a:lumMod val="25000"/>
                    </a:schemeClr>
                  </a:solidFill>
                  <a:latin typeface="思源黑体 CN Regular" panose="020B0500000000000000" pitchFamily="34" charset="-122"/>
                  <a:ea typeface="思源黑体 CN Regular" panose="020B0500000000000000" pitchFamily="34" charset="-122"/>
                  <a:cs typeface="Times New Roman" panose="02020603050405020304" pitchFamily="18" charset="0"/>
                  <a:sym typeface="+mn-ea"/>
                </a:rPr>
                <a:t>图表配色推荐</a:t>
              </a:r>
              <a:endParaRPr lang="zh-CN" altLang="en-US" sz="3200" dirty="0">
                <a:solidFill>
                  <a:schemeClr val="bg2">
                    <a:lumMod val="25000"/>
                  </a:schemeClr>
                </a:solidFill>
              </a:endParaRPr>
            </a:p>
          </p:txBody>
        </p:sp>
      </p:grpSp>
      <p:sp>
        <p:nvSpPr>
          <p:cNvPr id="18" name="矩形: 剪去单角 17"/>
          <p:cNvSpPr/>
          <p:nvPr userDrawn="1"/>
        </p:nvSpPr>
        <p:spPr>
          <a:xfrm rot="10800000">
            <a:off x="381688" y="0"/>
            <a:ext cx="550930" cy="2854439"/>
          </a:xfrm>
          <a:prstGeom prst="snip1Rect">
            <a:avLst>
              <a:gd name="adj" fmla="val 50000"/>
            </a:avLst>
          </a:prstGeom>
          <a:solidFill>
            <a:srgbClr val="FFDEB9"/>
          </a:solidFill>
          <a:ln>
            <a:noFill/>
          </a:ln>
          <a:effectLst>
            <a:outerShdw blurRad="444500" sx="94000" sy="94000" algn="ctr" rotWithShape="0">
              <a:srgbClr val="FFDEB9">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通用_无版权标注">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gradFill flip="none" rotWithShape="1">
            <a:gsLst>
              <a:gs pos="0">
                <a:srgbClr val="02897A">
                  <a:alpha val="4000"/>
                </a:srgbClr>
              </a:gs>
              <a:gs pos="100000">
                <a:srgbClr val="028879">
                  <a:alpha val="0"/>
                </a:srgb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687213" y="788310"/>
            <a:ext cx="1738025" cy="337228"/>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OGO页">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687213" y="788310"/>
            <a:ext cx="1738025" cy="337228"/>
          </a:xfrm>
          <a:prstGeom prst="rect">
            <a:avLst/>
          </a:prstGeom>
        </p:spPr>
      </p:pic>
      <p:sp>
        <p:nvSpPr>
          <p:cNvPr id="4" name="矩形: 圆角 3"/>
          <p:cNvSpPr/>
          <p:nvPr userDrawn="1"/>
        </p:nvSpPr>
        <p:spPr>
          <a:xfrm>
            <a:off x="766763" y="1637731"/>
            <a:ext cx="10658475" cy="4599557"/>
          </a:xfrm>
          <a:prstGeom prst="roundRect">
            <a:avLst>
              <a:gd name="adj" fmla="val 8023"/>
            </a:avLst>
          </a:prstGeom>
          <a:solidFill>
            <a:schemeClr val="bg1"/>
          </a:solidFill>
          <a:ln>
            <a:noFill/>
          </a:ln>
          <a:effectLst>
            <a:outerShdw blurRad="330200" sx="98000" sy="98000" algn="ctr" rotWithShape="0">
              <a:schemeClr val="accent2">
                <a:lumMod val="7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通用_有版权标注无LOGO">
    <p:spTree>
      <p:nvGrpSpPr>
        <p:cNvPr id="1" name=""/>
        <p:cNvGrpSpPr/>
        <p:nvPr/>
      </p:nvGrpSpPr>
      <p:grpSpPr>
        <a:xfrm>
          <a:off x="0" y="0"/>
          <a:ext cx="0" cy="0"/>
          <a:chOff x="0" y="0"/>
          <a:chExt cx="0" cy="0"/>
        </a:xfrm>
      </p:grpSpPr>
      <p:sp>
        <p:nvSpPr>
          <p:cNvPr id="3" name="矩形 2"/>
          <p:cNvSpPr/>
          <p:nvPr userDrawn="1"/>
        </p:nvSpPr>
        <p:spPr>
          <a:xfrm>
            <a:off x="0" y="0"/>
            <a:ext cx="12192000" cy="6858000"/>
          </a:xfrm>
          <a:prstGeom prst="rect">
            <a:avLst/>
          </a:prstGeom>
          <a:gradFill flip="none" rotWithShape="1">
            <a:gsLst>
              <a:gs pos="0">
                <a:srgbClr val="02897A">
                  <a:alpha val="4000"/>
                </a:srgbClr>
              </a:gs>
              <a:gs pos="100000">
                <a:srgbClr val="028879">
                  <a:alpha val="0"/>
                </a:srgb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userDrawn="1"/>
        </p:nvSpPr>
        <p:spPr>
          <a:xfrm>
            <a:off x="696685" y="5782004"/>
            <a:ext cx="2852057" cy="276999"/>
          </a:xfrm>
          <a:prstGeom prst="rect">
            <a:avLst/>
          </a:prstGeom>
          <a:noFill/>
        </p:spPr>
        <p:txBody>
          <a:bodyPr wrap="square" rtlCol="0">
            <a:spAutoFit/>
          </a:bodyPr>
          <a:lstStyle/>
          <a:p>
            <a:pPr algn="l"/>
            <a:r>
              <a:rPr lang="zh-CN" altLang="en-US" sz="1200" b="0" i="0" dirty="0">
                <a:solidFill>
                  <a:schemeClr val="bg1">
                    <a:lumMod val="65000"/>
                  </a:schemeClr>
                </a:solidFill>
                <a:effectLst/>
                <a:latin typeface="思源黑体 CN Regular" panose="020B0500000000000000" pitchFamily="34" charset="-122"/>
              </a:rPr>
              <a:t>深圳市信息无障碍研究会</a:t>
            </a:r>
            <a:r>
              <a:rPr lang="en-US" altLang="zh-CN" sz="1200" b="0" i="0" dirty="0">
                <a:solidFill>
                  <a:schemeClr val="bg1">
                    <a:lumMod val="65000"/>
                  </a:schemeClr>
                </a:solidFill>
                <a:effectLst/>
                <a:latin typeface="思源黑体 CN Regular" panose="020B0500000000000000" pitchFamily="34" charset="-122"/>
              </a:rPr>
              <a:t>©</a:t>
            </a:r>
            <a:r>
              <a:rPr lang="zh-CN" altLang="en-US" sz="1200" b="0" i="0" dirty="0">
                <a:solidFill>
                  <a:schemeClr val="bg1">
                    <a:lumMod val="65000"/>
                  </a:schemeClr>
                </a:solidFill>
                <a:effectLst/>
                <a:latin typeface="思源黑体 CN Regular" panose="020B0500000000000000" pitchFamily="34" charset="-122"/>
              </a:rPr>
              <a:t>版权所有</a:t>
            </a:r>
            <a:endParaRPr lang="zh-CN" altLang="en-US" sz="1200" dirty="0">
              <a:solidFill>
                <a:schemeClr val="bg1">
                  <a:lumMod val="65000"/>
                </a:schemeClr>
              </a:solidFill>
              <a:latin typeface="+mn-lt"/>
            </a:endParaRPr>
          </a:p>
        </p:txBody>
      </p:sp>
      <p:sp>
        <p:nvSpPr>
          <p:cNvPr id="6" name="文本框 5"/>
          <p:cNvSpPr txBox="1"/>
          <p:nvPr userDrawn="1"/>
        </p:nvSpPr>
        <p:spPr>
          <a:xfrm>
            <a:off x="696685" y="6059003"/>
            <a:ext cx="2755556" cy="276999"/>
          </a:xfrm>
          <a:prstGeom prst="rect">
            <a:avLst/>
          </a:prstGeom>
          <a:noFill/>
        </p:spPr>
        <p:txBody>
          <a:bodyPr wrap="square" rtlCol="0">
            <a:spAutoFit/>
          </a:bodyPr>
          <a:lstStyle/>
          <a:p>
            <a:pPr algn="dist"/>
            <a:r>
              <a:rPr lang="en-US" altLang="zh-CN" sz="1200" dirty="0">
                <a:solidFill>
                  <a:schemeClr val="bg1">
                    <a:lumMod val="65000"/>
                  </a:schemeClr>
                </a:solidFill>
                <a:latin typeface="+mn-lt"/>
              </a:rPr>
              <a:t>Copyright Reserved </a:t>
            </a:r>
            <a:r>
              <a:rPr lang="en-US" altLang="zh-CN" sz="1200" b="0" i="0" dirty="0">
                <a:solidFill>
                  <a:schemeClr val="bg1">
                    <a:lumMod val="65000"/>
                  </a:schemeClr>
                </a:solidFill>
                <a:effectLst/>
                <a:latin typeface="+mn-lt"/>
              </a:rPr>
              <a:t>© 2022 </a:t>
            </a:r>
            <a:r>
              <a:rPr lang="en-US" altLang="zh-CN" sz="1200" dirty="0">
                <a:solidFill>
                  <a:schemeClr val="bg1">
                    <a:lumMod val="65000"/>
                  </a:schemeClr>
                </a:solidFill>
                <a:latin typeface="+mn-lt"/>
              </a:rPr>
              <a:t>ARA</a:t>
            </a:r>
            <a:endParaRPr lang="zh-CN" altLang="en-US" sz="1200" dirty="0">
              <a:solidFill>
                <a:schemeClr val="bg1">
                  <a:lumMod val="65000"/>
                </a:schemeClr>
              </a:solidFill>
              <a:latin typeface="+mn-l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封面">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Effect>
                      <a14:sharpenSoften amount="-67000"/>
                    </a14:imgEffect>
                  </a14:imgLayer>
                </a14:imgProps>
              </a:ext>
              <a:ext uri="{28A0092B-C50C-407E-A947-70E740481C1C}">
                <a14:useLocalDpi xmlns:a14="http://schemas.microsoft.com/office/drawing/2010/main" val="0"/>
              </a:ext>
            </a:extLst>
          </a:blip>
          <a:srcRect l="11847" t="6937" r="14596" b="7754"/>
          <a:stretch>
            <a:fillRect/>
          </a:stretch>
        </p:blipFill>
        <p:spPr>
          <a:xfrm>
            <a:off x="0" y="0"/>
            <a:ext cx="12192000" cy="6858000"/>
          </a:xfrm>
          <a:prstGeom prst="rect">
            <a:avLst/>
          </a:prstGeom>
        </p:spPr>
      </p:pic>
      <p:sp>
        <p:nvSpPr>
          <p:cNvPr id="7" name="矩形 6"/>
          <p:cNvSpPr/>
          <p:nvPr userDrawn="1"/>
        </p:nvSpPr>
        <p:spPr>
          <a:xfrm>
            <a:off x="0" y="0"/>
            <a:ext cx="12192000" cy="6858000"/>
          </a:xfrm>
          <a:prstGeom prst="rect">
            <a:avLst/>
          </a:prstGeom>
          <a:solidFill>
            <a:srgbClr val="06AEA2">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3" name="矩形: 圆角 2"/>
          <p:cNvSpPr/>
          <p:nvPr userDrawn="1"/>
        </p:nvSpPr>
        <p:spPr>
          <a:xfrm>
            <a:off x="736489" y="4054919"/>
            <a:ext cx="1278282" cy="45719"/>
          </a:xfrm>
          <a:prstGeom prst="roundRect">
            <a:avLst>
              <a:gd name="adj" fmla="val 0"/>
            </a:avLst>
          </a:prstGeom>
          <a:solidFill>
            <a:srgbClr val="FED9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12" name="文本占位符 11"/>
          <p:cNvSpPr>
            <a:spLocks noGrp="1"/>
          </p:cNvSpPr>
          <p:nvPr>
            <p:ph type="body" sz="quarter" idx="10" hasCustomPrompt="1"/>
          </p:nvPr>
        </p:nvSpPr>
        <p:spPr>
          <a:xfrm>
            <a:off x="671176" y="2172613"/>
            <a:ext cx="4777124" cy="1671163"/>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zh-CN" altLang="en-US" sz="5400" b="1" kern="1200" dirty="0" smtClean="0">
                <a:solidFill>
                  <a:schemeClr val="bg1"/>
                </a:solidFill>
                <a:latin typeface="思源黑体 CN Bold" panose="020B0800000000000000" pitchFamily="34" charset="-122"/>
                <a:ea typeface="思源黑体 CN Bold" panose="020B0800000000000000" pitchFamily="34" charset="-122"/>
                <a:cs typeface="+mn-cs"/>
              </a:defRPr>
            </a:lvl1pPr>
          </a:lstStyle>
          <a:p>
            <a:pPr lvl="0"/>
            <a:r>
              <a:rPr lang="zh-CN" altLang="en-US" dirty="0"/>
              <a:t>单击此处编辑主标题</a:t>
            </a:r>
            <a:endParaRPr lang="en-US" altLang="zh-CN" dirty="0"/>
          </a:p>
        </p:txBody>
      </p:sp>
      <p:sp>
        <p:nvSpPr>
          <p:cNvPr id="19" name="文本占位符 18"/>
          <p:cNvSpPr>
            <a:spLocks noGrp="1"/>
          </p:cNvSpPr>
          <p:nvPr>
            <p:ph type="body" sz="quarter" idx="11" hasCustomPrompt="1"/>
          </p:nvPr>
        </p:nvSpPr>
        <p:spPr>
          <a:xfrm>
            <a:off x="671176" y="4311781"/>
            <a:ext cx="3575050" cy="341313"/>
          </a:xfrm>
          <a:prstGeom prst="rect">
            <a:avLst/>
          </a:prstGeom>
        </p:spPr>
        <p:txBody>
          <a:bodyPr/>
          <a:lstStyle>
            <a:lvl1pPr marL="0" indent="0">
              <a:buNone/>
              <a:defRPr lang="zh-CN" altLang="en-US" sz="1800" kern="1200" dirty="0" smtClean="0">
                <a:solidFill>
                  <a:schemeClr val="bg1"/>
                </a:solidFill>
                <a:latin typeface="思源黑体 CN Regular" panose="020B0500000000000000" pitchFamily="34" charset="-122"/>
                <a:ea typeface="思源黑体 CN Regular" panose="020B0500000000000000" pitchFamily="34" charset="-122"/>
                <a:cs typeface="+mn-cs"/>
              </a:defRPr>
            </a:lvl1pPr>
            <a:lvl2pPr marL="457200" indent="0">
              <a:buNone/>
              <a:defRPr/>
            </a:lvl2pPr>
          </a:lstStyle>
          <a:p>
            <a:pPr lvl="0"/>
            <a:r>
              <a:rPr lang="zh-CN" altLang="en-US" dirty="0"/>
              <a:t>单击此处编辑副标题</a:t>
            </a:r>
          </a:p>
        </p:txBody>
      </p:sp>
      <p:sp>
        <p:nvSpPr>
          <p:cNvPr id="27" name="文本框 26"/>
          <p:cNvSpPr txBox="1"/>
          <p:nvPr userDrawn="1"/>
        </p:nvSpPr>
        <p:spPr>
          <a:xfrm>
            <a:off x="8679543" y="6053958"/>
            <a:ext cx="2852057" cy="276999"/>
          </a:xfrm>
          <a:prstGeom prst="rect">
            <a:avLst/>
          </a:prstGeom>
          <a:noFill/>
        </p:spPr>
        <p:txBody>
          <a:bodyPr wrap="square" rtlCol="0">
            <a:spAutoFit/>
          </a:bodyPr>
          <a:lstStyle/>
          <a:p>
            <a:pPr algn="r"/>
            <a:r>
              <a:rPr lang="zh-CN" altLang="en-US" sz="1200" b="0" i="0" dirty="0">
                <a:solidFill>
                  <a:schemeClr val="bg1">
                    <a:lumMod val="95000"/>
                    <a:alpha val="70000"/>
                  </a:schemeClr>
                </a:solidFill>
                <a:effectLst/>
                <a:latin typeface="思源黑体 CN Regular" panose="020B0500000000000000" pitchFamily="34" charset="-122"/>
              </a:rPr>
              <a:t>深圳市信息无障碍研究会</a:t>
            </a:r>
            <a:r>
              <a:rPr lang="en-US" altLang="zh-CN" sz="1200" b="0" i="0" dirty="0">
                <a:solidFill>
                  <a:schemeClr val="bg1">
                    <a:lumMod val="95000"/>
                    <a:alpha val="70000"/>
                  </a:schemeClr>
                </a:solidFill>
                <a:effectLst/>
                <a:latin typeface="思源黑体 CN Regular" panose="020B0500000000000000" pitchFamily="34" charset="-122"/>
              </a:rPr>
              <a:t>©</a:t>
            </a:r>
            <a:r>
              <a:rPr lang="zh-CN" altLang="en-US" sz="1200" b="0" i="0" dirty="0">
                <a:solidFill>
                  <a:schemeClr val="bg1">
                    <a:lumMod val="95000"/>
                    <a:alpha val="70000"/>
                  </a:schemeClr>
                </a:solidFill>
                <a:effectLst/>
                <a:latin typeface="思源黑体 CN Regular" panose="020B0500000000000000" pitchFamily="34" charset="-122"/>
              </a:rPr>
              <a:t>版权所有</a:t>
            </a:r>
            <a:endParaRPr lang="zh-CN" altLang="en-US" sz="1200" dirty="0">
              <a:solidFill>
                <a:schemeClr val="bg1">
                  <a:lumMod val="95000"/>
                  <a:alpha val="70000"/>
                </a:schemeClr>
              </a:solidFill>
              <a:latin typeface="+mn-lt"/>
            </a:endParaRPr>
          </a:p>
        </p:txBody>
      </p:sp>
      <p:sp>
        <p:nvSpPr>
          <p:cNvPr id="28" name="文本框 27"/>
          <p:cNvSpPr txBox="1"/>
          <p:nvPr userDrawn="1"/>
        </p:nvSpPr>
        <p:spPr>
          <a:xfrm>
            <a:off x="669814" y="6053960"/>
            <a:ext cx="2755556" cy="276999"/>
          </a:xfrm>
          <a:prstGeom prst="rect">
            <a:avLst/>
          </a:prstGeom>
          <a:noFill/>
        </p:spPr>
        <p:txBody>
          <a:bodyPr wrap="square" rtlCol="0">
            <a:spAutoFit/>
          </a:bodyPr>
          <a:lstStyle/>
          <a:p>
            <a:pPr algn="dist"/>
            <a:r>
              <a:rPr lang="en-US" altLang="zh-CN" sz="1200" dirty="0">
                <a:solidFill>
                  <a:schemeClr val="bg1">
                    <a:lumMod val="95000"/>
                    <a:alpha val="70000"/>
                  </a:schemeClr>
                </a:solidFill>
                <a:latin typeface="+mn-lt"/>
              </a:rPr>
              <a:t>Copyright Reserved </a:t>
            </a:r>
            <a:r>
              <a:rPr lang="en-US" altLang="zh-CN" sz="1200" b="0" i="0" dirty="0">
                <a:solidFill>
                  <a:schemeClr val="bg1">
                    <a:lumMod val="95000"/>
                    <a:alpha val="70000"/>
                  </a:schemeClr>
                </a:solidFill>
                <a:effectLst/>
                <a:latin typeface="+mn-lt"/>
              </a:rPr>
              <a:t>© 2022 </a:t>
            </a:r>
            <a:r>
              <a:rPr lang="en-US" altLang="zh-CN" sz="1200" dirty="0">
                <a:solidFill>
                  <a:schemeClr val="bg1">
                    <a:lumMod val="95000"/>
                    <a:alpha val="70000"/>
                  </a:schemeClr>
                </a:solidFill>
                <a:latin typeface="+mn-lt"/>
              </a:rPr>
              <a:t>ARA</a:t>
            </a:r>
            <a:endParaRPr lang="zh-CN" altLang="en-US" sz="1200" dirty="0">
              <a:solidFill>
                <a:schemeClr val="bg1">
                  <a:lumMod val="95000"/>
                  <a:alpha val="70000"/>
                </a:schemeClr>
              </a:solidFill>
              <a:latin typeface="+mn-lt"/>
            </a:endParaRPr>
          </a:p>
        </p:txBody>
      </p:sp>
      <p:cxnSp>
        <p:nvCxnSpPr>
          <p:cNvPr id="30" name="直接连接符 29"/>
          <p:cNvCxnSpPr/>
          <p:nvPr userDrawn="1"/>
        </p:nvCxnSpPr>
        <p:spPr>
          <a:xfrm>
            <a:off x="3607858" y="6192458"/>
            <a:ext cx="5187799"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4" name="文本占位符 14"/>
          <p:cNvSpPr>
            <a:spLocks noGrp="1"/>
          </p:cNvSpPr>
          <p:nvPr>
            <p:ph type="body" sz="quarter" idx="13" hasCustomPrompt="1"/>
          </p:nvPr>
        </p:nvSpPr>
        <p:spPr>
          <a:xfrm>
            <a:off x="671176" y="5609888"/>
            <a:ext cx="3003357" cy="276999"/>
          </a:xfrm>
          <a:prstGeom prst="rect">
            <a:avLst/>
          </a:prstGeom>
        </p:spPr>
        <p:txBody>
          <a:bodyPr/>
          <a:lstStyle>
            <a:lvl1pPr marL="0" indent="0">
              <a:buNone/>
              <a:defRPr sz="1800">
                <a:solidFill>
                  <a:schemeClr val="bg1"/>
                </a:solidFill>
                <a:latin typeface="+mj-ea"/>
                <a:ea typeface="+mj-ea"/>
              </a:defRPr>
            </a:lvl1pPr>
            <a:lvl2pPr marL="457200" indent="0">
              <a:buNone/>
              <a:defRPr sz="1800">
                <a:latin typeface="+mj-lt"/>
              </a:defRPr>
            </a:lvl2pPr>
          </a:lstStyle>
          <a:p>
            <a:pPr lvl="0"/>
            <a:r>
              <a:rPr lang="zh-CN" altLang="en-US" dirty="0"/>
              <a:t>单击此处编辑职别及姓名</a:t>
            </a:r>
          </a:p>
        </p:txBody>
      </p:sp>
      <p:pic>
        <p:nvPicPr>
          <p:cNvPr id="16" name="图片 15"/>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a:xfrm>
            <a:off x="683155" y="870857"/>
            <a:ext cx="1738025" cy="480081"/>
          </a:xfrm>
          <a:prstGeom prst="rect">
            <a:avLst/>
          </a:prstGeom>
        </p:spPr>
      </p:pic>
      <p:sp>
        <p:nvSpPr>
          <p:cNvPr id="17" name="文本框 16"/>
          <p:cNvSpPr txBox="1"/>
          <p:nvPr userDrawn="1"/>
        </p:nvSpPr>
        <p:spPr>
          <a:xfrm>
            <a:off x="4298465" y="933293"/>
            <a:ext cx="3723025" cy="276999"/>
          </a:xfrm>
          <a:prstGeom prst="rect">
            <a:avLst/>
          </a:prstGeom>
          <a:noFill/>
        </p:spPr>
        <p:txBody>
          <a:bodyPr wrap="square" rtlCol="0">
            <a:spAutoFit/>
          </a:bodyPr>
          <a:lstStyle/>
          <a:p>
            <a:pPr algn="dist"/>
            <a:r>
              <a:rPr lang="en-US" altLang="zh-CN" sz="1200" dirty="0">
                <a:solidFill>
                  <a:schemeClr val="bg1">
                    <a:lumMod val="95000"/>
                    <a:alpha val="70000"/>
                  </a:schemeClr>
                </a:solidFill>
              </a:rPr>
              <a:t>ACCESSIBILITY RESEARCH ASSOCIATION</a:t>
            </a:r>
            <a:endParaRPr lang="zh-CN" altLang="en-US" sz="1200" dirty="0">
              <a:solidFill>
                <a:schemeClr val="bg1">
                  <a:lumMod val="95000"/>
                  <a:alpha val="70000"/>
                </a:schemeClr>
              </a:solidFill>
            </a:endParaRPr>
          </a:p>
        </p:txBody>
      </p:sp>
      <p:sp>
        <p:nvSpPr>
          <p:cNvPr id="18" name="文本占位符 14"/>
          <p:cNvSpPr>
            <a:spLocks noGrp="1"/>
          </p:cNvSpPr>
          <p:nvPr>
            <p:ph type="body" sz="quarter" idx="14" hasCustomPrompt="1"/>
          </p:nvPr>
        </p:nvSpPr>
        <p:spPr>
          <a:xfrm>
            <a:off x="9898776" y="940550"/>
            <a:ext cx="1610069" cy="276999"/>
          </a:xfrm>
          <a:prstGeom prst="rect">
            <a:avLst/>
          </a:prstGeom>
        </p:spPr>
        <p:txBody>
          <a:bodyPr/>
          <a:lstStyle>
            <a:lvl1pPr marL="0" indent="0" algn="r">
              <a:buNone/>
              <a:defRPr sz="1200">
                <a:solidFill>
                  <a:schemeClr val="bg1"/>
                </a:solidFill>
                <a:latin typeface="+mj-ea"/>
                <a:ea typeface="+mj-ea"/>
              </a:defRPr>
            </a:lvl1pPr>
            <a:lvl2pPr marL="457200" indent="0">
              <a:buNone/>
              <a:defRPr sz="1800">
                <a:latin typeface="+mj-lt"/>
              </a:defRPr>
            </a:lvl2pPr>
          </a:lstStyle>
          <a:p>
            <a:pPr lvl="0"/>
            <a:r>
              <a:rPr lang="zh-CN" altLang="en-US" dirty="0"/>
              <a:t>单击此处编辑日期</a:t>
            </a:r>
          </a:p>
        </p:txBody>
      </p:sp>
    </p:spTree>
  </p:cSld>
  <p:clrMapOvr>
    <a:masterClrMapping/>
  </p:clrMapOvr>
  <p:hf sldNum="0" hdr="0" ft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13" name="矩形 12"/>
          <p:cNvSpPr/>
          <p:nvPr userDrawn="1"/>
        </p:nvSpPr>
        <p:spPr>
          <a:xfrm>
            <a:off x="0" y="0"/>
            <a:ext cx="12192000" cy="6858000"/>
          </a:xfrm>
          <a:prstGeom prst="rect">
            <a:avLst/>
          </a:prstGeom>
          <a:gradFill flip="none" rotWithShape="1">
            <a:gsLst>
              <a:gs pos="0">
                <a:srgbClr val="02897A">
                  <a:alpha val="4000"/>
                </a:srgbClr>
              </a:gs>
              <a:gs pos="100000">
                <a:srgbClr val="028879">
                  <a:alpha val="0"/>
                </a:srgb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userDrawn="1"/>
        </p:nvSpPr>
        <p:spPr>
          <a:xfrm>
            <a:off x="513213" y="894795"/>
            <a:ext cx="2087899" cy="923330"/>
          </a:xfrm>
          <a:prstGeom prst="rect">
            <a:avLst/>
          </a:prstGeom>
          <a:noFill/>
        </p:spPr>
        <p:txBody>
          <a:bodyPr wrap="square" rtlCol="0">
            <a:spAutoFit/>
          </a:bodyPr>
          <a:lstStyle/>
          <a:p>
            <a:pPr algn="l"/>
            <a:r>
              <a:rPr lang="zh-CN" altLang="en-US" sz="5400" dirty="0">
                <a:solidFill>
                  <a:schemeClr val="bg1"/>
                </a:solidFill>
                <a:latin typeface="+mj-ea"/>
                <a:ea typeface="+mj-ea"/>
              </a:rPr>
              <a:t>目录</a:t>
            </a:r>
          </a:p>
        </p:txBody>
      </p:sp>
      <p:sp>
        <p:nvSpPr>
          <p:cNvPr id="17" name="文本框 16"/>
          <p:cNvSpPr txBox="1"/>
          <p:nvPr userDrawn="1"/>
        </p:nvSpPr>
        <p:spPr>
          <a:xfrm>
            <a:off x="634938" y="1808575"/>
            <a:ext cx="1487509" cy="369332"/>
          </a:xfrm>
          <a:prstGeom prst="rect">
            <a:avLst/>
          </a:prstGeom>
          <a:noFill/>
        </p:spPr>
        <p:txBody>
          <a:bodyPr wrap="square" rtlCol="0">
            <a:spAutoFit/>
          </a:bodyPr>
          <a:lstStyle/>
          <a:p>
            <a:pPr algn="l"/>
            <a:r>
              <a:rPr lang="en-US" altLang="zh-CN" sz="1800" dirty="0">
                <a:solidFill>
                  <a:schemeClr val="bg1"/>
                </a:solidFill>
                <a:latin typeface="+mj-lt"/>
                <a:ea typeface="+mn-ea"/>
              </a:rPr>
              <a:t>CONTENTS</a:t>
            </a:r>
            <a:endParaRPr lang="zh-CN" altLang="en-US" sz="1800" dirty="0">
              <a:solidFill>
                <a:schemeClr val="bg1"/>
              </a:solidFill>
              <a:latin typeface="+mj-lt"/>
              <a:ea typeface="+mn-ea"/>
            </a:endParaRPr>
          </a:p>
        </p:txBody>
      </p:sp>
      <p:pic>
        <p:nvPicPr>
          <p:cNvPr id="27" name="图片 2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687213" y="788310"/>
            <a:ext cx="1738025" cy="337228"/>
          </a:xfrm>
          <a:prstGeom prst="rect">
            <a:avLst/>
          </a:prstGeom>
        </p:spPr>
      </p:pic>
      <p:pic>
        <p:nvPicPr>
          <p:cNvPr id="48" name="图片 47"/>
          <p:cNvPicPr>
            <a:picLocks noChangeAspect="1"/>
          </p:cNvPicPr>
          <p:nvPr userDrawn="1"/>
        </p:nvPicPr>
        <p:blipFill rotWithShape="1">
          <a:blip r:embed="rId3">
            <a:extLst>
              <a:ext uri="{BEBA8EAE-BF5A-486C-A8C5-ECC9F3942E4B}">
                <a14:imgProps xmlns:a14="http://schemas.microsoft.com/office/drawing/2010/main">
                  <a14:imgLayer r:embed="rId4">
                    <a14:imgEffect>
                      <a14:saturation sat="0"/>
                    </a14:imgEffect>
                    <a14:imgEffect>
                      <a14:sharpenSoften amount="-67000"/>
                    </a14:imgEffect>
                  </a14:imgLayer>
                </a14:imgProps>
              </a:ext>
              <a:ext uri="{28A0092B-C50C-407E-A947-70E740481C1C}">
                <a14:useLocalDpi xmlns:a14="http://schemas.microsoft.com/office/drawing/2010/main" val="0"/>
              </a:ext>
            </a:extLst>
          </a:blip>
          <a:srcRect l="17954" t="7346" r="58408" b="7346"/>
          <a:stretch>
            <a:fillRect/>
          </a:stretch>
        </p:blipFill>
        <p:spPr>
          <a:xfrm>
            <a:off x="0" y="0"/>
            <a:ext cx="3918055" cy="6858000"/>
          </a:xfrm>
          <a:prstGeom prst="rect">
            <a:avLst/>
          </a:prstGeom>
        </p:spPr>
      </p:pic>
      <p:sp>
        <p:nvSpPr>
          <p:cNvPr id="49" name="矩形 48"/>
          <p:cNvSpPr/>
          <p:nvPr userDrawn="1"/>
        </p:nvSpPr>
        <p:spPr>
          <a:xfrm>
            <a:off x="0" y="0"/>
            <a:ext cx="3918055" cy="6858000"/>
          </a:xfrm>
          <a:prstGeom prst="rect">
            <a:avLst/>
          </a:prstGeom>
          <a:solidFill>
            <a:srgbClr val="06AEA2">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50" name="文本框 49"/>
          <p:cNvSpPr txBox="1"/>
          <p:nvPr userDrawn="1"/>
        </p:nvSpPr>
        <p:spPr>
          <a:xfrm>
            <a:off x="583853" y="1810381"/>
            <a:ext cx="2501813" cy="923330"/>
          </a:xfrm>
          <a:prstGeom prst="rect">
            <a:avLst/>
          </a:prstGeom>
          <a:noFill/>
        </p:spPr>
        <p:txBody>
          <a:bodyPr wrap="square" rtlCol="0">
            <a:spAutoFit/>
          </a:bodyPr>
          <a:lstStyle/>
          <a:p>
            <a:r>
              <a:rPr lang="zh-CN" altLang="en-US" sz="5400" dirty="0">
                <a:solidFill>
                  <a:schemeClr val="bg1"/>
                </a:solidFill>
                <a:latin typeface="+mj-ea"/>
                <a:ea typeface="+mj-ea"/>
              </a:rPr>
              <a:t>目录</a:t>
            </a:r>
          </a:p>
        </p:txBody>
      </p:sp>
      <p:sp>
        <p:nvSpPr>
          <p:cNvPr id="51" name="文本框 50"/>
          <p:cNvSpPr txBox="1"/>
          <p:nvPr userDrawn="1"/>
        </p:nvSpPr>
        <p:spPr>
          <a:xfrm>
            <a:off x="-208678" y="4686822"/>
            <a:ext cx="4335409" cy="2580963"/>
          </a:xfrm>
          <a:prstGeom prst="rect">
            <a:avLst/>
          </a:prstGeom>
          <a:noFill/>
        </p:spPr>
        <p:txBody>
          <a:bodyPr wrap="square" rtlCol="0">
            <a:spAutoFit/>
          </a:bodyPr>
          <a:lstStyle/>
          <a:p>
            <a:pPr>
              <a:lnSpc>
                <a:spcPct val="80000"/>
              </a:lnSpc>
            </a:pPr>
            <a:r>
              <a:rPr lang="en-US" altLang="zh-CN" sz="10000" dirty="0">
                <a:ln w="12700" cap="sq">
                  <a:solidFill>
                    <a:schemeClr val="bg1">
                      <a:alpha val="15000"/>
                    </a:schemeClr>
                  </a:solidFill>
                </a:ln>
                <a:noFill/>
                <a:latin typeface="+mj-ea"/>
                <a:ea typeface="+mj-ea"/>
              </a:rPr>
              <a:t>CON-</a:t>
            </a:r>
          </a:p>
          <a:p>
            <a:pPr>
              <a:lnSpc>
                <a:spcPct val="80000"/>
              </a:lnSpc>
            </a:pPr>
            <a:r>
              <a:rPr lang="en-US" altLang="zh-CN" sz="10000" dirty="0">
                <a:ln w="12700" cap="sq">
                  <a:solidFill>
                    <a:schemeClr val="bg1">
                      <a:alpha val="15000"/>
                    </a:schemeClr>
                  </a:solidFill>
                </a:ln>
                <a:noFill/>
                <a:latin typeface="+mj-ea"/>
                <a:ea typeface="+mj-ea"/>
              </a:rPr>
              <a:t>TENTS</a:t>
            </a:r>
            <a:endParaRPr lang="zh-CN" altLang="en-US" sz="10000" dirty="0">
              <a:ln w="12700" cap="sq">
                <a:solidFill>
                  <a:schemeClr val="bg1">
                    <a:alpha val="15000"/>
                  </a:schemeClr>
                </a:solidFill>
              </a:ln>
              <a:noFill/>
              <a:latin typeface="+mj-ea"/>
              <a:ea typeface="+mj-ea"/>
            </a:endParaRPr>
          </a:p>
        </p:txBody>
      </p:sp>
      <p:sp>
        <p:nvSpPr>
          <p:cNvPr id="54" name="文本框 53"/>
          <p:cNvSpPr txBox="1"/>
          <p:nvPr userDrawn="1"/>
        </p:nvSpPr>
        <p:spPr>
          <a:xfrm>
            <a:off x="8681131" y="6054175"/>
            <a:ext cx="2852057" cy="276999"/>
          </a:xfrm>
          <a:prstGeom prst="rect">
            <a:avLst/>
          </a:prstGeom>
          <a:noFill/>
        </p:spPr>
        <p:txBody>
          <a:bodyPr wrap="square" rtlCol="0">
            <a:spAutoFit/>
          </a:bodyPr>
          <a:lstStyle/>
          <a:p>
            <a:pPr algn="r"/>
            <a:r>
              <a:rPr lang="zh-CN" altLang="en-US" sz="1200" b="0" i="0" dirty="0">
                <a:solidFill>
                  <a:schemeClr val="bg1">
                    <a:lumMod val="50000"/>
                    <a:alpha val="70000"/>
                  </a:schemeClr>
                </a:solidFill>
                <a:effectLst/>
                <a:latin typeface="思源黑体 CN Regular" panose="020B0500000000000000" pitchFamily="34" charset="-122"/>
              </a:rPr>
              <a:t>深圳市信息无障碍研究会</a:t>
            </a:r>
            <a:r>
              <a:rPr lang="en-US" altLang="zh-CN" sz="1200" b="0" i="0" dirty="0">
                <a:solidFill>
                  <a:schemeClr val="bg1">
                    <a:lumMod val="50000"/>
                    <a:alpha val="70000"/>
                  </a:schemeClr>
                </a:solidFill>
                <a:effectLst/>
                <a:latin typeface="思源黑体 CN Regular" panose="020B0500000000000000" pitchFamily="34" charset="-122"/>
              </a:rPr>
              <a:t>©</a:t>
            </a:r>
            <a:r>
              <a:rPr lang="zh-CN" altLang="en-US" sz="1200" b="0" i="0" dirty="0">
                <a:solidFill>
                  <a:schemeClr val="bg1">
                    <a:lumMod val="50000"/>
                    <a:alpha val="70000"/>
                  </a:schemeClr>
                </a:solidFill>
                <a:effectLst/>
                <a:latin typeface="思源黑体 CN Regular" panose="020B0500000000000000" pitchFamily="34" charset="-122"/>
              </a:rPr>
              <a:t>版权所有</a:t>
            </a:r>
            <a:endParaRPr lang="zh-CN" altLang="en-US" sz="1200" dirty="0">
              <a:solidFill>
                <a:schemeClr val="bg1">
                  <a:lumMod val="50000"/>
                  <a:alpha val="70000"/>
                </a:schemeClr>
              </a:solidFill>
              <a:latin typeface="+mn-lt"/>
            </a:endParaRPr>
          </a:p>
        </p:txBody>
      </p:sp>
      <p:sp>
        <p:nvSpPr>
          <p:cNvPr id="55" name="文本框 54"/>
          <p:cNvSpPr txBox="1"/>
          <p:nvPr userDrawn="1"/>
        </p:nvSpPr>
        <p:spPr>
          <a:xfrm>
            <a:off x="6074229" y="6054175"/>
            <a:ext cx="2755556" cy="276999"/>
          </a:xfrm>
          <a:prstGeom prst="rect">
            <a:avLst/>
          </a:prstGeom>
          <a:noFill/>
        </p:spPr>
        <p:txBody>
          <a:bodyPr wrap="square" rtlCol="0">
            <a:spAutoFit/>
          </a:bodyPr>
          <a:lstStyle/>
          <a:p>
            <a:pPr algn="r"/>
            <a:r>
              <a:rPr lang="en-US" altLang="zh-CN" sz="1200" dirty="0">
                <a:solidFill>
                  <a:schemeClr val="bg1">
                    <a:lumMod val="50000"/>
                    <a:alpha val="70000"/>
                  </a:schemeClr>
                </a:solidFill>
                <a:latin typeface="+mn-lt"/>
              </a:rPr>
              <a:t>Copyright Reserved </a:t>
            </a:r>
            <a:r>
              <a:rPr lang="en-US" altLang="zh-CN" sz="1200" b="0" i="0" dirty="0">
                <a:solidFill>
                  <a:schemeClr val="bg1">
                    <a:lumMod val="50000"/>
                    <a:alpha val="70000"/>
                  </a:schemeClr>
                </a:solidFill>
                <a:effectLst/>
                <a:latin typeface="+mn-lt"/>
              </a:rPr>
              <a:t>© 2022 </a:t>
            </a:r>
            <a:r>
              <a:rPr lang="en-US" altLang="zh-CN" sz="1200" dirty="0">
                <a:solidFill>
                  <a:schemeClr val="bg1">
                    <a:lumMod val="50000"/>
                    <a:alpha val="70000"/>
                  </a:schemeClr>
                </a:solidFill>
                <a:latin typeface="+mn-lt"/>
              </a:rPr>
              <a:t>ARA</a:t>
            </a:r>
            <a:endParaRPr lang="zh-CN" altLang="en-US" sz="1200" dirty="0">
              <a:solidFill>
                <a:schemeClr val="bg1">
                  <a:lumMod val="50000"/>
                  <a:alpha val="70000"/>
                </a:schemeClr>
              </a:solidFill>
              <a:latin typeface="+mn-lt"/>
            </a:endParaRPr>
          </a:p>
        </p:txBody>
      </p:sp>
      <p:sp>
        <p:nvSpPr>
          <p:cNvPr id="56" name="文本框 55"/>
          <p:cNvSpPr txBox="1"/>
          <p:nvPr userDrawn="1"/>
        </p:nvSpPr>
        <p:spPr>
          <a:xfrm>
            <a:off x="576596" y="2637695"/>
            <a:ext cx="2501813" cy="369332"/>
          </a:xfrm>
          <a:prstGeom prst="rect">
            <a:avLst/>
          </a:prstGeom>
          <a:noFill/>
        </p:spPr>
        <p:txBody>
          <a:bodyPr wrap="square" rtlCol="0">
            <a:spAutoFit/>
          </a:bodyPr>
          <a:lstStyle/>
          <a:p>
            <a:r>
              <a:rPr lang="en-US" altLang="zh-CN" sz="1800" dirty="0">
                <a:solidFill>
                  <a:schemeClr val="bg1"/>
                </a:solidFill>
                <a:latin typeface="+mj-ea"/>
                <a:ea typeface="+mj-ea"/>
              </a:rPr>
              <a:t>  CONTENTS</a:t>
            </a:r>
            <a:endParaRPr lang="zh-CN" altLang="en-US" sz="1800" dirty="0">
              <a:solidFill>
                <a:schemeClr val="bg1"/>
              </a:solidFill>
              <a:latin typeface="+mj-ea"/>
              <a:ea typeface="+mj-ea"/>
            </a:endParaRPr>
          </a:p>
        </p:txBody>
      </p:sp>
      <p:sp>
        <p:nvSpPr>
          <p:cNvPr id="58" name="文本框 57"/>
          <p:cNvSpPr txBox="1"/>
          <p:nvPr userDrawn="1"/>
        </p:nvSpPr>
        <p:spPr>
          <a:xfrm>
            <a:off x="661472" y="3316216"/>
            <a:ext cx="2930814" cy="880177"/>
          </a:xfrm>
          <a:prstGeom prst="rect">
            <a:avLst/>
          </a:prstGeom>
          <a:noFill/>
        </p:spPr>
        <p:txBody>
          <a:bodyPr wrap="square">
            <a:spAutoFit/>
          </a:bodyPr>
          <a:lstStyle/>
          <a:p>
            <a:pPr algn="l">
              <a:lnSpc>
                <a:spcPct val="150000"/>
              </a:lnSpc>
            </a:pPr>
            <a:r>
              <a:rPr lang="zh-CN" altLang="en-US" sz="1800" dirty="0">
                <a:solidFill>
                  <a:schemeClr val="bg1"/>
                </a:solidFill>
                <a:latin typeface="+mn-ea"/>
                <a:ea typeface="+mn-ea"/>
                <a:cs typeface="思源黑体 CN Bold" panose="020B0800000000000000" pitchFamily="34" charset="-122"/>
              </a:rPr>
              <a:t>让所有人通过科技</a:t>
            </a:r>
            <a:endParaRPr lang="en-US" altLang="zh-CN" sz="1800" dirty="0">
              <a:solidFill>
                <a:schemeClr val="bg1"/>
              </a:solidFill>
              <a:latin typeface="+mn-ea"/>
              <a:ea typeface="+mn-ea"/>
              <a:cs typeface="思源黑体 CN Bold" panose="020B0800000000000000" pitchFamily="34" charset="-122"/>
            </a:endParaRPr>
          </a:p>
          <a:p>
            <a:pPr algn="l">
              <a:lnSpc>
                <a:spcPct val="150000"/>
              </a:lnSpc>
            </a:pPr>
            <a:r>
              <a:rPr lang="zh-CN" altLang="en-US" sz="1800" dirty="0">
                <a:solidFill>
                  <a:schemeClr val="bg1"/>
                </a:solidFill>
                <a:latin typeface="+mn-ea"/>
                <a:ea typeface="+mn-ea"/>
                <a:cs typeface="思源黑体 CN Bold" panose="020B0800000000000000" pitchFamily="34" charset="-122"/>
              </a:rPr>
              <a:t>平等享受现代文明</a:t>
            </a:r>
            <a:endParaRPr lang="en-US" altLang="zh-CN" sz="1800" dirty="0">
              <a:solidFill>
                <a:schemeClr val="bg1"/>
              </a:solidFill>
              <a:latin typeface="+mn-ea"/>
              <a:ea typeface="+mn-ea"/>
              <a:cs typeface="思源黑体 CN Bold" panose="020B0800000000000000" pitchFamily="34" charset="-122"/>
            </a:endParaRPr>
          </a:p>
        </p:txBody>
      </p:sp>
      <p:sp>
        <p:nvSpPr>
          <p:cNvPr id="18" name="矩形: 剪去单角 17"/>
          <p:cNvSpPr/>
          <p:nvPr userDrawn="1"/>
        </p:nvSpPr>
        <p:spPr>
          <a:xfrm rot="10800000" flipH="1">
            <a:off x="3729864" y="0"/>
            <a:ext cx="376382" cy="2146650"/>
          </a:xfrm>
          <a:prstGeom prst="snip1Rect">
            <a:avLst>
              <a:gd name="adj" fmla="val 50000"/>
            </a:avLst>
          </a:prstGeom>
          <a:solidFill>
            <a:srgbClr val="FFD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过渡页">
    <p:bg>
      <p:bgPr>
        <a:solidFill>
          <a:schemeClr val="bg1"/>
        </a:solidFill>
        <a:effectLst/>
      </p:bgPr>
    </p:bg>
    <p:spTree>
      <p:nvGrpSpPr>
        <p:cNvPr id="1" name=""/>
        <p:cNvGrpSpPr/>
        <p:nvPr/>
      </p:nvGrpSpPr>
      <p:grpSpPr>
        <a:xfrm>
          <a:off x="0" y="0"/>
          <a:ext cx="0" cy="0"/>
          <a:chOff x="0" y="0"/>
          <a:chExt cx="0" cy="0"/>
        </a:xfrm>
      </p:grpSpPr>
      <p:sp>
        <p:nvSpPr>
          <p:cNvPr id="63" name="椭圆 62"/>
          <p:cNvSpPr/>
          <p:nvPr userDrawn="1"/>
        </p:nvSpPr>
        <p:spPr>
          <a:xfrm rot="9900000">
            <a:off x="6807640" y="2626870"/>
            <a:ext cx="6332880" cy="6332880"/>
          </a:xfrm>
          <a:prstGeom prst="ellipse">
            <a:avLst/>
          </a:prstGeom>
          <a:pattFill prst="pct5">
            <a:fgClr>
              <a:schemeClr val="accent1"/>
            </a:fgClr>
            <a:bgClr>
              <a:schemeClr val="bg1"/>
            </a:bgClr>
          </a:pattFill>
          <a:ln>
            <a:noFill/>
          </a:ln>
          <a:effectLst>
            <a:glow>
              <a:schemeClr val="bg2">
                <a:alpha val="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文本占位符 11"/>
          <p:cNvSpPr>
            <a:spLocks noGrp="1"/>
          </p:cNvSpPr>
          <p:nvPr>
            <p:ph type="body" sz="quarter" idx="12" hasCustomPrompt="1"/>
          </p:nvPr>
        </p:nvSpPr>
        <p:spPr>
          <a:xfrm>
            <a:off x="766763" y="3069908"/>
            <a:ext cx="2644095" cy="2024743"/>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altLang="zh-CN" sz="13000" kern="1200" dirty="0">
                <a:solidFill>
                  <a:srgbClr val="FED98B"/>
                </a:solidFill>
                <a:latin typeface="+mj-lt"/>
                <a:ea typeface="+mn-ea"/>
                <a:cs typeface="+mn-cs"/>
              </a:defRPr>
            </a:lvl1pPr>
          </a:lstStyle>
          <a:p>
            <a:pPr lvl="0"/>
            <a:r>
              <a:rPr lang="en-US" altLang="zh-CN" dirty="0"/>
              <a:t>01</a:t>
            </a:r>
          </a:p>
        </p:txBody>
      </p:sp>
      <p:sp>
        <p:nvSpPr>
          <p:cNvPr id="8" name="文本占位符 11"/>
          <p:cNvSpPr>
            <a:spLocks noGrp="1"/>
          </p:cNvSpPr>
          <p:nvPr>
            <p:ph type="body" sz="quarter" idx="10" hasCustomPrompt="1"/>
          </p:nvPr>
        </p:nvSpPr>
        <p:spPr>
          <a:xfrm>
            <a:off x="766763" y="4971280"/>
            <a:ext cx="3853542" cy="707887"/>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altLang="zh-CN" sz="4000" kern="1200" dirty="0">
                <a:solidFill>
                  <a:srgbClr val="059085"/>
                </a:solidFill>
                <a:latin typeface="+mj-ea"/>
                <a:ea typeface="+mj-ea"/>
                <a:cs typeface="+mn-cs"/>
              </a:defRPr>
            </a:lvl1pPr>
          </a:lstStyle>
          <a:p>
            <a:pPr lvl="0"/>
            <a:r>
              <a:rPr lang="zh-CN" altLang="en-US" dirty="0"/>
              <a:t>二级标题</a:t>
            </a:r>
            <a:endParaRPr lang="en-US" altLang="zh-CN" dirty="0"/>
          </a:p>
        </p:txBody>
      </p:sp>
      <p:sp>
        <p:nvSpPr>
          <p:cNvPr id="9" name="文本占位符 18"/>
          <p:cNvSpPr>
            <a:spLocks noGrp="1"/>
          </p:cNvSpPr>
          <p:nvPr>
            <p:ph type="body" sz="quarter" idx="11" hasCustomPrompt="1"/>
          </p:nvPr>
        </p:nvSpPr>
        <p:spPr>
          <a:xfrm>
            <a:off x="766763" y="5793310"/>
            <a:ext cx="2549414" cy="33239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zh-CN" altLang="en-US" sz="1800" kern="1200" dirty="0">
                <a:solidFill>
                  <a:srgbClr val="059085"/>
                </a:solidFill>
                <a:latin typeface="思源黑体 CN Regular" panose="020B0500000000000000" pitchFamily="34" charset="-122"/>
                <a:ea typeface="思源黑体 CN Regular" panose="020B0500000000000000" pitchFamily="34" charset="-122"/>
                <a:cs typeface="+mn-cs"/>
              </a:defRPr>
            </a:lvl1pPr>
            <a:lvl2pPr marL="457200" indent="0">
              <a:buNone/>
              <a:defRPr/>
            </a:lvl2pPr>
          </a:lstStyle>
          <a:p>
            <a:pPr lvl="0"/>
            <a:r>
              <a:rPr lang="zh-CN" altLang="en-US" dirty="0"/>
              <a:t>单击此处编辑副标题</a:t>
            </a:r>
          </a:p>
        </p:txBody>
      </p:sp>
      <p:sp>
        <p:nvSpPr>
          <p:cNvPr id="54" name="椭圆 53"/>
          <p:cNvSpPr/>
          <p:nvPr userDrawn="1"/>
        </p:nvSpPr>
        <p:spPr>
          <a:xfrm rot="9900000">
            <a:off x="6807640" y="2626871"/>
            <a:ext cx="6332880" cy="6332880"/>
          </a:xfrm>
          <a:prstGeom prst="ellipse">
            <a:avLst/>
          </a:prstGeom>
          <a:gradFill>
            <a:gsLst>
              <a:gs pos="71000">
                <a:schemeClr val="accent4">
                  <a:lumMod val="20000"/>
                  <a:lumOff val="80000"/>
                  <a:alpha val="59000"/>
                </a:schemeClr>
              </a:gs>
              <a:gs pos="99500">
                <a:schemeClr val="accent4">
                  <a:lumMod val="20000"/>
                  <a:lumOff val="80000"/>
                  <a:alpha val="81000"/>
                </a:schemeClr>
              </a:gs>
              <a:gs pos="0">
                <a:srgbClr val="02B29D">
                  <a:alpha val="0"/>
                  <a:lumMod val="98000"/>
                  <a:lumOff val="2000"/>
                </a:srgbClr>
              </a:gs>
              <a:gs pos="0">
                <a:schemeClr val="accent2">
                  <a:lumMod val="20000"/>
                  <a:lumOff val="80000"/>
                </a:schemeClr>
              </a:gs>
            </a:gsLst>
            <a:lin ang="2700000" scaled="1"/>
          </a:gradFill>
          <a:ln>
            <a:noFill/>
          </a:ln>
          <a:effectLst>
            <a:glow>
              <a:schemeClr val="bg2">
                <a:alpha val="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5" name="椭圆 54"/>
          <p:cNvSpPr/>
          <p:nvPr userDrawn="1"/>
        </p:nvSpPr>
        <p:spPr>
          <a:xfrm rot="13705117">
            <a:off x="8851388" y="-2042627"/>
            <a:ext cx="6332880" cy="6332880"/>
          </a:xfrm>
          <a:prstGeom prst="ellipse">
            <a:avLst/>
          </a:prstGeom>
          <a:gradFill>
            <a:gsLst>
              <a:gs pos="70000">
                <a:srgbClr val="02BCA6">
                  <a:alpha val="54000"/>
                </a:srgbClr>
              </a:gs>
              <a:gs pos="99500">
                <a:srgbClr val="02B29D">
                  <a:lumMod val="87000"/>
                  <a:lumOff val="13000"/>
                  <a:alpha val="49000"/>
                </a:srgbClr>
              </a:gs>
              <a:gs pos="0">
                <a:srgbClr val="02B29D">
                  <a:alpha val="0"/>
                  <a:lumMod val="98000"/>
                  <a:lumOff val="2000"/>
                </a:srgbClr>
              </a:gs>
              <a:gs pos="0">
                <a:srgbClr val="028879">
                  <a:alpha val="20000"/>
                </a:srgbClr>
              </a:gs>
            </a:gsLst>
            <a:lin ang="2700000" scaled="1"/>
          </a:gradFill>
          <a:ln>
            <a:noFill/>
          </a:ln>
          <a:effectLst>
            <a:glow>
              <a:schemeClr val="bg2">
                <a:alpha val="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57" name="图片 5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766763" y="788310"/>
            <a:ext cx="1738025" cy="337228"/>
          </a:xfrm>
          <a:prstGeom prst="rect">
            <a:avLst/>
          </a:prstGeom>
        </p:spPr>
      </p:pic>
      <p:sp>
        <p:nvSpPr>
          <p:cNvPr id="56" name="椭圆 55"/>
          <p:cNvSpPr/>
          <p:nvPr userDrawn="1"/>
        </p:nvSpPr>
        <p:spPr>
          <a:xfrm rot="9900000">
            <a:off x="6678786" y="413454"/>
            <a:ext cx="4155823" cy="4155823"/>
          </a:xfrm>
          <a:prstGeom prst="ellipse">
            <a:avLst/>
          </a:prstGeom>
          <a:gradFill flip="none" rotWithShape="1">
            <a:gsLst>
              <a:gs pos="70000">
                <a:srgbClr val="FF8601">
                  <a:alpha val="18000"/>
                </a:srgbClr>
              </a:gs>
              <a:gs pos="99500">
                <a:schemeClr val="accent4">
                  <a:lumMod val="20000"/>
                  <a:lumOff val="80000"/>
                  <a:alpha val="14000"/>
                </a:schemeClr>
              </a:gs>
              <a:gs pos="0">
                <a:srgbClr val="02B29D">
                  <a:alpha val="0"/>
                  <a:lumMod val="98000"/>
                  <a:lumOff val="2000"/>
                </a:srgbClr>
              </a:gs>
              <a:gs pos="0">
                <a:srgbClr val="FFC000">
                  <a:alpha val="29000"/>
                </a:srgbClr>
              </a:gs>
            </a:gsLst>
            <a:lin ang="13500000" scaled="1"/>
            <a:tileRect/>
          </a:gradFill>
          <a:ln>
            <a:noFill/>
          </a:ln>
          <a:effectLst>
            <a:glow>
              <a:schemeClr val="bg2">
                <a:alpha val="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6" name="文本框 65"/>
          <p:cNvSpPr txBox="1"/>
          <p:nvPr userDrawn="1"/>
        </p:nvSpPr>
        <p:spPr>
          <a:xfrm>
            <a:off x="8679543" y="6053958"/>
            <a:ext cx="2852057" cy="276999"/>
          </a:xfrm>
          <a:prstGeom prst="rect">
            <a:avLst/>
          </a:prstGeom>
          <a:noFill/>
        </p:spPr>
        <p:txBody>
          <a:bodyPr wrap="square" rtlCol="0">
            <a:spAutoFit/>
          </a:bodyPr>
          <a:lstStyle/>
          <a:p>
            <a:pPr algn="r"/>
            <a:r>
              <a:rPr lang="zh-CN" altLang="en-US" sz="1200" b="0" i="0" dirty="0">
                <a:solidFill>
                  <a:schemeClr val="bg1">
                    <a:lumMod val="50000"/>
                    <a:alpha val="70000"/>
                  </a:schemeClr>
                </a:solidFill>
                <a:effectLst/>
                <a:latin typeface="思源黑体 CN Regular" panose="020B0500000000000000" pitchFamily="34" charset="-122"/>
              </a:rPr>
              <a:t>深圳市信息无障碍研究会</a:t>
            </a:r>
            <a:r>
              <a:rPr lang="en-US" altLang="zh-CN" sz="1200" b="0" i="0" dirty="0">
                <a:solidFill>
                  <a:schemeClr val="bg1">
                    <a:lumMod val="50000"/>
                    <a:alpha val="70000"/>
                  </a:schemeClr>
                </a:solidFill>
                <a:effectLst/>
                <a:latin typeface="思源黑体 CN Regular" panose="020B0500000000000000" pitchFamily="34" charset="-122"/>
              </a:rPr>
              <a:t>©</a:t>
            </a:r>
            <a:r>
              <a:rPr lang="zh-CN" altLang="en-US" sz="1200" b="0" i="0" dirty="0">
                <a:solidFill>
                  <a:schemeClr val="bg1">
                    <a:lumMod val="50000"/>
                    <a:alpha val="70000"/>
                  </a:schemeClr>
                </a:solidFill>
                <a:effectLst/>
                <a:latin typeface="思源黑体 CN Regular" panose="020B0500000000000000" pitchFamily="34" charset="-122"/>
              </a:rPr>
              <a:t>版权所有</a:t>
            </a:r>
            <a:endParaRPr lang="zh-CN" altLang="en-US" sz="1200" dirty="0">
              <a:solidFill>
                <a:schemeClr val="bg1">
                  <a:lumMod val="50000"/>
                  <a:alpha val="70000"/>
                </a:schemeClr>
              </a:solidFill>
              <a:latin typeface="+mn-l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文字页">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a:gsLst>
              <a:gs pos="0">
                <a:srgbClr val="02897A"/>
              </a:gs>
              <a:gs pos="100000">
                <a:srgbClr val="028879">
                  <a:alpha val="78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userDrawn="1"/>
        </p:nvSpPr>
        <p:spPr>
          <a:xfrm>
            <a:off x="5635458" y="268801"/>
            <a:ext cx="6320398" cy="6320398"/>
          </a:xfrm>
          <a:prstGeom prst="ellipse">
            <a:avLst/>
          </a:prstGeom>
          <a:gradFill>
            <a:gsLst>
              <a:gs pos="70000">
                <a:srgbClr val="02BCA6"/>
              </a:gs>
              <a:gs pos="99500">
                <a:srgbClr val="02B29D">
                  <a:lumMod val="87000"/>
                  <a:lumOff val="13000"/>
                </a:srgbClr>
              </a:gs>
              <a:gs pos="0">
                <a:srgbClr val="02B29D">
                  <a:alpha val="0"/>
                  <a:lumMod val="98000"/>
                  <a:lumOff val="2000"/>
                </a:srgbClr>
              </a:gs>
              <a:gs pos="0">
                <a:srgbClr val="028879"/>
              </a:gs>
            </a:gsLst>
            <a:lin ang="2700000" scaled="1"/>
          </a:gradFill>
          <a:ln>
            <a:noFill/>
          </a:ln>
          <a:effectLst>
            <a:glow>
              <a:schemeClr val="bg2">
                <a:alpha val="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文本框 7"/>
          <p:cNvSpPr txBox="1"/>
          <p:nvPr userDrawn="1"/>
        </p:nvSpPr>
        <p:spPr>
          <a:xfrm>
            <a:off x="8679543" y="6034908"/>
            <a:ext cx="2852057" cy="276999"/>
          </a:xfrm>
          <a:prstGeom prst="rect">
            <a:avLst/>
          </a:prstGeom>
          <a:noFill/>
        </p:spPr>
        <p:txBody>
          <a:bodyPr wrap="square" rtlCol="0">
            <a:spAutoFit/>
          </a:bodyPr>
          <a:lstStyle/>
          <a:p>
            <a:pPr algn="r"/>
            <a:r>
              <a:rPr lang="zh-CN" altLang="en-US" sz="1200" b="0" i="0" dirty="0">
                <a:solidFill>
                  <a:schemeClr val="bg1">
                    <a:alpha val="70000"/>
                  </a:schemeClr>
                </a:solidFill>
                <a:effectLst/>
                <a:latin typeface="思源黑体 CN Regular" panose="020B0500000000000000" pitchFamily="34" charset="-122"/>
              </a:rPr>
              <a:t>深圳市信息无障碍研究会</a:t>
            </a:r>
            <a:r>
              <a:rPr lang="en-US" altLang="zh-CN" sz="1200" b="0" i="0" dirty="0">
                <a:solidFill>
                  <a:schemeClr val="bg1">
                    <a:alpha val="70000"/>
                  </a:schemeClr>
                </a:solidFill>
                <a:effectLst/>
                <a:latin typeface="思源黑体 CN Regular" panose="020B0500000000000000" pitchFamily="34" charset="-122"/>
              </a:rPr>
              <a:t>©</a:t>
            </a:r>
            <a:r>
              <a:rPr lang="zh-CN" altLang="en-US" sz="1200" b="0" i="0" dirty="0">
                <a:solidFill>
                  <a:schemeClr val="bg1">
                    <a:alpha val="70000"/>
                  </a:schemeClr>
                </a:solidFill>
                <a:effectLst/>
                <a:latin typeface="思源黑体 CN Regular" panose="020B0500000000000000" pitchFamily="34" charset="-122"/>
              </a:rPr>
              <a:t>版权所有</a:t>
            </a:r>
            <a:endParaRPr lang="zh-CN" altLang="en-US" sz="1200" dirty="0">
              <a:solidFill>
                <a:schemeClr val="bg1">
                  <a:alpha val="70000"/>
                </a:schemeClr>
              </a:solidFill>
              <a:latin typeface="+mn-lt"/>
            </a:endParaRPr>
          </a:p>
        </p:txBody>
      </p:sp>
      <p:sp>
        <p:nvSpPr>
          <p:cNvPr id="9" name="文本框 8"/>
          <p:cNvSpPr txBox="1"/>
          <p:nvPr userDrawn="1"/>
        </p:nvSpPr>
        <p:spPr>
          <a:xfrm>
            <a:off x="708038" y="6034910"/>
            <a:ext cx="2755556" cy="276999"/>
          </a:xfrm>
          <a:prstGeom prst="rect">
            <a:avLst/>
          </a:prstGeom>
          <a:noFill/>
        </p:spPr>
        <p:txBody>
          <a:bodyPr wrap="square" rtlCol="0">
            <a:spAutoFit/>
          </a:bodyPr>
          <a:lstStyle/>
          <a:p>
            <a:pPr algn="dist"/>
            <a:r>
              <a:rPr lang="en-US" altLang="zh-CN" sz="1200" dirty="0">
                <a:solidFill>
                  <a:schemeClr val="bg1"/>
                </a:solidFill>
                <a:latin typeface="+mn-lt"/>
              </a:rPr>
              <a:t>Copyright Reserved </a:t>
            </a:r>
            <a:r>
              <a:rPr lang="en-US" altLang="zh-CN" sz="1200" b="0" i="0" dirty="0">
                <a:solidFill>
                  <a:schemeClr val="bg1"/>
                </a:solidFill>
                <a:effectLst/>
                <a:latin typeface="+mn-lt"/>
              </a:rPr>
              <a:t>© 2022 </a:t>
            </a:r>
            <a:r>
              <a:rPr lang="en-US" altLang="zh-CN" sz="1200" dirty="0">
                <a:solidFill>
                  <a:schemeClr val="bg1"/>
                </a:solidFill>
                <a:latin typeface="+mn-lt"/>
              </a:rPr>
              <a:t>ARA</a:t>
            </a:r>
            <a:endParaRPr lang="zh-CN" altLang="en-US" sz="1200" dirty="0">
              <a:solidFill>
                <a:schemeClr val="bg1"/>
              </a:solidFill>
              <a:latin typeface="+mn-lt"/>
            </a:endParaRPr>
          </a:p>
        </p:txBody>
      </p:sp>
      <p:cxnSp>
        <p:nvCxnSpPr>
          <p:cNvPr id="10" name="直接连接符 9"/>
          <p:cNvCxnSpPr/>
          <p:nvPr userDrawn="1"/>
        </p:nvCxnSpPr>
        <p:spPr>
          <a:xfrm>
            <a:off x="3607858" y="6173408"/>
            <a:ext cx="518779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图片 1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687213" y="479745"/>
            <a:ext cx="1738025" cy="480081"/>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结果页">
    <p:spTree>
      <p:nvGrpSpPr>
        <p:cNvPr id="1" name=""/>
        <p:cNvGrpSpPr/>
        <p:nvPr/>
      </p:nvGrpSpPr>
      <p:grpSpPr>
        <a:xfrm>
          <a:off x="0" y="0"/>
          <a:ext cx="0" cy="0"/>
          <a:chOff x="0" y="0"/>
          <a:chExt cx="0" cy="0"/>
        </a:xfrm>
      </p:grpSpPr>
      <p:sp>
        <p:nvSpPr>
          <p:cNvPr id="11" name="矩形: 圆角 10"/>
          <p:cNvSpPr/>
          <p:nvPr userDrawn="1"/>
        </p:nvSpPr>
        <p:spPr>
          <a:xfrm>
            <a:off x="2901948" y="4606471"/>
            <a:ext cx="6388102" cy="1844285"/>
          </a:xfrm>
          <a:prstGeom prst="roundRect">
            <a:avLst>
              <a:gd name="adj" fmla="val 12235"/>
            </a:avLst>
          </a:prstGeom>
          <a:gradFill>
            <a:gsLst>
              <a:gs pos="70000">
                <a:srgbClr val="FF8601">
                  <a:alpha val="2000"/>
                </a:srgbClr>
              </a:gs>
              <a:gs pos="99500">
                <a:schemeClr val="accent4">
                  <a:lumMod val="20000"/>
                  <a:lumOff val="80000"/>
                  <a:alpha val="14000"/>
                </a:schemeClr>
              </a:gs>
              <a:gs pos="0">
                <a:srgbClr val="02B29D">
                  <a:alpha val="0"/>
                  <a:lumMod val="98000"/>
                  <a:lumOff val="2000"/>
                </a:srgbClr>
              </a:gs>
              <a:gs pos="0">
                <a:srgbClr val="FFC000">
                  <a:alpha val="16000"/>
                </a:srgbClr>
              </a:gs>
            </a:gsLst>
            <a:lin ang="13500000" scaled="1"/>
          </a:gradFill>
          <a:ln>
            <a:noFill/>
          </a:ln>
          <a:effectLst>
            <a:glow>
              <a:srgbClr val="07DFCB">
                <a:alpha val="11000"/>
              </a:srgbClr>
            </a:glow>
            <a:outerShdw blurRad="368300" sx="98000" sy="98000" algn="ctr" rotWithShape="0">
              <a:srgbClr val="FFA98B">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10" name="矩形 9"/>
          <p:cNvSpPr/>
          <p:nvPr userDrawn="1"/>
        </p:nvSpPr>
        <p:spPr>
          <a:xfrm>
            <a:off x="0" y="0"/>
            <a:ext cx="12192000" cy="6858000"/>
          </a:xfrm>
          <a:prstGeom prst="rect">
            <a:avLst/>
          </a:prstGeom>
          <a:gradFill flip="none" rotWithShape="1">
            <a:gsLst>
              <a:gs pos="0">
                <a:srgbClr val="02897A">
                  <a:alpha val="4000"/>
                </a:srgbClr>
              </a:gs>
              <a:gs pos="100000">
                <a:srgbClr val="028879">
                  <a:alpha val="0"/>
                </a:srgb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Effect>
                      <a14:sharpenSoften amount="-67000"/>
                    </a14:imgEffect>
                  </a14:imgLayer>
                </a14:imgProps>
              </a:ext>
              <a:ext uri="{28A0092B-C50C-407E-A947-70E740481C1C}">
                <a14:useLocalDpi xmlns:a14="http://schemas.microsoft.com/office/drawing/2010/main" val="0"/>
              </a:ext>
            </a:extLst>
          </a:blip>
          <a:srcRect l="11847" t="6937" r="14596" b="22892"/>
          <a:stretch>
            <a:fillRect/>
          </a:stretch>
        </p:blipFill>
        <p:spPr>
          <a:xfrm>
            <a:off x="0" y="0"/>
            <a:ext cx="12192000" cy="5437909"/>
          </a:xfrm>
          <a:prstGeom prst="rect">
            <a:avLst/>
          </a:prstGeom>
        </p:spPr>
      </p:pic>
      <p:sp>
        <p:nvSpPr>
          <p:cNvPr id="17" name="矩形 16"/>
          <p:cNvSpPr/>
          <p:nvPr userDrawn="1"/>
        </p:nvSpPr>
        <p:spPr>
          <a:xfrm>
            <a:off x="0" y="1"/>
            <a:ext cx="12192000" cy="5437908"/>
          </a:xfrm>
          <a:prstGeom prst="rect">
            <a:avLst/>
          </a:prstGeom>
          <a:solidFill>
            <a:srgbClr val="06AEA2">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12" name="矩形: 圆角 11"/>
          <p:cNvSpPr/>
          <p:nvPr userDrawn="1"/>
        </p:nvSpPr>
        <p:spPr>
          <a:xfrm>
            <a:off x="2901948" y="4432299"/>
            <a:ext cx="6388102" cy="1844285"/>
          </a:xfrm>
          <a:prstGeom prst="roundRect">
            <a:avLst>
              <a:gd name="adj" fmla="val 12235"/>
            </a:avLst>
          </a:prstGeom>
          <a:solidFill>
            <a:schemeClr val="bg1"/>
          </a:solidFill>
          <a:ln>
            <a:noFill/>
          </a:ln>
          <a:effectLst>
            <a:glow>
              <a:srgbClr val="07DFCB">
                <a:alpha val="11000"/>
              </a:srgbClr>
            </a:glow>
            <a:outerShdw blurRad="368300" sx="98000" sy="98000" algn="ctr" rotWithShape="0">
              <a:srgbClr val="FFA98B">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3" name="文本框 2"/>
          <p:cNvSpPr txBox="1"/>
          <p:nvPr userDrawn="1"/>
        </p:nvSpPr>
        <p:spPr>
          <a:xfrm>
            <a:off x="-1646345" y="1256040"/>
            <a:ext cx="15484688" cy="2862322"/>
          </a:xfrm>
          <a:prstGeom prst="rect">
            <a:avLst/>
          </a:prstGeom>
          <a:noFill/>
        </p:spPr>
        <p:txBody>
          <a:bodyPr wrap="square" rtlCol="0">
            <a:spAutoFit/>
          </a:bodyPr>
          <a:lstStyle/>
          <a:p>
            <a:pPr algn="ctr"/>
            <a:r>
              <a:rPr lang="en-US" altLang="zh-CN" sz="17500" i="0" dirty="0">
                <a:ln w="25400">
                  <a:solidFill>
                    <a:schemeClr val="bg1">
                      <a:alpha val="40000"/>
                    </a:schemeClr>
                  </a:solidFill>
                </a:ln>
                <a:noFill/>
                <a:effectLst>
                  <a:glow>
                    <a:srgbClr val="02B29D">
                      <a:alpha val="26000"/>
                    </a:srgbClr>
                  </a:glow>
                </a:effectLst>
                <a:latin typeface="+mj-ea"/>
                <a:ea typeface="+mj-ea"/>
              </a:rPr>
              <a:t>THANK YOU</a:t>
            </a:r>
          </a:p>
        </p:txBody>
      </p:sp>
      <p:pic>
        <p:nvPicPr>
          <p:cNvPr id="18" name="图片 17"/>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a:xfrm>
            <a:off x="5160070" y="775959"/>
            <a:ext cx="1738025" cy="480081"/>
          </a:xfrm>
          <a:prstGeom prst="rect">
            <a:avLst/>
          </a:prstGeom>
        </p:spPr>
      </p:pic>
      <p:cxnSp>
        <p:nvCxnSpPr>
          <p:cNvPr id="13" name="直接连接符 12"/>
          <p:cNvCxnSpPr/>
          <p:nvPr userDrawn="1"/>
        </p:nvCxnSpPr>
        <p:spPr>
          <a:xfrm>
            <a:off x="6440818" y="4899025"/>
            <a:ext cx="0" cy="1013941"/>
          </a:xfrm>
          <a:prstGeom prst="line">
            <a:avLst/>
          </a:prstGeom>
          <a:ln w="38100">
            <a:solidFill>
              <a:srgbClr val="FAE9C7"/>
            </a:solidFill>
          </a:ln>
        </p:spPr>
        <p:style>
          <a:lnRef idx="1">
            <a:schemeClr val="accent1"/>
          </a:lnRef>
          <a:fillRef idx="0">
            <a:schemeClr val="accent1"/>
          </a:fillRef>
          <a:effectRef idx="0">
            <a:schemeClr val="accent1"/>
          </a:effectRef>
          <a:fontRef idx="minor">
            <a:schemeClr val="tx1"/>
          </a:fontRef>
        </p:style>
      </p:cxnSp>
      <p:pic>
        <p:nvPicPr>
          <p:cNvPr id="14" name="图片 13" descr="qrcode_for_gh_ec2c9e4bd4dc_258"/>
          <p:cNvPicPr>
            <a:picLocks noChangeAspect="1"/>
          </p:cNvPicPr>
          <p:nvPr userDrawn="1"/>
        </p:nvPicPr>
        <p:blipFill>
          <a:blip r:embed="rId5"/>
          <a:stretch>
            <a:fillRect/>
          </a:stretch>
        </p:blipFill>
        <p:spPr>
          <a:xfrm>
            <a:off x="3451226" y="4807151"/>
            <a:ext cx="1177924" cy="1177924"/>
          </a:xfrm>
          <a:prstGeom prst="roundRect">
            <a:avLst>
              <a:gd name="adj" fmla="val 5509"/>
            </a:avLst>
          </a:prstGeom>
        </p:spPr>
      </p:pic>
      <p:sp>
        <p:nvSpPr>
          <p:cNvPr id="15" name="文本框 14"/>
          <p:cNvSpPr txBox="1"/>
          <p:nvPr userDrawn="1"/>
        </p:nvSpPr>
        <p:spPr>
          <a:xfrm>
            <a:off x="4704196" y="4762005"/>
            <a:ext cx="1649988" cy="617605"/>
          </a:xfrm>
          <a:prstGeom prst="rect">
            <a:avLst/>
          </a:prstGeom>
          <a:noFill/>
        </p:spPr>
        <p:txBody>
          <a:bodyPr wrap="square">
            <a:spAutoFit/>
          </a:bodyPr>
          <a:lstStyle/>
          <a:p>
            <a:pPr algn="l">
              <a:lnSpc>
                <a:spcPct val="150000"/>
              </a:lnSpc>
            </a:pPr>
            <a:r>
              <a:rPr lang="zh-CN" altLang="en-US" sz="1200" dirty="0">
                <a:solidFill>
                  <a:srgbClr val="666666"/>
                </a:solidFill>
                <a:latin typeface="+mn-ea"/>
                <a:ea typeface="+mn-ea"/>
                <a:cs typeface="思源黑体 CN Bold" panose="020B0800000000000000" pitchFamily="34" charset="-122"/>
              </a:rPr>
              <a:t>让所有人通过科技</a:t>
            </a:r>
            <a:endParaRPr lang="en-US" altLang="zh-CN" sz="1200" dirty="0">
              <a:solidFill>
                <a:srgbClr val="666666"/>
              </a:solidFill>
              <a:latin typeface="+mn-ea"/>
              <a:ea typeface="+mn-ea"/>
              <a:cs typeface="思源黑体 CN Bold" panose="020B0800000000000000" pitchFamily="34" charset="-122"/>
            </a:endParaRPr>
          </a:p>
          <a:p>
            <a:pPr algn="l">
              <a:lnSpc>
                <a:spcPct val="150000"/>
              </a:lnSpc>
            </a:pPr>
            <a:r>
              <a:rPr lang="zh-CN" altLang="en-US" sz="1200" dirty="0">
                <a:solidFill>
                  <a:srgbClr val="666666"/>
                </a:solidFill>
                <a:latin typeface="+mn-ea"/>
                <a:ea typeface="+mn-ea"/>
                <a:cs typeface="思源黑体 CN Bold" panose="020B0800000000000000" pitchFamily="34" charset="-122"/>
              </a:rPr>
              <a:t>平等享受现代文明</a:t>
            </a:r>
            <a:endParaRPr lang="en-US" altLang="zh-CN" sz="1200" dirty="0">
              <a:solidFill>
                <a:srgbClr val="666666"/>
              </a:solidFill>
              <a:latin typeface="+mn-ea"/>
              <a:ea typeface="+mn-ea"/>
              <a:cs typeface="思源黑体 CN Bold" panose="020B0800000000000000" pitchFamily="34" charset="-122"/>
            </a:endParaRPr>
          </a:p>
        </p:txBody>
      </p:sp>
      <p:sp>
        <p:nvSpPr>
          <p:cNvPr id="19" name="文本框 18"/>
          <p:cNvSpPr txBox="1"/>
          <p:nvPr userDrawn="1"/>
        </p:nvSpPr>
        <p:spPr>
          <a:xfrm>
            <a:off x="4704196" y="5737542"/>
            <a:ext cx="1649987" cy="276999"/>
          </a:xfrm>
          <a:prstGeom prst="rect">
            <a:avLst/>
          </a:prstGeom>
          <a:noFill/>
        </p:spPr>
        <p:txBody>
          <a:bodyPr wrap="square">
            <a:spAutoFit/>
          </a:bodyPr>
          <a:lstStyle/>
          <a:p>
            <a:r>
              <a:rPr lang="en-US" altLang="zh-CN" sz="1200" dirty="0">
                <a:solidFill>
                  <a:srgbClr val="666666"/>
                </a:solidFill>
              </a:rPr>
              <a:t>www.siaa.org.cn</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通用_有版权标注">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gradFill flip="none" rotWithShape="1">
            <a:gsLst>
              <a:gs pos="0">
                <a:srgbClr val="02897A">
                  <a:alpha val="4000"/>
                </a:srgbClr>
              </a:gs>
              <a:gs pos="100000">
                <a:srgbClr val="028879">
                  <a:alpha val="0"/>
                </a:srgb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687213" y="788310"/>
            <a:ext cx="1738025" cy="337228"/>
          </a:xfrm>
          <a:prstGeom prst="rect">
            <a:avLst/>
          </a:prstGeom>
        </p:spPr>
      </p:pic>
      <p:sp>
        <p:nvSpPr>
          <p:cNvPr id="14" name="文本框 13"/>
          <p:cNvSpPr txBox="1"/>
          <p:nvPr userDrawn="1"/>
        </p:nvSpPr>
        <p:spPr>
          <a:xfrm>
            <a:off x="696685" y="6053958"/>
            <a:ext cx="2755556" cy="276999"/>
          </a:xfrm>
          <a:prstGeom prst="rect">
            <a:avLst/>
          </a:prstGeom>
          <a:noFill/>
        </p:spPr>
        <p:txBody>
          <a:bodyPr wrap="square" rtlCol="0">
            <a:spAutoFit/>
          </a:bodyPr>
          <a:lstStyle/>
          <a:p>
            <a:pPr algn="dist"/>
            <a:r>
              <a:rPr lang="en-US" altLang="zh-CN" sz="1200" dirty="0">
                <a:solidFill>
                  <a:schemeClr val="bg1">
                    <a:lumMod val="65000"/>
                  </a:schemeClr>
                </a:solidFill>
                <a:latin typeface="+mn-lt"/>
              </a:rPr>
              <a:t>Copyright Reserved </a:t>
            </a:r>
            <a:r>
              <a:rPr lang="en-US" altLang="zh-CN" sz="1200" b="0" i="0" dirty="0">
                <a:solidFill>
                  <a:schemeClr val="bg1">
                    <a:lumMod val="65000"/>
                  </a:schemeClr>
                </a:solidFill>
                <a:effectLst/>
                <a:latin typeface="+mn-lt"/>
              </a:rPr>
              <a:t>© 2022 </a:t>
            </a:r>
            <a:r>
              <a:rPr lang="en-US" altLang="zh-CN" sz="1200" dirty="0">
                <a:solidFill>
                  <a:schemeClr val="bg1">
                    <a:lumMod val="65000"/>
                  </a:schemeClr>
                </a:solidFill>
                <a:latin typeface="+mn-lt"/>
              </a:rPr>
              <a:t>ARA</a:t>
            </a:r>
            <a:endParaRPr lang="zh-CN" altLang="en-US" sz="1200" dirty="0">
              <a:solidFill>
                <a:schemeClr val="bg1">
                  <a:lumMod val="65000"/>
                </a:schemeClr>
              </a:solidFill>
              <a:latin typeface="+mn-lt"/>
            </a:endParaRPr>
          </a:p>
        </p:txBody>
      </p:sp>
      <p:cxnSp>
        <p:nvCxnSpPr>
          <p:cNvPr id="15" name="直接连接符 14"/>
          <p:cNvCxnSpPr/>
          <p:nvPr userDrawn="1"/>
        </p:nvCxnSpPr>
        <p:spPr>
          <a:xfrm>
            <a:off x="3607858" y="6192458"/>
            <a:ext cx="518779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 name="文本框 15"/>
          <p:cNvSpPr txBox="1"/>
          <p:nvPr userDrawn="1"/>
        </p:nvSpPr>
        <p:spPr>
          <a:xfrm>
            <a:off x="8679543" y="6053958"/>
            <a:ext cx="2852057" cy="276999"/>
          </a:xfrm>
          <a:prstGeom prst="rect">
            <a:avLst/>
          </a:prstGeom>
          <a:noFill/>
        </p:spPr>
        <p:txBody>
          <a:bodyPr wrap="square" rtlCol="0">
            <a:spAutoFit/>
          </a:bodyPr>
          <a:lstStyle/>
          <a:p>
            <a:pPr algn="r"/>
            <a:r>
              <a:rPr lang="zh-CN" altLang="en-US" sz="1200" b="0" i="0" dirty="0">
                <a:solidFill>
                  <a:schemeClr val="bg1">
                    <a:lumMod val="65000"/>
                  </a:schemeClr>
                </a:solidFill>
                <a:effectLst/>
                <a:latin typeface="思源黑体 CN Regular" panose="020B0500000000000000" pitchFamily="34" charset="-122"/>
              </a:rPr>
              <a:t>深圳市信息无障碍研究会</a:t>
            </a:r>
            <a:r>
              <a:rPr lang="en-US" altLang="zh-CN" sz="1200" b="0" i="0" dirty="0">
                <a:solidFill>
                  <a:schemeClr val="bg1">
                    <a:lumMod val="65000"/>
                  </a:schemeClr>
                </a:solidFill>
                <a:effectLst/>
                <a:latin typeface="思源黑体 CN Regular" panose="020B0500000000000000" pitchFamily="34" charset="-122"/>
              </a:rPr>
              <a:t>©</a:t>
            </a:r>
            <a:r>
              <a:rPr lang="zh-CN" altLang="en-US" sz="1200" b="0" i="0" dirty="0">
                <a:solidFill>
                  <a:schemeClr val="bg1">
                    <a:lumMod val="65000"/>
                  </a:schemeClr>
                </a:solidFill>
                <a:effectLst/>
                <a:latin typeface="思源黑体 CN Regular" panose="020B0500000000000000" pitchFamily="34" charset="-122"/>
              </a:rPr>
              <a:t>版权所有</a:t>
            </a:r>
            <a:endParaRPr lang="zh-CN" altLang="en-US" sz="1200" dirty="0">
              <a:solidFill>
                <a:schemeClr val="bg1">
                  <a:lumMod val="65000"/>
                </a:schemeClr>
              </a:solidFill>
              <a:latin typeface="+mn-lt"/>
            </a:endParaRPr>
          </a:p>
        </p:txBody>
      </p:sp>
      <p:sp>
        <p:nvSpPr>
          <p:cNvPr id="7" name="矩形: 圆角 6"/>
          <p:cNvSpPr/>
          <p:nvPr userDrawn="1"/>
        </p:nvSpPr>
        <p:spPr>
          <a:xfrm>
            <a:off x="682625" y="1555181"/>
            <a:ext cx="10826750" cy="4337619"/>
          </a:xfrm>
          <a:prstGeom prst="roundRect">
            <a:avLst>
              <a:gd name="adj" fmla="val 5242"/>
            </a:avLst>
          </a:prstGeom>
          <a:solidFill>
            <a:schemeClr val="bg1"/>
          </a:solidFill>
          <a:ln>
            <a:noFill/>
          </a:ln>
          <a:effectLst>
            <a:outerShdw blurRad="330200" sx="98000" sy="98000" algn="ctr" rotWithShape="0">
              <a:schemeClr val="accent2">
                <a:lumMod val="7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37647" y="4451668"/>
            <a:ext cx="1543456" cy="1505267"/>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通用_有版权标注">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687213" y="788310"/>
            <a:ext cx="1738025" cy="337228"/>
          </a:xfrm>
          <a:prstGeom prst="rect">
            <a:avLst/>
          </a:prstGeom>
        </p:spPr>
      </p:pic>
      <p:sp>
        <p:nvSpPr>
          <p:cNvPr id="14" name="文本框 13"/>
          <p:cNvSpPr txBox="1"/>
          <p:nvPr userDrawn="1"/>
        </p:nvSpPr>
        <p:spPr>
          <a:xfrm>
            <a:off x="696685" y="6053958"/>
            <a:ext cx="2755556" cy="276999"/>
          </a:xfrm>
          <a:prstGeom prst="rect">
            <a:avLst/>
          </a:prstGeom>
          <a:noFill/>
        </p:spPr>
        <p:txBody>
          <a:bodyPr wrap="square" rtlCol="0">
            <a:spAutoFit/>
          </a:bodyPr>
          <a:lstStyle/>
          <a:p>
            <a:pPr algn="dist"/>
            <a:r>
              <a:rPr lang="en-US" altLang="zh-CN" sz="1200" dirty="0">
                <a:solidFill>
                  <a:schemeClr val="bg1">
                    <a:lumMod val="65000"/>
                  </a:schemeClr>
                </a:solidFill>
                <a:latin typeface="+mn-lt"/>
              </a:rPr>
              <a:t>Copyright Reserved </a:t>
            </a:r>
            <a:r>
              <a:rPr lang="en-US" altLang="zh-CN" sz="1200" b="0" i="0" dirty="0">
                <a:solidFill>
                  <a:schemeClr val="bg1">
                    <a:lumMod val="65000"/>
                  </a:schemeClr>
                </a:solidFill>
                <a:effectLst/>
                <a:latin typeface="+mn-lt"/>
              </a:rPr>
              <a:t>© 2022 </a:t>
            </a:r>
            <a:r>
              <a:rPr lang="en-US" altLang="zh-CN" sz="1200" dirty="0">
                <a:solidFill>
                  <a:schemeClr val="bg1">
                    <a:lumMod val="65000"/>
                  </a:schemeClr>
                </a:solidFill>
                <a:latin typeface="+mn-lt"/>
              </a:rPr>
              <a:t>ARA</a:t>
            </a:r>
            <a:endParaRPr lang="zh-CN" altLang="en-US" sz="1200" dirty="0">
              <a:solidFill>
                <a:schemeClr val="bg1">
                  <a:lumMod val="65000"/>
                </a:schemeClr>
              </a:solidFill>
              <a:latin typeface="+mn-lt"/>
            </a:endParaRPr>
          </a:p>
        </p:txBody>
      </p:sp>
      <p:cxnSp>
        <p:nvCxnSpPr>
          <p:cNvPr id="15" name="直接连接符 14"/>
          <p:cNvCxnSpPr/>
          <p:nvPr userDrawn="1"/>
        </p:nvCxnSpPr>
        <p:spPr>
          <a:xfrm>
            <a:off x="3607858" y="6192458"/>
            <a:ext cx="518779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 name="文本框 15"/>
          <p:cNvSpPr txBox="1"/>
          <p:nvPr userDrawn="1"/>
        </p:nvSpPr>
        <p:spPr>
          <a:xfrm>
            <a:off x="8679543" y="6053958"/>
            <a:ext cx="2852057" cy="276999"/>
          </a:xfrm>
          <a:prstGeom prst="rect">
            <a:avLst/>
          </a:prstGeom>
          <a:noFill/>
        </p:spPr>
        <p:txBody>
          <a:bodyPr wrap="square" rtlCol="0">
            <a:spAutoFit/>
          </a:bodyPr>
          <a:lstStyle/>
          <a:p>
            <a:pPr algn="r"/>
            <a:r>
              <a:rPr lang="zh-CN" altLang="en-US" sz="1200" b="0" i="0" dirty="0">
                <a:solidFill>
                  <a:schemeClr val="bg1">
                    <a:lumMod val="65000"/>
                  </a:schemeClr>
                </a:solidFill>
                <a:effectLst/>
                <a:latin typeface="思源黑体 CN Regular" panose="020B0500000000000000" pitchFamily="34" charset="-122"/>
              </a:rPr>
              <a:t>深圳市信息无障碍研究会</a:t>
            </a:r>
            <a:r>
              <a:rPr lang="en-US" altLang="zh-CN" sz="1200" b="0" i="0" dirty="0">
                <a:solidFill>
                  <a:schemeClr val="bg1">
                    <a:lumMod val="65000"/>
                  </a:schemeClr>
                </a:solidFill>
                <a:effectLst/>
                <a:latin typeface="思源黑体 CN Regular" panose="020B0500000000000000" pitchFamily="34" charset="-122"/>
              </a:rPr>
              <a:t>©</a:t>
            </a:r>
            <a:r>
              <a:rPr lang="zh-CN" altLang="en-US" sz="1200" b="0" i="0" dirty="0">
                <a:solidFill>
                  <a:schemeClr val="bg1">
                    <a:lumMod val="65000"/>
                  </a:schemeClr>
                </a:solidFill>
                <a:effectLst/>
                <a:latin typeface="思源黑体 CN Regular" panose="020B0500000000000000" pitchFamily="34" charset="-122"/>
              </a:rPr>
              <a:t>版权所有</a:t>
            </a:r>
            <a:endParaRPr lang="zh-CN" altLang="en-US" sz="1200" dirty="0">
              <a:solidFill>
                <a:schemeClr val="bg1">
                  <a:lumMod val="65000"/>
                </a:schemeClr>
              </a:solidFill>
              <a:latin typeface="+mn-lt"/>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通用_有版权标注">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687213" y="788310"/>
            <a:ext cx="1738025" cy="337228"/>
          </a:xfrm>
          <a:prstGeom prst="rect">
            <a:avLst/>
          </a:prstGeom>
        </p:spPr>
      </p:pic>
      <p:sp>
        <p:nvSpPr>
          <p:cNvPr id="14" name="文本框 13"/>
          <p:cNvSpPr txBox="1"/>
          <p:nvPr userDrawn="1"/>
        </p:nvSpPr>
        <p:spPr>
          <a:xfrm>
            <a:off x="696685" y="6053958"/>
            <a:ext cx="2755556" cy="276999"/>
          </a:xfrm>
          <a:prstGeom prst="rect">
            <a:avLst/>
          </a:prstGeom>
          <a:noFill/>
        </p:spPr>
        <p:txBody>
          <a:bodyPr wrap="square" rtlCol="0">
            <a:spAutoFit/>
          </a:bodyPr>
          <a:lstStyle/>
          <a:p>
            <a:pPr algn="dist"/>
            <a:r>
              <a:rPr lang="en-US" altLang="zh-CN" sz="1200" dirty="0">
                <a:solidFill>
                  <a:schemeClr val="bg1">
                    <a:lumMod val="65000"/>
                  </a:schemeClr>
                </a:solidFill>
                <a:latin typeface="+mn-lt"/>
              </a:rPr>
              <a:t>Copyright Reserved </a:t>
            </a:r>
            <a:r>
              <a:rPr lang="en-US" altLang="zh-CN" sz="1200" b="0" i="0" dirty="0">
                <a:solidFill>
                  <a:schemeClr val="bg1">
                    <a:lumMod val="65000"/>
                  </a:schemeClr>
                </a:solidFill>
                <a:effectLst/>
                <a:latin typeface="+mn-lt"/>
              </a:rPr>
              <a:t>© 2022 </a:t>
            </a:r>
            <a:r>
              <a:rPr lang="en-US" altLang="zh-CN" sz="1200" dirty="0">
                <a:solidFill>
                  <a:schemeClr val="bg1">
                    <a:lumMod val="65000"/>
                  </a:schemeClr>
                </a:solidFill>
                <a:latin typeface="+mn-lt"/>
              </a:rPr>
              <a:t>ARA</a:t>
            </a:r>
            <a:endParaRPr lang="zh-CN" altLang="en-US" sz="1200" dirty="0">
              <a:solidFill>
                <a:schemeClr val="bg1">
                  <a:lumMod val="65000"/>
                </a:schemeClr>
              </a:solidFill>
              <a:latin typeface="+mn-lt"/>
            </a:endParaRPr>
          </a:p>
        </p:txBody>
      </p:sp>
      <p:cxnSp>
        <p:nvCxnSpPr>
          <p:cNvPr id="15" name="直接连接符 14"/>
          <p:cNvCxnSpPr/>
          <p:nvPr userDrawn="1"/>
        </p:nvCxnSpPr>
        <p:spPr>
          <a:xfrm>
            <a:off x="3607858" y="6192458"/>
            <a:ext cx="518779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 name="文本框 15"/>
          <p:cNvSpPr txBox="1"/>
          <p:nvPr userDrawn="1"/>
        </p:nvSpPr>
        <p:spPr>
          <a:xfrm>
            <a:off x="8679543" y="6053958"/>
            <a:ext cx="2852057" cy="276999"/>
          </a:xfrm>
          <a:prstGeom prst="rect">
            <a:avLst/>
          </a:prstGeom>
          <a:noFill/>
        </p:spPr>
        <p:txBody>
          <a:bodyPr wrap="square" rtlCol="0">
            <a:spAutoFit/>
          </a:bodyPr>
          <a:lstStyle/>
          <a:p>
            <a:pPr algn="r"/>
            <a:r>
              <a:rPr lang="zh-CN" altLang="en-US" sz="1200" b="0" i="0" dirty="0">
                <a:solidFill>
                  <a:schemeClr val="tx1">
                    <a:lumMod val="50000"/>
                    <a:lumOff val="50000"/>
                  </a:schemeClr>
                </a:solidFill>
                <a:effectLst/>
                <a:latin typeface="思源黑体 CN Regular" panose="020B0500000000000000" pitchFamily="34" charset="-122"/>
              </a:rPr>
              <a:t>深圳市信息无障碍研究会</a:t>
            </a:r>
            <a:r>
              <a:rPr lang="en-US" altLang="zh-CN" sz="1200" b="0" i="0" dirty="0">
                <a:solidFill>
                  <a:schemeClr val="tx1">
                    <a:lumMod val="50000"/>
                    <a:lumOff val="50000"/>
                  </a:schemeClr>
                </a:solidFill>
                <a:effectLst/>
                <a:latin typeface="思源黑体 CN Regular" panose="020B0500000000000000" pitchFamily="34" charset="-122"/>
              </a:rPr>
              <a:t>©</a:t>
            </a:r>
            <a:r>
              <a:rPr lang="zh-CN" altLang="en-US" sz="1200" b="0" i="0" dirty="0">
                <a:solidFill>
                  <a:schemeClr val="tx1">
                    <a:lumMod val="50000"/>
                    <a:lumOff val="50000"/>
                  </a:schemeClr>
                </a:solidFill>
                <a:effectLst/>
                <a:latin typeface="思源黑体 CN Regular" panose="020B0500000000000000" pitchFamily="34" charset="-122"/>
              </a:rPr>
              <a:t>版权所有</a:t>
            </a:r>
            <a:endParaRPr lang="zh-CN" altLang="en-US" sz="1200" dirty="0">
              <a:solidFill>
                <a:schemeClr val="tx1">
                  <a:lumMod val="50000"/>
                  <a:lumOff val="50000"/>
                </a:schemeClr>
              </a:solidFill>
              <a:latin typeface="+mn-lt"/>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671175" y="2172613"/>
            <a:ext cx="7982707" cy="1671163"/>
          </a:xfrm>
        </p:spPr>
        <p:txBody>
          <a:bodyPr/>
          <a:lstStyle/>
          <a:p>
            <a:r>
              <a:rPr lang="zh-CN" altLang="en-US" dirty="0"/>
              <a:t>移动端屏幕阅读器相关的</a:t>
            </a:r>
            <a:endParaRPr lang="en-US" altLang="zh-CN" dirty="0"/>
          </a:p>
          <a:p>
            <a:r>
              <a:rPr lang="zh-CN" altLang="en-US" dirty="0"/>
              <a:t>常见无障碍问题分类研究</a:t>
            </a:r>
          </a:p>
        </p:txBody>
      </p:sp>
      <p:sp>
        <p:nvSpPr>
          <p:cNvPr id="7" name="文本占位符 6"/>
          <p:cNvSpPr>
            <a:spLocks noGrp="1"/>
          </p:cNvSpPr>
          <p:nvPr>
            <p:ph type="body" sz="quarter" idx="13"/>
          </p:nvPr>
        </p:nvSpPr>
        <p:spPr/>
        <p:txBody>
          <a:bodyPr/>
          <a:lstStyle/>
          <a:p>
            <a:r>
              <a:rPr lang="zh-CN" altLang="en-US" dirty="0"/>
              <a:t>分享人：刘彪</a:t>
            </a:r>
          </a:p>
        </p:txBody>
      </p:sp>
      <p:sp>
        <p:nvSpPr>
          <p:cNvPr id="12" name="文本占位符 11"/>
          <p:cNvSpPr>
            <a:spLocks noGrp="1"/>
          </p:cNvSpPr>
          <p:nvPr>
            <p:ph type="body" sz="quarter" idx="14"/>
          </p:nvPr>
        </p:nvSpPr>
        <p:spPr/>
        <p:txBody>
          <a:bodyPr/>
          <a:lstStyle/>
          <a:p>
            <a:r>
              <a:rPr lang="en-US" altLang="zh-CN" dirty="0"/>
              <a:t>2022/09/07</a:t>
            </a:r>
            <a:endParaRPr lang="zh-CN"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658812" y="2653070"/>
            <a:ext cx="7620080" cy="2126672"/>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zh-CN" altLang="en-US" b="1" dirty="0">
                <a:solidFill>
                  <a:srgbClr val="666666"/>
                </a:solidFill>
              </a:rPr>
              <a:t>问题表现：</a:t>
            </a:r>
            <a:endParaRPr lang="en-US" altLang="zh-CN" b="1" dirty="0">
              <a:solidFill>
                <a:srgbClr val="666666"/>
              </a:solidFill>
            </a:endParaRPr>
          </a:p>
          <a:p>
            <a:pPr algn="just">
              <a:lnSpc>
                <a:spcPct val="150000"/>
              </a:lnSpc>
            </a:pPr>
            <a:r>
              <a:rPr lang="zh-CN" altLang="en-US" dirty="0">
                <a:solidFill>
                  <a:srgbClr val="666666"/>
                </a:solidFill>
              </a:rPr>
              <a:t>单个控件具有多个焦点，或关联的相同目的的组件各自具有焦点</a:t>
            </a:r>
            <a:endParaRPr lang="en-US" altLang="zh-CN" dirty="0">
              <a:solidFill>
                <a:srgbClr val="666666"/>
              </a:solidFill>
            </a:endParaRPr>
          </a:p>
          <a:p>
            <a:pPr algn="just">
              <a:lnSpc>
                <a:spcPct val="150000"/>
              </a:lnSpc>
            </a:pPr>
            <a:endParaRPr lang="en-US" altLang="zh-CN" dirty="0">
              <a:solidFill>
                <a:srgbClr val="666666"/>
              </a:solidFill>
            </a:endParaRPr>
          </a:p>
          <a:p>
            <a:pPr marL="285750" indent="-285750" algn="just">
              <a:lnSpc>
                <a:spcPct val="150000"/>
              </a:lnSpc>
              <a:buFont typeface="Arial" panose="020B0604020202020204" pitchFamily="34" charset="0"/>
              <a:buChar char="•"/>
            </a:pPr>
            <a:r>
              <a:rPr lang="zh-CN" altLang="en-US" b="1" dirty="0">
                <a:solidFill>
                  <a:srgbClr val="666666"/>
                </a:solidFill>
              </a:rPr>
              <a:t>对用户影响：</a:t>
            </a:r>
            <a:r>
              <a:rPr lang="zh-CN" altLang="en-US" b="1" dirty="0">
                <a:solidFill>
                  <a:srgbClr val="42978D"/>
                </a:solidFill>
              </a:rPr>
              <a:t>中</a:t>
            </a:r>
            <a:endParaRPr lang="en-US" altLang="zh-CN" b="1" dirty="0">
              <a:solidFill>
                <a:srgbClr val="42978D"/>
              </a:solidFill>
            </a:endParaRPr>
          </a:p>
          <a:p>
            <a:pPr algn="just">
              <a:lnSpc>
                <a:spcPct val="150000"/>
              </a:lnSpc>
            </a:pPr>
            <a:r>
              <a:rPr lang="zh-CN" altLang="en-US" dirty="0">
                <a:solidFill>
                  <a:srgbClr val="666666"/>
                </a:solidFill>
              </a:rPr>
              <a:t>用户操作时需要聚焦到多个无用的焦点，增加操作次数，降低效率</a:t>
            </a:r>
            <a:endParaRPr lang="en-US" altLang="zh-CN" dirty="0">
              <a:solidFill>
                <a:srgbClr val="666666"/>
              </a:solidFill>
            </a:endParaRPr>
          </a:p>
        </p:txBody>
      </p:sp>
      <p:sp>
        <p:nvSpPr>
          <p:cNvPr id="15" name="文本框 14"/>
          <p:cNvSpPr txBox="1"/>
          <p:nvPr/>
        </p:nvSpPr>
        <p:spPr>
          <a:xfrm>
            <a:off x="658812" y="1856882"/>
            <a:ext cx="7156901" cy="646331"/>
          </a:xfrm>
          <a:prstGeom prst="rect">
            <a:avLst/>
          </a:prstGeom>
          <a:noFill/>
        </p:spPr>
        <p:txBody>
          <a:bodyPr wrap="square" rtlCol="0">
            <a:spAutoFit/>
          </a:bodyPr>
          <a:lstStyle/>
          <a:p>
            <a:r>
              <a:rPr lang="zh-CN" altLang="en-US" sz="3600" dirty="0">
                <a:solidFill>
                  <a:srgbClr val="02897A"/>
                </a:solidFill>
                <a:latin typeface="+mj-ea"/>
                <a:ea typeface="+mj-ea"/>
              </a:rPr>
              <a:t>焦点冗余</a:t>
            </a:r>
            <a:r>
              <a:rPr lang="en-US" altLang="zh-CN" sz="3600" dirty="0">
                <a:solidFill>
                  <a:srgbClr val="02897A"/>
                </a:solidFill>
                <a:latin typeface="+mj-ea"/>
                <a:ea typeface="+mj-ea"/>
              </a:rPr>
              <a:t>/</a:t>
            </a:r>
            <a:r>
              <a:rPr lang="zh-CN" altLang="en-US" sz="3600" dirty="0">
                <a:solidFill>
                  <a:srgbClr val="02897A"/>
                </a:solidFill>
                <a:latin typeface="+mj-ea"/>
                <a:ea typeface="+mj-ea"/>
              </a:rPr>
              <a:t>过细</a:t>
            </a:r>
          </a:p>
        </p:txBody>
      </p:sp>
      <p:sp>
        <p:nvSpPr>
          <p:cNvPr id="16" name="文本框 15"/>
          <p:cNvSpPr txBox="1"/>
          <p:nvPr/>
        </p:nvSpPr>
        <p:spPr>
          <a:xfrm>
            <a:off x="8679543" y="6025383"/>
            <a:ext cx="2852057" cy="276999"/>
          </a:xfrm>
          <a:prstGeom prst="rect">
            <a:avLst/>
          </a:prstGeom>
          <a:noFill/>
        </p:spPr>
        <p:txBody>
          <a:bodyPr wrap="square" rtlCol="0">
            <a:spAutoFit/>
          </a:bodyPr>
          <a:lstStyle/>
          <a:p>
            <a:pPr algn="r"/>
            <a:r>
              <a:rPr lang="zh-CN" altLang="en-US" sz="1200" b="0" i="0" dirty="0">
                <a:solidFill>
                  <a:schemeClr val="bg1">
                    <a:alpha val="70000"/>
                  </a:schemeClr>
                </a:solidFill>
                <a:effectLst/>
                <a:latin typeface="思源黑体 CN Regular" panose="020B0500000000000000" pitchFamily="34" charset="-122"/>
              </a:rPr>
              <a:t>深圳市信息无障碍研究会</a:t>
            </a:r>
            <a:r>
              <a:rPr lang="en-US" altLang="zh-CN" sz="1200" b="0" i="0" dirty="0">
                <a:solidFill>
                  <a:schemeClr val="bg1">
                    <a:alpha val="70000"/>
                  </a:schemeClr>
                </a:solidFill>
                <a:effectLst/>
                <a:latin typeface="思源黑体 CN Regular" panose="020B0500000000000000" pitchFamily="34" charset="-122"/>
              </a:rPr>
              <a:t>©</a:t>
            </a:r>
            <a:r>
              <a:rPr lang="zh-CN" altLang="en-US" sz="1200" b="0" i="0" dirty="0">
                <a:solidFill>
                  <a:schemeClr val="bg1">
                    <a:alpha val="70000"/>
                  </a:schemeClr>
                </a:solidFill>
                <a:effectLst/>
                <a:latin typeface="思源黑体 CN Regular" panose="020B0500000000000000" pitchFamily="34" charset="-122"/>
              </a:rPr>
              <a:t>版权所有</a:t>
            </a:r>
            <a:endParaRPr lang="zh-CN" altLang="en-US" sz="1200" dirty="0">
              <a:solidFill>
                <a:schemeClr val="bg1">
                  <a:alpha val="70000"/>
                </a:schemeClr>
              </a:solidFill>
              <a:latin typeface="+mn-lt"/>
            </a:endParaRPr>
          </a:p>
        </p:txBody>
      </p:sp>
      <p:sp>
        <p:nvSpPr>
          <p:cNvPr id="23" name="矩形: 圆角 22">
            <a:extLst>
              <a:ext uri="{C183D7F6-B498-43B3-948B-1728B52AA6E4}">
                <adec:decorative xmlns:adec="http://schemas.microsoft.com/office/drawing/2017/decorative" val="1"/>
              </a:ext>
            </a:extLst>
          </p:cNvPr>
          <p:cNvSpPr/>
          <p:nvPr/>
        </p:nvSpPr>
        <p:spPr>
          <a:xfrm>
            <a:off x="764808" y="5566729"/>
            <a:ext cx="1278282" cy="45719"/>
          </a:xfrm>
          <a:prstGeom prst="roundRect">
            <a:avLst>
              <a:gd name="adj" fmla="val 0"/>
            </a:avLst>
          </a:prstGeom>
          <a:solidFill>
            <a:srgbClr val="FDD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21" name="矩形: 圆角 20">
            <a:extLst>
              <a:ext uri="{C183D7F6-B498-43B3-948B-1728B52AA6E4}">
                <adec:decorative xmlns:adec="http://schemas.microsoft.com/office/drawing/2017/decorative" val="1"/>
              </a:ext>
            </a:extLst>
          </p:cNvPr>
          <p:cNvSpPr/>
          <p:nvPr/>
        </p:nvSpPr>
        <p:spPr>
          <a:xfrm>
            <a:off x="1734912" y="829695"/>
            <a:ext cx="2011816" cy="372610"/>
          </a:xfrm>
          <a:prstGeom prst="roundRect">
            <a:avLst>
              <a:gd name="adj" fmla="val 50000"/>
            </a:avLst>
          </a:prstGeom>
          <a:noFill/>
          <a:ln>
            <a:solidFill>
              <a:srgbClr val="0289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2" name="矩形: 圆角 21">
            <a:extLst>
              <a:ext uri="{C183D7F6-B498-43B3-948B-1728B52AA6E4}">
                <adec:decorative xmlns:adec="http://schemas.microsoft.com/office/drawing/2017/decorative" val="1"/>
              </a:ext>
            </a:extLst>
          </p:cNvPr>
          <p:cNvSpPr/>
          <p:nvPr/>
        </p:nvSpPr>
        <p:spPr>
          <a:xfrm>
            <a:off x="658813" y="829695"/>
            <a:ext cx="1757816" cy="372610"/>
          </a:xfrm>
          <a:prstGeom prst="roundRect">
            <a:avLst>
              <a:gd name="adj" fmla="val 50000"/>
            </a:avLst>
          </a:prstGeom>
          <a:solidFill>
            <a:srgbClr val="02897A"/>
          </a:solidFill>
          <a:ln>
            <a:solidFill>
              <a:srgbClr val="0590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endParaRPr>
          </a:p>
        </p:txBody>
      </p:sp>
      <p:sp>
        <p:nvSpPr>
          <p:cNvPr id="25" name="文本占位符 3"/>
          <p:cNvSpPr txBox="1"/>
          <p:nvPr/>
        </p:nvSpPr>
        <p:spPr>
          <a:xfrm>
            <a:off x="1048310" y="883217"/>
            <a:ext cx="2583543" cy="2655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1400" dirty="0">
                <a:solidFill>
                  <a:schemeClr val="bg1"/>
                </a:solidFill>
                <a:latin typeface="思源黑体 CN Bold" panose="020B0800000000000000" pitchFamily="34" charset="-122"/>
                <a:ea typeface="思源黑体 CN Bold" panose="020B0800000000000000" pitchFamily="34" charset="-122"/>
              </a:rPr>
              <a:t>焦点问题</a:t>
            </a:r>
          </a:p>
        </p:txBody>
      </p:sp>
      <p:sp>
        <p:nvSpPr>
          <p:cNvPr id="2" name="矩形 1">
            <a:extLst>
              <a:ext uri="{FF2B5EF4-FFF2-40B4-BE49-F238E27FC236}">
                <a16:creationId xmlns:a16="http://schemas.microsoft.com/office/drawing/2014/main" id="{2442732C-A9D8-BA77-67FB-884B6EEB034D}"/>
              </a:ext>
              <a:ext uri="{C183D7F6-B498-43B3-948B-1728B52AA6E4}">
                <adec:decorative xmlns:adec="http://schemas.microsoft.com/office/drawing/2017/decorative" val="1"/>
              </a:ext>
            </a:extLst>
          </p:cNvPr>
          <p:cNvSpPr/>
          <p:nvPr/>
        </p:nvSpPr>
        <p:spPr>
          <a:xfrm>
            <a:off x="8564262" y="2114330"/>
            <a:ext cx="2643863" cy="3365292"/>
          </a:xfrm>
          <a:prstGeom prst="rect">
            <a:avLst/>
          </a:prstGeom>
          <a:solidFill>
            <a:srgbClr val="059085">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11BA4965-B7B1-A5A3-F504-126D7B94EAA1}"/>
              </a:ext>
            </a:extLst>
          </p:cNvPr>
          <p:cNvSpPr txBox="1"/>
          <p:nvPr/>
        </p:nvSpPr>
        <p:spPr>
          <a:xfrm>
            <a:off x="5141804" y="2122220"/>
            <a:ext cx="2243212" cy="307777"/>
          </a:xfrm>
          <a:prstGeom prst="rect">
            <a:avLst/>
          </a:prstGeom>
          <a:noFill/>
        </p:spPr>
        <p:txBody>
          <a:bodyPr wrap="square" rtlCol="0">
            <a:spAutoFit/>
          </a:bodyPr>
          <a:lstStyle/>
          <a:p>
            <a:r>
              <a:rPr lang="zh-CN" altLang="en-US" sz="1400" dirty="0">
                <a:solidFill>
                  <a:srgbClr val="666666"/>
                </a:solidFill>
                <a:latin typeface="+mj-ea"/>
                <a:ea typeface="+mj-ea"/>
              </a:rPr>
              <a:t>问题占比：</a:t>
            </a:r>
            <a:r>
              <a:rPr lang="en-US" altLang="zh-CN" sz="1400" dirty="0">
                <a:solidFill>
                  <a:srgbClr val="666666"/>
                </a:solidFill>
                <a:latin typeface="+mj-ea"/>
                <a:ea typeface="+mj-ea"/>
              </a:rPr>
              <a:t>16.59%</a:t>
            </a:r>
            <a:endParaRPr lang="zh-CN" altLang="en-US" sz="1400" dirty="0">
              <a:solidFill>
                <a:srgbClr val="666666"/>
              </a:solidFill>
              <a:latin typeface="+mj-ea"/>
              <a:ea typeface="+mj-ea"/>
            </a:endParaRPr>
          </a:p>
        </p:txBody>
      </p:sp>
      <p:sp>
        <p:nvSpPr>
          <p:cNvPr id="4" name="文本框 3">
            <a:extLst>
              <a:ext uri="{FF2B5EF4-FFF2-40B4-BE49-F238E27FC236}">
                <a16:creationId xmlns:a16="http://schemas.microsoft.com/office/drawing/2014/main" id="{22B80E22-BE20-DB54-76BE-DD59D7E8A5CD}"/>
              </a:ext>
            </a:extLst>
          </p:cNvPr>
          <p:cNvSpPr txBox="1"/>
          <p:nvPr/>
        </p:nvSpPr>
        <p:spPr>
          <a:xfrm>
            <a:off x="8564262" y="1752888"/>
            <a:ext cx="2243212" cy="369332"/>
          </a:xfrm>
          <a:prstGeom prst="rect">
            <a:avLst/>
          </a:prstGeom>
          <a:noFill/>
        </p:spPr>
        <p:txBody>
          <a:bodyPr wrap="square" rtlCol="0">
            <a:spAutoFit/>
          </a:bodyPr>
          <a:lstStyle/>
          <a:p>
            <a:r>
              <a:rPr lang="zh-CN" altLang="en-US" dirty="0">
                <a:solidFill>
                  <a:srgbClr val="42978D"/>
                </a:solidFill>
                <a:latin typeface="+mj-ea"/>
                <a:ea typeface="+mj-ea"/>
              </a:rPr>
              <a:t>关联标准</a:t>
            </a:r>
          </a:p>
        </p:txBody>
      </p:sp>
      <p:sp>
        <p:nvSpPr>
          <p:cNvPr id="5" name="文本框 4">
            <a:extLst>
              <a:ext uri="{FF2B5EF4-FFF2-40B4-BE49-F238E27FC236}">
                <a16:creationId xmlns:a16="http://schemas.microsoft.com/office/drawing/2014/main" id="{522EABC9-7D0D-7D1A-699B-2657D6C7C70A}"/>
              </a:ext>
            </a:extLst>
          </p:cNvPr>
          <p:cNvSpPr txBox="1"/>
          <p:nvPr/>
        </p:nvSpPr>
        <p:spPr>
          <a:xfrm>
            <a:off x="8679543" y="2195904"/>
            <a:ext cx="2243212" cy="1120115"/>
          </a:xfrm>
          <a:prstGeom prst="rect">
            <a:avLst/>
          </a:prstGeom>
          <a:noFill/>
        </p:spPr>
        <p:txBody>
          <a:bodyPr wrap="square" rtlCol="0">
            <a:spAutoFit/>
          </a:bodyPr>
          <a:lstStyle/>
          <a:p>
            <a:pPr>
              <a:lnSpc>
                <a:spcPct val="150000"/>
              </a:lnSpc>
            </a:pPr>
            <a:r>
              <a:rPr lang="en-US" altLang="zh-CN" dirty="0">
                <a:solidFill>
                  <a:srgbClr val="666666"/>
                </a:solidFill>
                <a:latin typeface="+mj-ea"/>
                <a:ea typeface="+mj-ea"/>
              </a:rPr>
              <a:t>GB/T 37668-2019</a:t>
            </a:r>
          </a:p>
          <a:p>
            <a:pPr>
              <a:lnSpc>
                <a:spcPct val="150000"/>
              </a:lnSpc>
            </a:pPr>
            <a:r>
              <a:rPr lang="en-US" altLang="zh-CN" sz="1400" dirty="0">
                <a:solidFill>
                  <a:srgbClr val="666666"/>
                </a:solidFill>
                <a:latin typeface="+mj-ea"/>
                <a:ea typeface="+mj-ea"/>
              </a:rPr>
              <a:t>3.3.1.3</a:t>
            </a:r>
            <a:r>
              <a:rPr lang="zh-CN" altLang="en-US" sz="1400" dirty="0">
                <a:solidFill>
                  <a:srgbClr val="666666"/>
                </a:solidFill>
                <a:latin typeface="+mj-ea"/>
                <a:ea typeface="+mj-ea"/>
              </a:rPr>
              <a:t>装饰性内容访问</a:t>
            </a:r>
            <a:endParaRPr lang="en-US" altLang="zh-CN" sz="1400" dirty="0">
              <a:solidFill>
                <a:srgbClr val="666666"/>
              </a:solidFill>
              <a:latin typeface="+mj-ea"/>
              <a:ea typeface="+mj-ea"/>
            </a:endParaRPr>
          </a:p>
          <a:p>
            <a:pPr>
              <a:lnSpc>
                <a:spcPct val="150000"/>
              </a:lnSpc>
            </a:pPr>
            <a:r>
              <a:rPr lang="en-US" altLang="zh-CN" sz="1400" dirty="0">
                <a:solidFill>
                  <a:srgbClr val="666666"/>
                </a:solidFill>
                <a:latin typeface="+mj-ea"/>
                <a:ea typeface="+mj-ea"/>
              </a:rPr>
              <a:t>3.3.2.2</a:t>
            </a:r>
            <a:r>
              <a:rPr lang="zh-CN" altLang="en-US" sz="1400" dirty="0">
                <a:solidFill>
                  <a:srgbClr val="666666"/>
                </a:solidFill>
                <a:latin typeface="+mj-ea"/>
                <a:ea typeface="+mj-ea"/>
              </a:rPr>
              <a:t>组件聚焦关联性</a:t>
            </a:r>
            <a:endParaRPr lang="en-US" altLang="zh-CN" sz="1400" dirty="0">
              <a:solidFill>
                <a:srgbClr val="666666"/>
              </a:solidFill>
              <a:latin typeface="+mj-ea"/>
              <a:ea typeface="+mj-ea"/>
            </a:endParaRPr>
          </a:p>
        </p:txBody>
      </p:sp>
    </p:spTree>
    <p:extLst>
      <p:ext uri="{BB962C8B-B14F-4D97-AF65-F5344CB8AC3E}">
        <p14:creationId xmlns:p14="http://schemas.microsoft.com/office/powerpoint/2010/main" val="650787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658812" y="2653070"/>
            <a:ext cx="7620080" cy="2126672"/>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zh-CN" altLang="en-US" b="1" dirty="0">
                <a:solidFill>
                  <a:srgbClr val="666666"/>
                </a:solidFill>
              </a:rPr>
              <a:t>问题表现：</a:t>
            </a:r>
            <a:endParaRPr lang="en-US" altLang="zh-CN" b="1" dirty="0">
              <a:solidFill>
                <a:srgbClr val="666666"/>
              </a:solidFill>
            </a:endParaRPr>
          </a:p>
          <a:p>
            <a:pPr algn="just">
              <a:lnSpc>
                <a:spcPct val="150000"/>
              </a:lnSpc>
            </a:pPr>
            <a:r>
              <a:rPr lang="zh-CN" altLang="en-US" dirty="0">
                <a:solidFill>
                  <a:srgbClr val="666666"/>
                </a:solidFill>
              </a:rPr>
              <a:t>被弹出内容或新页面覆盖的界面内容，仍可被屏幕阅读器聚焦</a:t>
            </a:r>
            <a:endParaRPr lang="en-US" altLang="zh-CN" dirty="0">
              <a:solidFill>
                <a:srgbClr val="666666"/>
              </a:solidFill>
            </a:endParaRPr>
          </a:p>
          <a:p>
            <a:pPr algn="just">
              <a:lnSpc>
                <a:spcPct val="150000"/>
              </a:lnSpc>
            </a:pPr>
            <a:endParaRPr lang="en-US" altLang="zh-CN" dirty="0">
              <a:solidFill>
                <a:srgbClr val="666666"/>
              </a:solidFill>
            </a:endParaRPr>
          </a:p>
          <a:p>
            <a:pPr marL="285750" indent="-285750" algn="just">
              <a:lnSpc>
                <a:spcPct val="150000"/>
              </a:lnSpc>
              <a:buFont typeface="Arial" panose="020B0604020202020204" pitchFamily="34" charset="0"/>
              <a:buChar char="•"/>
            </a:pPr>
            <a:r>
              <a:rPr lang="zh-CN" altLang="en-US" b="1" dirty="0">
                <a:solidFill>
                  <a:srgbClr val="666666"/>
                </a:solidFill>
              </a:rPr>
              <a:t>对用户影响：</a:t>
            </a:r>
            <a:r>
              <a:rPr lang="zh-CN" altLang="en-US" b="1" dirty="0">
                <a:solidFill>
                  <a:srgbClr val="42978D"/>
                </a:solidFill>
              </a:rPr>
              <a:t>高</a:t>
            </a:r>
            <a:endParaRPr lang="en-US" altLang="zh-CN" b="1" dirty="0">
              <a:solidFill>
                <a:srgbClr val="42978D"/>
              </a:solidFill>
            </a:endParaRPr>
          </a:p>
          <a:p>
            <a:pPr algn="just">
              <a:lnSpc>
                <a:spcPct val="150000"/>
              </a:lnSpc>
            </a:pPr>
            <a:r>
              <a:rPr lang="zh-CN" altLang="en-US" dirty="0">
                <a:solidFill>
                  <a:srgbClr val="666666"/>
                </a:solidFill>
              </a:rPr>
              <a:t>用户对界面内容难以理解</a:t>
            </a:r>
            <a:endParaRPr lang="en-US" altLang="zh-CN" dirty="0">
              <a:solidFill>
                <a:srgbClr val="666666"/>
              </a:solidFill>
            </a:endParaRPr>
          </a:p>
        </p:txBody>
      </p:sp>
      <p:sp>
        <p:nvSpPr>
          <p:cNvPr id="15" name="文本框 14"/>
          <p:cNvSpPr txBox="1"/>
          <p:nvPr/>
        </p:nvSpPr>
        <p:spPr>
          <a:xfrm>
            <a:off x="658812" y="1856882"/>
            <a:ext cx="7156901" cy="646331"/>
          </a:xfrm>
          <a:prstGeom prst="rect">
            <a:avLst/>
          </a:prstGeom>
          <a:noFill/>
        </p:spPr>
        <p:txBody>
          <a:bodyPr wrap="square" rtlCol="0">
            <a:spAutoFit/>
          </a:bodyPr>
          <a:lstStyle/>
          <a:p>
            <a:r>
              <a:rPr lang="zh-CN" altLang="en-US" sz="3600" dirty="0">
                <a:solidFill>
                  <a:srgbClr val="02897A"/>
                </a:solidFill>
                <a:latin typeface="+mj-ea"/>
                <a:ea typeface="+mj-ea"/>
              </a:rPr>
              <a:t>底层焦点</a:t>
            </a:r>
          </a:p>
        </p:txBody>
      </p:sp>
      <p:sp>
        <p:nvSpPr>
          <p:cNvPr id="16" name="文本框 15"/>
          <p:cNvSpPr txBox="1"/>
          <p:nvPr/>
        </p:nvSpPr>
        <p:spPr>
          <a:xfrm>
            <a:off x="8679543" y="6025383"/>
            <a:ext cx="2852057" cy="276999"/>
          </a:xfrm>
          <a:prstGeom prst="rect">
            <a:avLst/>
          </a:prstGeom>
          <a:noFill/>
        </p:spPr>
        <p:txBody>
          <a:bodyPr wrap="square" rtlCol="0">
            <a:spAutoFit/>
          </a:bodyPr>
          <a:lstStyle/>
          <a:p>
            <a:pPr algn="r"/>
            <a:r>
              <a:rPr lang="zh-CN" altLang="en-US" sz="1200" b="0" i="0" dirty="0">
                <a:solidFill>
                  <a:schemeClr val="bg1">
                    <a:alpha val="70000"/>
                  </a:schemeClr>
                </a:solidFill>
                <a:effectLst/>
                <a:latin typeface="思源黑体 CN Regular" panose="020B0500000000000000" pitchFamily="34" charset="-122"/>
              </a:rPr>
              <a:t>深圳市信息无障碍研究会</a:t>
            </a:r>
            <a:r>
              <a:rPr lang="en-US" altLang="zh-CN" sz="1200" b="0" i="0" dirty="0">
                <a:solidFill>
                  <a:schemeClr val="bg1">
                    <a:alpha val="70000"/>
                  </a:schemeClr>
                </a:solidFill>
                <a:effectLst/>
                <a:latin typeface="思源黑体 CN Regular" panose="020B0500000000000000" pitchFamily="34" charset="-122"/>
              </a:rPr>
              <a:t>©</a:t>
            </a:r>
            <a:r>
              <a:rPr lang="zh-CN" altLang="en-US" sz="1200" b="0" i="0" dirty="0">
                <a:solidFill>
                  <a:schemeClr val="bg1">
                    <a:alpha val="70000"/>
                  </a:schemeClr>
                </a:solidFill>
                <a:effectLst/>
                <a:latin typeface="思源黑体 CN Regular" panose="020B0500000000000000" pitchFamily="34" charset="-122"/>
              </a:rPr>
              <a:t>版权所有</a:t>
            </a:r>
            <a:endParaRPr lang="zh-CN" altLang="en-US" sz="1200" dirty="0">
              <a:solidFill>
                <a:schemeClr val="bg1">
                  <a:alpha val="70000"/>
                </a:schemeClr>
              </a:solidFill>
              <a:latin typeface="+mn-lt"/>
            </a:endParaRPr>
          </a:p>
        </p:txBody>
      </p:sp>
      <p:sp>
        <p:nvSpPr>
          <p:cNvPr id="23" name="矩形: 圆角 22">
            <a:extLst>
              <a:ext uri="{C183D7F6-B498-43B3-948B-1728B52AA6E4}">
                <adec:decorative xmlns:adec="http://schemas.microsoft.com/office/drawing/2017/decorative" val="1"/>
              </a:ext>
            </a:extLst>
          </p:cNvPr>
          <p:cNvSpPr/>
          <p:nvPr/>
        </p:nvSpPr>
        <p:spPr>
          <a:xfrm>
            <a:off x="764808" y="5566729"/>
            <a:ext cx="1278282" cy="45719"/>
          </a:xfrm>
          <a:prstGeom prst="roundRect">
            <a:avLst>
              <a:gd name="adj" fmla="val 0"/>
            </a:avLst>
          </a:prstGeom>
          <a:solidFill>
            <a:srgbClr val="FDD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21" name="矩形: 圆角 20">
            <a:extLst>
              <a:ext uri="{C183D7F6-B498-43B3-948B-1728B52AA6E4}">
                <adec:decorative xmlns:adec="http://schemas.microsoft.com/office/drawing/2017/decorative" val="1"/>
              </a:ext>
            </a:extLst>
          </p:cNvPr>
          <p:cNvSpPr/>
          <p:nvPr/>
        </p:nvSpPr>
        <p:spPr>
          <a:xfrm>
            <a:off x="1734912" y="829695"/>
            <a:ext cx="2011816" cy="372610"/>
          </a:xfrm>
          <a:prstGeom prst="roundRect">
            <a:avLst>
              <a:gd name="adj" fmla="val 50000"/>
            </a:avLst>
          </a:prstGeom>
          <a:noFill/>
          <a:ln>
            <a:solidFill>
              <a:srgbClr val="0289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2" name="矩形: 圆角 21">
            <a:extLst>
              <a:ext uri="{C183D7F6-B498-43B3-948B-1728B52AA6E4}">
                <adec:decorative xmlns:adec="http://schemas.microsoft.com/office/drawing/2017/decorative" val="1"/>
              </a:ext>
            </a:extLst>
          </p:cNvPr>
          <p:cNvSpPr/>
          <p:nvPr/>
        </p:nvSpPr>
        <p:spPr>
          <a:xfrm>
            <a:off x="658813" y="829695"/>
            <a:ext cx="1757816" cy="372610"/>
          </a:xfrm>
          <a:prstGeom prst="roundRect">
            <a:avLst>
              <a:gd name="adj" fmla="val 50000"/>
            </a:avLst>
          </a:prstGeom>
          <a:solidFill>
            <a:srgbClr val="02897A"/>
          </a:solidFill>
          <a:ln>
            <a:solidFill>
              <a:srgbClr val="0590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endParaRPr>
          </a:p>
        </p:txBody>
      </p:sp>
      <p:sp>
        <p:nvSpPr>
          <p:cNvPr id="25" name="文本占位符 3"/>
          <p:cNvSpPr txBox="1"/>
          <p:nvPr/>
        </p:nvSpPr>
        <p:spPr>
          <a:xfrm>
            <a:off x="1048310" y="883217"/>
            <a:ext cx="2583543" cy="2655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1400" dirty="0">
                <a:solidFill>
                  <a:schemeClr val="bg1"/>
                </a:solidFill>
                <a:latin typeface="思源黑体 CN Bold" panose="020B0800000000000000" pitchFamily="34" charset="-122"/>
                <a:ea typeface="思源黑体 CN Bold" panose="020B0800000000000000" pitchFamily="34" charset="-122"/>
              </a:rPr>
              <a:t>焦点问题</a:t>
            </a:r>
          </a:p>
        </p:txBody>
      </p:sp>
      <p:sp>
        <p:nvSpPr>
          <p:cNvPr id="2" name="矩形 1">
            <a:extLst>
              <a:ext uri="{FF2B5EF4-FFF2-40B4-BE49-F238E27FC236}">
                <a16:creationId xmlns:a16="http://schemas.microsoft.com/office/drawing/2014/main" id="{2442732C-A9D8-BA77-67FB-884B6EEB034D}"/>
              </a:ext>
              <a:ext uri="{C183D7F6-B498-43B3-948B-1728B52AA6E4}">
                <adec:decorative xmlns:adec="http://schemas.microsoft.com/office/drawing/2017/decorative" val="1"/>
              </a:ext>
            </a:extLst>
          </p:cNvPr>
          <p:cNvSpPr/>
          <p:nvPr/>
        </p:nvSpPr>
        <p:spPr>
          <a:xfrm>
            <a:off x="8564262" y="2114330"/>
            <a:ext cx="2643863" cy="3365292"/>
          </a:xfrm>
          <a:prstGeom prst="rect">
            <a:avLst/>
          </a:prstGeom>
          <a:solidFill>
            <a:srgbClr val="059085">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11BA4965-B7B1-A5A3-F504-126D7B94EAA1}"/>
              </a:ext>
            </a:extLst>
          </p:cNvPr>
          <p:cNvSpPr txBox="1"/>
          <p:nvPr/>
        </p:nvSpPr>
        <p:spPr>
          <a:xfrm>
            <a:off x="5141804" y="2122220"/>
            <a:ext cx="2243212" cy="307777"/>
          </a:xfrm>
          <a:prstGeom prst="rect">
            <a:avLst/>
          </a:prstGeom>
          <a:noFill/>
        </p:spPr>
        <p:txBody>
          <a:bodyPr wrap="square" rtlCol="0">
            <a:spAutoFit/>
          </a:bodyPr>
          <a:lstStyle/>
          <a:p>
            <a:r>
              <a:rPr lang="zh-CN" altLang="en-US" sz="1400" dirty="0">
                <a:solidFill>
                  <a:srgbClr val="666666"/>
                </a:solidFill>
                <a:latin typeface="+mj-ea"/>
                <a:ea typeface="+mj-ea"/>
              </a:rPr>
              <a:t>问题占比：</a:t>
            </a:r>
            <a:r>
              <a:rPr lang="en-US" altLang="zh-CN" sz="1400" dirty="0">
                <a:solidFill>
                  <a:srgbClr val="666666"/>
                </a:solidFill>
                <a:latin typeface="+mj-ea"/>
                <a:ea typeface="+mj-ea"/>
              </a:rPr>
              <a:t>2.2%</a:t>
            </a:r>
            <a:endParaRPr lang="zh-CN" altLang="en-US" sz="1400" dirty="0">
              <a:solidFill>
                <a:srgbClr val="666666"/>
              </a:solidFill>
              <a:latin typeface="+mj-ea"/>
              <a:ea typeface="+mj-ea"/>
            </a:endParaRPr>
          </a:p>
        </p:txBody>
      </p:sp>
      <p:sp>
        <p:nvSpPr>
          <p:cNvPr id="4" name="文本框 3">
            <a:extLst>
              <a:ext uri="{FF2B5EF4-FFF2-40B4-BE49-F238E27FC236}">
                <a16:creationId xmlns:a16="http://schemas.microsoft.com/office/drawing/2014/main" id="{22B80E22-BE20-DB54-76BE-DD59D7E8A5CD}"/>
              </a:ext>
            </a:extLst>
          </p:cNvPr>
          <p:cNvSpPr txBox="1"/>
          <p:nvPr/>
        </p:nvSpPr>
        <p:spPr>
          <a:xfrm>
            <a:off x="8564262" y="1752888"/>
            <a:ext cx="2243212" cy="369332"/>
          </a:xfrm>
          <a:prstGeom prst="rect">
            <a:avLst/>
          </a:prstGeom>
          <a:noFill/>
        </p:spPr>
        <p:txBody>
          <a:bodyPr wrap="square" rtlCol="0">
            <a:spAutoFit/>
          </a:bodyPr>
          <a:lstStyle/>
          <a:p>
            <a:r>
              <a:rPr lang="zh-CN" altLang="en-US" dirty="0">
                <a:solidFill>
                  <a:srgbClr val="42978D"/>
                </a:solidFill>
                <a:latin typeface="+mj-ea"/>
                <a:ea typeface="+mj-ea"/>
              </a:rPr>
              <a:t>关联标准</a:t>
            </a:r>
          </a:p>
        </p:txBody>
      </p:sp>
      <p:sp>
        <p:nvSpPr>
          <p:cNvPr id="6" name="文本框 5">
            <a:extLst>
              <a:ext uri="{FF2B5EF4-FFF2-40B4-BE49-F238E27FC236}">
                <a16:creationId xmlns:a16="http://schemas.microsoft.com/office/drawing/2014/main" id="{F1D53CDB-FE93-8D02-F1B6-4F8B5650D48A}"/>
              </a:ext>
            </a:extLst>
          </p:cNvPr>
          <p:cNvSpPr txBox="1"/>
          <p:nvPr/>
        </p:nvSpPr>
        <p:spPr>
          <a:xfrm>
            <a:off x="8679543" y="2195904"/>
            <a:ext cx="2243212" cy="2181944"/>
          </a:xfrm>
          <a:prstGeom prst="rect">
            <a:avLst/>
          </a:prstGeom>
          <a:noFill/>
        </p:spPr>
        <p:txBody>
          <a:bodyPr wrap="square" rtlCol="0">
            <a:spAutoFit/>
          </a:bodyPr>
          <a:lstStyle/>
          <a:p>
            <a:pPr>
              <a:lnSpc>
                <a:spcPct val="150000"/>
              </a:lnSpc>
            </a:pPr>
            <a:r>
              <a:rPr lang="en-US" altLang="zh-CN" dirty="0">
                <a:solidFill>
                  <a:srgbClr val="666666"/>
                </a:solidFill>
                <a:latin typeface="+mj-ea"/>
                <a:ea typeface="+mj-ea"/>
              </a:rPr>
              <a:t>WCAG2.1</a:t>
            </a:r>
            <a:endParaRPr lang="en-US" altLang="zh-CN" sz="1400" dirty="0">
              <a:solidFill>
                <a:srgbClr val="666666"/>
              </a:solidFill>
              <a:latin typeface="+mj-ea"/>
              <a:ea typeface="+mj-ea"/>
            </a:endParaRPr>
          </a:p>
          <a:p>
            <a:pPr>
              <a:lnSpc>
                <a:spcPct val="150000"/>
              </a:lnSpc>
            </a:pPr>
            <a:r>
              <a:rPr lang="en-US" altLang="zh-CN" sz="1400" dirty="0">
                <a:solidFill>
                  <a:srgbClr val="666666"/>
                </a:solidFill>
                <a:latin typeface="+mj-ea"/>
                <a:ea typeface="+mj-ea"/>
              </a:rPr>
              <a:t>1.3.1</a:t>
            </a:r>
            <a:r>
              <a:rPr lang="zh-CN" altLang="en-US" sz="1400" dirty="0">
                <a:solidFill>
                  <a:srgbClr val="666666"/>
                </a:solidFill>
                <a:latin typeface="+mj-ea"/>
                <a:ea typeface="+mj-ea"/>
              </a:rPr>
              <a:t>信息和关系</a:t>
            </a:r>
            <a:endParaRPr lang="en-US" altLang="zh-CN" sz="1400" dirty="0">
              <a:solidFill>
                <a:srgbClr val="666666"/>
              </a:solidFill>
              <a:latin typeface="+mj-ea"/>
              <a:ea typeface="+mj-ea"/>
            </a:endParaRPr>
          </a:p>
          <a:p>
            <a:pPr>
              <a:lnSpc>
                <a:spcPct val="150000"/>
              </a:lnSpc>
            </a:pPr>
            <a:endParaRPr lang="en-US" altLang="zh-CN" sz="1400" dirty="0">
              <a:solidFill>
                <a:srgbClr val="666666"/>
              </a:solidFill>
              <a:latin typeface="+mj-ea"/>
              <a:ea typeface="+mj-ea"/>
            </a:endParaRPr>
          </a:p>
          <a:p>
            <a:pPr>
              <a:lnSpc>
                <a:spcPct val="150000"/>
              </a:lnSpc>
            </a:pPr>
            <a:r>
              <a:rPr lang="en-US" altLang="zh-CN" dirty="0">
                <a:solidFill>
                  <a:srgbClr val="666666"/>
                </a:solidFill>
                <a:latin typeface="+mj-ea"/>
                <a:ea typeface="+mj-ea"/>
              </a:rPr>
              <a:t>GB/T 37668-2019</a:t>
            </a:r>
          </a:p>
          <a:p>
            <a:pPr>
              <a:lnSpc>
                <a:spcPct val="150000"/>
              </a:lnSpc>
            </a:pPr>
            <a:r>
              <a:rPr lang="en-US" altLang="zh-CN" sz="1400" dirty="0">
                <a:solidFill>
                  <a:srgbClr val="666666"/>
                </a:solidFill>
                <a:latin typeface="+mj-ea"/>
                <a:ea typeface="+mj-ea"/>
              </a:rPr>
              <a:t>3.3.1.1</a:t>
            </a:r>
            <a:r>
              <a:rPr lang="zh-CN" altLang="en-US" sz="1400" dirty="0">
                <a:solidFill>
                  <a:srgbClr val="666666"/>
                </a:solidFill>
                <a:latin typeface="+mj-ea"/>
                <a:ea typeface="+mj-ea"/>
              </a:rPr>
              <a:t>功能性组件访问</a:t>
            </a:r>
            <a:endParaRPr lang="en-US" altLang="zh-CN" sz="1400" dirty="0">
              <a:solidFill>
                <a:srgbClr val="666666"/>
              </a:solidFill>
              <a:latin typeface="+mj-ea"/>
              <a:ea typeface="+mj-ea"/>
            </a:endParaRPr>
          </a:p>
          <a:p>
            <a:pPr>
              <a:lnSpc>
                <a:spcPct val="150000"/>
              </a:lnSpc>
            </a:pPr>
            <a:r>
              <a:rPr lang="en-US" altLang="zh-CN" sz="1400" dirty="0">
                <a:solidFill>
                  <a:srgbClr val="666666"/>
                </a:solidFill>
                <a:latin typeface="+mj-ea"/>
                <a:ea typeface="+mj-ea"/>
              </a:rPr>
              <a:t>3.3.2.1</a:t>
            </a:r>
            <a:r>
              <a:rPr lang="zh-CN" altLang="en-US" sz="1400" dirty="0">
                <a:solidFill>
                  <a:srgbClr val="666666"/>
                </a:solidFill>
                <a:latin typeface="+mj-ea"/>
                <a:ea typeface="+mj-ea"/>
              </a:rPr>
              <a:t>非装饰性组件聚焦</a:t>
            </a:r>
            <a:endParaRPr lang="en-US" altLang="zh-CN" sz="1400" dirty="0">
              <a:solidFill>
                <a:srgbClr val="666666"/>
              </a:solidFill>
              <a:latin typeface="+mj-ea"/>
              <a:ea typeface="+mj-ea"/>
            </a:endParaRPr>
          </a:p>
        </p:txBody>
      </p:sp>
    </p:spTree>
    <p:extLst>
      <p:ext uri="{BB962C8B-B14F-4D97-AF65-F5344CB8AC3E}">
        <p14:creationId xmlns:p14="http://schemas.microsoft.com/office/powerpoint/2010/main" val="750099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658812" y="2653070"/>
            <a:ext cx="7620080" cy="2542171"/>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zh-CN" altLang="en-US" b="1" dirty="0">
                <a:solidFill>
                  <a:srgbClr val="666666"/>
                </a:solidFill>
              </a:rPr>
              <a:t>问题表现：</a:t>
            </a:r>
            <a:endParaRPr lang="en-US" altLang="zh-CN" b="1" dirty="0">
              <a:solidFill>
                <a:srgbClr val="666666"/>
              </a:solidFill>
            </a:endParaRPr>
          </a:p>
          <a:p>
            <a:pPr algn="just">
              <a:lnSpc>
                <a:spcPct val="150000"/>
              </a:lnSpc>
            </a:pPr>
            <a:r>
              <a:rPr lang="zh-CN" altLang="en-US" dirty="0">
                <a:solidFill>
                  <a:srgbClr val="666666"/>
                </a:solidFill>
              </a:rPr>
              <a:t>屏幕阅读器对界面元素的聚焦顺序与界面呈现或逻辑不符，浏览过程中焦点可能会陷入某个区域无法移动或在页面刷新后焦点位置被重置</a:t>
            </a:r>
            <a:endParaRPr lang="en-US" altLang="zh-CN" dirty="0">
              <a:solidFill>
                <a:srgbClr val="666666"/>
              </a:solidFill>
            </a:endParaRPr>
          </a:p>
          <a:p>
            <a:pPr algn="just">
              <a:lnSpc>
                <a:spcPct val="150000"/>
              </a:lnSpc>
            </a:pPr>
            <a:endParaRPr lang="en-US" altLang="zh-CN" dirty="0">
              <a:solidFill>
                <a:srgbClr val="666666"/>
              </a:solidFill>
            </a:endParaRPr>
          </a:p>
          <a:p>
            <a:pPr marL="285750" indent="-285750" algn="just">
              <a:lnSpc>
                <a:spcPct val="150000"/>
              </a:lnSpc>
              <a:buFont typeface="Arial" panose="020B0604020202020204" pitchFamily="34" charset="0"/>
              <a:buChar char="•"/>
            </a:pPr>
            <a:r>
              <a:rPr lang="zh-CN" altLang="en-US" b="1" dirty="0">
                <a:solidFill>
                  <a:srgbClr val="666666"/>
                </a:solidFill>
              </a:rPr>
              <a:t>对用户影响：</a:t>
            </a:r>
            <a:r>
              <a:rPr lang="zh-CN" altLang="en-US" b="1" dirty="0">
                <a:solidFill>
                  <a:srgbClr val="42978D"/>
                </a:solidFill>
              </a:rPr>
              <a:t>高</a:t>
            </a:r>
            <a:endParaRPr lang="en-US" altLang="zh-CN" b="1" dirty="0">
              <a:solidFill>
                <a:srgbClr val="42978D"/>
              </a:solidFill>
            </a:endParaRPr>
          </a:p>
          <a:p>
            <a:pPr algn="just">
              <a:lnSpc>
                <a:spcPct val="150000"/>
              </a:lnSpc>
            </a:pPr>
            <a:r>
              <a:rPr lang="zh-CN" altLang="en-US" dirty="0">
                <a:solidFill>
                  <a:srgbClr val="666666"/>
                </a:solidFill>
              </a:rPr>
              <a:t>用户对界面内容难以理解，甚至无法进行进一步的操作</a:t>
            </a:r>
            <a:endParaRPr lang="en-US" altLang="zh-CN" dirty="0">
              <a:solidFill>
                <a:srgbClr val="666666"/>
              </a:solidFill>
            </a:endParaRPr>
          </a:p>
        </p:txBody>
      </p:sp>
      <p:sp>
        <p:nvSpPr>
          <p:cNvPr id="15" name="文本框 14"/>
          <p:cNvSpPr txBox="1"/>
          <p:nvPr/>
        </p:nvSpPr>
        <p:spPr>
          <a:xfrm>
            <a:off x="658812" y="1856882"/>
            <a:ext cx="7156901" cy="646331"/>
          </a:xfrm>
          <a:prstGeom prst="rect">
            <a:avLst/>
          </a:prstGeom>
          <a:noFill/>
        </p:spPr>
        <p:txBody>
          <a:bodyPr wrap="square" rtlCol="0">
            <a:spAutoFit/>
          </a:bodyPr>
          <a:lstStyle/>
          <a:p>
            <a:r>
              <a:rPr lang="zh-CN" altLang="en-US" sz="3600" dirty="0">
                <a:solidFill>
                  <a:srgbClr val="02897A"/>
                </a:solidFill>
                <a:latin typeface="+mj-ea"/>
                <a:ea typeface="+mj-ea"/>
              </a:rPr>
              <a:t>焦点陷阱</a:t>
            </a:r>
            <a:r>
              <a:rPr lang="en-US" altLang="zh-CN" sz="3600" dirty="0">
                <a:solidFill>
                  <a:srgbClr val="02897A"/>
                </a:solidFill>
                <a:latin typeface="+mj-ea"/>
                <a:ea typeface="+mj-ea"/>
              </a:rPr>
              <a:t>/</a:t>
            </a:r>
            <a:r>
              <a:rPr lang="zh-CN" altLang="en-US" sz="3600" dirty="0">
                <a:solidFill>
                  <a:srgbClr val="02897A"/>
                </a:solidFill>
                <a:latin typeface="+mj-ea"/>
                <a:ea typeface="+mj-ea"/>
              </a:rPr>
              <a:t>焦点顺序</a:t>
            </a:r>
            <a:r>
              <a:rPr lang="en-US" altLang="zh-CN" sz="3600" dirty="0">
                <a:solidFill>
                  <a:srgbClr val="02897A"/>
                </a:solidFill>
                <a:latin typeface="+mj-ea"/>
                <a:ea typeface="+mj-ea"/>
              </a:rPr>
              <a:t>/</a:t>
            </a:r>
            <a:r>
              <a:rPr lang="zh-CN" altLang="en-US" sz="3600" dirty="0">
                <a:solidFill>
                  <a:srgbClr val="02897A"/>
                </a:solidFill>
                <a:latin typeface="+mj-ea"/>
                <a:ea typeface="+mj-ea"/>
              </a:rPr>
              <a:t>焦点丢失</a:t>
            </a:r>
            <a:r>
              <a:rPr lang="en-US" altLang="zh-CN" sz="3600" dirty="0">
                <a:solidFill>
                  <a:srgbClr val="02897A"/>
                </a:solidFill>
                <a:latin typeface="+mj-ea"/>
                <a:ea typeface="+mj-ea"/>
              </a:rPr>
              <a:t>/</a:t>
            </a:r>
            <a:r>
              <a:rPr lang="zh-CN" altLang="en-US" sz="3600" dirty="0">
                <a:solidFill>
                  <a:srgbClr val="02897A"/>
                </a:solidFill>
                <a:latin typeface="+mj-ea"/>
                <a:ea typeface="+mj-ea"/>
              </a:rPr>
              <a:t>重置</a:t>
            </a:r>
          </a:p>
        </p:txBody>
      </p:sp>
      <p:sp>
        <p:nvSpPr>
          <p:cNvPr id="16" name="文本框 15"/>
          <p:cNvSpPr txBox="1"/>
          <p:nvPr/>
        </p:nvSpPr>
        <p:spPr>
          <a:xfrm>
            <a:off x="8679543" y="6025383"/>
            <a:ext cx="2852057" cy="276999"/>
          </a:xfrm>
          <a:prstGeom prst="rect">
            <a:avLst/>
          </a:prstGeom>
          <a:noFill/>
        </p:spPr>
        <p:txBody>
          <a:bodyPr wrap="square" rtlCol="0">
            <a:spAutoFit/>
          </a:bodyPr>
          <a:lstStyle/>
          <a:p>
            <a:pPr algn="r"/>
            <a:r>
              <a:rPr lang="zh-CN" altLang="en-US" sz="1200" b="0" i="0" dirty="0">
                <a:solidFill>
                  <a:schemeClr val="bg1">
                    <a:alpha val="70000"/>
                  </a:schemeClr>
                </a:solidFill>
                <a:effectLst/>
                <a:latin typeface="思源黑体 CN Regular" panose="020B0500000000000000" pitchFamily="34" charset="-122"/>
              </a:rPr>
              <a:t>深圳市信息无障碍研究会</a:t>
            </a:r>
            <a:r>
              <a:rPr lang="en-US" altLang="zh-CN" sz="1200" b="0" i="0" dirty="0">
                <a:solidFill>
                  <a:schemeClr val="bg1">
                    <a:alpha val="70000"/>
                  </a:schemeClr>
                </a:solidFill>
                <a:effectLst/>
                <a:latin typeface="思源黑体 CN Regular" panose="020B0500000000000000" pitchFamily="34" charset="-122"/>
              </a:rPr>
              <a:t>©</a:t>
            </a:r>
            <a:r>
              <a:rPr lang="zh-CN" altLang="en-US" sz="1200" b="0" i="0" dirty="0">
                <a:solidFill>
                  <a:schemeClr val="bg1">
                    <a:alpha val="70000"/>
                  </a:schemeClr>
                </a:solidFill>
                <a:effectLst/>
                <a:latin typeface="思源黑体 CN Regular" panose="020B0500000000000000" pitchFamily="34" charset="-122"/>
              </a:rPr>
              <a:t>版权所有</a:t>
            </a:r>
            <a:endParaRPr lang="zh-CN" altLang="en-US" sz="1200" dirty="0">
              <a:solidFill>
                <a:schemeClr val="bg1">
                  <a:alpha val="70000"/>
                </a:schemeClr>
              </a:solidFill>
              <a:latin typeface="+mn-lt"/>
            </a:endParaRPr>
          </a:p>
        </p:txBody>
      </p:sp>
      <p:sp>
        <p:nvSpPr>
          <p:cNvPr id="23" name="矩形: 圆角 22">
            <a:extLst>
              <a:ext uri="{C183D7F6-B498-43B3-948B-1728B52AA6E4}">
                <adec:decorative xmlns:adec="http://schemas.microsoft.com/office/drawing/2017/decorative" val="1"/>
              </a:ext>
            </a:extLst>
          </p:cNvPr>
          <p:cNvSpPr/>
          <p:nvPr/>
        </p:nvSpPr>
        <p:spPr>
          <a:xfrm>
            <a:off x="764808" y="5566729"/>
            <a:ext cx="1278282" cy="45719"/>
          </a:xfrm>
          <a:prstGeom prst="roundRect">
            <a:avLst>
              <a:gd name="adj" fmla="val 0"/>
            </a:avLst>
          </a:prstGeom>
          <a:solidFill>
            <a:srgbClr val="FDD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21" name="矩形: 圆角 20">
            <a:extLst>
              <a:ext uri="{C183D7F6-B498-43B3-948B-1728B52AA6E4}">
                <adec:decorative xmlns:adec="http://schemas.microsoft.com/office/drawing/2017/decorative" val="1"/>
              </a:ext>
            </a:extLst>
          </p:cNvPr>
          <p:cNvSpPr/>
          <p:nvPr/>
        </p:nvSpPr>
        <p:spPr>
          <a:xfrm>
            <a:off x="1734912" y="829695"/>
            <a:ext cx="2011816" cy="372610"/>
          </a:xfrm>
          <a:prstGeom prst="roundRect">
            <a:avLst>
              <a:gd name="adj" fmla="val 50000"/>
            </a:avLst>
          </a:prstGeom>
          <a:noFill/>
          <a:ln>
            <a:solidFill>
              <a:srgbClr val="0289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2" name="矩形: 圆角 21">
            <a:extLst>
              <a:ext uri="{C183D7F6-B498-43B3-948B-1728B52AA6E4}">
                <adec:decorative xmlns:adec="http://schemas.microsoft.com/office/drawing/2017/decorative" val="1"/>
              </a:ext>
            </a:extLst>
          </p:cNvPr>
          <p:cNvSpPr/>
          <p:nvPr/>
        </p:nvSpPr>
        <p:spPr>
          <a:xfrm>
            <a:off x="658813" y="829695"/>
            <a:ext cx="1757816" cy="372610"/>
          </a:xfrm>
          <a:prstGeom prst="roundRect">
            <a:avLst>
              <a:gd name="adj" fmla="val 50000"/>
            </a:avLst>
          </a:prstGeom>
          <a:solidFill>
            <a:srgbClr val="02897A"/>
          </a:solidFill>
          <a:ln>
            <a:solidFill>
              <a:srgbClr val="0590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endParaRPr>
          </a:p>
        </p:txBody>
      </p:sp>
      <p:sp>
        <p:nvSpPr>
          <p:cNvPr id="25" name="文本占位符 3"/>
          <p:cNvSpPr txBox="1"/>
          <p:nvPr/>
        </p:nvSpPr>
        <p:spPr>
          <a:xfrm>
            <a:off x="1048310" y="883217"/>
            <a:ext cx="2583543" cy="2655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1400" dirty="0">
                <a:solidFill>
                  <a:schemeClr val="bg1"/>
                </a:solidFill>
                <a:latin typeface="思源黑体 CN Bold" panose="020B0800000000000000" pitchFamily="34" charset="-122"/>
                <a:ea typeface="思源黑体 CN Bold" panose="020B0800000000000000" pitchFamily="34" charset="-122"/>
              </a:rPr>
              <a:t>焦点问题</a:t>
            </a:r>
          </a:p>
        </p:txBody>
      </p:sp>
      <p:sp>
        <p:nvSpPr>
          <p:cNvPr id="2" name="矩形 1">
            <a:extLst>
              <a:ext uri="{FF2B5EF4-FFF2-40B4-BE49-F238E27FC236}">
                <a16:creationId xmlns:a16="http://schemas.microsoft.com/office/drawing/2014/main" id="{2442732C-A9D8-BA77-67FB-884B6EEB034D}"/>
              </a:ext>
              <a:ext uri="{C183D7F6-B498-43B3-948B-1728B52AA6E4}">
                <adec:decorative xmlns:adec="http://schemas.microsoft.com/office/drawing/2017/decorative" val="1"/>
              </a:ext>
            </a:extLst>
          </p:cNvPr>
          <p:cNvSpPr/>
          <p:nvPr/>
        </p:nvSpPr>
        <p:spPr>
          <a:xfrm>
            <a:off x="8564262" y="2114330"/>
            <a:ext cx="2643863" cy="3365292"/>
          </a:xfrm>
          <a:prstGeom prst="rect">
            <a:avLst/>
          </a:prstGeom>
          <a:solidFill>
            <a:srgbClr val="059085">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11BA4965-B7B1-A5A3-F504-126D7B94EAA1}"/>
              </a:ext>
            </a:extLst>
          </p:cNvPr>
          <p:cNvSpPr txBox="1"/>
          <p:nvPr/>
        </p:nvSpPr>
        <p:spPr>
          <a:xfrm>
            <a:off x="6694107" y="2412866"/>
            <a:ext cx="2243212" cy="307777"/>
          </a:xfrm>
          <a:prstGeom prst="rect">
            <a:avLst/>
          </a:prstGeom>
          <a:noFill/>
        </p:spPr>
        <p:txBody>
          <a:bodyPr wrap="square" rtlCol="0">
            <a:spAutoFit/>
          </a:bodyPr>
          <a:lstStyle/>
          <a:p>
            <a:r>
              <a:rPr lang="zh-CN" altLang="en-US" sz="1400" dirty="0">
                <a:solidFill>
                  <a:srgbClr val="666666"/>
                </a:solidFill>
                <a:latin typeface="+mj-ea"/>
                <a:ea typeface="+mj-ea"/>
              </a:rPr>
              <a:t>问题占比：</a:t>
            </a:r>
            <a:r>
              <a:rPr lang="en-US" altLang="zh-CN" sz="1400" dirty="0">
                <a:solidFill>
                  <a:srgbClr val="666666"/>
                </a:solidFill>
                <a:latin typeface="+mj-ea"/>
                <a:ea typeface="+mj-ea"/>
              </a:rPr>
              <a:t>3.44%</a:t>
            </a:r>
            <a:endParaRPr lang="zh-CN" altLang="en-US" sz="1400" dirty="0">
              <a:solidFill>
                <a:srgbClr val="666666"/>
              </a:solidFill>
              <a:latin typeface="+mj-ea"/>
              <a:ea typeface="+mj-ea"/>
            </a:endParaRPr>
          </a:p>
        </p:txBody>
      </p:sp>
      <p:sp>
        <p:nvSpPr>
          <p:cNvPr id="4" name="文本框 3">
            <a:extLst>
              <a:ext uri="{FF2B5EF4-FFF2-40B4-BE49-F238E27FC236}">
                <a16:creationId xmlns:a16="http://schemas.microsoft.com/office/drawing/2014/main" id="{22B80E22-BE20-DB54-76BE-DD59D7E8A5CD}"/>
              </a:ext>
            </a:extLst>
          </p:cNvPr>
          <p:cNvSpPr txBox="1"/>
          <p:nvPr/>
        </p:nvSpPr>
        <p:spPr>
          <a:xfrm>
            <a:off x="8564262" y="1752888"/>
            <a:ext cx="2243212" cy="369332"/>
          </a:xfrm>
          <a:prstGeom prst="rect">
            <a:avLst/>
          </a:prstGeom>
          <a:noFill/>
        </p:spPr>
        <p:txBody>
          <a:bodyPr wrap="square" rtlCol="0">
            <a:spAutoFit/>
          </a:bodyPr>
          <a:lstStyle/>
          <a:p>
            <a:r>
              <a:rPr lang="zh-CN" altLang="en-US" dirty="0">
                <a:solidFill>
                  <a:srgbClr val="42978D"/>
                </a:solidFill>
                <a:latin typeface="+mj-ea"/>
                <a:ea typeface="+mj-ea"/>
              </a:rPr>
              <a:t>关联标准</a:t>
            </a:r>
          </a:p>
        </p:txBody>
      </p:sp>
      <p:sp>
        <p:nvSpPr>
          <p:cNvPr id="6" name="文本框 5">
            <a:extLst>
              <a:ext uri="{FF2B5EF4-FFF2-40B4-BE49-F238E27FC236}">
                <a16:creationId xmlns:a16="http://schemas.microsoft.com/office/drawing/2014/main" id="{F1D53CDB-FE93-8D02-F1B6-4F8B5650D48A}"/>
              </a:ext>
            </a:extLst>
          </p:cNvPr>
          <p:cNvSpPr txBox="1"/>
          <p:nvPr/>
        </p:nvSpPr>
        <p:spPr>
          <a:xfrm>
            <a:off x="8679543" y="2195904"/>
            <a:ext cx="2243212" cy="2828275"/>
          </a:xfrm>
          <a:prstGeom prst="rect">
            <a:avLst/>
          </a:prstGeom>
          <a:noFill/>
        </p:spPr>
        <p:txBody>
          <a:bodyPr wrap="square" rtlCol="0">
            <a:spAutoFit/>
          </a:bodyPr>
          <a:lstStyle/>
          <a:p>
            <a:pPr>
              <a:lnSpc>
                <a:spcPct val="150000"/>
              </a:lnSpc>
            </a:pPr>
            <a:r>
              <a:rPr lang="en-US" altLang="zh-CN" dirty="0">
                <a:solidFill>
                  <a:srgbClr val="666666"/>
                </a:solidFill>
                <a:latin typeface="+mj-ea"/>
                <a:ea typeface="+mj-ea"/>
              </a:rPr>
              <a:t>WCAG2.1</a:t>
            </a:r>
            <a:endParaRPr lang="en-US" altLang="zh-CN" sz="1400" dirty="0">
              <a:solidFill>
                <a:srgbClr val="666666"/>
              </a:solidFill>
              <a:latin typeface="+mj-ea"/>
              <a:ea typeface="+mj-ea"/>
            </a:endParaRPr>
          </a:p>
          <a:p>
            <a:pPr>
              <a:lnSpc>
                <a:spcPct val="150000"/>
              </a:lnSpc>
            </a:pPr>
            <a:r>
              <a:rPr lang="en-US" altLang="zh-CN" sz="1400" dirty="0">
                <a:solidFill>
                  <a:srgbClr val="666666"/>
                </a:solidFill>
                <a:latin typeface="+mj-ea"/>
                <a:ea typeface="+mj-ea"/>
              </a:rPr>
              <a:t>1.3.1</a:t>
            </a:r>
            <a:r>
              <a:rPr lang="zh-CN" altLang="en-US" sz="1400" dirty="0">
                <a:solidFill>
                  <a:srgbClr val="666666"/>
                </a:solidFill>
                <a:latin typeface="+mj-ea"/>
                <a:ea typeface="+mj-ea"/>
              </a:rPr>
              <a:t>信息和关系</a:t>
            </a:r>
            <a:endParaRPr lang="en-US" altLang="zh-CN" sz="1400" dirty="0">
              <a:solidFill>
                <a:srgbClr val="666666"/>
              </a:solidFill>
              <a:latin typeface="+mj-ea"/>
              <a:ea typeface="+mj-ea"/>
            </a:endParaRPr>
          </a:p>
          <a:p>
            <a:pPr>
              <a:lnSpc>
                <a:spcPct val="150000"/>
              </a:lnSpc>
            </a:pPr>
            <a:r>
              <a:rPr lang="en-US" altLang="zh-CN" sz="1400" dirty="0">
                <a:solidFill>
                  <a:srgbClr val="666666"/>
                </a:solidFill>
                <a:latin typeface="+mj-ea"/>
                <a:ea typeface="+mj-ea"/>
              </a:rPr>
              <a:t>1.3.2</a:t>
            </a:r>
            <a:r>
              <a:rPr lang="zh-CN" altLang="en-US" sz="1400" dirty="0">
                <a:solidFill>
                  <a:srgbClr val="666666"/>
                </a:solidFill>
                <a:latin typeface="+mj-ea"/>
                <a:ea typeface="+mj-ea"/>
              </a:rPr>
              <a:t>有含义的顺序</a:t>
            </a:r>
            <a:endParaRPr lang="en-US" altLang="zh-CN" sz="1400" dirty="0">
              <a:solidFill>
                <a:srgbClr val="666666"/>
              </a:solidFill>
              <a:latin typeface="+mj-ea"/>
              <a:ea typeface="+mj-ea"/>
            </a:endParaRPr>
          </a:p>
          <a:p>
            <a:pPr>
              <a:lnSpc>
                <a:spcPct val="150000"/>
              </a:lnSpc>
            </a:pPr>
            <a:r>
              <a:rPr lang="en-US" altLang="zh-CN" sz="1400" dirty="0">
                <a:solidFill>
                  <a:srgbClr val="666666"/>
                </a:solidFill>
                <a:latin typeface="+mj-ea"/>
                <a:ea typeface="+mj-ea"/>
              </a:rPr>
              <a:t>2.1.2</a:t>
            </a:r>
            <a:r>
              <a:rPr lang="zh-CN" altLang="en-US" sz="1400" dirty="0">
                <a:solidFill>
                  <a:srgbClr val="666666"/>
                </a:solidFill>
                <a:latin typeface="+mj-ea"/>
                <a:ea typeface="+mj-ea"/>
              </a:rPr>
              <a:t>无键盘陷阱</a:t>
            </a:r>
            <a:endParaRPr lang="en-US" altLang="zh-CN" sz="1400" dirty="0">
              <a:solidFill>
                <a:srgbClr val="666666"/>
              </a:solidFill>
              <a:latin typeface="+mj-ea"/>
              <a:ea typeface="+mj-ea"/>
            </a:endParaRPr>
          </a:p>
          <a:p>
            <a:pPr>
              <a:lnSpc>
                <a:spcPct val="150000"/>
              </a:lnSpc>
            </a:pPr>
            <a:r>
              <a:rPr lang="en-US" altLang="zh-CN" sz="1400" dirty="0">
                <a:solidFill>
                  <a:srgbClr val="666666"/>
                </a:solidFill>
                <a:latin typeface="+mj-ea"/>
                <a:ea typeface="+mj-ea"/>
              </a:rPr>
              <a:t>2.4.3</a:t>
            </a:r>
            <a:r>
              <a:rPr lang="zh-CN" altLang="en-US" sz="1400" dirty="0">
                <a:solidFill>
                  <a:srgbClr val="666666"/>
                </a:solidFill>
                <a:latin typeface="+mj-ea"/>
                <a:ea typeface="+mj-ea"/>
              </a:rPr>
              <a:t>聚焦顺序</a:t>
            </a:r>
            <a:endParaRPr lang="en-US" altLang="zh-CN" sz="1400" dirty="0">
              <a:solidFill>
                <a:srgbClr val="666666"/>
              </a:solidFill>
              <a:latin typeface="+mj-ea"/>
              <a:ea typeface="+mj-ea"/>
            </a:endParaRPr>
          </a:p>
          <a:p>
            <a:pPr>
              <a:lnSpc>
                <a:spcPct val="150000"/>
              </a:lnSpc>
            </a:pPr>
            <a:endParaRPr lang="en-US" altLang="zh-CN" sz="1400" dirty="0">
              <a:solidFill>
                <a:srgbClr val="666666"/>
              </a:solidFill>
              <a:latin typeface="+mj-ea"/>
              <a:ea typeface="+mj-ea"/>
            </a:endParaRPr>
          </a:p>
          <a:p>
            <a:pPr>
              <a:lnSpc>
                <a:spcPct val="150000"/>
              </a:lnSpc>
            </a:pPr>
            <a:r>
              <a:rPr lang="en-US" altLang="zh-CN" dirty="0">
                <a:solidFill>
                  <a:srgbClr val="666666"/>
                </a:solidFill>
                <a:latin typeface="+mj-ea"/>
                <a:ea typeface="+mj-ea"/>
              </a:rPr>
              <a:t>GB/T 37668-2019</a:t>
            </a:r>
          </a:p>
          <a:p>
            <a:pPr>
              <a:lnSpc>
                <a:spcPct val="150000"/>
              </a:lnSpc>
            </a:pPr>
            <a:r>
              <a:rPr lang="en-US" altLang="zh-CN" sz="1400" dirty="0">
                <a:solidFill>
                  <a:srgbClr val="666666"/>
                </a:solidFill>
                <a:latin typeface="+mj-ea"/>
                <a:ea typeface="+mj-ea"/>
              </a:rPr>
              <a:t>3.3.3.6</a:t>
            </a:r>
            <a:r>
              <a:rPr lang="zh-CN" altLang="en-US" sz="1400" dirty="0">
                <a:solidFill>
                  <a:srgbClr val="666666"/>
                </a:solidFill>
                <a:latin typeface="+mj-ea"/>
                <a:ea typeface="+mj-ea"/>
              </a:rPr>
              <a:t>焦点顺序</a:t>
            </a:r>
            <a:endParaRPr lang="en-US" altLang="zh-CN" sz="1400" dirty="0">
              <a:solidFill>
                <a:srgbClr val="666666"/>
              </a:solidFill>
              <a:latin typeface="+mj-ea"/>
              <a:ea typeface="+mj-ea"/>
            </a:endParaRPr>
          </a:p>
        </p:txBody>
      </p:sp>
    </p:spTree>
    <p:extLst>
      <p:ext uri="{BB962C8B-B14F-4D97-AF65-F5344CB8AC3E}">
        <p14:creationId xmlns:p14="http://schemas.microsoft.com/office/powerpoint/2010/main" val="2798031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658812" y="2653070"/>
            <a:ext cx="7620080" cy="2126672"/>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zh-CN" altLang="en-US" b="1" dirty="0">
                <a:solidFill>
                  <a:srgbClr val="666666"/>
                </a:solidFill>
              </a:rPr>
              <a:t>问题表现：</a:t>
            </a:r>
            <a:endParaRPr lang="en-US" altLang="zh-CN" b="1" dirty="0">
              <a:solidFill>
                <a:srgbClr val="666666"/>
              </a:solidFill>
            </a:endParaRPr>
          </a:p>
          <a:p>
            <a:pPr algn="just">
              <a:lnSpc>
                <a:spcPct val="150000"/>
              </a:lnSpc>
            </a:pPr>
            <a:r>
              <a:rPr lang="zh-CN" altLang="en-US" dirty="0">
                <a:solidFill>
                  <a:srgbClr val="666666"/>
                </a:solidFill>
              </a:rPr>
              <a:t>使用屏幕阅读器的操作手势在应用中不生效，或与应用其他手势冲突</a:t>
            </a:r>
            <a:endParaRPr lang="en-US" altLang="zh-CN" dirty="0">
              <a:solidFill>
                <a:srgbClr val="666666"/>
              </a:solidFill>
            </a:endParaRPr>
          </a:p>
          <a:p>
            <a:pPr algn="just">
              <a:lnSpc>
                <a:spcPct val="150000"/>
              </a:lnSpc>
            </a:pPr>
            <a:endParaRPr lang="en-US" altLang="zh-CN" dirty="0">
              <a:solidFill>
                <a:srgbClr val="666666"/>
              </a:solidFill>
            </a:endParaRPr>
          </a:p>
          <a:p>
            <a:pPr marL="285750" indent="-285750" algn="just">
              <a:lnSpc>
                <a:spcPct val="150000"/>
              </a:lnSpc>
              <a:buFont typeface="Arial" panose="020B0604020202020204" pitchFamily="34" charset="0"/>
              <a:buChar char="•"/>
            </a:pPr>
            <a:r>
              <a:rPr lang="zh-CN" altLang="en-US" b="1" dirty="0">
                <a:solidFill>
                  <a:srgbClr val="666666"/>
                </a:solidFill>
              </a:rPr>
              <a:t>对用户影响：</a:t>
            </a:r>
            <a:r>
              <a:rPr lang="zh-CN" altLang="en-US" b="1" dirty="0">
                <a:solidFill>
                  <a:srgbClr val="42978D"/>
                </a:solidFill>
              </a:rPr>
              <a:t>紧急</a:t>
            </a:r>
            <a:endParaRPr lang="en-US" altLang="zh-CN" b="1" dirty="0">
              <a:solidFill>
                <a:srgbClr val="42978D"/>
              </a:solidFill>
            </a:endParaRPr>
          </a:p>
          <a:p>
            <a:pPr algn="just">
              <a:lnSpc>
                <a:spcPct val="150000"/>
              </a:lnSpc>
            </a:pPr>
            <a:r>
              <a:rPr lang="zh-CN" altLang="en-US" dirty="0">
                <a:solidFill>
                  <a:srgbClr val="666666"/>
                </a:solidFill>
              </a:rPr>
              <a:t>用户无法操作对应的功能</a:t>
            </a:r>
            <a:endParaRPr lang="en-US" altLang="zh-CN" dirty="0">
              <a:solidFill>
                <a:srgbClr val="666666"/>
              </a:solidFill>
            </a:endParaRPr>
          </a:p>
        </p:txBody>
      </p:sp>
      <p:sp>
        <p:nvSpPr>
          <p:cNvPr id="15" name="文本框 14"/>
          <p:cNvSpPr txBox="1"/>
          <p:nvPr/>
        </p:nvSpPr>
        <p:spPr>
          <a:xfrm>
            <a:off x="658812" y="1856882"/>
            <a:ext cx="7156901" cy="646331"/>
          </a:xfrm>
          <a:prstGeom prst="rect">
            <a:avLst/>
          </a:prstGeom>
          <a:noFill/>
        </p:spPr>
        <p:txBody>
          <a:bodyPr wrap="square" rtlCol="0">
            <a:spAutoFit/>
          </a:bodyPr>
          <a:lstStyle/>
          <a:p>
            <a:r>
              <a:rPr lang="zh-CN" altLang="en-US" sz="3600" dirty="0">
                <a:solidFill>
                  <a:srgbClr val="02897A"/>
                </a:solidFill>
                <a:latin typeface="+mj-ea"/>
                <a:ea typeface="+mj-ea"/>
              </a:rPr>
              <a:t>手势异常</a:t>
            </a:r>
          </a:p>
        </p:txBody>
      </p:sp>
      <p:sp>
        <p:nvSpPr>
          <p:cNvPr id="16" name="文本框 15"/>
          <p:cNvSpPr txBox="1"/>
          <p:nvPr/>
        </p:nvSpPr>
        <p:spPr>
          <a:xfrm>
            <a:off x="8679543" y="6025383"/>
            <a:ext cx="2852057" cy="276999"/>
          </a:xfrm>
          <a:prstGeom prst="rect">
            <a:avLst/>
          </a:prstGeom>
          <a:noFill/>
        </p:spPr>
        <p:txBody>
          <a:bodyPr wrap="square" rtlCol="0">
            <a:spAutoFit/>
          </a:bodyPr>
          <a:lstStyle/>
          <a:p>
            <a:pPr algn="r"/>
            <a:r>
              <a:rPr lang="zh-CN" altLang="en-US" sz="1200" b="0" i="0" dirty="0">
                <a:solidFill>
                  <a:schemeClr val="bg1">
                    <a:alpha val="70000"/>
                  </a:schemeClr>
                </a:solidFill>
                <a:effectLst/>
                <a:latin typeface="思源黑体 CN Regular" panose="020B0500000000000000" pitchFamily="34" charset="-122"/>
              </a:rPr>
              <a:t>深圳市信息无障碍研究会</a:t>
            </a:r>
            <a:r>
              <a:rPr lang="en-US" altLang="zh-CN" sz="1200" b="0" i="0" dirty="0">
                <a:solidFill>
                  <a:schemeClr val="bg1">
                    <a:alpha val="70000"/>
                  </a:schemeClr>
                </a:solidFill>
                <a:effectLst/>
                <a:latin typeface="思源黑体 CN Regular" panose="020B0500000000000000" pitchFamily="34" charset="-122"/>
              </a:rPr>
              <a:t>©</a:t>
            </a:r>
            <a:r>
              <a:rPr lang="zh-CN" altLang="en-US" sz="1200" b="0" i="0" dirty="0">
                <a:solidFill>
                  <a:schemeClr val="bg1">
                    <a:alpha val="70000"/>
                  </a:schemeClr>
                </a:solidFill>
                <a:effectLst/>
                <a:latin typeface="思源黑体 CN Regular" panose="020B0500000000000000" pitchFamily="34" charset="-122"/>
              </a:rPr>
              <a:t>版权所有</a:t>
            </a:r>
            <a:endParaRPr lang="zh-CN" altLang="en-US" sz="1200" dirty="0">
              <a:solidFill>
                <a:schemeClr val="bg1">
                  <a:alpha val="70000"/>
                </a:schemeClr>
              </a:solidFill>
              <a:latin typeface="+mn-lt"/>
            </a:endParaRPr>
          </a:p>
        </p:txBody>
      </p:sp>
      <p:sp>
        <p:nvSpPr>
          <p:cNvPr id="23" name="矩形: 圆角 22">
            <a:extLst>
              <a:ext uri="{C183D7F6-B498-43B3-948B-1728B52AA6E4}">
                <adec:decorative xmlns:adec="http://schemas.microsoft.com/office/drawing/2017/decorative" val="1"/>
              </a:ext>
            </a:extLst>
          </p:cNvPr>
          <p:cNvSpPr/>
          <p:nvPr/>
        </p:nvSpPr>
        <p:spPr>
          <a:xfrm>
            <a:off x="764808" y="5566729"/>
            <a:ext cx="1278282" cy="45719"/>
          </a:xfrm>
          <a:prstGeom prst="roundRect">
            <a:avLst>
              <a:gd name="adj" fmla="val 0"/>
            </a:avLst>
          </a:prstGeom>
          <a:solidFill>
            <a:srgbClr val="FDD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21" name="矩形: 圆角 20">
            <a:extLst>
              <a:ext uri="{C183D7F6-B498-43B3-948B-1728B52AA6E4}">
                <adec:decorative xmlns:adec="http://schemas.microsoft.com/office/drawing/2017/decorative" val="1"/>
              </a:ext>
            </a:extLst>
          </p:cNvPr>
          <p:cNvSpPr/>
          <p:nvPr/>
        </p:nvSpPr>
        <p:spPr>
          <a:xfrm>
            <a:off x="1734912" y="829695"/>
            <a:ext cx="2011816" cy="372610"/>
          </a:xfrm>
          <a:prstGeom prst="roundRect">
            <a:avLst>
              <a:gd name="adj" fmla="val 50000"/>
            </a:avLst>
          </a:prstGeom>
          <a:noFill/>
          <a:ln>
            <a:solidFill>
              <a:srgbClr val="0289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2" name="矩形: 圆角 21">
            <a:extLst>
              <a:ext uri="{C183D7F6-B498-43B3-948B-1728B52AA6E4}">
                <adec:decorative xmlns:adec="http://schemas.microsoft.com/office/drawing/2017/decorative" val="1"/>
              </a:ext>
            </a:extLst>
          </p:cNvPr>
          <p:cNvSpPr/>
          <p:nvPr/>
        </p:nvSpPr>
        <p:spPr>
          <a:xfrm>
            <a:off x="658813" y="829695"/>
            <a:ext cx="1757816" cy="372610"/>
          </a:xfrm>
          <a:prstGeom prst="roundRect">
            <a:avLst>
              <a:gd name="adj" fmla="val 50000"/>
            </a:avLst>
          </a:prstGeom>
          <a:solidFill>
            <a:srgbClr val="02897A"/>
          </a:solidFill>
          <a:ln>
            <a:solidFill>
              <a:srgbClr val="0590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endParaRPr>
          </a:p>
        </p:txBody>
      </p:sp>
      <p:sp>
        <p:nvSpPr>
          <p:cNvPr id="25" name="文本占位符 3"/>
          <p:cNvSpPr txBox="1"/>
          <p:nvPr/>
        </p:nvSpPr>
        <p:spPr>
          <a:xfrm>
            <a:off x="1048310" y="883217"/>
            <a:ext cx="2583543" cy="2655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1400" dirty="0">
                <a:solidFill>
                  <a:schemeClr val="bg1"/>
                </a:solidFill>
                <a:latin typeface="思源黑体 CN Bold" panose="020B0800000000000000" pitchFamily="34" charset="-122"/>
                <a:ea typeface="思源黑体 CN Bold" panose="020B0800000000000000" pitchFamily="34" charset="-122"/>
              </a:rPr>
              <a:t>操作问题</a:t>
            </a:r>
          </a:p>
        </p:txBody>
      </p:sp>
      <p:sp>
        <p:nvSpPr>
          <p:cNvPr id="2" name="矩形 1">
            <a:extLst>
              <a:ext uri="{FF2B5EF4-FFF2-40B4-BE49-F238E27FC236}">
                <a16:creationId xmlns:a16="http://schemas.microsoft.com/office/drawing/2014/main" id="{2442732C-A9D8-BA77-67FB-884B6EEB034D}"/>
              </a:ext>
              <a:ext uri="{C183D7F6-B498-43B3-948B-1728B52AA6E4}">
                <adec:decorative xmlns:adec="http://schemas.microsoft.com/office/drawing/2017/decorative" val="1"/>
              </a:ext>
            </a:extLst>
          </p:cNvPr>
          <p:cNvSpPr/>
          <p:nvPr/>
        </p:nvSpPr>
        <p:spPr>
          <a:xfrm>
            <a:off x="8564262" y="2114330"/>
            <a:ext cx="2643863" cy="3365292"/>
          </a:xfrm>
          <a:prstGeom prst="rect">
            <a:avLst/>
          </a:prstGeom>
          <a:solidFill>
            <a:srgbClr val="059085">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11BA4965-B7B1-A5A3-F504-126D7B94EAA1}"/>
              </a:ext>
            </a:extLst>
          </p:cNvPr>
          <p:cNvSpPr txBox="1"/>
          <p:nvPr/>
        </p:nvSpPr>
        <p:spPr>
          <a:xfrm>
            <a:off x="3852788" y="2114330"/>
            <a:ext cx="2243212" cy="307777"/>
          </a:xfrm>
          <a:prstGeom prst="rect">
            <a:avLst/>
          </a:prstGeom>
          <a:noFill/>
        </p:spPr>
        <p:txBody>
          <a:bodyPr wrap="square" rtlCol="0">
            <a:spAutoFit/>
          </a:bodyPr>
          <a:lstStyle/>
          <a:p>
            <a:r>
              <a:rPr lang="zh-CN" altLang="en-US" sz="1400" dirty="0">
                <a:solidFill>
                  <a:srgbClr val="666666"/>
                </a:solidFill>
                <a:latin typeface="+mj-ea"/>
                <a:ea typeface="+mj-ea"/>
              </a:rPr>
              <a:t>问题占比：</a:t>
            </a:r>
            <a:r>
              <a:rPr lang="en-US" altLang="zh-CN" sz="1400" dirty="0">
                <a:solidFill>
                  <a:srgbClr val="666666"/>
                </a:solidFill>
                <a:latin typeface="+mj-ea"/>
                <a:ea typeface="+mj-ea"/>
              </a:rPr>
              <a:t>3.54%</a:t>
            </a:r>
            <a:endParaRPr lang="zh-CN" altLang="en-US" sz="1400" dirty="0">
              <a:solidFill>
                <a:srgbClr val="666666"/>
              </a:solidFill>
              <a:latin typeface="+mj-ea"/>
              <a:ea typeface="+mj-ea"/>
            </a:endParaRPr>
          </a:p>
        </p:txBody>
      </p:sp>
      <p:sp>
        <p:nvSpPr>
          <p:cNvPr id="4" name="文本框 3">
            <a:extLst>
              <a:ext uri="{FF2B5EF4-FFF2-40B4-BE49-F238E27FC236}">
                <a16:creationId xmlns:a16="http://schemas.microsoft.com/office/drawing/2014/main" id="{22B80E22-BE20-DB54-76BE-DD59D7E8A5CD}"/>
              </a:ext>
            </a:extLst>
          </p:cNvPr>
          <p:cNvSpPr txBox="1"/>
          <p:nvPr/>
        </p:nvSpPr>
        <p:spPr>
          <a:xfrm>
            <a:off x="8564262" y="1752888"/>
            <a:ext cx="2243212" cy="369332"/>
          </a:xfrm>
          <a:prstGeom prst="rect">
            <a:avLst/>
          </a:prstGeom>
          <a:noFill/>
        </p:spPr>
        <p:txBody>
          <a:bodyPr wrap="square" rtlCol="0">
            <a:spAutoFit/>
          </a:bodyPr>
          <a:lstStyle/>
          <a:p>
            <a:r>
              <a:rPr lang="zh-CN" altLang="en-US" dirty="0">
                <a:solidFill>
                  <a:srgbClr val="42978D"/>
                </a:solidFill>
                <a:latin typeface="+mj-ea"/>
                <a:ea typeface="+mj-ea"/>
              </a:rPr>
              <a:t>关联标准</a:t>
            </a:r>
          </a:p>
        </p:txBody>
      </p:sp>
      <p:sp>
        <p:nvSpPr>
          <p:cNvPr id="6" name="文本框 5">
            <a:extLst>
              <a:ext uri="{FF2B5EF4-FFF2-40B4-BE49-F238E27FC236}">
                <a16:creationId xmlns:a16="http://schemas.microsoft.com/office/drawing/2014/main" id="{F1D53CDB-FE93-8D02-F1B6-4F8B5650D48A}"/>
              </a:ext>
            </a:extLst>
          </p:cNvPr>
          <p:cNvSpPr txBox="1"/>
          <p:nvPr/>
        </p:nvSpPr>
        <p:spPr>
          <a:xfrm>
            <a:off x="8679543" y="2195904"/>
            <a:ext cx="2243212" cy="796949"/>
          </a:xfrm>
          <a:prstGeom prst="rect">
            <a:avLst/>
          </a:prstGeom>
          <a:noFill/>
        </p:spPr>
        <p:txBody>
          <a:bodyPr wrap="square" rtlCol="0">
            <a:spAutoFit/>
          </a:bodyPr>
          <a:lstStyle/>
          <a:p>
            <a:pPr>
              <a:lnSpc>
                <a:spcPct val="150000"/>
              </a:lnSpc>
            </a:pPr>
            <a:r>
              <a:rPr lang="en-US" altLang="zh-CN" dirty="0">
                <a:solidFill>
                  <a:srgbClr val="666666"/>
                </a:solidFill>
                <a:latin typeface="+mj-ea"/>
                <a:ea typeface="+mj-ea"/>
              </a:rPr>
              <a:t>GB/T 37668-2019</a:t>
            </a:r>
          </a:p>
          <a:p>
            <a:pPr>
              <a:lnSpc>
                <a:spcPct val="150000"/>
              </a:lnSpc>
            </a:pPr>
            <a:r>
              <a:rPr lang="en-US" altLang="zh-CN" sz="1400" dirty="0">
                <a:solidFill>
                  <a:srgbClr val="666666"/>
                </a:solidFill>
                <a:latin typeface="+mj-ea"/>
                <a:ea typeface="+mj-ea"/>
              </a:rPr>
              <a:t>3.3.3.4</a:t>
            </a:r>
            <a:r>
              <a:rPr lang="zh-CN" altLang="en-US" sz="1400" dirty="0">
                <a:solidFill>
                  <a:srgbClr val="666666"/>
                </a:solidFill>
                <a:latin typeface="+mj-ea"/>
                <a:ea typeface="+mj-ea"/>
              </a:rPr>
              <a:t>手势操作</a:t>
            </a:r>
            <a:endParaRPr lang="en-US" altLang="zh-CN" sz="1400" dirty="0">
              <a:solidFill>
                <a:srgbClr val="666666"/>
              </a:solidFill>
              <a:latin typeface="+mj-ea"/>
              <a:ea typeface="+mj-ea"/>
            </a:endParaRPr>
          </a:p>
        </p:txBody>
      </p:sp>
    </p:spTree>
    <p:extLst>
      <p:ext uri="{BB962C8B-B14F-4D97-AF65-F5344CB8AC3E}">
        <p14:creationId xmlns:p14="http://schemas.microsoft.com/office/powerpoint/2010/main" val="16461017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658812" y="2653070"/>
            <a:ext cx="7620080" cy="2126672"/>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zh-CN" altLang="en-US" b="1" dirty="0">
                <a:solidFill>
                  <a:srgbClr val="666666"/>
                </a:solidFill>
              </a:rPr>
              <a:t>问题表现：</a:t>
            </a:r>
            <a:endParaRPr lang="en-US" altLang="zh-CN" b="1" dirty="0">
              <a:solidFill>
                <a:srgbClr val="666666"/>
              </a:solidFill>
            </a:endParaRPr>
          </a:p>
          <a:p>
            <a:pPr algn="just">
              <a:lnSpc>
                <a:spcPct val="150000"/>
              </a:lnSpc>
            </a:pPr>
            <a:r>
              <a:rPr lang="zh-CN" altLang="en-US" dirty="0">
                <a:solidFill>
                  <a:srgbClr val="666666"/>
                </a:solidFill>
              </a:rPr>
              <a:t>提供的验证方式不支持读屏用户使用（需要配合视觉、精准的点击等）</a:t>
            </a:r>
            <a:endParaRPr lang="en-US" altLang="zh-CN" dirty="0">
              <a:solidFill>
                <a:srgbClr val="666666"/>
              </a:solidFill>
            </a:endParaRPr>
          </a:p>
          <a:p>
            <a:pPr algn="just">
              <a:lnSpc>
                <a:spcPct val="150000"/>
              </a:lnSpc>
            </a:pPr>
            <a:endParaRPr lang="en-US" altLang="zh-CN" dirty="0">
              <a:solidFill>
                <a:srgbClr val="666666"/>
              </a:solidFill>
            </a:endParaRPr>
          </a:p>
          <a:p>
            <a:pPr marL="285750" indent="-285750" algn="just">
              <a:lnSpc>
                <a:spcPct val="150000"/>
              </a:lnSpc>
              <a:buFont typeface="Arial" panose="020B0604020202020204" pitchFamily="34" charset="0"/>
              <a:buChar char="•"/>
            </a:pPr>
            <a:r>
              <a:rPr lang="zh-CN" altLang="en-US" b="1" dirty="0">
                <a:solidFill>
                  <a:srgbClr val="666666"/>
                </a:solidFill>
              </a:rPr>
              <a:t>对用户影响：</a:t>
            </a:r>
            <a:r>
              <a:rPr lang="zh-CN" altLang="en-US" b="1" dirty="0">
                <a:solidFill>
                  <a:srgbClr val="42978D"/>
                </a:solidFill>
              </a:rPr>
              <a:t>高</a:t>
            </a:r>
            <a:endParaRPr lang="en-US" altLang="zh-CN" b="1" dirty="0">
              <a:solidFill>
                <a:srgbClr val="42978D"/>
              </a:solidFill>
            </a:endParaRPr>
          </a:p>
          <a:p>
            <a:pPr algn="just">
              <a:lnSpc>
                <a:spcPct val="150000"/>
              </a:lnSpc>
            </a:pPr>
            <a:r>
              <a:rPr lang="zh-CN" altLang="en-US" dirty="0">
                <a:solidFill>
                  <a:srgbClr val="666666"/>
                </a:solidFill>
              </a:rPr>
              <a:t>用户无法通过验证</a:t>
            </a:r>
            <a:endParaRPr lang="en-US" altLang="zh-CN" dirty="0">
              <a:solidFill>
                <a:srgbClr val="666666"/>
              </a:solidFill>
            </a:endParaRPr>
          </a:p>
        </p:txBody>
      </p:sp>
      <p:sp>
        <p:nvSpPr>
          <p:cNvPr id="15" name="文本框 14"/>
          <p:cNvSpPr txBox="1"/>
          <p:nvPr/>
        </p:nvSpPr>
        <p:spPr>
          <a:xfrm>
            <a:off x="658812" y="1856882"/>
            <a:ext cx="7156901" cy="646331"/>
          </a:xfrm>
          <a:prstGeom prst="rect">
            <a:avLst/>
          </a:prstGeom>
          <a:noFill/>
        </p:spPr>
        <p:txBody>
          <a:bodyPr wrap="square" rtlCol="0">
            <a:spAutoFit/>
          </a:bodyPr>
          <a:lstStyle/>
          <a:p>
            <a:r>
              <a:rPr lang="zh-CN" altLang="en-US" sz="3600" dirty="0">
                <a:solidFill>
                  <a:srgbClr val="02897A"/>
                </a:solidFill>
                <a:latin typeface="+mj-ea"/>
                <a:ea typeface="+mj-ea"/>
              </a:rPr>
              <a:t>验证码</a:t>
            </a:r>
          </a:p>
        </p:txBody>
      </p:sp>
      <p:sp>
        <p:nvSpPr>
          <p:cNvPr id="16" name="文本框 15"/>
          <p:cNvSpPr txBox="1"/>
          <p:nvPr/>
        </p:nvSpPr>
        <p:spPr>
          <a:xfrm>
            <a:off x="8679543" y="6025383"/>
            <a:ext cx="2852057" cy="276999"/>
          </a:xfrm>
          <a:prstGeom prst="rect">
            <a:avLst/>
          </a:prstGeom>
          <a:noFill/>
        </p:spPr>
        <p:txBody>
          <a:bodyPr wrap="square" rtlCol="0">
            <a:spAutoFit/>
          </a:bodyPr>
          <a:lstStyle/>
          <a:p>
            <a:pPr algn="r"/>
            <a:r>
              <a:rPr lang="zh-CN" altLang="en-US" sz="1200" b="0" i="0" dirty="0">
                <a:solidFill>
                  <a:schemeClr val="bg1">
                    <a:alpha val="70000"/>
                  </a:schemeClr>
                </a:solidFill>
                <a:effectLst/>
                <a:latin typeface="思源黑体 CN Regular" panose="020B0500000000000000" pitchFamily="34" charset="-122"/>
              </a:rPr>
              <a:t>深圳市信息无障碍研究会</a:t>
            </a:r>
            <a:r>
              <a:rPr lang="en-US" altLang="zh-CN" sz="1200" b="0" i="0" dirty="0">
                <a:solidFill>
                  <a:schemeClr val="bg1">
                    <a:alpha val="70000"/>
                  </a:schemeClr>
                </a:solidFill>
                <a:effectLst/>
                <a:latin typeface="思源黑体 CN Regular" panose="020B0500000000000000" pitchFamily="34" charset="-122"/>
              </a:rPr>
              <a:t>©</a:t>
            </a:r>
            <a:r>
              <a:rPr lang="zh-CN" altLang="en-US" sz="1200" b="0" i="0" dirty="0">
                <a:solidFill>
                  <a:schemeClr val="bg1">
                    <a:alpha val="70000"/>
                  </a:schemeClr>
                </a:solidFill>
                <a:effectLst/>
                <a:latin typeface="思源黑体 CN Regular" panose="020B0500000000000000" pitchFamily="34" charset="-122"/>
              </a:rPr>
              <a:t>版权所有</a:t>
            </a:r>
            <a:endParaRPr lang="zh-CN" altLang="en-US" sz="1200" dirty="0">
              <a:solidFill>
                <a:schemeClr val="bg1">
                  <a:alpha val="70000"/>
                </a:schemeClr>
              </a:solidFill>
              <a:latin typeface="+mn-lt"/>
            </a:endParaRPr>
          </a:p>
        </p:txBody>
      </p:sp>
      <p:sp>
        <p:nvSpPr>
          <p:cNvPr id="23" name="矩形: 圆角 22">
            <a:extLst>
              <a:ext uri="{C183D7F6-B498-43B3-948B-1728B52AA6E4}">
                <adec:decorative xmlns:adec="http://schemas.microsoft.com/office/drawing/2017/decorative" val="1"/>
              </a:ext>
            </a:extLst>
          </p:cNvPr>
          <p:cNvSpPr/>
          <p:nvPr/>
        </p:nvSpPr>
        <p:spPr>
          <a:xfrm>
            <a:off x="764808" y="5566729"/>
            <a:ext cx="1278282" cy="45719"/>
          </a:xfrm>
          <a:prstGeom prst="roundRect">
            <a:avLst>
              <a:gd name="adj" fmla="val 0"/>
            </a:avLst>
          </a:prstGeom>
          <a:solidFill>
            <a:srgbClr val="FDD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21" name="矩形: 圆角 20">
            <a:extLst>
              <a:ext uri="{C183D7F6-B498-43B3-948B-1728B52AA6E4}">
                <adec:decorative xmlns:adec="http://schemas.microsoft.com/office/drawing/2017/decorative" val="1"/>
              </a:ext>
            </a:extLst>
          </p:cNvPr>
          <p:cNvSpPr/>
          <p:nvPr/>
        </p:nvSpPr>
        <p:spPr>
          <a:xfrm>
            <a:off x="1734912" y="829695"/>
            <a:ext cx="2011816" cy="372610"/>
          </a:xfrm>
          <a:prstGeom prst="roundRect">
            <a:avLst>
              <a:gd name="adj" fmla="val 50000"/>
            </a:avLst>
          </a:prstGeom>
          <a:noFill/>
          <a:ln>
            <a:solidFill>
              <a:srgbClr val="0289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2" name="矩形: 圆角 21">
            <a:extLst>
              <a:ext uri="{C183D7F6-B498-43B3-948B-1728B52AA6E4}">
                <adec:decorative xmlns:adec="http://schemas.microsoft.com/office/drawing/2017/decorative" val="1"/>
              </a:ext>
            </a:extLst>
          </p:cNvPr>
          <p:cNvSpPr/>
          <p:nvPr/>
        </p:nvSpPr>
        <p:spPr>
          <a:xfrm>
            <a:off x="658813" y="829695"/>
            <a:ext cx="1757816" cy="372610"/>
          </a:xfrm>
          <a:prstGeom prst="roundRect">
            <a:avLst>
              <a:gd name="adj" fmla="val 50000"/>
            </a:avLst>
          </a:prstGeom>
          <a:solidFill>
            <a:srgbClr val="02897A"/>
          </a:solidFill>
          <a:ln>
            <a:solidFill>
              <a:srgbClr val="0590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endParaRPr>
          </a:p>
        </p:txBody>
      </p:sp>
      <p:sp>
        <p:nvSpPr>
          <p:cNvPr id="25" name="文本占位符 3"/>
          <p:cNvSpPr txBox="1"/>
          <p:nvPr/>
        </p:nvSpPr>
        <p:spPr>
          <a:xfrm>
            <a:off x="1048310" y="883217"/>
            <a:ext cx="2583543" cy="2655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1400" dirty="0">
                <a:solidFill>
                  <a:schemeClr val="bg1"/>
                </a:solidFill>
                <a:latin typeface="思源黑体 CN Bold" panose="020B0800000000000000" pitchFamily="34" charset="-122"/>
                <a:ea typeface="思源黑体 CN Bold" panose="020B0800000000000000" pitchFamily="34" charset="-122"/>
              </a:rPr>
              <a:t>操作问题</a:t>
            </a:r>
          </a:p>
        </p:txBody>
      </p:sp>
      <p:sp>
        <p:nvSpPr>
          <p:cNvPr id="2" name="矩形 1">
            <a:extLst>
              <a:ext uri="{FF2B5EF4-FFF2-40B4-BE49-F238E27FC236}">
                <a16:creationId xmlns:a16="http://schemas.microsoft.com/office/drawing/2014/main" id="{2442732C-A9D8-BA77-67FB-884B6EEB034D}"/>
              </a:ext>
              <a:ext uri="{C183D7F6-B498-43B3-948B-1728B52AA6E4}">
                <adec:decorative xmlns:adec="http://schemas.microsoft.com/office/drawing/2017/decorative" val="1"/>
              </a:ext>
            </a:extLst>
          </p:cNvPr>
          <p:cNvSpPr/>
          <p:nvPr/>
        </p:nvSpPr>
        <p:spPr>
          <a:xfrm>
            <a:off x="8564262" y="2114330"/>
            <a:ext cx="2643863" cy="3365292"/>
          </a:xfrm>
          <a:prstGeom prst="rect">
            <a:avLst/>
          </a:prstGeom>
          <a:solidFill>
            <a:srgbClr val="059085">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11BA4965-B7B1-A5A3-F504-126D7B94EAA1}"/>
              </a:ext>
            </a:extLst>
          </p:cNvPr>
          <p:cNvSpPr txBox="1"/>
          <p:nvPr/>
        </p:nvSpPr>
        <p:spPr>
          <a:xfrm>
            <a:off x="3852788" y="2114330"/>
            <a:ext cx="2243212" cy="307777"/>
          </a:xfrm>
          <a:prstGeom prst="rect">
            <a:avLst/>
          </a:prstGeom>
          <a:noFill/>
        </p:spPr>
        <p:txBody>
          <a:bodyPr wrap="square" rtlCol="0">
            <a:spAutoFit/>
          </a:bodyPr>
          <a:lstStyle/>
          <a:p>
            <a:r>
              <a:rPr lang="zh-CN" altLang="en-US" sz="1400" dirty="0">
                <a:solidFill>
                  <a:srgbClr val="666666"/>
                </a:solidFill>
                <a:latin typeface="+mj-ea"/>
                <a:ea typeface="+mj-ea"/>
              </a:rPr>
              <a:t>问题占比：</a:t>
            </a:r>
            <a:r>
              <a:rPr lang="en-US" altLang="zh-CN" sz="1400" dirty="0">
                <a:solidFill>
                  <a:srgbClr val="666666"/>
                </a:solidFill>
                <a:latin typeface="+mj-ea"/>
                <a:ea typeface="+mj-ea"/>
              </a:rPr>
              <a:t>0.31%</a:t>
            </a:r>
            <a:endParaRPr lang="zh-CN" altLang="en-US" sz="1400" dirty="0">
              <a:solidFill>
                <a:srgbClr val="666666"/>
              </a:solidFill>
              <a:latin typeface="+mj-ea"/>
              <a:ea typeface="+mj-ea"/>
            </a:endParaRPr>
          </a:p>
        </p:txBody>
      </p:sp>
      <p:sp>
        <p:nvSpPr>
          <p:cNvPr id="4" name="文本框 3">
            <a:extLst>
              <a:ext uri="{FF2B5EF4-FFF2-40B4-BE49-F238E27FC236}">
                <a16:creationId xmlns:a16="http://schemas.microsoft.com/office/drawing/2014/main" id="{22B80E22-BE20-DB54-76BE-DD59D7E8A5CD}"/>
              </a:ext>
            </a:extLst>
          </p:cNvPr>
          <p:cNvSpPr txBox="1"/>
          <p:nvPr/>
        </p:nvSpPr>
        <p:spPr>
          <a:xfrm>
            <a:off x="8564262" y="1752888"/>
            <a:ext cx="2243212" cy="369332"/>
          </a:xfrm>
          <a:prstGeom prst="rect">
            <a:avLst/>
          </a:prstGeom>
          <a:noFill/>
        </p:spPr>
        <p:txBody>
          <a:bodyPr wrap="square" rtlCol="0">
            <a:spAutoFit/>
          </a:bodyPr>
          <a:lstStyle/>
          <a:p>
            <a:r>
              <a:rPr lang="zh-CN" altLang="en-US" dirty="0">
                <a:solidFill>
                  <a:srgbClr val="42978D"/>
                </a:solidFill>
                <a:latin typeface="+mj-ea"/>
                <a:ea typeface="+mj-ea"/>
              </a:rPr>
              <a:t>关联标准</a:t>
            </a:r>
          </a:p>
        </p:txBody>
      </p:sp>
      <p:sp>
        <p:nvSpPr>
          <p:cNvPr id="6" name="文本框 5">
            <a:extLst>
              <a:ext uri="{FF2B5EF4-FFF2-40B4-BE49-F238E27FC236}">
                <a16:creationId xmlns:a16="http://schemas.microsoft.com/office/drawing/2014/main" id="{F1D53CDB-FE93-8D02-F1B6-4F8B5650D48A}"/>
              </a:ext>
            </a:extLst>
          </p:cNvPr>
          <p:cNvSpPr txBox="1"/>
          <p:nvPr/>
        </p:nvSpPr>
        <p:spPr>
          <a:xfrm>
            <a:off x="8679543" y="2195904"/>
            <a:ext cx="2243212" cy="796949"/>
          </a:xfrm>
          <a:prstGeom prst="rect">
            <a:avLst/>
          </a:prstGeom>
          <a:noFill/>
        </p:spPr>
        <p:txBody>
          <a:bodyPr wrap="square" rtlCol="0">
            <a:spAutoFit/>
          </a:bodyPr>
          <a:lstStyle/>
          <a:p>
            <a:pPr>
              <a:lnSpc>
                <a:spcPct val="150000"/>
              </a:lnSpc>
            </a:pPr>
            <a:r>
              <a:rPr lang="en-US" altLang="zh-CN" dirty="0">
                <a:solidFill>
                  <a:srgbClr val="666666"/>
                </a:solidFill>
                <a:latin typeface="+mj-ea"/>
                <a:ea typeface="+mj-ea"/>
              </a:rPr>
              <a:t>GB/T 37668-2019</a:t>
            </a:r>
          </a:p>
          <a:p>
            <a:pPr>
              <a:lnSpc>
                <a:spcPct val="150000"/>
              </a:lnSpc>
            </a:pPr>
            <a:r>
              <a:rPr lang="en-US" altLang="zh-CN" sz="1400" dirty="0">
                <a:solidFill>
                  <a:srgbClr val="666666"/>
                </a:solidFill>
                <a:latin typeface="+mj-ea"/>
                <a:ea typeface="+mj-ea"/>
              </a:rPr>
              <a:t>3.2.1.1</a:t>
            </a:r>
            <a:r>
              <a:rPr lang="zh-CN" altLang="en-US" sz="1400" dirty="0">
                <a:solidFill>
                  <a:srgbClr val="666666"/>
                </a:solidFill>
                <a:latin typeface="+mj-ea"/>
                <a:ea typeface="+mj-ea"/>
              </a:rPr>
              <a:t>验证码</a:t>
            </a:r>
            <a:endParaRPr lang="en-US" altLang="zh-CN" sz="1400" dirty="0">
              <a:solidFill>
                <a:srgbClr val="666666"/>
              </a:solidFill>
              <a:latin typeface="+mj-ea"/>
              <a:ea typeface="+mj-ea"/>
            </a:endParaRPr>
          </a:p>
        </p:txBody>
      </p:sp>
    </p:spTree>
    <p:extLst>
      <p:ext uri="{BB962C8B-B14F-4D97-AF65-F5344CB8AC3E}">
        <p14:creationId xmlns:p14="http://schemas.microsoft.com/office/powerpoint/2010/main" val="3338552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658812" y="2653070"/>
            <a:ext cx="7620080" cy="2126672"/>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zh-CN" altLang="en-US" b="1" dirty="0">
                <a:solidFill>
                  <a:srgbClr val="666666"/>
                </a:solidFill>
              </a:rPr>
              <a:t>问题表现：</a:t>
            </a:r>
            <a:endParaRPr lang="en-US" altLang="zh-CN" b="1" dirty="0">
              <a:solidFill>
                <a:srgbClr val="666666"/>
              </a:solidFill>
            </a:endParaRPr>
          </a:p>
          <a:p>
            <a:pPr algn="just">
              <a:lnSpc>
                <a:spcPct val="150000"/>
              </a:lnSpc>
            </a:pPr>
            <a:r>
              <a:rPr lang="zh-CN" altLang="en-US" dirty="0">
                <a:solidFill>
                  <a:srgbClr val="666666"/>
                </a:solidFill>
              </a:rPr>
              <a:t>在屏幕阅读器使用下打开应用，出现闪退或者某些页面加载不完整等情况</a:t>
            </a:r>
            <a:endParaRPr lang="en-US" altLang="zh-CN" dirty="0">
              <a:solidFill>
                <a:srgbClr val="666666"/>
              </a:solidFill>
            </a:endParaRPr>
          </a:p>
          <a:p>
            <a:pPr algn="just">
              <a:lnSpc>
                <a:spcPct val="150000"/>
              </a:lnSpc>
            </a:pPr>
            <a:endParaRPr lang="en-US" altLang="zh-CN" dirty="0">
              <a:solidFill>
                <a:srgbClr val="666666"/>
              </a:solidFill>
            </a:endParaRPr>
          </a:p>
          <a:p>
            <a:pPr marL="285750" indent="-285750" algn="just">
              <a:lnSpc>
                <a:spcPct val="150000"/>
              </a:lnSpc>
              <a:buFont typeface="Arial" panose="020B0604020202020204" pitchFamily="34" charset="0"/>
              <a:buChar char="•"/>
            </a:pPr>
            <a:r>
              <a:rPr lang="zh-CN" altLang="en-US" b="1" dirty="0">
                <a:solidFill>
                  <a:srgbClr val="666666"/>
                </a:solidFill>
              </a:rPr>
              <a:t>对用户影响：</a:t>
            </a:r>
            <a:r>
              <a:rPr lang="zh-CN" altLang="en-US" b="1" dirty="0">
                <a:solidFill>
                  <a:srgbClr val="42978D"/>
                </a:solidFill>
              </a:rPr>
              <a:t>紧急</a:t>
            </a:r>
            <a:endParaRPr lang="en-US" altLang="zh-CN" b="1" dirty="0">
              <a:solidFill>
                <a:srgbClr val="42978D"/>
              </a:solidFill>
            </a:endParaRPr>
          </a:p>
          <a:p>
            <a:pPr algn="just">
              <a:lnSpc>
                <a:spcPct val="150000"/>
              </a:lnSpc>
            </a:pPr>
            <a:r>
              <a:rPr lang="zh-CN" altLang="en-US" dirty="0">
                <a:solidFill>
                  <a:srgbClr val="666666"/>
                </a:solidFill>
              </a:rPr>
              <a:t>用户无法使用该应用</a:t>
            </a:r>
            <a:endParaRPr lang="en-US" altLang="zh-CN" dirty="0">
              <a:solidFill>
                <a:srgbClr val="666666"/>
              </a:solidFill>
            </a:endParaRPr>
          </a:p>
        </p:txBody>
      </p:sp>
      <p:sp>
        <p:nvSpPr>
          <p:cNvPr id="15" name="文本框 14"/>
          <p:cNvSpPr txBox="1"/>
          <p:nvPr/>
        </p:nvSpPr>
        <p:spPr>
          <a:xfrm>
            <a:off x="658812" y="1856882"/>
            <a:ext cx="7156901" cy="646331"/>
          </a:xfrm>
          <a:prstGeom prst="rect">
            <a:avLst/>
          </a:prstGeom>
          <a:noFill/>
        </p:spPr>
        <p:txBody>
          <a:bodyPr wrap="square" rtlCol="0">
            <a:spAutoFit/>
          </a:bodyPr>
          <a:lstStyle/>
          <a:p>
            <a:r>
              <a:rPr lang="en-US" altLang="zh-CN" sz="3600" dirty="0">
                <a:solidFill>
                  <a:srgbClr val="02897A"/>
                </a:solidFill>
                <a:latin typeface="+mj-ea"/>
                <a:ea typeface="+mj-ea"/>
              </a:rPr>
              <a:t>Crash/</a:t>
            </a:r>
            <a:r>
              <a:rPr lang="zh-CN" altLang="en-US" sz="3600" dirty="0">
                <a:solidFill>
                  <a:srgbClr val="02897A"/>
                </a:solidFill>
                <a:latin typeface="+mj-ea"/>
                <a:ea typeface="+mj-ea"/>
              </a:rPr>
              <a:t>加载异常</a:t>
            </a:r>
          </a:p>
        </p:txBody>
      </p:sp>
      <p:sp>
        <p:nvSpPr>
          <p:cNvPr id="16" name="文本框 15"/>
          <p:cNvSpPr txBox="1"/>
          <p:nvPr/>
        </p:nvSpPr>
        <p:spPr>
          <a:xfrm>
            <a:off x="8679543" y="6025383"/>
            <a:ext cx="2852057" cy="276999"/>
          </a:xfrm>
          <a:prstGeom prst="rect">
            <a:avLst/>
          </a:prstGeom>
          <a:noFill/>
        </p:spPr>
        <p:txBody>
          <a:bodyPr wrap="square" rtlCol="0">
            <a:spAutoFit/>
          </a:bodyPr>
          <a:lstStyle/>
          <a:p>
            <a:pPr algn="r"/>
            <a:r>
              <a:rPr lang="zh-CN" altLang="en-US" sz="1200" b="0" i="0" dirty="0">
                <a:solidFill>
                  <a:schemeClr val="bg1">
                    <a:alpha val="70000"/>
                  </a:schemeClr>
                </a:solidFill>
                <a:effectLst/>
                <a:latin typeface="思源黑体 CN Regular" panose="020B0500000000000000" pitchFamily="34" charset="-122"/>
              </a:rPr>
              <a:t>深圳市信息无障碍研究会</a:t>
            </a:r>
            <a:r>
              <a:rPr lang="en-US" altLang="zh-CN" sz="1200" b="0" i="0" dirty="0">
                <a:solidFill>
                  <a:schemeClr val="bg1">
                    <a:alpha val="70000"/>
                  </a:schemeClr>
                </a:solidFill>
                <a:effectLst/>
                <a:latin typeface="思源黑体 CN Regular" panose="020B0500000000000000" pitchFamily="34" charset="-122"/>
              </a:rPr>
              <a:t>©</a:t>
            </a:r>
            <a:r>
              <a:rPr lang="zh-CN" altLang="en-US" sz="1200" b="0" i="0" dirty="0">
                <a:solidFill>
                  <a:schemeClr val="bg1">
                    <a:alpha val="70000"/>
                  </a:schemeClr>
                </a:solidFill>
                <a:effectLst/>
                <a:latin typeface="思源黑体 CN Regular" panose="020B0500000000000000" pitchFamily="34" charset="-122"/>
              </a:rPr>
              <a:t>版权所有</a:t>
            </a:r>
            <a:endParaRPr lang="zh-CN" altLang="en-US" sz="1200" dirty="0">
              <a:solidFill>
                <a:schemeClr val="bg1">
                  <a:alpha val="70000"/>
                </a:schemeClr>
              </a:solidFill>
              <a:latin typeface="+mn-lt"/>
            </a:endParaRPr>
          </a:p>
        </p:txBody>
      </p:sp>
      <p:sp>
        <p:nvSpPr>
          <p:cNvPr id="23" name="矩形: 圆角 22">
            <a:extLst>
              <a:ext uri="{C183D7F6-B498-43B3-948B-1728B52AA6E4}">
                <adec:decorative xmlns:adec="http://schemas.microsoft.com/office/drawing/2017/decorative" val="1"/>
              </a:ext>
            </a:extLst>
          </p:cNvPr>
          <p:cNvSpPr/>
          <p:nvPr/>
        </p:nvSpPr>
        <p:spPr>
          <a:xfrm>
            <a:off x="764808" y="5566729"/>
            <a:ext cx="1278282" cy="45719"/>
          </a:xfrm>
          <a:prstGeom prst="roundRect">
            <a:avLst>
              <a:gd name="adj" fmla="val 0"/>
            </a:avLst>
          </a:prstGeom>
          <a:solidFill>
            <a:srgbClr val="FDD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21" name="矩形: 圆角 20">
            <a:extLst>
              <a:ext uri="{C183D7F6-B498-43B3-948B-1728B52AA6E4}">
                <adec:decorative xmlns:adec="http://schemas.microsoft.com/office/drawing/2017/decorative" val="1"/>
              </a:ext>
            </a:extLst>
          </p:cNvPr>
          <p:cNvSpPr/>
          <p:nvPr/>
        </p:nvSpPr>
        <p:spPr>
          <a:xfrm>
            <a:off x="1734912" y="829695"/>
            <a:ext cx="2011816" cy="372610"/>
          </a:xfrm>
          <a:prstGeom prst="roundRect">
            <a:avLst>
              <a:gd name="adj" fmla="val 50000"/>
            </a:avLst>
          </a:prstGeom>
          <a:noFill/>
          <a:ln>
            <a:solidFill>
              <a:srgbClr val="0289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2" name="矩形: 圆角 21">
            <a:extLst>
              <a:ext uri="{C183D7F6-B498-43B3-948B-1728B52AA6E4}">
                <adec:decorative xmlns:adec="http://schemas.microsoft.com/office/drawing/2017/decorative" val="1"/>
              </a:ext>
            </a:extLst>
          </p:cNvPr>
          <p:cNvSpPr/>
          <p:nvPr/>
        </p:nvSpPr>
        <p:spPr>
          <a:xfrm>
            <a:off x="658813" y="829695"/>
            <a:ext cx="1757816" cy="372610"/>
          </a:xfrm>
          <a:prstGeom prst="roundRect">
            <a:avLst>
              <a:gd name="adj" fmla="val 50000"/>
            </a:avLst>
          </a:prstGeom>
          <a:solidFill>
            <a:srgbClr val="02897A"/>
          </a:solidFill>
          <a:ln>
            <a:solidFill>
              <a:srgbClr val="0590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endParaRPr>
          </a:p>
        </p:txBody>
      </p:sp>
      <p:sp>
        <p:nvSpPr>
          <p:cNvPr id="25" name="文本占位符 3"/>
          <p:cNvSpPr txBox="1"/>
          <p:nvPr/>
        </p:nvSpPr>
        <p:spPr>
          <a:xfrm>
            <a:off x="1048310" y="883217"/>
            <a:ext cx="2583543" cy="2655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1400" dirty="0">
                <a:solidFill>
                  <a:schemeClr val="bg1"/>
                </a:solidFill>
                <a:latin typeface="思源黑体 CN Bold" panose="020B0800000000000000" pitchFamily="34" charset="-122"/>
                <a:ea typeface="思源黑体 CN Bold" panose="020B0800000000000000" pitchFamily="34" charset="-122"/>
              </a:rPr>
              <a:t>其他问题</a:t>
            </a:r>
          </a:p>
        </p:txBody>
      </p:sp>
      <p:sp>
        <p:nvSpPr>
          <p:cNvPr id="2" name="矩形 1">
            <a:extLst>
              <a:ext uri="{FF2B5EF4-FFF2-40B4-BE49-F238E27FC236}">
                <a16:creationId xmlns:a16="http://schemas.microsoft.com/office/drawing/2014/main" id="{2442732C-A9D8-BA77-67FB-884B6EEB034D}"/>
              </a:ext>
              <a:ext uri="{C183D7F6-B498-43B3-948B-1728B52AA6E4}">
                <adec:decorative xmlns:adec="http://schemas.microsoft.com/office/drawing/2017/decorative" val="1"/>
              </a:ext>
            </a:extLst>
          </p:cNvPr>
          <p:cNvSpPr/>
          <p:nvPr/>
        </p:nvSpPr>
        <p:spPr>
          <a:xfrm>
            <a:off x="8564262" y="2114330"/>
            <a:ext cx="2643863" cy="3365292"/>
          </a:xfrm>
          <a:prstGeom prst="rect">
            <a:avLst/>
          </a:prstGeom>
          <a:solidFill>
            <a:srgbClr val="059085">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11BA4965-B7B1-A5A3-F504-126D7B94EAA1}"/>
              </a:ext>
            </a:extLst>
          </p:cNvPr>
          <p:cNvSpPr txBox="1"/>
          <p:nvPr/>
        </p:nvSpPr>
        <p:spPr>
          <a:xfrm>
            <a:off x="4524306" y="2114330"/>
            <a:ext cx="2243212" cy="307777"/>
          </a:xfrm>
          <a:prstGeom prst="rect">
            <a:avLst/>
          </a:prstGeom>
          <a:noFill/>
        </p:spPr>
        <p:txBody>
          <a:bodyPr wrap="square" rtlCol="0">
            <a:spAutoFit/>
          </a:bodyPr>
          <a:lstStyle/>
          <a:p>
            <a:r>
              <a:rPr lang="zh-CN" altLang="en-US" sz="1400" dirty="0">
                <a:solidFill>
                  <a:srgbClr val="666666"/>
                </a:solidFill>
                <a:latin typeface="+mj-ea"/>
                <a:ea typeface="+mj-ea"/>
              </a:rPr>
              <a:t>问题占比：</a:t>
            </a:r>
            <a:r>
              <a:rPr lang="en-US" altLang="zh-CN" sz="1400" dirty="0">
                <a:solidFill>
                  <a:srgbClr val="666666"/>
                </a:solidFill>
                <a:latin typeface="+mj-ea"/>
                <a:ea typeface="+mj-ea"/>
              </a:rPr>
              <a:t>0.38%</a:t>
            </a:r>
            <a:endParaRPr lang="zh-CN" altLang="en-US" sz="1400" dirty="0">
              <a:solidFill>
                <a:srgbClr val="666666"/>
              </a:solidFill>
              <a:latin typeface="+mj-ea"/>
              <a:ea typeface="+mj-ea"/>
            </a:endParaRPr>
          </a:p>
        </p:txBody>
      </p:sp>
      <p:sp>
        <p:nvSpPr>
          <p:cNvPr id="4" name="文本框 3">
            <a:extLst>
              <a:ext uri="{FF2B5EF4-FFF2-40B4-BE49-F238E27FC236}">
                <a16:creationId xmlns:a16="http://schemas.microsoft.com/office/drawing/2014/main" id="{22B80E22-BE20-DB54-76BE-DD59D7E8A5CD}"/>
              </a:ext>
            </a:extLst>
          </p:cNvPr>
          <p:cNvSpPr txBox="1"/>
          <p:nvPr/>
        </p:nvSpPr>
        <p:spPr>
          <a:xfrm>
            <a:off x="8564262" y="1752888"/>
            <a:ext cx="2243212" cy="369332"/>
          </a:xfrm>
          <a:prstGeom prst="rect">
            <a:avLst/>
          </a:prstGeom>
          <a:noFill/>
        </p:spPr>
        <p:txBody>
          <a:bodyPr wrap="square" rtlCol="0">
            <a:spAutoFit/>
          </a:bodyPr>
          <a:lstStyle/>
          <a:p>
            <a:r>
              <a:rPr lang="zh-CN" altLang="en-US" dirty="0">
                <a:solidFill>
                  <a:srgbClr val="42978D"/>
                </a:solidFill>
                <a:latin typeface="+mj-ea"/>
                <a:ea typeface="+mj-ea"/>
              </a:rPr>
              <a:t>关联标准</a:t>
            </a:r>
          </a:p>
        </p:txBody>
      </p:sp>
      <p:sp>
        <p:nvSpPr>
          <p:cNvPr id="6" name="文本框 5">
            <a:extLst>
              <a:ext uri="{FF2B5EF4-FFF2-40B4-BE49-F238E27FC236}">
                <a16:creationId xmlns:a16="http://schemas.microsoft.com/office/drawing/2014/main" id="{F1D53CDB-FE93-8D02-F1B6-4F8B5650D48A}"/>
              </a:ext>
            </a:extLst>
          </p:cNvPr>
          <p:cNvSpPr txBox="1"/>
          <p:nvPr/>
        </p:nvSpPr>
        <p:spPr>
          <a:xfrm>
            <a:off x="8679543" y="2195904"/>
            <a:ext cx="2243212" cy="1120115"/>
          </a:xfrm>
          <a:prstGeom prst="rect">
            <a:avLst/>
          </a:prstGeom>
          <a:noFill/>
        </p:spPr>
        <p:txBody>
          <a:bodyPr wrap="square" rtlCol="0">
            <a:spAutoFit/>
          </a:bodyPr>
          <a:lstStyle/>
          <a:p>
            <a:pPr>
              <a:lnSpc>
                <a:spcPct val="150000"/>
              </a:lnSpc>
            </a:pPr>
            <a:r>
              <a:rPr lang="en-US" altLang="zh-CN" dirty="0">
                <a:solidFill>
                  <a:srgbClr val="666666"/>
                </a:solidFill>
                <a:latin typeface="+mj-ea"/>
                <a:ea typeface="+mj-ea"/>
              </a:rPr>
              <a:t>GB/T 37668-2019</a:t>
            </a:r>
            <a:endParaRPr lang="en-US" altLang="zh-CN" sz="1400" dirty="0">
              <a:solidFill>
                <a:srgbClr val="666666"/>
              </a:solidFill>
              <a:latin typeface="+mj-ea"/>
              <a:ea typeface="+mj-ea"/>
            </a:endParaRPr>
          </a:p>
          <a:p>
            <a:pPr>
              <a:lnSpc>
                <a:spcPct val="150000"/>
              </a:lnSpc>
            </a:pPr>
            <a:r>
              <a:rPr lang="en-US" altLang="zh-CN" sz="1400" dirty="0">
                <a:solidFill>
                  <a:srgbClr val="666666"/>
                </a:solidFill>
                <a:latin typeface="+mj-ea"/>
                <a:ea typeface="+mj-ea"/>
              </a:rPr>
              <a:t>3.5.1.1</a:t>
            </a:r>
            <a:r>
              <a:rPr lang="zh-CN" altLang="en-US" sz="1400" dirty="0">
                <a:solidFill>
                  <a:srgbClr val="666666"/>
                </a:solidFill>
                <a:latin typeface="+mj-ea"/>
                <a:ea typeface="+mj-ea"/>
              </a:rPr>
              <a:t>辅助技术</a:t>
            </a:r>
            <a:endParaRPr lang="en-US" altLang="zh-CN" sz="1400" dirty="0">
              <a:solidFill>
                <a:srgbClr val="666666"/>
              </a:solidFill>
              <a:latin typeface="+mj-ea"/>
              <a:ea typeface="+mj-ea"/>
            </a:endParaRPr>
          </a:p>
          <a:p>
            <a:pPr>
              <a:lnSpc>
                <a:spcPct val="150000"/>
              </a:lnSpc>
            </a:pPr>
            <a:r>
              <a:rPr lang="en-US" altLang="zh-CN" sz="1400" dirty="0">
                <a:solidFill>
                  <a:srgbClr val="666666"/>
                </a:solidFill>
                <a:latin typeface="+mj-ea"/>
                <a:ea typeface="+mj-ea"/>
              </a:rPr>
              <a:t>3.5.1.2</a:t>
            </a:r>
            <a:r>
              <a:rPr lang="zh-CN" altLang="en-US" sz="1400" dirty="0">
                <a:solidFill>
                  <a:srgbClr val="666666"/>
                </a:solidFill>
                <a:latin typeface="+mj-ea"/>
                <a:ea typeface="+mj-ea"/>
              </a:rPr>
              <a:t>功能性组件功能</a:t>
            </a:r>
            <a:endParaRPr lang="en-US" altLang="zh-CN" dirty="0">
              <a:solidFill>
                <a:srgbClr val="666666"/>
              </a:solidFill>
              <a:latin typeface="+mj-ea"/>
              <a:ea typeface="+mj-ea"/>
            </a:endParaRPr>
          </a:p>
        </p:txBody>
      </p:sp>
    </p:spTree>
    <p:extLst>
      <p:ext uri="{BB962C8B-B14F-4D97-AF65-F5344CB8AC3E}">
        <p14:creationId xmlns:p14="http://schemas.microsoft.com/office/powerpoint/2010/main" val="18882266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7">
            <a:extLst>
              <a:ext uri="{C183D7F6-B498-43B3-948B-1728B52AA6E4}">
                <adec:decorative xmlns:adec="http://schemas.microsoft.com/office/drawing/2017/decorative" val="1"/>
              </a:ext>
            </a:extLst>
          </p:cNvPr>
          <p:cNvSpPr/>
          <p:nvPr/>
        </p:nvSpPr>
        <p:spPr>
          <a:xfrm>
            <a:off x="1734912" y="829695"/>
            <a:ext cx="2011816" cy="372610"/>
          </a:xfrm>
          <a:prstGeom prst="roundRect">
            <a:avLst>
              <a:gd name="adj" fmla="val 50000"/>
            </a:avLst>
          </a:prstGeom>
          <a:noFill/>
          <a:ln>
            <a:solidFill>
              <a:srgbClr val="0289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9" name="矩形: 圆角 8">
            <a:extLst>
              <a:ext uri="{C183D7F6-B498-43B3-948B-1728B52AA6E4}">
                <adec:decorative xmlns:adec="http://schemas.microsoft.com/office/drawing/2017/decorative" val="1"/>
              </a:ext>
            </a:extLst>
          </p:cNvPr>
          <p:cNvSpPr/>
          <p:nvPr/>
        </p:nvSpPr>
        <p:spPr>
          <a:xfrm>
            <a:off x="658812" y="829694"/>
            <a:ext cx="2351087" cy="380385"/>
          </a:xfrm>
          <a:prstGeom prst="roundRect">
            <a:avLst>
              <a:gd name="adj" fmla="val 50000"/>
            </a:avLst>
          </a:prstGeom>
          <a:solidFill>
            <a:srgbClr val="02897A"/>
          </a:solidFill>
          <a:ln>
            <a:solidFill>
              <a:srgbClr val="0590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endParaRPr>
          </a:p>
        </p:txBody>
      </p:sp>
      <p:sp>
        <p:nvSpPr>
          <p:cNvPr id="11" name="文本占位符 3"/>
          <p:cNvSpPr txBox="1"/>
          <p:nvPr/>
        </p:nvSpPr>
        <p:spPr>
          <a:xfrm>
            <a:off x="890915" y="883217"/>
            <a:ext cx="2583543" cy="2655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1400" dirty="0">
                <a:solidFill>
                  <a:schemeClr val="bg1"/>
                </a:solidFill>
                <a:latin typeface="思源黑体 CN Bold" panose="020B0800000000000000" pitchFamily="34" charset="-122"/>
                <a:ea typeface="思源黑体 CN Bold" panose="020B0800000000000000" pitchFamily="34" charset="-122"/>
              </a:rPr>
              <a:t>各类问题与标准的关系</a:t>
            </a:r>
          </a:p>
        </p:txBody>
      </p:sp>
      <p:sp>
        <p:nvSpPr>
          <p:cNvPr id="2" name="矩形 1">
            <a:extLst>
              <a:ext uri="{FF2B5EF4-FFF2-40B4-BE49-F238E27FC236}">
                <a16:creationId xmlns:a16="http://schemas.microsoft.com/office/drawing/2014/main" id="{70E60326-D82B-A347-B17C-D4D8E33FAF87}"/>
              </a:ext>
              <a:ext uri="{C183D7F6-B498-43B3-948B-1728B52AA6E4}">
                <adec:decorative xmlns:adec="http://schemas.microsoft.com/office/drawing/2017/decorative" val="1"/>
              </a:ext>
            </a:extLst>
          </p:cNvPr>
          <p:cNvSpPr/>
          <p:nvPr/>
        </p:nvSpPr>
        <p:spPr>
          <a:xfrm>
            <a:off x="1276065" y="2465882"/>
            <a:ext cx="2643863" cy="3365292"/>
          </a:xfrm>
          <a:prstGeom prst="rect">
            <a:avLst/>
          </a:prstGeom>
          <a:solidFill>
            <a:srgbClr val="059085">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2BC79F86-BD59-5502-1EB4-F04995676C07}"/>
              </a:ext>
              <a:ext uri="{C183D7F6-B498-43B3-948B-1728B52AA6E4}">
                <adec:decorative xmlns:adec="http://schemas.microsoft.com/office/drawing/2017/decorative" val="1"/>
              </a:ext>
            </a:extLst>
          </p:cNvPr>
          <p:cNvSpPr/>
          <p:nvPr/>
        </p:nvSpPr>
        <p:spPr>
          <a:xfrm>
            <a:off x="4675532" y="2465879"/>
            <a:ext cx="2643863" cy="3365294"/>
          </a:xfrm>
          <a:prstGeom prst="rect">
            <a:avLst/>
          </a:prstGeom>
          <a:solidFill>
            <a:srgbClr val="059085">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FA733255-7E0B-F7AD-3676-59DBBDEF5F9E}"/>
              </a:ext>
            </a:extLst>
          </p:cNvPr>
          <p:cNvSpPr txBox="1"/>
          <p:nvPr/>
        </p:nvSpPr>
        <p:spPr>
          <a:xfrm>
            <a:off x="1276064" y="1877063"/>
            <a:ext cx="1619535" cy="588816"/>
          </a:xfrm>
          <a:prstGeom prst="rect">
            <a:avLst/>
          </a:prstGeom>
          <a:noFill/>
        </p:spPr>
        <p:txBody>
          <a:bodyPr wrap="square">
            <a:spAutoFit/>
          </a:bodyPr>
          <a:lstStyle/>
          <a:p>
            <a:pPr algn="just">
              <a:lnSpc>
                <a:spcPct val="150000"/>
              </a:lnSpc>
            </a:pPr>
            <a:r>
              <a:rPr lang="en-US" altLang="zh-CN" sz="2400" b="1" dirty="0">
                <a:solidFill>
                  <a:srgbClr val="42978D"/>
                </a:solidFill>
              </a:rPr>
              <a:t>WCAG2.1</a:t>
            </a:r>
          </a:p>
        </p:txBody>
      </p:sp>
      <p:sp>
        <p:nvSpPr>
          <p:cNvPr id="15" name="文本框 14">
            <a:extLst>
              <a:ext uri="{FF2B5EF4-FFF2-40B4-BE49-F238E27FC236}">
                <a16:creationId xmlns:a16="http://schemas.microsoft.com/office/drawing/2014/main" id="{B2BA88FB-C701-CDD2-1E8D-BB7517623B28}"/>
              </a:ext>
            </a:extLst>
          </p:cNvPr>
          <p:cNvSpPr txBox="1"/>
          <p:nvPr/>
        </p:nvSpPr>
        <p:spPr>
          <a:xfrm>
            <a:off x="4675532" y="1877062"/>
            <a:ext cx="2766668" cy="588816"/>
          </a:xfrm>
          <a:prstGeom prst="rect">
            <a:avLst/>
          </a:prstGeom>
          <a:noFill/>
        </p:spPr>
        <p:txBody>
          <a:bodyPr wrap="square">
            <a:spAutoFit/>
          </a:bodyPr>
          <a:lstStyle/>
          <a:p>
            <a:pPr algn="just">
              <a:lnSpc>
                <a:spcPct val="150000"/>
              </a:lnSpc>
            </a:pPr>
            <a:r>
              <a:rPr lang="zh-CN" altLang="en-US" sz="2400" b="1" dirty="0">
                <a:solidFill>
                  <a:srgbClr val="42978D"/>
                </a:solidFill>
              </a:rPr>
              <a:t>读屏问题类别</a:t>
            </a:r>
            <a:endParaRPr lang="en-US" altLang="zh-CN" sz="2400" b="1" dirty="0">
              <a:solidFill>
                <a:srgbClr val="42978D"/>
              </a:solidFill>
            </a:endParaRPr>
          </a:p>
        </p:txBody>
      </p:sp>
      <p:sp>
        <p:nvSpPr>
          <p:cNvPr id="16" name="文本框 15">
            <a:extLst>
              <a:ext uri="{FF2B5EF4-FFF2-40B4-BE49-F238E27FC236}">
                <a16:creationId xmlns:a16="http://schemas.microsoft.com/office/drawing/2014/main" id="{5681A3C2-B99F-83A0-3273-CFD4AF8C9C28}"/>
              </a:ext>
            </a:extLst>
          </p:cNvPr>
          <p:cNvSpPr txBox="1"/>
          <p:nvPr/>
        </p:nvSpPr>
        <p:spPr>
          <a:xfrm>
            <a:off x="1561642" y="3132866"/>
            <a:ext cx="2011816" cy="2031325"/>
          </a:xfrm>
          <a:prstGeom prst="rect">
            <a:avLst/>
          </a:prstGeom>
          <a:noFill/>
        </p:spPr>
        <p:txBody>
          <a:bodyPr wrap="square" rtlCol="0">
            <a:spAutoFit/>
          </a:bodyPr>
          <a:lstStyle/>
          <a:p>
            <a:pPr algn="ctr"/>
            <a:r>
              <a:rPr lang="zh-CN" altLang="en-US" dirty="0"/>
              <a:t>可感知性</a:t>
            </a:r>
            <a:endParaRPr lang="en-US" altLang="zh-CN" dirty="0"/>
          </a:p>
          <a:p>
            <a:pPr algn="ctr"/>
            <a:endParaRPr lang="en-US" altLang="zh-CN" dirty="0"/>
          </a:p>
          <a:p>
            <a:pPr algn="ctr"/>
            <a:r>
              <a:rPr lang="zh-CN" altLang="en-US" dirty="0"/>
              <a:t>可操作性</a:t>
            </a:r>
            <a:endParaRPr lang="en-US" altLang="zh-CN" dirty="0"/>
          </a:p>
          <a:p>
            <a:pPr algn="ctr"/>
            <a:endParaRPr lang="en-US" altLang="zh-CN" dirty="0"/>
          </a:p>
          <a:p>
            <a:pPr algn="ctr"/>
            <a:r>
              <a:rPr lang="zh-CN" altLang="en-US" dirty="0"/>
              <a:t>可理解性</a:t>
            </a:r>
            <a:endParaRPr lang="en-US" altLang="zh-CN" dirty="0"/>
          </a:p>
          <a:p>
            <a:pPr algn="ctr"/>
            <a:endParaRPr lang="en-US" altLang="zh-CN" dirty="0"/>
          </a:p>
          <a:p>
            <a:pPr algn="ctr"/>
            <a:r>
              <a:rPr lang="zh-CN" altLang="en-US" dirty="0"/>
              <a:t>鲁棒性</a:t>
            </a:r>
            <a:endParaRPr lang="en-US" altLang="zh-CN" dirty="0"/>
          </a:p>
        </p:txBody>
      </p:sp>
      <p:sp>
        <p:nvSpPr>
          <p:cNvPr id="19" name="文本框 18">
            <a:extLst>
              <a:ext uri="{FF2B5EF4-FFF2-40B4-BE49-F238E27FC236}">
                <a16:creationId xmlns:a16="http://schemas.microsoft.com/office/drawing/2014/main" id="{1744A5A8-F5D8-DED8-3A56-ED01A49FAB65}"/>
              </a:ext>
            </a:extLst>
          </p:cNvPr>
          <p:cNvSpPr txBox="1"/>
          <p:nvPr/>
        </p:nvSpPr>
        <p:spPr>
          <a:xfrm>
            <a:off x="4921452" y="3132865"/>
            <a:ext cx="2011816" cy="2031325"/>
          </a:xfrm>
          <a:prstGeom prst="rect">
            <a:avLst/>
          </a:prstGeom>
          <a:noFill/>
        </p:spPr>
        <p:txBody>
          <a:bodyPr wrap="square" rtlCol="0">
            <a:spAutoFit/>
          </a:bodyPr>
          <a:lstStyle/>
          <a:p>
            <a:pPr algn="ctr"/>
            <a:r>
              <a:rPr lang="zh-CN" altLang="en-US" dirty="0"/>
              <a:t>朗读问题</a:t>
            </a:r>
            <a:endParaRPr lang="en-US" altLang="zh-CN" dirty="0"/>
          </a:p>
          <a:p>
            <a:pPr algn="ctr"/>
            <a:endParaRPr lang="en-US" altLang="zh-CN" dirty="0"/>
          </a:p>
          <a:p>
            <a:pPr algn="ctr"/>
            <a:r>
              <a:rPr lang="zh-CN" altLang="en-US" dirty="0"/>
              <a:t>焦点问题</a:t>
            </a:r>
            <a:endParaRPr lang="en-US" altLang="zh-CN" dirty="0"/>
          </a:p>
          <a:p>
            <a:pPr algn="ctr"/>
            <a:endParaRPr lang="en-US" altLang="zh-CN" dirty="0"/>
          </a:p>
          <a:p>
            <a:pPr algn="ctr"/>
            <a:r>
              <a:rPr lang="zh-CN" altLang="en-US" dirty="0"/>
              <a:t>操作问题</a:t>
            </a:r>
            <a:endParaRPr lang="en-US" altLang="zh-CN" dirty="0"/>
          </a:p>
          <a:p>
            <a:pPr algn="ctr"/>
            <a:endParaRPr lang="en-US" altLang="zh-CN" dirty="0"/>
          </a:p>
          <a:p>
            <a:pPr algn="ctr"/>
            <a:r>
              <a:rPr lang="zh-CN" altLang="en-US" dirty="0"/>
              <a:t>其他问题</a:t>
            </a:r>
            <a:endParaRPr lang="en-US" altLang="zh-CN" dirty="0"/>
          </a:p>
        </p:txBody>
      </p:sp>
      <p:cxnSp>
        <p:nvCxnSpPr>
          <p:cNvPr id="21" name="直接连接符 20">
            <a:extLst>
              <a:ext uri="{FF2B5EF4-FFF2-40B4-BE49-F238E27FC236}">
                <a16:creationId xmlns:a16="http://schemas.microsoft.com/office/drawing/2014/main" id="{A834B367-417F-5242-5551-5D1AE6494C9B}"/>
              </a:ext>
              <a:ext uri="{C183D7F6-B498-43B3-948B-1728B52AA6E4}">
                <adec:decorative xmlns:adec="http://schemas.microsoft.com/office/drawing/2017/decorative" val="1"/>
              </a:ext>
            </a:extLst>
          </p:cNvPr>
          <p:cNvCxnSpPr/>
          <p:nvPr/>
        </p:nvCxnSpPr>
        <p:spPr>
          <a:xfrm>
            <a:off x="3642610" y="3235656"/>
            <a:ext cx="1447482" cy="0"/>
          </a:xfrm>
          <a:prstGeom prst="line">
            <a:avLst/>
          </a:prstGeom>
          <a:ln w="19050">
            <a:solidFill>
              <a:srgbClr val="42978D"/>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0A17D411-C50A-2C8A-8092-AFCFFA94BA19}"/>
              </a:ext>
              <a:ext uri="{C183D7F6-B498-43B3-948B-1728B52AA6E4}">
                <adec:decorative xmlns:adec="http://schemas.microsoft.com/office/drawing/2017/decorative" val="1"/>
              </a:ext>
            </a:extLst>
          </p:cNvPr>
          <p:cNvCxnSpPr/>
          <p:nvPr/>
        </p:nvCxnSpPr>
        <p:spPr>
          <a:xfrm>
            <a:off x="3642610" y="3839980"/>
            <a:ext cx="1447482" cy="0"/>
          </a:xfrm>
          <a:prstGeom prst="line">
            <a:avLst/>
          </a:prstGeom>
          <a:ln w="19050">
            <a:solidFill>
              <a:srgbClr val="42978D"/>
            </a:soli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921C5CA9-B271-EFA5-747C-53C637D439AA}"/>
              </a:ext>
              <a:ext uri="{C183D7F6-B498-43B3-948B-1728B52AA6E4}">
                <adec:decorative xmlns:adec="http://schemas.microsoft.com/office/drawing/2017/decorative" val="1"/>
              </a:ext>
            </a:extLst>
          </p:cNvPr>
          <p:cNvCxnSpPr/>
          <p:nvPr/>
        </p:nvCxnSpPr>
        <p:spPr>
          <a:xfrm>
            <a:off x="3642610" y="4941757"/>
            <a:ext cx="1447482" cy="0"/>
          </a:xfrm>
          <a:prstGeom prst="line">
            <a:avLst/>
          </a:prstGeom>
          <a:ln w="19050">
            <a:solidFill>
              <a:srgbClr val="42978D"/>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049331C4-FDB2-C31C-E3EB-86DEBAFB5E3D}"/>
              </a:ext>
              <a:ext uri="{C183D7F6-B498-43B3-948B-1728B52AA6E4}">
                <adec:decorative xmlns:adec="http://schemas.microsoft.com/office/drawing/2017/decorative" val="1"/>
              </a:ext>
            </a:extLst>
          </p:cNvPr>
          <p:cNvCxnSpPr/>
          <p:nvPr/>
        </p:nvCxnSpPr>
        <p:spPr>
          <a:xfrm>
            <a:off x="7101908" y="3286455"/>
            <a:ext cx="1447482" cy="0"/>
          </a:xfrm>
          <a:prstGeom prst="line">
            <a:avLst/>
          </a:prstGeom>
          <a:ln w="19050">
            <a:solidFill>
              <a:srgbClr val="42978D"/>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B79EDDD3-7EE8-0066-2D8A-449E9D3BF05A}"/>
              </a:ext>
              <a:ext uri="{C183D7F6-B498-43B3-948B-1728B52AA6E4}">
                <adec:decorative xmlns:adec="http://schemas.microsoft.com/office/drawing/2017/decorative" val="1"/>
              </a:ext>
            </a:extLst>
          </p:cNvPr>
          <p:cNvCxnSpPr>
            <a:cxnSpLocks/>
          </p:cNvCxnSpPr>
          <p:nvPr/>
        </p:nvCxnSpPr>
        <p:spPr>
          <a:xfrm flipV="1">
            <a:off x="7121261" y="3891154"/>
            <a:ext cx="1406407" cy="484586"/>
          </a:xfrm>
          <a:prstGeom prst="line">
            <a:avLst/>
          </a:prstGeom>
          <a:ln w="19050">
            <a:solidFill>
              <a:srgbClr val="42978D"/>
            </a:solidFill>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5AD1F3F0-250E-8BE0-9A79-DF6A4B87EDD3}"/>
              </a:ext>
              <a:ext uri="{C183D7F6-B498-43B3-948B-1728B52AA6E4}">
                <adec:decorative xmlns:adec="http://schemas.microsoft.com/office/drawing/2017/decorative" val="1"/>
              </a:ext>
            </a:extLst>
          </p:cNvPr>
          <p:cNvCxnSpPr>
            <a:cxnSpLocks/>
          </p:cNvCxnSpPr>
          <p:nvPr/>
        </p:nvCxnSpPr>
        <p:spPr>
          <a:xfrm>
            <a:off x="7101908" y="3839980"/>
            <a:ext cx="1416084" cy="14695"/>
          </a:xfrm>
          <a:prstGeom prst="line">
            <a:avLst/>
          </a:prstGeom>
          <a:ln w="19050">
            <a:solidFill>
              <a:srgbClr val="42978D"/>
            </a:solidFill>
          </a:ln>
        </p:spPr>
        <p:style>
          <a:lnRef idx="1">
            <a:schemeClr val="accent1"/>
          </a:lnRef>
          <a:fillRef idx="0">
            <a:schemeClr val="accent1"/>
          </a:fillRef>
          <a:effectRef idx="0">
            <a:schemeClr val="accent1"/>
          </a:effectRef>
          <a:fontRef idx="minor">
            <a:schemeClr val="tx1"/>
          </a:fontRef>
        </p:style>
      </p:cxnSp>
      <p:sp>
        <p:nvSpPr>
          <p:cNvPr id="40" name="矩形 39">
            <a:extLst>
              <a:ext uri="{FF2B5EF4-FFF2-40B4-BE49-F238E27FC236}">
                <a16:creationId xmlns:a16="http://schemas.microsoft.com/office/drawing/2014/main" id="{9BD4878E-EF2A-F092-5B70-0956F90F1700}"/>
              </a:ext>
              <a:ext uri="{C183D7F6-B498-43B3-948B-1728B52AA6E4}">
                <adec:decorative xmlns:adec="http://schemas.microsoft.com/office/drawing/2017/decorative" val="1"/>
              </a:ext>
            </a:extLst>
          </p:cNvPr>
          <p:cNvSpPr/>
          <p:nvPr/>
        </p:nvSpPr>
        <p:spPr>
          <a:xfrm>
            <a:off x="8075000" y="2465879"/>
            <a:ext cx="2643863" cy="3365293"/>
          </a:xfrm>
          <a:prstGeom prst="rect">
            <a:avLst/>
          </a:prstGeom>
          <a:solidFill>
            <a:srgbClr val="059085">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文本框 40">
            <a:extLst>
              <a:ext uri="{FF2B5EF4-FFF2-40B4-BE49-F238E27FC236}">
                <a16:creationId xmlns:a16="http://schemas.microsoft.com/office/drawing/2014/main" id="{97E4FEC6-8D2A-300E-CC29-F12F2948EDCF}"/>
              </a:ext>
            </a:extLst>
          </p:cNvPr>
          <p:cNvSpPr txBox="1"/>
          <p:nvPr/>
        </p:nvSpPr>
        <p:spPr>
          <a:xfrm>
            <a:off x="8074999" y="1877062"/>
            <a:ext cx="2840936" cy="588816"/>
          </a:xfrm>
          <a:prstGeom prst="rect">
            <a:avLst/>
          </a:prstGeom>
          <a:noFill/>
        </p:spPr>
        <p:txBody>
          <a:bodyPr wrap="square">
            <a:spAutoFit/>
          </a:bodyPr>
          <a:lstStyle/>
          <a:p>
            <a:pPr algn="just">
              <a:lnSpc>
                <a:spcPct val="150000"/>
              </a:lnSpc>
            </a:pPr>
            <a:r>
              <a:rPr lang="en-US" altLang="zh-CN" sz="2400" b="1" dirty="0">
                <a:solidFill>
                  <a:srgbClr val="42978D"/>
                </a:solidFill>
              </a:rPr>
              <a:t>GB/T 37668-2019</a:t>
            </a:r>
          </a:p>
        </p:txBody>
      </p:sp>
      <p:sp>
        <p:nvSpPr>
          <p:cNvPr id="42" name="文本框 41">
            <a:extLst>
              <a:ext uri="{FF2B5EF4-FFF2-40B4-BE49-F238E27FC236}">
                <a16:creationId xmlns:a16="http://schemas.microsoft.com/office/drawing/2014/main" id="{F94616ED-F1FA-41BA-789A-C93A993CF919}"/>
              </a:ext>
            </a:extLst>
          </p:cNvPr>
          <p:cNvSpPr txBox="1"/>
          <p:nvPr/>
        </p:nvSpPr>
        <p:spPr>
          <a:xfrm>
            <a:off x="8391023" y="3132865"/>
            <a:ext cx="2011816" cy="2031325"/>
          </a:xfrm>
          <a:prstGeom prst="rect">
            <a:avLst/>
          </a:prstGeom>
          <a:noFill/>
        </p:spPr>
        <p:txBody>
          <a:bodyPr wrap="square" rtlCol="0">
            <a:spAutoFit/>
          </a:bodyPr>
          <a:lstStyle/>
          <a:p>
            <a:pPr algn="ctr"/>
            <a:r>
              <a:rPr lang="zh-CN" altLang="en-US" dirty="0"/>
              <a:t>可感知性</a:t>
            </a:r>
            <a:endParaRPr lang="en-US" altLang="zh-CN" dirty="0"/>
          </a:p>
          <a:p>
            <a:pPr algn="ctr"/>
            <a:endParaRPr lang="en-US" altLang="zh-CN" dirty="0"/>
          </a:p>
          <a:p>
            <a:pPr algn="ctr"/>
            <a:r>
              <a:rPr lang="zh-CN" altLang="en-US" dirty="0"/>
              <a:t>可操作性</a:t>
            </a:r>
            <a:endParaRPr lang="en-US" altLang="zh-CN" dirty="0"/>
          </a:p>
          <a:p>
            <a:pPr algn="ctr"/>
            <a:endParaRPr lang="en-US" altLang="zh-CN" dirty="0"/>
          </a:p>
          <a:p>
            <a:pPr algn="ctr"/>
            <a:r>
              <a:rPr lang="zh-CN" altLang="en-US" dirty="0"/>
              <a:t>可理解性</a:t>
            </a:r>
            <a:endParaRPr lang="en-US" altLang="zh-CN" dirty="0"/>
          </a:p>
          <a:p>
            <a:pPr algn="ctr"/>
            <a:endParaRPr lang="en-US" altLang="zh-CN" dirty="0"/>
          </a:p>
          <a:p>
            <a:pPr algn="ctr"/>
            <a:r>
              <a:rPr lang="zh-CN" altLang="en-US" dirty="0"/>
              <a:t>兼容性</a:t>
            </a:r>
            <a:endParaRPr lang="en-US" altLang="zh-CN" dirty="0"/>
          </a:p>
        </p:txBody>
      </p:sp>
      <p:cxnSp>
        <p:nvCxnSpPr>
          <p:cNvPr id="43" name="直接连接符 42">
            <a:extLst>
              <a:ext uri="{FF2B5EF4-FFF2-40B4-BE49-F238E27FC236}">
                <a16:creationId xmlns:a16="http://schemas.microsoft.com/office/drawing/2014/main" id="{5F409F42-4EEF-D648-24C2-877B3B4B29D4}"/>
              </a:ext>
              <a:ext uri="{C183D7F6-B498-43B3-948B-1728B52AA6E4}">
                <adec:decorative xmlns:adec="http://schemas.microsoft.com/office/drawing/2017/decorative" val="1"/>
              </a:ext>
            </a:extLst>
          </p:cNvPr>
          <p:cNvCxnSpPr>
            <a:cxnSpLocks/>
          </p:cNvCxnSpPr>
          <p:nvPr/>
        </p:nvCxnSpPr>
        <p:spPr>
          <a:xfrm>
            <a:off x="3637199" y="3298063"/>
            <a:ext cx="1452893" cy="444560"/>
          </a:xfrm>
          <a:prstGeom prst="line">
            <a:avLst/>
          </a:prstGeom>
          <a:ln w="19050">
            <a:solidFill>
              <a:srgbClr val="42978D"/>
            </a:solidFill>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81324D58-7355-F520-3761-5DF1397FBDEE}"/>
              </a:ext>
              <a:ext uri="{C183D7F6-B498-43B3-948B-1728B52AA6E4}">
                <adec:decorative xmlns:adec="http://schemas.microsoft.com/office/drawing/2017/decorative" val="1"/>
              </a:ext>
            </a:extLst>
          </p:cNvPr>
          <p:cNvCxnSpPr>
            <a:cxnSpLocks/>
          </p:cNvCxnSpPr>
          <p:nvPr/>
        </p:nvCxnSpPr>
        <p:spPr>
          <a:xfrm>
            <a:off x="3641527" y="3950077"/>
            <a:ext cx="1449647" cy="359891"/>
          </a:xfrm>
          <a:prstGeom prst="line">
            <a:avLst/>
          </a:prstGeom>
          <a:ln w="19050">
            <a:solidFill>
              <a:srgbClr val="42978D"/>
            </a:solidFill>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ED3A3486-DEB2-6793-7B3E-390297F05506}"/>
              </a:ext>
              <a:ext uri="{C183D7F6-B498-43B3-948B-1728B52AA6E4}">
                <adec:decorative xmlns:adec="http://schemas.microsoft.com/office/drawing/2017/decorative" val="1"/>
              </a:ext>
            </a:extLst>
          </p:cNvPr>
          <p:cNvCxnSpPr>
            <a:cxnSpLocks/>
          </p:cNvCxnSpPr>
          <p:nvPr/>
        </p:nvCxnSpPr>
        <p:spPr>
          <a:xfrm flipV="1">
            <a:off x="3638281" y="3298067"/>
            <a:ext cx="1451811" cy="467037"/>
          </a:xfrm>
          <a:prstGeom prst="line">
            <a:avLst/>
          </a:prstGeom>
          <a:ln w="19050">
            <a:solidFill>
              <a:srgbClr val="42978D"/>
            </a:solidFill>
          </a:ln>
        </p:spPr>
        <p:style>
          <a:lnRef idx="1">
            <a:schemeClr val="accent1"/>
          </a:lnRef>
          <a:fillRef idx="0">
            <a:schemeClr val="accent1"/>
          </a:fillRef>
          <a:effectRef idx="0">
            <a:schemeClr val="accent1"/>
          </a:effectRef>
          <a:fontRef idx="minor">
            <a:schemeClr val="tx1"/>
          </a:fontRef>
        </p:style>
      </p:cxnSp>
      <p:cxnSp>
        <p:nvCxnSpPr>
          <p:cNvPr id="56" name="直接连接符 55">
            <a:extLst>
              <a:ext uri="{FF2B5EF4-FFF2-40B4-BE49-F238E27FC236}">
                <a16:creationId xmlns:a16="http://schemas.microsoft.com/office/drawing/2014/main" id="{0A4801B4-83B5-527D-164A-5BFC0CBE380B}"/>
              </a:ext>
              <a:ext uri="{C183D7F6-B498-43B3-948B-1728B52AA6E4}">
                <adec:decorative xmlns:adec="http://schemas.microsoft.com/office/drawing/2017/decorative" val="1"/>
              </a:ext>
            </a:extLst>
          </p:cNvPr>
          <p:cNvCxnSpPr>
            <a:cxnSpLocks/>
          </p:cNvCxnSpPr>
          <p:nvPr/>
        </p:nvCxnSpPr>
        <p:spPr>
          <a:xfrm flipV="1">
            <a:off x="3639363" y="3375084"/>
            <a:ext cx="1450729" cy="999328"/>
          </a:xfrm>
          <a:prstGeom prst="line">
            <a:avLst/>
          </a:prstGeom>
          <a:ln w="19050">
            <a:solidFill>
              <a:srgbClr val="42978D"/>
            </a:solidFill>
          </a:ln>
        </p:spPr>
        <p:style>
          <a:lnRef idx="1">
            <a:schemeClr val="accent1"/>
          </a:lnRef>
          <a:fillRef idx="0">
            <a:schemeClr val="accent1"/>
          </a:fillRef>
          <a:effectRef idx="0">
            <a:schemeClr val="accent1"/>
          </a:effectRef>
          <a:fontRef idx="minor">
            <a:schemeClr val="tx1"/>
          </a:fontRef>
        </p:style>
      </p:cxnSp>
      <p:cxnSp>
        <p:nvCxnSpPr>
          <p:cNvPr id="62" name="直接连接符 61">
            <a:extLst>
              <a:ext uri="{FF2B5EF4-FFF2-40B4-BE49-F238E27FC236}">
                <a16:creationId xmlns:a16="http://schemas.microsoft.com/office/drawing/2014/main" id="{E7ABFA92-809D-AA57-E340-D11BD305E9CA}"/>
              </a:ext>
              <a:ext uri="{C183D7F6-B498-43B3-948B-1728B52AA6E4}">
                <adec:decorative xmlns:adec="http://schemas.microsoft.com/office/drawing/2017/decorative" val="1"/>
              </a:ext>
            </a:extLst>
          </p:cNvPr>
          <p:cNvCxnSpPr>
            <a:cxnSpLocks/>
          </p:cNvCxnSpPr>
          <p:nvPr/>
        </p:nvCxnSpPr>
        <p:spPr>
          <a:xfrm flipV="1">
            <a:off x="3637199" y="4409606"/>
            <a:ext cx="1453975" cy="495508"/>
          </a:xfrm>
          <a:prstGeom prst="line">
            <a:avLst/>
          </a:prstGeom>
          <a:ln w="19050">
            <a:solidFill>
              <a:srgbClr val="42978D"/>
            </a:solidFill>
          </a:ln>
        </p:spPr>
        <p:style>
          <a:lnRef idx="1">
            <a:schemeClr val="accent1"/>
          </a:lnRef>
          <a:fillRef idx="0">
            <a:schemeClr val="accent1"/>
          </a:fillRef>
          <a:effectRef idx="0">
            <a:schemeClr val="accent1"/>
          </a:effectRef>
          <a:fontRef idx="minor">
            <a:schemeClr val="tx1"/>
          </a:fontRef>
        </p:style>
      </p:cxnSp>
      <p:cxnSp>
        <p:nvCxnSpPr>
          <p:cNvPr id="64" name="直接连接符 63">
            <a:extLst>
              <a:ext uri="{FF2B5EF4-FFF2-40B4-BE49-F238E27FC236}">
                <a16:creationId xmlns:a16="http://schemas.microsoft.com/office/drawing/2014/main" id="{F028ACB7-F31F-6830-629D-71327181FF00}"/>
              </a:ext>
              <a:ext uri="{C183D7F6-B498-43B3-948B-1728B52AA6E4}">
                <adec:decorative xmlns:adec="http://schemas.microsoft.com/office/drawing/2017/decorative" val="1"/>
              </a:ext>
            </a:extLst>
          </p:cNvPr>
          <p:cNvCxnSpPr>
            <a:cxnSpLocks/>
          </p:cNvCxnSpPr>
          <p:nvPr/>
        </p:nvCxnSpPr>
        <p:spPr>
          <a:xfrm flipV="1">
            <a:off x="7111584" y="3407896"/>
            <a:ext cx="1437806" cy="1536064"/>
          </a:xfrm>
          <a:prstGeom prst="line">
            <a:avLst/>
          </a:prstGeom>
          <a:ln w="19050">
            <a:solidFill>
              <a:srgbClr val="42978D"/>
            </a:solidFill>
          </a:ln>
        </p:spPr>
        <p:style>
          <a:lnRef idx="1">
            <a:schemeClr val="accent1"/>
          </a:lnRef>
          <a:fillRef idx="0">
            <a:schemeClr val="accent1"/>
          </a:fillRef>
          <a:effectRef idx="0">
            <a:schemeClr val="accent1"/>
          </a:effectRef>
          <a:fontRef idx="minor">
            <a:schemeClr val="tx1"/>
          </a:fontRef>
        </p:style>
      </p:cxnSp>
      <p:cxnSp>
        <p:nvCxnSpPr>
          <p:cNvPr id="69" name="直接连接符 68">
            <a:extLst>
              <a:ext uri="{FF2B5EF4-FFF2-40B4-BE49-F238E27FC236}">
                <a16:creationId xmlns:a16="http://schemas.microsoft.com/office/drawing/2014/main" id="{7846BDA5-965B-C8E0-B467-0961E6BADF34}"/>
              </a:ext>
              <a:ext uri="{C183D7F6-B498-43B3-948B-1728B52AA6E4}">
                <adec:decorative xmlns:adec="http://schemas.microsoft.com/office/drawing/2017/decorative" val="1"/>
              </a:ext>
            </a:extLst>
          </p:cNvPr>
          <p:cNvCxnSpPr>
            <a:cxnSpLocks/>
          </p:cNvCxnSpPr>
          <p:nvPr/>
        </p:nvCxnSpPr>
        <p:spPr>
          <a:xfrm>
            <a:off x="7111584" y="3358484"/>
            <a:ext cx="1416084" cy="1051122"/>
          </a:xfrm>
          <a:prstGeom prst="line">
            <a:avLst/>
          </a:prstGeom>
          <a:ln w="19050">
            <a:solidFill>
              <a:srgbClr val="42978D"/>
            </a:solidFill>
          </a:ln>
        </p:spPr>
        <p:style>
          <a:lnRef idx="1">
            <a:schemeClr val="accent1"/>
          </a:lnRef>
          <a:fillRef idx="0">
            <a:schemeClr val="accent1"/>
          </a:fillRef>
          <a:effectRef idx="0">
            <a:schemeClr val="accent1"/>
          </a:effectRef>
          <a:fontRef idx="minor">
            <a:schemeClr val="tx1"/>
          </a:fontRef>
        </p:style>
      </p:cxnSp>
      <p:cxnSp>
        <p:nvCxnSpPr>
          <p:cNvPr id="71" name="直接连接符 70">
            <a:extLst>
              <a:ext uri="{FF2B5EF4-FFF2-40B4-BE49-F238E27FC236}">
                <a16:creationId xmlns:a16="http://schemas.microsoft.com/office/drawing/2014/main" id="{4F8E796C-CD82-6295-B720-9248F2C142B8}"/>
              </a:ext>
              <a:ext uri="{C183D7F6-B498-43B3-948B-1728B52AA6E4}">
                <adec:decorative xmlns:adec="http://schemas.microsoft.com/office/drawing/2017/decorative" val="1"/>
              </a:ext>
            </a:extLst>
          </p:cNvPr>
          <p:cNvCxnSpPr/>
          <p:nvPr/>
        </p:nvCxnSpPr>
        <p:spPr>
          <a:xfrm>
            <a:off x="7111584" y="5005188"/>
            <a:ext cx="1447482" cy="0"/>
          </a:xfrm>
          <a:prstGeom prst="line">
            <a:avLst/>
          </a:prstGeom>
          <a:ln w="19050">
            <a:solidFill>
              <a:srgbClr val="42978D"/>
            </a:solidFill>
          </a:ln>
        </p:spPr>
        <p:style>
          <a:lnRef idx="1">
            <a:schemeClr val="accent1"/>
          </a:lnRef>
          <a:fillRef idx="0">
            <a:schemeClr val="accent1"/>
          </a:fillRef>
          <a:effectRef idx="0">
            <a:schemeClr val="accent1"/>
          </a:effectRef>
          <a:fontRef idx="minor">
            <a:schemeClr val="tx1"/>
          </a:fontRef>
        </p:style>
      </p:cxnSp>
      <p:cxnSp>
        <p:nvCxnSpPr>
          <p:cNvPr id="72" name="直接连接符 71">
            <a:extLst>
              <a:ext uri="{FF2B5EF4-FFF2-40B4-BE49-F238E27FC236}">
                <a16:creationId xmlns:a16="http://schemas.microsoft.com/office/drawing/2014/main" id="{1247B679-9FF6-2387-D79D-7E97526E9E94}"/>
              </a:ext>
              <a:ext uri="{C183D7F6-B498-43B3-948B-1728B52AA6E4}">
                <adec:decorative xmlns:adec="http://schemas.microsoft.com/office/drawing/2017/decorative" val="1"/>
              </a:ext>
            </a:extLst>
          </p:cNvPr>
          <p:cNvCxnSpPr>
            <a:cxnSpLocks/>
          </p:cNvCxnSpPr>
          <p:nvPr/>
        </p:nvCxnSpPr>
        <p:spPr>
          <a:xfrm flipV="1">
            <a:off x="3573458" y="3429000"/>
            <a:ext cx="1516634" cy="1476114"/>
          </a:xfrm>
          <a:prstGeom prst="line">
            <a:avLst/>
          </a:prstGeom>
          <a:ln w="19050">
            <a:solidFill>
              <a:srgbClr val="42978D"/>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C183D7F6-B498-43B3-948B-1728B52AA6E4}">
                <adec:decorative xmlns:adec="http://schemas.microsoft.com/office/drawing/2017/decorative" val="1"/>
              </a:ext>
            </a:extLst>
          </p:cNvPr>
          <p:cNvSpPr/>
          <p:nvPr/>
        </p:nvSpPr>
        <p:spPr>
          <a:xfrm>
            <a:off x="1734912" y="829695"/>
            <a:ext cx="2011816" cy="372610"/>
          </a:xfrm>
          <a:prstGeom prst="roundRect">
            <a:avLst>
              <a:gd name="adj" fmla="val 50000"/>
            </a:avLst>
          </a:prstGeom>
          <a:noFill/>
          <a:ln>
            <a:solidFill>
              <a:srgbClr val="0289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3" name="矩形: 圆角 2">
            <a:extLst>
              <a:ext uri="{C183D7F6-B498-43B3-948B-1728B52AA6E4}">
                <adec:decorative xmlns:adec="http://schemas.microsoft.com/office/drawing/2017/decorative" val="1"/>
              </a:ext>
            </a:extLst>
          </p:cNvPr>
          <p:cNvSpPr/>
          <p:nvPr/>
        </p:nvSpPr>
        <p:spPr>
          <a:xfrm>
            <a:off x="658813" y="829695"/>
            <a:ext cx="1757816" cy="372610"/>
          </a:xfrm>
          <a:prstGeom prst="roundRect">
            <a:avLst>
              <a:gd name="adj" fmla="val 50000"/>
            </a:avLst>
          </a:prstGeom>
          <a:solidFill>
            <a:srgbClr val="02897A"/>
          </a:solidFill>
          <a:ln>
            <a:solidFill>
              <a:srgbClr val="0590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endParaRPr>
          </a:p>
        </p:txBody>
      </p:sp>
      <p:sp>
        <p:nvSpPr>
          <p:cNvPr id="5" name="文本占位符 3"/>
          <p:cNvSpPr txBox="1"/>
          <p:nvPr/>
        </p:nvSpPr>
        <p:spPr>
          <a:xfrm>
            <a:off x="972110" y="883217"/>
            <a:ext cx="2583543" cy="2655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1400" dirty="0">
                <a:solidFill>
                  <a:schemeClr val="bg1"/>
                </a:solidFill>
                <a:latin typeface="思源黑体 CN Bold" panose="020B0800000000000000" pitchFamily="34" charset="-122"/>
                <a:ea typeface="思源黑体 CN Bold" panose="020B0800000000000000" pitchFamily="34" charset="-122"/>
              </a:rPr>
              <a:t>各类问题占比</a:t>
            </a:r>
          </a:p>
        </p:txBody>
      </p:sp>
      <p:sp>
        <p:nvSpPr>
          <p:cNvPr id="6" name="文本框 5"/>
          <p:cNvSpPr txBox="1"/>
          <p:nvPr/>
        </p:nvSpPr>
        <p:spPr>
          <a:xfrm>
            <a:off x="1173311" y="1819747"/>
            <a:ext cx="5753100" cy="679417"/>
          </a:xfrm>
          <a:prstGeom prst="rect">
            <a:avLst/>
          </a:prstGeom>
          <a:noFill/>
        </p:spPr>
        <p:txBody>
          <a:bodyPr wrap="square">
            <a:spAutoFit/>
          </a:bodyPr>
          <a:lstStyle/>
          <a:p>
            <a:pPr>
              <a:lnSpc>
                <a:spcPct val="130000"/>
              </a:lnSpc>
            </a:pPr>
            <a:r>
              <a:rPr lang="zh-CN" altLang="en-US" sz="3200" b="1" kern="100" dirty="0">
                <a:solidFill>
                  <a:srgbClr val="02897A"/>
                </a:solidFill>
                <a:latin typeface="思源黑体 CN Bold" panose="020B0800000000000000" pitchFamily="34" charset="-122"/>
                <a:ea typeface="思源黑体 CN Bold" panose="020B0800000000000000" pitchFamily="34" charset="-122"/>
                <a:cs typeface="Times New Roman" panose="02020603050405020304" pitchFamily="18" charset="0"/>
                <a:sym typeface="+mn-ea"/>
              </a:rPr>
              <a:t>问题分类占比</a:t>
            </a:r>
          </a:p>
        </p:txBody>
      </p:sp>
      <p:sp>
        <p:nvSpPr>
          <p:cNvPr id="8" name="文本框 7"/>
          <p:cNvSpPr txBox="1"/>
          <p:nvPr/>
        </p:nvSpPr>
        <p:spPr>
          <a:xfrm>
            <a:off x="1173311" y="2725362"/>
            <a:ext cx="3170089" cy="1757341"/>
          </a:xfrm>
          <a:prstGeom prst="rect">
            <a:avLst/>
          </a:prstGeom>
          <a:noFill/>
        </p:spPr>
        <p:txBody>
          <a:bodyPr wrap="square" rtlCol="0">
            <a:spAutoFit/>
          </a:bodyPr>
          <a:lstStyle/>
          <a:p>
            <a:pPr algn="just">
              <a:lnSpc>
                <a:spcPct val="150000"/>
              </a:lnSpc>
            </a:pPr>
            <a:r>
              <a:rPr lang="en-US" altLang="zh-CN" sz="2000" b="1" dirty="0">
                <a:solidFill>
                  <a:srgbClr val="42978D"/>
                </a:solidFill>
                <a:latin typeface="+mn-ea"/>
              </a:rPr>
              <a:t>Top3</a:t>
            </a:r>
          </a:p>
          <a:p>
            <a:pPr algn="just">
              <a:lnSpc>
                <a:spcPct val="150000"/>
              </a:lnSpc>
            </a:pPr>
            <a:r>
              <a:rPr lang="zh-CN" altLang="en-US" dirty="0">
                <a:solidFill>
                  <a:srgbClr val="666666"/>
                </a:solidFill>
                <a:latin typeface="+mn-ea"/>
                <a:cs typeface="+mn-ea"/>
                <a:sym typeface="+mn-ea"/>
              </a:rPr>
              <a:t>无标签 </a:t>
            </a:r>
            <a:r>
              <a:rPr lang="en-US" altLang="zh-CN" dirty="0">
                <a:solidFill>
                  <a:srgbClr val="666666"/>
                </a:solidFill>
                <a:latin typeface="+mn-ea"/>
                <a:cs typeface="+mn-ea"/>
                <a:sym typeface="+mn-ea"/>
              </a:rPr>
              <a:t>32.99%</a:t>
            </a:r>
          </a:p>
          <a:p>
            <a:pPr algn="just">
              <a:lnSpc>
                <a:spcPct val="150000"/>
              </a:lnSpc>
            </a:pPr>
            <a:r>
              <a:rPr lang="zh-CN" altLang="en-US" dirty="0">
                <a:solidFill>
                  <a:srgbClr val="666666"/>
                </a:solidFill>
                <a:latin typeface="+mn-ea"/>
                <a:cs typeface="+mn-ea"/>
                <a:sym typeface="+mn-ea"/>
              </a:rPr>
              <a:t>控件类型缺失 </a:t>
            </a:r>
            <a:r>
              <a:rPr lang="en-US" altLang="zh-CN" dirty="0">
                <a:solidFill>
                  <a:srgbClr val="666666"/>
                </a:solidFill>
                <a:latin typeface="+mn-ea"/>
                <a:cs typeface="+mn-ea"/>
                <a:sym typeface="+mn-ea"/>
              </a:rPr>
              <a:t>12.48%</a:t>
            </a:r>
          </a:p>
          <a:p>
            <a:pPr algn="just">
              <a:lnSpc>
                <a:spcPct val="150000"/>
              </a:lnSpc>
            </a:pPr>
            <a:r>
              <a:rPr lang="zh-CN" altLang="en-US" dirty="0">
                <a:solidFill>
                  <a:srgbClr val="666666"/>
                </a:solidFill>
                <a:latin typeface="+mn-ea"/>
                <a:cs typeface="+mn-ea"/>
                <a:sym typeface="+mn-ea"/>
              </a:rPr>
              <a:t>无焦点 </a:t>
            </a:r>
            <a:r>
              <a:rPr lang="en-US" altLang="zh-CN" dirty="0">
                <a:solidFill>
                  <a:srgbClr val="666666"/>
                </a:solidFill>
                <a:latin typeface="+mn-ea"/>
                <a:cs typeface="+mn-ea"/>
                <a:sym typeface="+mn-ea"/>
              </a:rPr>
              <a:t>12.35%</a:t>
            </a:r>
            <a:endParaRPr lang="da-DK" altLang="zh-CN" dirty="0">
              <a:solidFill>
                <a:srgbClr val="66666C"/>
              </a:solidFill>
              <a:latin typeface="+mn-ea"/>
              <a:cs typeface="+mn-ea"/>
              <a:sym typeface="+mn-ea"/>
            </a:endParaRPr>
          </a:p>
        </p:txBody>
      </p:sp>
      <p:pic>
        <p:nvPicPr>
          <p:cNvPr id="22" name="图片 21" descr="移动端屏幕阅读器相关的无障碍问题分类占比">
            <a:extLst>
              <a:ext uri="{FF2B5EF4-FFF2-40B4-BE49-F238E27FC236}">
                <a16:creationId xmlns:a16="http://schemas.microsoft.com/office/drawing/2014/main" id="{15AEBFAA-DA22-A698-87ED-11DE7EE601F8}"/>
              </a:ext>
            </a:extLst>
          </p:cNvPr>
          <p:cNvPicPr>
            <a:picLocks noChangeAspect="1"/>
          </p:cNvPicPr>
          <p:nvPr/>
        </p:nvPicPr>
        <p:blipFill>
          <a:blip r:embed="rId2"/>
          <a:stretch>
            <a:fillRect/>
          </a:stretch>
        </p:blipFill>
        <p:spPr>
          <a:xfrm>
            <a:off x="4452597" y="1819747"/>
            <a:ext cx="6309907" cy="347502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C183D7F6-B498-43B3-948B-1728B52AA6E4}">
                <adec:decorative xmlns:adec="http://schemas.microsoft.com/office/drawing/2017/decorative" val="1"/>
              </a:ext>
            </a:extLst>
          </p:cNvPr>
          <p:cNvSpPr/>
          <p:nvPr/>
        </p:nvSpPr>
        <p:spPr>
          <a:xfrm>
            <a:off x="8488760" y="829695"/>
            <a:ext cx="2011816" cy="372610"/>
          </a:xfrm>
          <a:prstGeom prst="roundRect">
            <a:avLst>
              <a:gd name="adj" fmla="val 50000"/>
            </a:avLst>
          </a:prstGeom>
          <a:noFill/>
          <a:ln>
            <a:solidFill>
              <a:srgbClr val="0289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sz="1400" dirty="0"/>
          </a:p>
        </p:txBody>
      </p:sp>
      <p:sp>
        <p:nvSpPr>
          <p:cNvPr id="5" name="矩形: 圆角 4"/>
          <p:cNvSpPr/>
          <p:nvPr/>
        </p:nvSpPr>
        <p:spPr>
          <a:xfrm>
            <a:off x="9194800" y="829695"/>
            <a:ext cx="2230438" cy="372610"/>
          </a:xfrm>
          <a:prstGeom prst="roundRect">
            <a:avLst>
              <a:gd name="adj" fmla="val 50000"/>
            </a:avLst>
          </a:prstGeom>
          <a:solidFill>
            <a:srgbClr val="02897A"/>
          </a:solidFill>
          <a:ln>
            <a:solidFill>
              <a:srgbClr val="0590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sz="1400" dirty="0">
                <a:solidFill>
                  <a:schemeClr val="bg1"/>
                </a:solidFill>
              </a:rPr>
              <a:t>问题对用户的影响程度</a:t>
            </a:r>
          </a:p>
        </p:txBody>
      </p:sp>
      <p:sp>
        <p:nvSpPr>
          <p:cNvPr id="7" name="文本占位符 3">
            <a:extLst>
              <a:ext uri="{C183D7F6-B498-43B3-948B-1728B52AA6E4}">
                <adec:decorative xmlns:adec="http://schemas.microsoft.com/office/drawing/2017/decorative" val="1"/>
              </a:ext>
            </a:extLst>
          </p:cNvPr>
          <p:cNvSpPr txBox="1"/>
          <p:nvPr/>
        </p:nvSpPr>
        <p:spPr>
          <a:xfrm>
            <a:off x="8384608" y="883217"/>
            <a:ext cx="2583543" cy="2655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endParaRPr lang="zh-CN" altLang="en-US" sz="1400" dirty="0">
              <a:solidFill>
                <a:schemeClr val="bg1"/>
              </a:solidFill>
              <a:latin typeface="思源黑体 CN Bold" panose="020B0800000000000000" pitchFamily="34" charset="-122"/>
              <a:ea typeface="思源黑体 CN Bold" panose="020B0800000000000000" pitchFamily="34" charset="-122"/>
            </a:endParaRPr>
          </a:p>
        </p:txBody>
      </p:sp>
      <p:sp>
        <p:nvSpPr>
          <p:cNvPr id="86" name="文本框 85"/>
          <p:cNvSpPr txBox="1"/>
          <p:nvPr/>
        </p:nvSpPr>
        <p:spPr>
          <a:xfrm>
            <a:off x="1145032" y="1592524"/>
            <a:ext cx="3503168" cy="1320426"/>
          </a:xfrm>
          <a:prstGeom prst="rect">
            <a:avLst/>
          </a:prstGeom>
          <a:noFill/>
        </p:spPr>
        <p:txBody>
          <a:bodyPr wrap="square">
            <a:spAutoFit/>
          </a:bodyPr>
          <a:lstStyle/>
          <a:p>
            <a:pPr>
              <a:lnSpc>
                <a:spcPct val="130000"/>
              </a:lnSpc>
            </a:pPr>
            <a:r>
              <a:rPr lang="zh-CN" altLang="en-US" sz="3200" b="1" kern="100" dirty="0">
                <a:solidFill>
                  <a:schemeClr val="bg1"/>
                </a:solidFill>
                <a:latin typeface="思源黑体 CN Bold" panose="020B0800000000000000" pitchFamily="34" charset="-122"/>
                <a:ea typeface="思源黑体 CN Bold" panose="020B0800000000000000" pitchFamily="34" charset="-122"/>
                <a:cs typeface="Times New Roman" panose="02020603050405020304" pitchFamily="18" charset="0"/>
                <a:sym typeface="+mn-ea"/>
              </a:rPr>
              <a:t>对用户影响较大的问题占比超</a:t>
            </a:r>
            <a:r>
              <a:rPr lang="en-US" altLang="zh-CN" sz="3200" b="1" kern="100" dirty="0">
                <a:solidFill>
                  <a:schemeClr val="bg1"/>
                </a:solidFill>
                <a:latin typeface="思源黑体 CN Bold" panose="020B0800000000000000" pitchFamily="34" charset="-122"/>
                <a:ea typeface="思源黑体 CN Bold" panose="020B0800000000000000" pitchFamily="34" charset="-122"/>
                <a:cs typeface="Times New Roman" panose="02020603050405020304" pitchFamily="18" charset="0"/>
                <a:sym typeface="+mn-ea"/>
              </a:rPr>
              <a:t>60%</a:t>
            </a:r>
            <a:endParaRPr lang="zh-CN" altLang="en-US" sz="3200" dirty="0">
              <a:solidFill>
                <a:schemeClr val="bg1"/>
              </a:solidFill>
            </a:endParaRPr>
          </a:p>
        </p:txBody>
      </p:sp>
      <p:sp>
        <p:nvSpPr>
          <p:cNvPr id="87" name="文本框 86"/>
          <p:cNvSpPr txBox="1"/>
          <p:nvPr/>
        </p:nvSpPr>
        <p:spPr>
          <a:xfrm>
            <a:off x="1145032" y="3069334"/>
            <a:ext cx="3249168" cy="2639312"/>
          </a:xfrm>
          <a:prstGeom prst="rect">
            <a:avLst/>
          </a:prstGeom>
          <a:noFill/>
        </p:spPr>
        <p:txBody>
          <a:bodyPr wrap="square" rtlCol="0">
            <a:spAutoFit/>
          </a:bodyPr>
          <a:lstStyle/>
          <a:p>
            <a:pPr algn="just">
              <a:lnSpc>
                <a:spcPct val="150000"/>
              </a:lnSpc>
            </a:pPr>
            <a:r>
              <a:rPr lang="zh-CN" altLang="en-US" sz="1600" dirty="0">
                <a:solidFill>
                  <a:schemeClr val="bg1"/>
                </a:solidFill>
                <a:latin typeface="+mn-ea"/>
              </a:rPr>
              <a:t>紧急：</a:t>
            </a:r>
            <a:endParaRPr lang="en-US" altLang="zh-CN" sz="1600" dirty="0">
              <a:solidFill>
                <a:schemeClr val="bg1"/>
              </a:solidFill>
              <a:latin typeface="+mn-ea"/>
            </a:endParaRPr>
          </a:p>
          <a:p>
            <a:pPr algn="just">
              <a:lnSpc>
                <a:spcPct val="150000"/>
              </a:lnSpc>
            </a:pPr>
            <a:r>
              <a:rPr lang="zh-CN" altLang="en-US" sz="1600" dirty="0">
                <a:solidFill>
                  <a:schemeClr val="bg1"/>
                </a:solidFill>
                <a:latin typeface="+mn-ea"/>
              </a:rPr>
              <a:t>无焦点、大焦点覆盖、手势异常、焦点陷阱、</a:t>
            </a:r>
            <a:r>
              <a:rPr lang="en-US" altLang="zh-CN" sz="1600" dirty="0">
                <a:solidFill>
                  <a:schemeClr val="bg1"/>
                </a:solidFill>
                <a:latin typeface="+mn-ea"/>
              </a:rPr>
              <a:t>Crash</a:t>
            </a:r>
            <a:r>
              <a:rPr lang="zh-CN" altLang="en-US" sz="1600" dirty="0">
                <a:solidFill>
                  <a:schemeClr val="bg1"/>
                </a:solidFill>
                <a:latin typeface="+mn-ea"/>
              </a:rPr>
              <a:t>、加载异常</a:t>
            </a:r>
            <a:endParaRPr lang="en-US" altLang="zh-CN" sz="1600" dirty="0">
              <a:solidFill>
                <a:schemeClr val="bg1"/>
              </a:solidFill>
              <a:latin typeface="+mn-ea"/>
            </a:endParaRPr>
          </a:p>
          <a:p>
            <a:pPr algn="just">
              <a:lnSpc>
                <a:spcPct val="150000"/>
              </a:lnSpc>
            </a:pPr>
            <a:endParaRPr lang="en-US" altLang="zh-CN" sz="1600" dirty="0">
              <a:solidFill>
                <a:schemeClr val="bg1"/>
              </a:solidFill>
              <a:latin typeface="+mn-ea"/>
            </a:endParaRPr>
          </a:p>
          <a:p>
            <a:pPr algn="just">
              <a:lnSpc>
                <a:spcPct val="150000"/>
              </a:lnSpc>
            </a:pPr>
            <a:r>
              <a:rPr lang="zh-CN" altLang="en-US" sz="1600" dirty="0">
                <a:solidFill>
                  <a:schemeClr val="bg1"/>
                </a:solidFill>
                <a:latin typeface="+mn-ea"/>
              </a:rPr>
              <a:t>高：</a:t>
            </a:r>
            <a:endParaRPr lang="en-US" altLang="zh-CN" sz="1600" dirty="0">
              <a:solidFill>
                <a:schemeClr val="bg1"/>
              </a:solidFill>
              <a:latin typeface="+mn-ea"/>
            </a:endParaRPr>
          </a:p>
          <a:p>
            <a:pPr algn="just">
              <a:lnSpc>
                <a:spcPct val="150000"/>
              </a:lnSpc>
            </a:pPr>
            <a:r>
              <a:rPr lang="zh-CN" altLang="en-US" sz="1600" dirty="0">
                <a:solidFill>
                  <a:schemeClr val="bg1"/>
                </a:solidFill>
                <a:latin typeface="+mn-ea"/>
              </a:rPr>
              <a:t>无标签、朗读错误、控件状态缺失</a:t>
            </a:r>
            <a:r>
              <a:rPr lang="en-US" altLang="zh-CN" sz="1600" dirty="0">
                <a:solidFill>
                  <a:schemeClr val="bg1"/>
                </a:solidFill>
                <a:latin typeface="+mn-ea"/>
              </a:rPr>
              <a:t>/</a:t>
            </a:r>
            <a:r>
              <a:rPr lang="zh-CN" altLang="en-US" sz="1600" dirty="0">
                <a:solidFill>
                  <a:schemeClr val="bg1"/>
                </a:solidFill>
                <a:latin typeface="+mn-ea"/>
              </a:rPr>
              <a:t>错误、底层焦点、操作时间不足</a:t>
            </a:r>
            <a:endParaRPr lang="en-US" altLang="zh-CN" sz="1600" dirty="0">
              <a:solidFill>
                <a:schemeClr val="bg1"/>
              </a:solidFill>
              <a:latin typeface="+mn-ea"/>
            </a:endParaRPr>
          </a:p>
        </p:txBody>
      </p:sp>
      <p:pic>
        <p:nvPicPr>
          <p:cNvPr id="8" name="图片 7" descr="无障碍问题对用户影响程度占比">
            <a:extLst>
              <a:ext uri="{FF2B5EF4-FFF2-40B4-BE49-F238E27FC236}">
                <a16:creationId xmlns:a16="http://schemas.microsoft.com/office/drawing/2014/main" id="{B1212503-1CDA-9CCE-CA23-E5740B69C37A}"/>
              </a:ext>
            </a:extLst>
          </p:cNvPr>
          <p:cNvPicPr>
            <a:picLocks noChangeAspect="1"/>
          </p:cNvPicPr>
          <p:nvPr/>
        </p:nvPicPr>
        <p:blipFill>
          <a:blip r:embed="rId3"/>
          <a:stretch>
            <a:fillRect/>
          </a:stretch>
        </p:blipFill>
        <p:spPr>
          <a:xfrm>
            <a:off x="5485857" y="1592524"/>
            <a:ext cx="5939381" cy="356994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1276910" y="1513429"/>
            <a:ext cx="9721290" cy="4204164"/>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zh-CN" altLang="en-US" dirty="0">
                <a:solidFill>
                  <a:srgbClr val="666666"/>
                </a:solidFill>
              </a:rPr>
              <a:t>无障碍问题大部分看起来都很小，但对于用户来说可能就会导致完全无法使用某个功能，甚至放弃使用该款产品；</a:t>
            </a:r>
            <a:endParaRPr lang="en-US" altLang="zh-CN" dirty="0">
              <a:solidFill>
                <a:srgbClr val="666666"/>
              </a:solidFill>
            </a:endParaRPr>
          </a:p>
          <a:p>
            <a:pPr marL="285750" indent="-285750" algn="just">
              <a:lnSpc>
                <a:spcPct val="150000"/>
              </a:lnSpc>
              <a:buFont typeface="Arial" panose="020B0604020202020204" pitchFamily="34" charset="0"/>
              <a:buChar char="•"/>
            </a:pPr>
            <a:endParaRPr lang="en-US" altLang="zh-CN" dirty="0">
              <a:solidFill>
                <a:srgbClr val="666666"/>
              </a:solidFill>
            </a:endParaRPr>
          </a:p>
          <a:p>
            <a:pPr marL="285750" indent="-285750" algn="just">
              <a:lnSpc>
                <a:spcPct val="150000"/>
              </a:lnSpc>
              <a:buFont typeface="Arial" panose="020B0604020202020204" pitchFamily="34" charset="0"/>
              <a:buChar char="•"/>
            </a:pPr>
            <a:r>
              <a:rPr lang="zh-CN" altLang="en-US" dirty="0">
                <a:solidFill>
                  <a:srgbClr val="666666"/>
                </a:solidFill>
              </a:rPr>
              <a:t>在各个产品中，无障碍问题的同质程度较高，大部分问题集中在控件基础的聚焦和朗读，启动做优化并不难；</a:t>
            </a:r>
            <a:endParaRPr lang="en-US" altLang="zh-CN" dirty="0">
              <a:solidFill>
                <a:srgbClr val="666666"/>
              </a:solidFill>
            </a:endParaRPr>
          </a:p>
          <a:p>
            <a:pPr marL="285750" indent="-285750" algn="just">
              <a:lnSpc>
                <a:spcPct val="150000"/>
              </a:lnSpc>
              <a:buFont typeface="Arial" panose="020B0604020202020204" pitchFamily="34" charset="0"/>
              <a:buChar char="•"/>
            </a:pPr>
            <a:endParaRPr lang="en-US" altLang="zh-CN" dirty="0">
              <a:solidFill>
                <a:srgbClr val="666666"/>
              </a:solidFill>
            </a:endParaRPr>
          </a:p>
          <a:p>
            <a:pPr marL="285750" indent="-285750" algn="just">
              <a:lnSpc>
                <a:spcPct val="150000"/>
              </a:lnSpc>
              <a:buFont typeface="Arial" panose="020B0604020202020204" pitchFamily="34" charset="0"/>
              <a:buChar char="•"/>
            </a:pPr>
            <a:r>
              <a:rPr lang="zh-CN" altLang="en-US" dirty="0">
                <a:solidFill>
                  <a:srgbClr val="666666"/>
                </a:solidFill>
              </a:rPr>
              <a:t>解决掉用户最迫切的问题（占比</a:t>
            </a:r>
            <a:r>
              <a:rPr lang="en-US" altLang="zh-CN" dirty="0">
                <a:solidFill>
                  <a:srgbClr val="666666"/>
                </a:solidFill>
              </a:rPr>
              <a:t>60%</a:t>
            </a:r>
            <a:r>
              <a:rPr lang="zh-CN" altLang="en-US" dirty="0">
                <a:solidFill>
                  <a:srgbClr val="666666"/>
                </a:solidFill>
              </a:rPr>
              <a:t>），读屏用户可以使用这款产品，但也只是基本可用；</a:t>
            </a:r>
            <a:endParaRPr lang="en-US" altLang="zh-CN" dirty="0">
              <a:solidFill>
                <a:srgbClr val="666666"/>
              </a:solidFill>
            </a:endParaRPr>
          </a:p>
          <a:p>
            <a:pPr marL="285750" indent="-285750" algn="just">
              <a:lnSpc>
                <a:spcPct val="150000"/>
              </a:lnSpc>
              <a:buFont typeface="Arial" panose="020B0604020202020204" pitchFamily="34" charset="0"/>
              <a:buChar char="•"/>
            </a:pPr>
            <a:endParaRPr lang="en-US" altLang="zh-CN" dirty="0">
              <a:solidFill>
                <a:srgbClr val="666666"/>
              </a:solidFill>
            </a:endParaRPr>
          </a:p>
          <a:p>
            <a:pPr marL="285750" indent="-285750" algn="just">
              <a:lnSpc>
                <a:spcPct val="150000"/>
              </a:lnSpc>
              <a:buFont typeface="Arial" panose="020B0604020202020204" pitchFamily="34" charset="0"/>
              <a:buChar char="•"/>
            </a:pPr>
            <a:r>
              <a:rPr lang="zh-CN" altLang="en-US" dirty="0">
                <a:solidFill>
                  <a:srgbClr val="666666"/>
                </a:solidFill>
              </a:rPr>
              <a:t>真正能给用户带来良好体验的是解决复杂的、细节的问题，需要从功能设计的时候就考虑障碍用户的需求和交互方式。</a:t>
            </a:r>
            <a:endParaRPr lang="en-US" altLang="zh-CN" dirty="0">
              <a:solidFill>
                <a:srgbClr val="666666"/>
              </a:solidFill>
            </a:endParaRPr>
          </a:p>
        </p:txBody>
      </p:sp>
      <p:sp>
        <p:nvSpPr>
          <p:cNvPr id="23" name="矩形: 圆角 22">
            <a:extLst>
              <a:ext uri="{C183D7F6-B498-43B3-948B-1728B52AA6E4}">
                <adec:decorative xmlns:adec="http://schemas.microsoft.com/office/drawing/2017/decorative" val="1"/>
              </a:ext>
            </a:extLst>
          </p:cNvPr>
          <p:cNvSpPr/>
          <p:nvPr/>
        </p:nvSpPr>
        <p:spPr>
          <a:xfrm>
            <a:off x="764808" y="5566729"/>
            <a:ext cx="1278282" cy="45719"/>
          </a:xfrm>
          <a:prstGeom prst="roundRect">
            <a:avLst>
              <a:gd name="adj" fmla="val 0"/>
            </a:avLst>
          </a:prstGeom>
          <a:solidFill>
            <a:srgbClr val="FDD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21" name="矩形: 圆角 20">
            <a:extLst>
              <a:ext uri="{C183D7F6-B498-43B3-948B-1728B52AA6E4}">
                <adec:decorative xmlns:adec="http://schemas.microsoft.com/office/drawing/2017/decorative" val="1"/>
              </a:ext>
            </a:extLst>
          </p:cNvPr>
          <p:cNvSpPr/>
          <p:nvPr/>
        </p:nvSpPr>
        <p:spPr>
          <a:xfrm>
            <a:off x="1734912" y="829695"/>
            <a:ext cx="2011816" cy="372610"/>
          </a:xfrm>
          <a:prstGeom prst="roundRect">
            <a:avLst>
              <a:gd name="adj" fmla="val 50000"/>
            </a:avLst>
          </a:prstGeom>
          <a:noFill/>
          <a:ln>
            <a:solidFill>
              <a:srgbClr val="0289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2" name="矩形: 圆角 21">
            <a:extLst>
              <a:ext uri="{C183D7F6-B498-43B3-948B-1728B52AA6E4}">
                <adec:decorative xmlns:adec="http://schemas.microsoft.com/office/drawing/2017/decorative" val="1"/>
              </a:ext>
            </a:extLst>
          </p:cNvPr>
          <p:cNvSpPr/>
          <p:nvPr/>
        </p:nvSpPr>
        <p:spPr>
          <a:xfrm>
            <a:off x="658813" y="829695"/>
            <a:ext cx="1757816" cy="372610"/>
          </a:xfrm>
          <a:prstGeom prst="roundRect">
            <a:avLst>
              <a:gd name="adj" fmla="val 50000"/>
            </a:avLst>
          </a:prstGeom>
          <a:solidFill>
            <a:srgbClr val="02897A"/>
          </a:solidFill>
          <a:ln>
            <a:solidFill>
              <a:srgbClr val="0590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endParaRPr>
          </a:p>
        </p:txBody>
      </p:sp>
      <p:sp>
        <p:nvSpPr>
          <p:cNvPr id="25" name="文本占位符 3"/>
          <p:cNvSpPr txBox="1"/>
          <p:nvPr/>
        </p:nvSpPr>
        <p:spPr>
          <a:xfrm>
            <a:off x="1276910" y="883217"/>
            <a:ext cx="2583543" cy="2655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1400" dirty="0">
                <a:solidFill>
                  <a:schemeClr val="bg1"/>
                </a:solidFill>
                <a:latin typeface="思源黑体 CN Bold" panose="020B0800000000000000" pitchFamily="34" charset="-122"/>
                <a:ea typeface="思源黑体 CN Bold" panose="020B0800000000000000" pitchFamily="34" charset="-122"/>
              </a:rPr>
              <a:t>总结</a:t>
            </a:r>
          </a:p>
        </p:txBody>
      </p:sp>
    </p:spTree>
    <p:extLst>
      <p:ext uri="{BB962C8B-B14F-4D97-AF65-F5344CB8AC3E}">
        <p14:creationId xmlns:p14="http://schemas.microsoft.com/office/powerpoint/2010/main" val="622360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5139010" y="1745628"/>
            <a:ext cx="946184" cy="1015663"/>
          </a:xfrm>
          <a:prstGeom prst="rect">
            <a:avLst/>
          </a:prstGeom>
          <a:noFill/>
        </p:spPr>
        <p:txBody>
          <a:bodyPr wrap="square" rtlCol="0">
            <a:spAutoFit/>
          </a:bodyPr>
          <a:lstStyle/>
          <a:p>
            <a:r>
              <a:rPr lang="en-US" altLang="zh-CN" sz="6000" dirty="0">
                <a:solidFill>
                  <a:srgbClr val="06AEA2"/>
                </a:solidFill>
                <a:latin typeface="+mj-lt"/>
              </a:rPr>
              <a:t>1</a:t>
            </a:r>
            <a:endParaRPr lang="zh-CN" altLang="en-US" sz="6000" dirty="0">
              <a:solidFill>
                <a:srgbClr val="06AEA2"/>
              </a:solidFill>
              <a:latin typeface="+mj-lt"/>
            </a:endParaRPr>
          </a:p>
        </p:txBody>
      </p:sp>
      <p:sp>
        <p:nvSpPr>
          <p:cNvPr id="14" name="文本框 13"/>
          <p:cNvSpPr txBox="1"/>
          <p:nvPr/>
        </p:nvSpPr>
        <p:spPr>
          <a:xfrm>
            <a:off x="5814926" y="2102148"/>
            <a:ext cx="3175455" cy="400110"/>
          </a:xfrm>
          <a:prstGeom prst="rect">
            <a:avLst/>
          </a:prstGeom>
          <a:noFill/>
        </p:spPr>
        <p:txBody>
          <a:bodyPr wrap="square" rtlCol="0">
            <a:spAutoFit/>
          </a:bodyPr>
          <a:lstStyle/>
          <a:p>
            <a:pPr algn="just"/>
            <a:r>
              <a:rPr lang="zh-CN" altLang="en-US" sz="2000" dirty="0">
                <a:solidFill>
                  <a:srgbClr val="666666"/>
                </a:solidFill>
                <a:latin typeface="+mj-ea"/>
                <a:ea typeface="+mj-ea"/>
              </a:rPr>
              <a:t>移动端屏幕阅读器</a:t>
            </a:r>
          </a:p>
        </p:txBody>
      </p:sp>
      <p:sp>
        <p:nvSpPr>
          <p:cNvPr id="19" name="文本框 18"/>
          <p:cNvSpPr txBox="1"/>
          <p:nvPr/>
        </p:nvSpPr>
        <p:spPr>
          <a:xfrm>
            <a:off x="5139010" y="3117791"/>
            <a:ext cx="784412" cy="1015663"/>
          </a:xfrm>
          <a:prstGeom prst="rect">
            <a:avLst/>
          </a:prstGeom>
          <a:noFill/>
        </p:spPr>
        <p:txBody>
          <a:bodyPr wrap="square" rtlCol="0">
            <a:spAutoFit/>
          </a:bodyPr>
          <a:lstStyle/>
          <a:p>
            <a:r>
              <a:rPr lang="en-US" altLang="zh-CN" sz="6000" dirty="0">
                <a:solidFill>
                  <a:srgbClr val="06AEA2"/>
                </a:solidFill>
                <a:latin typeface="+mj-lt"/>
              </a:rPr>
              <a:t>2</a:t>
            </a:r>
            <a:endParaRPr lang="zh-CN" altLang="en-US" sz="6000" dirty="0">
              <a:solidFill>
                <a:srgbClr val="06AEA2"/>
              </a:solidFill>
              <a:latin typeface="+mj-lt"/>
            </a:endParaRPr>
          </a:p>
        </p:txBody>
      </p:sp>
      <p:sp>
        <p:nvSpPr>
          <p:cNvPr id="20" name="文本框 19"/>
          <p:cNvSpPr txBox="1"/>
          <p:nvPr/>
        </p:nvSpPr>
        <p:spPr>
          <a:xfrm>
            <a:off x="5814926" y="3474311"/>
            <a:ext cx="2890162" cy="400110"/>
          </a:xfrm>
          <a:prstGeom prst="rect">
            <a:avLst/>
          </a:prstGeom>
          <a:noFill/>
        </p:spPr>
        <p:txBody>
          <a:bodyPr wrap="square" rtlCol="0">
            <a:spAutoFit/>
          </a:bodyPr>
          <a:lstStyle/>
          <a:p>
            <a:pPr algn="just"/>
            <a:r>
              <a:rPr lang="zh-CN" altLang="en-US" sz="2000" dirty="0">
                <a:solidFill>
                  <a:srgbClr val="666666"/>
                </a:solidFill>
                <a:latin typeface="+mj-ea"/>
                <a:ea typeface="+mj-ea"/>
              </a:rPr>
              <a:t>常见无障碍问题分类</a:t>
            </a:r>
          </a:p>
        </p:txBody>
      </p:sp>
      <p:sp>
        <p:nvSpPr>
          <p:cNvPr id="25" name="文本框 24"/>
          <p:cNvSpPr txBox="1"/>
          <p:nvPr/>
        </p:nvSpPr>
        <p:spPr>
          <a:xfrm>
            <a:off x="5139010" y="4594109"/>
            <a:ext cx="784412" cy="1015663"/>
          </a:xfrm>
          <a:prstGeom prst="rect">
            <a:avLst/>
          </a:prstGeom>
          <a:noFill/>
        </p:spPr>
        <p:txBody>
          <a:bodyPr wrap="square" rtlCol="0">
            <a:spAutoFit/>
          </a:bodyPr>
          <a:lstStyle/>
          <a:p>
            <a:r>
              <a:rPr lang="en-US" altLang="zh-CN" sz="6000" dirty="0">
                <a:solidFill>
                  <a:srgbClr val="06AEA2"/>
                </a:solidFill>
                <a:latin typeface="+mj-lt"/>
              </a:rPr>
              <a:t>3</a:t>
            </a:r>
            <a:endParaRPr lang="zh-CN" altLang="en-US" sz="6000" dirty="0">
              <a:solidFill>
                <a:srgbClr val="06AEA2"/>
              </a:solidFill>
              <a:latin typeface="+mj-lt"/>
            </a:endParaRPr>
          </a:p>
        </p:txBody>
      </p:sp>
      <p:sp>
        <p:nvSpPr>
          <p:cNvPr id="26" name="文本框 25"/>
          <p:cNvSpPr txBox="1"/>
          <p:nvPr/>
        </p:nvSpPr>
        <p:spPr>
          <a:xfrm>
            <a:off x="5814926" y="4950629"/>
            <a:ext cx="3694834" cy="400110"/>
          </a:xfrm>
          <a:prstGeom prst="rect">
            <a:avLst/>
          </a:prstGeom>
          <a:noFill/>
        </p:spPr>
        <p:txBody>
          <a:bodyPr wrap="square" rtlCol="0">
            <a:spAutoFit/>
          </a:bodyPr>
          <a:lstStyle/>
          <a:p>
            <a:pPr algn="just"/>
            <a:r>
              <a:rPr lang="zh-CN" altLang="en-US" sz="2000" dirty="0">
                <a:solidFill>
                  <a:srgbClr val="666666"/>
                </a:solidFill>
                <a:latin typeface="+mj-ea"/>
                <a:ea typeface="+mj-ea"/>
              </a:rPr>
              <a:t>各类问题的占比分析</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a:extLst>
              <a:ext uri="{C183D7F6-B498-43B3-948B-1728B52AA6E4}">
                <adec:decorative xmlns:adec="http://schemas.microsoft.com/office/drawing/2017/decorative" val="1"/>
              </a:ext>
            </a:extLst>
          </p:cNvPr>
          <p:cNvPicPr>
            <a:picLocks noChangeAspect="1"/>
          </p:cNvPicPr>
          <p:nvPr/>
        </p:nvPicPr>
        <p:blipFill>
          <a:blip r:embed="rId3" cstate="print">
            <a:duotone>
              <a:prstClr val="black"/>
              <a:schemeClr val="tx1">
                <a:lumMod val="85000"/>
                <a:lumOff val="15000"/>
                <a:tint val="45000"/>
                <a:satMod val="400000"/>
              </a:schemeClr>
            </a:duotone>
            <a:extLst>
              <a:ext uri="{28A0092B-C50C-407E-A947-70E740481C1C}">
                <a14:useLocalDpi xmlns:a14="http://schemas.microsoft.com/office/drawing/2010/main" val="0"/>
              </a:ext>
            </a:extLst>
          </a:blip>
          <a:stretch>
            <a:fillRect/>
          </a:stretch>
        </p:blipFill>
        <p:spPr>
          <a:xfrm>
            <a:off x="12610693" y="5559322"/>
            <a:ext cx="223751" cy="223751"/>
          </a:xfrm>
          <a:prstGeom prst="rect">
            <a:avLst/>
          </a:prstGeom>
        </p:spPr>
      </p:pic>
      <p:grpSp>
        <p:nvGrpSpPr>
          <p:cNvPr id="38" name="组合 37">
            <a:extLst>
              <a:ext uri="{C183D7F6-B498-43B3-948B-1728B52AA6E4}">
                <adec:decorative xmlns:adec="http://schemas.microsoft.com/office/drawing/2017/decorative" val="1"/>
              </a:ext>
            </a:extLst>
          </p:cNvPr>
          <p:cNvGrpSpPr/>
          <p:nvPr/>
        </p:nvGrpSpPr>
        <p:grpSpPr>
          <a:xfrm>
            <a:off x="6843976" y="4793808"/>
            <a:ext cx="2132383" cy="1175390"/>
            <a:chOff x="7091626" y="4746183"/>
            <a:chExt cx="2132383" cy="1175390"/>
          </a:xfrm>
        </p:grpSpPr>
        <p:sp>
          <p:nvSpPr>
            <p:cNvPr id="12" name="文本框 11"/>
            <p:cNvSpPr txBox="1"/>
            <p:nvPr/>
          </p:nvSpPr>
          <p:spPr>
            <a:xfrm>
              <a:off x="7091626" y="4746183"/>
              <a:ext cx="1425146" cy="276999"/>
            </a:xfrm>
            <a:prstGeom prst="rect">
              <a:avLst/>
            </a:prstGeom>
            <a:noFill/>
          </p:spPr>
          <p:txBody>
            <a:bodyPr wrap="square" rtlCol="0">
              <a:spAutoFit/>
            </a:bodyPr>
            <a:lstStyle/>
            <a:p>
              <a:r>
                <a:rPr lang="zh-CN" altLang="en-US" sz="1200" dirty="0">
                  <a:solidFill>
                    <a:srgbClr val="666666"/>
                  </a:solidFill>
                  <a:latin typeface="+mj-ea"/>
                  <a:ea typeface="+mj-ea"/>
                </a:rPr>
                <a:t>联系方式</a:t>
              </a:r>
            </a:p>
          </p:txBody>
        </p:sp>
        <p:grpSp>
          <p:nvGrpSpPr>
            <p:cNvPr id="37" name="组合 36"/>
            <p:cNvGrpSpPr/>
            <p:nvPr/>
          </p:nvGrpSpPr>
          <p:grpSpPr>
            <a:xfrm>
              <a:off x="7181545" y="5026969"/>
              <a:ext cx="2042464" cy="894604"/>
              <a:chOff x="7181545" y="5026969"/>
              <a:chExt cx="2042464" cy="894604"/>
            </a:xfrm>
          </p:grpSpPr>
          <p:sp>
            <p:nvSpPr>
              <p:cNvPr id="10" name="文本框 9"/>
              <p:cNvSpPr txBox="1"/>
              <p:nvPr/>
            </p:nvSpPr>
            <p:spPr>
              <a:xfrm>
                <a:off x="7453577" y="5026969"/>
                <a:ext cx="1770432" cy="894604"/>
              </a:xfrm>
              <a:prstGeom prst="rect">
                <a:avLst/>
              </a:prstGeom>
              <a:noFill/>
            </p:spPr>
            <p:txBody>
              <a:bodyPr wrap="square" rtlCol="0">
                <a:spAutoFit/>
              </a:bodyPr>
              <a:lstStyle/>
              <a:p>
                <a:pPr>
                  <a:lnSpc>
                    <a:spcPct val="150000"/>
                  </a:lnSpc>
                </a:pPr>
                <a:r>
                  <a:rPr lang="zh-CN" altLang="en-US" sz="1200" dirty="0">
                    <a:solidFill>
                      <a:srgbClr val="666666"/>
                    </a:solidFill>
                    <a:latin typeface="+mn-ea"/>
                  </a:rPr>
                  <a:t>刘彪</a:t>
                </a:r>
                <a:endParaRPr lang="en-US" altLang="zh-CN" sz="1200" dirty="0">
                  <a:solidFill>
                    <a:srgbClr val="666666"/>
                  </a:solidFill>
                  <a:latin typeface="+mn-ea"/>
                </a:endParaRPr>
              </a:p>
              <a:p>
                <a:pPr>
                  <a:lnSpc>
                    <a:spcPct val="150000"/>
                  </a:lnSpc>
                </a:pPr>
                <a:r>
                  <a:rPr lang="en-US" altLang="zh-CN" sz="1200" dirty="0" err="1">
                    <a:solidFill>
                      <a:srgbClr val="666666"/>
                    </a:solidFill>
                    <a:latin typeface="+mn-ea"/>
                  </a:rPr>
                  <a:t>huaiyinfeilong</a:t>
                </a:r>
                <a:endParaRPr lang="en-US" altLang="zh-CN" sz="1200" dirty="0">
                  <a:solidFill>
                    <a:srgbClr val="666666"/>
                  </a:solidFill>
                  <a:latin typeface="+mn-ea"/>
                </a:endParaRPr>
              </a:p>
              <a:p>
                <a:pPr>
                  <a:lnSpc>
                    <a:spcPct val="150000"/>
                  </a:lnSpc>
                </a:pPr>
                <a:r>
                  <a:rPr lang="en-US" altLang="zh-CN" sz="1200" dirty="0">
                    <a:solidFill>
                      <a:srgbClr val="666666"/>
                    </a:solidFill>
                    <a:latin typeface="+mn-ea"/>
                  </a:rPr>
                  <a:t>liubiao@siaa.org.cn</a:t>
                </a:r>
                <a:endParaRPr lang="zh-CN" altLang="en-US" sz="1200" dirty="0">
                  <a:solidFill>
                    <a:srgbClr val="666666"/>
                  </a:solidFill>
                  <a:latin typeface="+mn-ea"/>
                </a:endParaRPr>
              </a:p>
            </p:txBody>
          </p:sp>
          <p:pic>
            <p:nvPicPr>
              <p:cNvPr id="27" name="图片 26"/>
              <p:cNvPicPr>
                <a:picLocks noChangeAspect="1"/>
              </p:cNvPicPr>
              <p:nvPr/>
            </p:nvPicPr>
            <p:blipFill>
              <a:blip r:embed="rId4" cstate="print">
                <a:duotone>
                  <a:prstClr val="black"/>
                  <a:schemeClr val="bg2">
                    <a:lumMod val="10000"/>
                    <a:tint val="45000"/>
                    <a:satMod val="400000"/>
                  </a:schemeClr>
                </a:duotone>
                <a:extLst>
                  <a:ext uri="{28A0092B-C50C-407E-A947-70E740481C1C}">
                    <a14:useLocalDpi xmlns:a14="http://schemas.microsoft.com/office/drawing/2010/main" val="0"/>
                  </a:ext>
                </a:extLst>
              </a:blip>
              <a:stretch>
                <a:fillRect/>
              </a:stretch>
            </p:blipFill>
            <p:spPr>
              <a:xfrm>
                <a:off x="7181545" y="5128411"/>
                <a:ext cx="201221" cy="201221"/>
              </a:xfrm>
              <a:prstGeom prst="rect">
                <a:avLst/>
              </a:prstGeom>
            </p:spPr>
          </p:pic>
          <p:pic>
            <p:nvPicPr>
              <p:cNvPr id="29" name="图片 28" descr="微信"/>
              <p:cNvPicPr>
                <a:picLocks noChangeAspect="1"/>
              </p:cNvPicPr>
              <p:nvPr/>
            </p:nvPicPr>
            <p:blipFill>
              <a:blip r:embed="rId5" cstate="print">
                <a:duotone>
                  <a:prstClr val="black"/>
                  <a:schemeClr val="bg2">
                    <a:lumMod val="25000"/>
                    <a:tint val="45000"/>
                    <a:satMod val="400000"/>
                  </a:schemeClr>
                </a:duotone>
                <a:extLst>
                  <a:ext uri="{28A0092B-C50C-407E-A947-70E740481C1C}">
                    <a14:useLocalDpi xmlns:a14="http://schemas.microsoft.com/office/drawing/2010/main" val="0"/>
                  </a:ext>
                </a:extLst>
              </a:blip>
              <a:stretch>
                <a:fillRect/>
              </a:stretch>
            </p:blipFill>
            <p:spPr>
              <a:xfrm>
                <a:off x="7181545" y="5408988"/>
                <a:ext cx="201221" cy="201221"/>
              </a:xfrm>
              <a:prstGeom prst="rect">
                <a:avLst/>
              </a:prstGeom>
            </p:spPr>
          </p:pic>
          <p:pic>
            <p:nvPicPr>
              <p:cNvPr id="33" name="图片 32"/>
              <p:cNvPicPr>
                <a:picLocks noChangeAspect="1"/>
              </p:cNvPicPr>
              <p:nvPr/>
            </p:nvPicPr>
            <p:blipFill>
              <a:blip r:embed="rId6" cstate="print">
                <a:duotone>
                  <a:prstClr val="black"/>
                  <a:schemeClr val="tx1">
                    <a:lumMod val="85000"/>
                    <a:lumOff val="15000"/>
                    <a:tint val="45000"/>
                    <a:satMod val="400000"/>
                  </a:schemeClr>
                </a:duotone>
                <a:extLst>
                  <a:ext uri="{28A0092B-C50C-407E-A947-70E740481C1C}">
                    <a14:useLocalDpi xmlns:a14="http://schemas.microsoft.com/office/drawing/2010/main" val="0"/>
                  </a:ext>
                </a:extLst>
              </a:blip>
              <a:stretch>
                <a:fillRect/>
              </a:stretch>
            </p:blipFill>
            <p:spPr>
              <a:xfrm>
                <a:off x="7181545" y="5689566"/>
                <a:ext cx="201222" cy="201222"/>
              </a:xfrm>
              <a:prstGeom prst="rect">
                <a:avLst/>
              </a:prstGeom>
            </p:spPr>
          </p:pic>
        </p:gr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a:extLst>
              <a:ext uri="{C183D7F6-B498-43B3-948B-1728B52AA6E4}">
                <adec:decorative xmlns:adec="http://schemas.microsoft.com/office/drawing/2017/decorative" val="1"/>
              </a:ext>
            </a:extLst>
          </p:cNvPr>
          <p:cNvGrpSpPr/>
          <p:nvPr/>
        </p:nvGrpSpPr>
        <p:grpSpPr>
          <a:xfrm>
            <a:off x="6736698" y="1637731"/>
            <a:ext cx="4419600" cy="4056311"/>
            <a:chOff x="1190625" y="1637731"/>
            <a:chExt cx="4419600" cy="4056311"/>
          </a:xfrm>
        </p:grpSpPr>
        <p:sp>
          <p:nvSpPr>
            <p:cNvPr id="29" name="矩形: 圆顶角 28"/>
            <p:cNvSpPr/>
            <p:nvPr/>
          </p:nvSpPr>
          <p:spPr>
            <a:xfrm>
              <a:off x="1190625" y="1637731"/>
              <a:ext cx="4419600" cy="4026015"/>
            </a:xfrm>
            <a:prstGeom prst="round2SameRect">
              <a:avLst>
                <a:gd name="adj1" fmla="val 7067"/>
                <a:gd name="adj2" fmla="val 0"/>
              </a:avLst>
            </a:prstGeom>
            <a:solidFill>
              <a:schemeClr val="bg1"/>
            </a:solidFill>
            <a:ln>
              <a:noFill/>
            </a:ln>
            <a:effectLst>
              <a:outerShdw blurRad="444500" sx="94000" sy="94000" algn="ctr" rotWithShape="0">
                <a:schemeClr val="accent2">
                  <a:lumMod val="7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 name="矩形 29"/>
            <p:cNvSpPr/>
            <p:nvPr/>
          </p:nvSpPr>
          <p:spPr>
            <a:xfrm flipV="1">
              <a:off x="1190625" y="5648323"/>
              <a:ext cx="4419600" cy="45719"/>
            </a:xfrm>
            <a:prstGeom prst="rect">
              <a:avLst/>
            </a:prstGeom>
            <a:gradFill flip="none" rotWithShape="1">
              <a:gsLst>
                <a:gs pos="25000">
                  <a:srgbClr val="02897A"/>
                </a:gs>
                <a:gs pos="100000">
                  <a:srgbClr val="02B29D">
                    <a:lumMod val="93000"/>
                    <a:lumOff val="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a:extLst>
              <a:ext uri="{C183D7F6-B498-43B3-948B-1728B52AA6E4}">
                <adec:decorative xmlns:adec="http://schemas.microsoft.com/office/drawing/2017/decorative" val="1"/>
              </a:ext>
            </a:extLst>
          </p:cNvPr>
          <p:cNvGrpSpPr/>
          <p:nvPr/>
        </p:nvGrpSpPr>
        <p:grpSpPr>
          <a:xfrm>
            <a:off x="1035145" y="1637731"/>
            <a:ext cx="4419600" cy="4056311"/>
            <a:chOff x="1190625" y="1637731"/>
            <a:chExt cx="4419600" cy="4056311"/>
          </a:xfrm>
        </p:grpSpPr>
        <p:sp>
          <p:nvSpPr>
            <p:cNvPr id="22" name="矩形: 圆顶角 21"/>
            <p:cNvSpPr/>
            <p:nvPr/>
          </p:nvSpPr>
          <p:spPr>
            <a:xfrm>
              <a:off x="1190625" y="1637731"/>
              <a:ext cx="4419600" cy="4026015"/>
            </a:xfrm>
            <a:prstGeom prst="round2SameRect">
              <a:avLst>
                <a:gd name="adj1" fmla="val 7067"/>
                <a:gd name="adj2" fmla="val 0"/>
              </a:avLst>
            </a:prstGeom>
            <a:solidFill>
              <a:schemeClr val="bg1"/>
            </a:solidFill>
            <a:ln>
              <a:noFill/>
            </a:ln>
            <a:effectLst>
              <a:outerShdw blurRad="444500" sx="94000" sy="94000" algn="ctr" rotWithShape="0">
                <a:schemeClr val="accent2">
                  <a:lumMod val="7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矩形 22"/>
            <p:cNvSpPr/>
            <p:nvPr/>
          </p:nvSpPr>
          <p:spPr>
            <a:xfrm flipV="1">
              <a:off x="1190625" y="5648323"/>
              <a:ext cx="4419600" cy="45719"/>
            </a:xfrm>
            <a:prstGeom prst="rect">
              <a:avLst/>
            </a:prstGeom>
            <a:gradFill flip="none" rotWithShape="1">
              <a:gsLst>
                <a:gs pos="25000">
                  <a:srgbClr val="02897A"/>
                </a:gs>
                <a:gs pos="100000">
                  <a:srgbClr val="02B29D">
                    <a:lumMod val="93000"/>
                    <a:lumOff val="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文本框 19"/>
          <p:cNvSpPr txBox="1"/>
          <p:nvPr/>
        </p:nvSpPr>
        <p:spPr>
          <a:xfrm>
            <a:off x="1260909" y="1776935"/>
            <a:ext cx="3965609" cy="3880999"/>
          </a:xfrm>
          <a:prstGeom prst="rect">
            <a:avLst/>
          </a:prstGeom>
          <a:noFill/>
        </p:spPr>
        <p:txBody>
          <a:bodyPr wrap="square" rtlCol="0">
            <a:spAutoFit/>
          </a:bodyPr>
          <a:lstStyle/>
          <a:p>
            <a:pPr algn="just">
              <a:lnSpc>
                <a:spcPct val="150000"/>
              </a:lnSpc>
            </a:pPr>
            <a:r>
              <a:rPr lang="zh-CN" altLang="en-US" sz="2000" b="1" dirty="0">
                <a:solidFill>
                  <a:srgbClr val="42978D"/>
                </a:solidFill>
              </a:rPr>
              <a:t>系统自带</a:t>
            </a:r>
            <a:endParaRPr lang="en-US" altLang="zh-CN" sz="2000" b="1" dirty="0">
              <a:solidFill>
                <a:srgbClr val="42978D"/>
              </a:solidFill>
            </a:endParaRPr>
          </a:p>
          <a:p>
            <a:pPr algn="just">
              <a:lnSpc>
                <a:spcPct val="150000"/>
              </a:lnSpc>
            </a:pPr>
            <a:r>
              <a:rPr lang="en-US" altLang="zh-CN" dirty="0"/>
              <a:t>iOS——</a:t>
            </a:r>
            <a:r>
              <a:rPr lang="zh-CN" altLang="en-US" dirty="0"/>
              <a:t>旁白</a:t>
            </a:r>
            <a:endParaRPr lang="en-US" altLang="zh-CN" dirty="0"/>
          </a:p>
          <a:p>
            <a:pPr algn="just">
              <a:lnSpc>
                <a:spcPct val="150000"/>
              </a:lnSpc>
            </a:pPr>
            <a:r>
              <a:rPr lang="en-US" altLang="zh-CN" dirty="0"/>
              <a:t>Android——</a:t>
            </a:r>
            <a:r>
              <a:rPr lang="en-US" altLang="zh-CN" dirty="0" err="1"/>
              <a:t>TalkBack</a:t>
            </a:r>
            <a:endParaRPr lang="en-US" altLang="zh-CN" dirty="0"/>
          </a:p>
          <a:p>
            <a:pPr algn="just">
              <a:lnSpc>
                <a:spcPct val="150000"/>
              </a:lnSpc>
            </a:pPr>
            <a:r>
              <a:rPr lang="en-US" altLang="zh-CN" dirty="0"/>
              <a:t>Harmony OS——</a:t>
            </a:r>
            <a:r>
              <a:rPr lang="zh-CN" altLang="en-US" dirty="0"/>
              <a:t>屏幕朗读</a:t>
            </a:r>
            <a:endParaRPr lang="en-US" altLang="zh-CN" dirty="0"/>
          </a:p>
          <a:p>
            <a:pPr algn="just">
              <a:lnSpc>
                <a:spcPct val="150000"/>
              </a:lnSpc>
            </a:pPr>
            <a:endParaRPr lang="en-US" altLang="zh-CN" dirty="0"/>
          </a:p>
          <a:p>
            <a:pPr algn="just">
              <a:lnSpc>
                <a:spcPct val="150000"/>
              </a:lnSpc>
            </a:pPr>
            <a:r>
              <a:rPr lang="zh-CN" altLang="en-US" sz="2000" b="1" dirty="0">
                <a:solidFill>
                  <a:srgbClr val="42978D"/>
                </a:solidFill>
              </a:rPr>
              <a:t>第三方厂商</a:t>
            </a:r>
            <a:r>
              <a:rPr lang="zh-CN" altLang="en-US" dirty="0"/>
              <a:t>（可用于</a:t>
            </a:r>
            <a:r>
              <a:rPr lang="en-US" altLang="zh-CN" dirty="0"/>
              <a:t>Android</a:t>
            </a:r>
            <a:r>
              <a:rPr lang="zh-CN" altLang="en-US" dirty="0"/>
              <a:t>和</a:t>
            </a:r>
            <a:r>
              <a:rPr lang="en-US" altLang="zh-CN" dirty="0"/>
              <a:t>Harmony OS</a:t>
            </a:r>
            <a:r>
              <a:rPr lang="zh-CN" altLang="en-US" dirty="0"/>
              <a:t>）</a:t>
            </a:r>
            <a:endParaRPr lang="en-US" altLang="zh-CN" dirty="0"/>
          </a:p>
          <a:p>
            <a:pPr algn="just">
              <a:lnSpc>
                <a:spcPct val="150000"/>
              </a:lnSpc>
            </a:pPr>
            <a:r>
              <a:rPr lang="zh-CN" altLang="en-US" dirty="0"/>
              <a:t>保益悦听、点明、天坦、解说、心智无障碍助手等</a:t>
            </a:r>
            <a:endParaRPr lang="en-US" altLang="zh-CN" dirty="0"/>
          </a:p>
        </p:txBody>
      </p:sp>
      <p:sp>
        <p:nvSpPr>
          <p:cNvPr id="3" name="矩形: 圆角 2">
            <a:extLst>
              <a:ext uri="{FF2B5EF4-FFF2-40B4-BE49-F238E27FC236}">
                <a16:creationId xmlns:a16="http://schemas.microsoft.com/office/drawing/2014/main" id="{D66412B1-25B8-07D2-4C3F-EEED8E94845D}"/>
              </a:ext>
              <a:ext uri="{C183D7F6-B498-43B3-948B-1728B52AA6E4}">
                <adec:decorative xmlns:adec="http://schemas.microsoft.com/office/drawing/2017/decorative" val="1"/>
              </a:ext>
            </a:extLst>
          </p:cNvPr>
          <p:cNvSpPr/>
          <p:nvPr/>
        </p:nvSpPr>
        <p:spPr>
          <a:xfrm>
            <a:off x="1734912" y="829695"/>
            <a:ext cx="2011816" cy="372610"/>
          </a:xfrm>
          <a:prstGeom prst="roundRect">
            <a:avLst>
              <a:gd name="adj" fmla="val 50000"/>
            </a:avLst>
          </a:prstGeom>
          <a:noFill/>
          <a:ln>
            <a:solidFill>
              <a:srgbClr val="0289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4" name="矩形: 圆角 3">
            <a:extLst>
              <a:ext uri="{FF2B5EF4-FFF2-40B4-BE49-F238E27FC236}">
                <a16:creationId xmlns:a16="http://schemas.microsoft.com/office/drawing/2014/main" id="{CCC593E7-F57C-7FFF-2A38-2E0F6DDB8E74}"/>
              </a:ext>
              <a:ext uri="{C183D7F6-B498-43B3-948B-1728B52AA6E4}">
                <adec:decorative xmlns:adec="http://schemas.microsoft.com/office/drawing/2017/decorative" val="1"/>
              </a:ext>
            </a:extLst>
          </p:cNvPr>
          <p:cNvSpPr/>
          <p:nvPr/>
        </p:nvSpPr>
        <p:spPr>
          <a:xfrm>
            <a:off x="658813" y="829695"/>
            <a:ext cx="1757816" cy="372610"/>
          </a:xfrm>
          <a:prstGeom prst="roundRect">
            <a:avLst>
              <a:gd name="adj" fmla="val 50000"/>
            </a:avLst>
          </a:prstGeom>
          <a:solidFill>
            <a:srgbClr val="02897A"/>
          </a:solidFill>
          <a:ln>
            <a:solidFill>
              <a:srgbClr val="0590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endParaRPr>
          </a:p>
        </p:txBody>
      </p:sp>
      <p:sp>
        <p:nvSpPr>
          <p:cNvPr id="5" name="文本占位符 3">
            <a:extLst>
              <a:ext uri="{FF2B5EF4-FFF2-40B4-BE49-F238E27FC236}">
                <a16:creationId xmlns:a16="http://schemas.microsoft.com/office/drawing/2014/main" id="{928E9A44-29AF-5ECF-545C-98E9035B56A3}"/>
              </a:ext>
            </a:extLst>
          </p:cNvPr>
          <p:cNvSpPr txBox="1"/>
          <p:nvPr/>
        </p:nvSpPr>
        <p:spPr>
          <a:xfrm>
            <a:off x="777652" y="883217"/>
            <a:ext cx="2583543" cy="2655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1400" dirty="0">
                <a:solidFill>
                  <a:schemeClr val="bg1"/>
                </a:solidFill>
                <a:latin typeface="思源黑体 CN Bold" panose="020B0800000000000000" pitchFamily="34" charset="-122"/>
                <a:ea typeface="思源黑体 CN Bold" panose="020B0800000000000000" pitchFamily="34" charset="-122"/>
              </a:rPr>
              <a:t>移动端屏幕阅读器</a:t>
            </a:r>
          </a:p>
        </p:txBody>
      </p:sp>
      <p:sp>
        <p:nvSpPr>
          <p:cNvPr id="7" name="文本框 6">
            <a:extLst>
              <a:ext uri="{FF2B5EF4-FFF2-40B4-BE49-F238E27FC236}">
                <a16:creationId xmlns:a16="http://schemas.microsoft.com/office/drawing/2014/main" id="{68C40C95-3794-1284-CFA9-C08E43E694E8}"/>
              </a:ext>
            </a:extLst>
          </p:cNvPr>
          <p:cNvSpPr txBox="1"/>
          <p:nvPr/>
        </p:nvSpPr>
        <p:spPr>
          <a:xfrm>
            <a:off x="6963693" y="1776935"/>
            <a:ext cx="3965609" cy="3465500"/>
          </a:xfrm>
          <a:prstGeom prst="rect">
            <a:avLst/>
          </a:prstGeom>
          <a:noFill/>
        </p:spPr>
        <p:txBody>
          <a:bodyPr wrap="square" rtlCol="0">
            <a:spAutoFit/>
          </a:bodyPr>
          <a:lstStyle/>
          <a:p>
            <a:pPr algn="just">
              <a:lnSpc>
                <a:spcPct val="150000"/>
              </a:lnSpc>
            </a:pPr>
            <a:r>
              <a:rPr lang="zh-CN" altLang="en-US" sz="2000" b="1" dirty="0">
                <a:solidFill>
                  <a:srgbClr val="42978D"/>
                </a:solidFill>
              </a:rPr>
              <a:t>运行原理</a:t>
            </a:r>
            <a:endParaRPr lang="en-US" altLang="zh-CN" sz="2000" b="1" dirty="0">
              <a:solidFill>
                <a:srgbClr val="42978D"/>
              </a:solidFill>
            </a:endParaRPr>
          </a:p>
          <a:p>
            <a:pPr algn="just">
              <a:lnSpc>
                <a:spcPct val="150000"/>
              </a:lnSpc>
            </a:pPr>
            <a:r>
              <a:rPr lang="zh-CN" altLang="en-US" dirty="0"/>
              <a:t>屏幕阅读器依赖操作系统提供的无障碍相关</a:t>
            </a:r>
            <a:r>
              <a:rPr lang="en-US" altLang="zh-CN" dirty="0"/>
              <a:t>API</a:t>
            </a:r>
            <a:r>
              <a:rPr lang="zh-CN" altLang="en-US" dirty="0"/>
              <a:t>来完成可视化信息到语音、盲文等输出形式的转化。</a:t>
            </a:r>
            <a:endParaRPr lang="en-US" altLang="zh-CN" dirty="0"/>
          </a:p>
          <a:p>
            <a:pPr algn="just">
              <a:lnSpc>
                <a:spcPct val="150000"/>
              </a:lnSpc>
            </a:pPr>
            <a:endParaRPr lang="en-US" altLang="zh-CN" dirty="0"/>
          </a:p>
          <a:p>
            <a:pPr algn="just">
              <a:lnSpc>
                <a:spcPct val="150000"/>
              </a:lnSpc>
            </a:pPr>
            <a:r>
              <a:rPr lang="zh-CN" altLang="en-US" sz="2000" b="1" dirty="0">
                <a:solidFill>
                  <a:srgbClr val="42978D"/>
                </a:solidFill>
              </a:rPr>
              <a:t>其他技术</a:t>
            </a:r>
            <a:endParaRPr lang="en-US" altLang="zh-CN" sz="2000" b="1" dirty="0">
              <a:solidFill>
                <a:srgbClr val="42978D"/>
              </a:solidFill>
            </a:endParaRPr>
          </a:p>
          <a:p>
            <a:pPr algn="just">
              <a:lnSpc>
                <a:spcPct val="150000"/>
              </a:lnSpc>
            </a:pPr>
            <a:r>
              <a:rPr lang="zh-CN" altLang="en-US" dirty="0"/>
              <a:t>通过人工智能进一步对界面内容和信息进行识别</a:t>
            </a:r>
            <a:endParaRPr lang="en-US" altLang="zh-CN"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C183D7F6-B498-43B3-948B-1728B52AA6E4}">
                <adec:decorative xmlns:adec="http://schemas.microsoft.com/office/drawing/2017/decorative" val="1"/>
              </a:ext>
            </a:extLst>
          </p:cNvPr>
          <p:cNvSpPr/>
          <p:nvPr/>
        </p:nvSpPr>
        <p:spPr>
          <a:xfrm>
            <a:off x="1734912" y="829695"/>
            <a:ext cx="2011816" cy="372610"/>
          </a:xfrm>
          <a:prstGeom prst="roundRect">
            <a:avLst>
              <a:gd name="adj" fmla="val 50000"/>
            </a:avLst>
          </a:prstGeom>
          <a:noFill/>
          <a:ln>
            <a:solidFill>
              <a:srgbClr val="0289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5" name="矩形: 圆角 4">
            <a:extLst>
              <a:ext uri="{C183D7F6-B498-43B3-948B-1728B52AA6E4}">
                <adec:decorative xmlns:adec="http://schemas.microsoft.com/office/drawing/2017/decorative" val="1"/>
              </a:ext>
            </a:extLst>
          </p:cNvPr>
          <p:cNvSpPr/>
          <p:nvPr/>
        </p:nvSpPr>
        <p:spPr>
          <a:xfrm>
            <a:off x="658813" y="829695"/>
            <a:ext cx="1757816" cy="372610"/>
          </a:xfrm>
          <a:prstGeom prst="roundRect">
            <a:avLst>
              <a:gd name="adj" fmla="val 50000"/>
            </a:avLst>
          </a:prstGeom>
          <a:solidFill>
            <a:srgbClr val="02897A"/>
          </a:solidFill>
          <a:ln>
            <a:solidFill>
              <a:srgbClr val="0590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endParaRPr>
          </a:p>
        </p:txBody>
      </p:sp>
      <p:sp>
        <p:nvSpPr>
          <p:cNvPr id="7" name="文本占位符 3"/>
          <p:cNvSpPr txBox="1"/>
          <p:nvPr/>
        </p:nvSpPr>
        <p:spPr>
          <a:xfrm>
            <a:off x="245949" y="883217"/>
            <a:ext cx="2583543" cy="2655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altLang="en-US" sz="1400" dirty="0">
                <a:solidFill>
                  <a:schemeClr val="bg1"/>
                </a:solidFill>
                <a:latin typeface="思源黑体 CN Bold" panose="020B0800000000000000" pitchFamily="34" charset="-122"/>
                <a:ea typeface="思源黑体 CN Bold" panose="020B0800000000000000" pitchFamily="34" charset="-122"/>
              </a:rPr>
              <a:t>读屏常见无障碍问题</a:t>
            </a:r>
          </a:p>
        </p:txBody>
      </p:sp>
      <p:grpSp>
        <p:nvGrpSpPr>
          <p:cNvPr id="86" name="组合 85">
            <a:extLst>
              <a:ext uri="{C183D7F6-B498-43B3-948B-1728B52AA6E4}">
                <adec:decorative xmlns:adec="http://schemas.microsoft.com/office/drawing/2017/decorative" val="1"/>
              </a:ext>
            </a:extLst>
          </p:cNvPr>
          <p:cNvGrpSpPr/>
          <p:nvPr/>
        </p:nvGrpSpPr>
        <p:grpSpPr>
          <a:xfrm>
            <a:off x="1050925" y="2096770"/>
            <a:ext cx="2163445" cy="3706496"/>
            <a:chOff x="1655" y="3912"/>
            <a:chExt cx="3407" cy="5345"/>
          </a:xfrm>
        </p:grpSpPr>
        <p:grpSp>
          <p:nvGrpSpPr>
            <p:cNvPr id="87" name="组合 86"/>
            <p:cNvGrpSpPr/>
            <p:nvPr/>
          </p:nvGrpSpPr>
          <p:grpSpPr>
            <a:xfrm>
              <a:off x="1655" y="3912"/>
              <a:ext cx="3407" cy="5345"/>
              <a:chOff x="1165978" y="1637731"/>
              <a:chExt cx="4419600" cy="4691838"/>
            </a:xfrm>
          </p:grpSpPr>
          <p:sp>
            <p:nvSpPr>
              <p:cNvPr id="91" name="矩形: 圆顶角 90"/>
              <p:cNvSpPr/>
              <p:nvPr/>
            </p:nvSpPr>
            <p:spPr>
              <a:xfrm>
                <a:off x="1190625" y="1637731"/>
                <a:ext cx="4394953" cy="4691838"/>
              </a:xfrm>
              <a:prstGeom prst="round2SameRect">
                <a:avLst>
                  <a:gd name="adj1" fmla="val 5965"/>
                  <a:gd name="adj2" fmla="val 0"/>
                </a:avLst>
              </a:prstGeom>
              <a:solidFill>
                <a:schemeClr val="bg1"/>
              </a:solidFill>
              <a:ln>
                <a:noFill/>
              </a:ln>
              <a:effectLst>
                <a:outerShdw blurRad="444500" sx="94000" sy="94000" algn="ctr" rotWithShape="0">
                  <a:schemeClr val="accent2">
                    <a:lumMod val="7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2" name="矩形 91"/>
              <p:cNvSpPr/>
              <p:nvPr/>
            </p:nvSpPr>
            <p:spPr>
              <a:xfrm flipV="1">
                <a:off x="1165978" y="6283850"/>
                <a:ext cx="4419600" cy="45719"/>
              </a:xfrm>
              <a:prstGeom prst="rect">
                <a:avLst/>
              </a:prstGeom>
              <a:gradFill flip="none" rotWithShape="1">
                <a:gsLst>
                  <a:gs pos="25000">
                    <a:srgbClr val="02897A"/>
                  </a:gs>
                  <a:gs pos="100000">
                    <a:srgbClr val="02B29D">
                      <a:lumMod val="93000"/>
                      <a:lumOff val="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8" name="文本框 87"/>
            <p:cNvSpPr txBox="1"/>
            <p:nvPr/>
          </p:nvSpPr>
          <p:spPr>
            <a:xfrm>
              <a:off x="2248" y="5071"/>
              <a:ext cx="2259" cy="533"/>
            </a:xfrm>
            <a:prstGeom prst="rect">
              <a:avLst/>
            </a:prstGeom>
            <a:noFill/>
          </p:spPr>
          <p:txBody>
            <a:bodyPr wrap="square" rtlCol="0">
              <a:spAutoFit/>
            </a:bodyPr>
            <a:lstStyle/>
            <a:p>
              <a:pPr algn="ctr"/>
              <a:r>
                <a:rPr lang="zh-CN" altLang="en-US" dirty="0">
                  <a:solidFill>
                    <a:srgbClr val="02897A"/>
                  </a:solidFill>
                  <a:latin typeface="思源黑体 CN Bold" panose="020B0800000000000000" pitchFamily="34" charset="-122"/>
                  <a:ea typeface="思源黑体 CN Bold" panose="020B0800000000000000" pitchFamily="34" charset="-122"/>
                </a:rPr>
                <a:t>朗读问题</a:t>
              </a:r>
            </a:p>
          </p:txBody>
        </p:sp>
        <p:sp>
          <p:nvSpPr>
            <p:cNvPr id="90" name="文本框 89"/>
            <p:cNvSpPr txBox="1"/>
            <p:nvPr/>
          </p:nvSpPr>
          <p:spPr>
            <a:xfrm>
              <a:off x="1800" y="5461"/>
              <a:ext cx="3040" cy="3347"/>
            </a:xfrm>
            <a:prstGeom prst="rect">
              <a:avLst/>
            </a:prstGeom>
            <a:noFill/>
          </p:spPr>
          <p:txBody>
            <a:bodyPr wrap="square" rtlCol="0">
              <a:spAutoFit/>
            </a:bodyPr>
            <a:lstStyle/>
            <a:p>
              <a:pPr marL="177800" indent="-177800" algn="just">
                <a:lnSpc>
                  <a:spcPct val="150000"/>
                </a:lnSpc>
                <a:buFont typeface="Arial" panose="020B0604020202020204" pitchFamily="34" charset="0"/>
                <a:buChar char="•"/>
              </a:pPr>
              <a:r>
                <a:rPr lang="zh-CN" altLang="en-US" sz="1400" dirty="0">
                  <a:solidFill>
                    <a:srgbClr val="666666"/>
                  </a:solidFill>
                </a:rPr>
                <a:t>无标签</a:t>
              </a:r>
              <a:endParaRPr lang="en-US" altLang="zh-CN" sz="1400" dirty="0">
                <a:solidFill>
                  <a:srgbClr val="666666"/>
                </a:solidFill>
              </a:endParaRPr>
            </a:p>
            <a:p>
              <a:pPr marL="177800" indent="-177800" algn="just">
                <a:lnSpc>
                  <a:spcPct val="150000"/>
                </a:lnSpc>
                <a:buFont typeface="Arial" panose="020B0604020202020204" pitchFamily="34" charset="0"/>
                <a:buChar char="•"/>
              </a:pPr>
              <a:r>
                <a:rPr lang="zh-CN" altLang="en-US" sz="1400" dirty="0">
                  <a:solidFill>
                    <a:srgbClr val="666666"/>
                  </a:solidFill>
                </a:rPr>
                <a:t>朗读错误</a:t>
              </a:r>
              <a:endParaRPr lang="en-US" altLang="zh-CN" sz="1400" dirty="0">
                <a:solidFill>
                  <a:srgbClr val="666666"/>
                </a:solidFill>
              </a:endParaRPr>
            </a:p>
            <a:p>
              <a:pPr marL="177800" indent="-177800" algn="just">
                <a:lnSpc>
                  <a:spcPct val="150000"/>
                </a:lnSpc>
                <a:buFont typeface="Arial" panose="020B0604020202020204" pitchFamily="34" charset="0"/>
                <a:buChar char="•"/>
              </a:pPr>
              <a:r>
                <a:rPr lang="zh-CN" altLang="en-US" sz="1400" dirty="0">
                  <a:solidFill>
                    <a:srgbClr val="666666"/>
                  </a:solidFill>
                </a:rPr>
                <a:t>朗读冗余</a:t>
              </a:r>
              <a:endParaRPr lang="en-US" altLang="zh-CN" sz="1400" dirty="0">
                <a:solidFill>
                  <a:srgbClr val="666666"/>
                </a:solidFill>
              </a:endParaRPr>
            </a:p>
            <a:p>
              <a:pPr marL="177800" indent="-177800" algn="just">
                <a:lnSpc>
                  <a:spcPct val="150000"/>
                </a:lnSpc>
                <a:buFont typeface="Arial" panose="020B0604020202020204" pitchFamily="34" charset="0"/>
                <a:buChar char="•"/>
              </a:pPr>
              <a:r>
                <a:rPr lang="zh-CN" altLang="en-US" sz="1400" dirty="0">
                  <a:solidFill>
                    <a:srgbClr val="666666"/>
                  </a:solidFill>
                </a:rPr>
                <a:t>朗读不完整</a:t>
              </a:r>
              <a:endParaRPr lang="en-US" altLang="zh-CN" sz="1400" dirty="0">
                <a:solidFill>
                  <a:srgbClr val="666666"/>
                </a:solidFill>
              </a:endParaRPr>
            </a:p>
            <a:p>
              <a:pPr marL="177800" indent="-177800" algn="just">
                <a:lnSpc>
                  <a:spcPct val="150000"/>
                </a:lnSpc>
                <a:buFont typeface="Arial" panose="020B0604020202020204" pitchFamily="34" charset="0"/>
                <a:buChar char="•"/>
              </a:pPr>
              <a:r>
                <a:rPr lang="zh-CN" altLang="en-US" sz="1400" dirty="0">
                  <a:solidFill>
                    <a:srgbClr val="666666"/>
                  </a:solidFill>
                </a:rPr>
                <a:t>控件类型缺失</a:t>
              </a:r>
              <a:r>
                <a:rPr lang="en-US" altLang="zh-CN" sz="1400" dirty="0">
                  <a:solidFill>
                    <a:srgbClr val="666666"/>
                  </a:solidFill>
                </a:rPr>
                <a:t>/</a:t>
              </a:r>
              <a:r>
                <a:rPr lang="zh-CN" altLang="en-US" sz="1400" dirty="0">
                  <a:solidFill>
                    <a:srgbClr val="666666"/>
                  </a:solidFill>
                </a:rPr>
                <a:t>错误</a:t>
              </a:r>
              <a:endParaRPr lang="en-US" altLang="zh-CN" sz="1400" dirty="0">
                <a:solidFill>
                  <a:srgbClr val="666666"/>
                </a:solidFill>
              </a:endParaRPr>
            </a:p>
            <a:p>
              <a:pPr marL="177800" indent="-177800" algn="just">
                <a:lnSpc>
                  <a:spcPct val="150000"/>
                </a:lnSpc>
                <a:buFont typeface="Arial" panose="020B0604020202020204" pitchFamily="34" charset="0"/>
                <a:buChar char="•"/>
              </a:pPr>
              <a:r>
                <a:rPr lang="zh-CN" altLang="en-US" sz="1400" dirty="0">
                  <a:solidFill>
                    <a:srgbClr val="666666"/>
                  </a:solidFill>
                </a:rPr>
                <a:t>控件状态缺失</a:t>
              </a:r>
              <a:r>
                <a:rPr lang="en-US" altLang="zh-CN" sz="1400" dirty="0">
                  <a:solidFill>
                    <a:srgbClr val="666666"/>
                  </a:solidFill>
                </a:rPr>
                <a:t>/</a:t>
              </a:r>
              <a:r>
                <a:rPr lang="zh-CN" altLang="en-US" sz="1400" dirty="0">
                  <a:solidFill>
                    <a:srgbClr val="666666"/>
                  </a:solidFill>
                </a:rPr>
                <a:t>错误</a:t>
              </a:r>
              <a:endParaRPr lang="en-US" altLang="zh-CN" sz="1400" dirty="0">
                <a:solidFill>
                  <a:srgbClr val="666666"/>
                </a:solidFill>
              </a:endParaRPr>
            </a:p>
            <a:p>
              <a:pPr marL="177800" indent="-177800" algn="just">
                <a:lnSpc>
                  <a:spcPct val="150000"/>
                </a:lnSpc>
                <a:buFont typeface="Arial" panose="020B0604020202020204" pitchFamily="34" charset="0"/>
                <a:buChar char="•"/>
              </a:pPr>
              <a:r>
                <a:rPr lang="zh-CN" altLang="en-US" sz="1400" dirty="0">
                  <a:solidFill>
                    <a:srgbClr val="666666"/>
                  </a:solidFill>
                </a:rPr>
                <a:t>缺少信息</a:t>
              </a:r>
              <a:r>
                <a:rPr lang="en-US" altLang="zh-CN" sz="1400" dirty="0">
                  <a:solidFill>
                    <a:srgbClr val="666666"/>
                  </a:solidFill>
                </a:rPr>
                <a:t>/</a:t>
              </a:r>
              <a:r>
                <a:rPr lang="zh-CN" altLang="en-US" sz="1400" dirty="0">
                  <a:solidFill>
                    <a:srgbClr val="666666"/>
                  </a:solidFill>
                </a:rPr>
                <a:t>错误提示</a:t>
              </a:r>
            </a:p>
          </p:txBody>
        </p:sp>
      </p:grpSp>
      <p:grpSp>
        <p:nvGrpSpPr>
          <p:cNvPr id="128" name="组合 127">
            <a:extLst>
              <a:ext uri="{C183D7F6-B498-43B3-948B-1728B52AA6E4}">
                <adec:decorative xmlns:adec="http://schemas.microsoft.com/office/drawing/2017/decorative" val="1"/>
              </a:ext>
            </a:extLst>
          </p:cNvPr>
          <p:cNvGrpSpPr/>
          <p:nvPr/>
        </p:nvGrpSpPr>
        <p:grpSpPr>
          <a:xfrm>
            <a:off x="8988216" y="2096770"/>
            <a:ext cx="2163445" cy="3706495"/>
            <a:chOff x="1655" y="3912"/>
            <a:chExt cx="3407" cy="5345"/>
          </a:xfrm>
        </p:grpSpPr>
        <p:grpSp>
          <p:nvGrpSpPr>
            <p:cNvPr id="130" name="组合 129"/>
            <p:cNvGrpSpPr/>
            <p:nvPr/>
          </p:nvGrpSpPr>
          <p:grpSpPr>
            <a:xfrm>
              <a:off x="1655" y="3912"/>
              <a:ext cx="3407" cy="5345"/>
              <a:chOff x="1165978" y="1637731"/>
              <a:chExt cx="4419600" cy="4691838"/>
            </a:xfrm>
          </p:grpSpPr>
          <p:sp>
            <p:nvSpPr>
              <p:cNvPr id="134" name="矩形: 圆顶角 133"/>
              <p:cNvSpPr/>
              <p:nvPr/>
            </p:nvSpPr>
            <p:spPr>
              <a:xfrm>
                <a:off x="1190625" y="1637731"/>
                <a:ext cx="4394953" cy="4691838"/>
              </a:xfrm>
              <a:prstGeom prst="round2SameRect">
                <a:avLst>
                  <a:gd name="adj1" fmla="val 5965"/>
                  <a:gd name="adj2" fmla="val 0"/>
                </a:avLst>
              </a:prstGeom>
              <a:solidFill>
                <a:schemeClr val="bg1"/>
              </a:solidFill>
              <a:ln>
                <a:noFill/>
              </a:ln>
              <a:effectLst>
                <a:outerShdw blurRad="444500" sx="94000" sy="94000" algn="ctr" rotWithShape="0">
                  <a:schemeClr val="accent2">
                    <a:lumMod val="7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5" name="矩形 134"/>
              <p:cNvSpPr/>
              <p:nvPr/>
            </p:nvSpPr>
            <p:spPr>
              <a:xfrm flipV="1">
                <a:off x="1165978" y="6283850"/>
                <a:ext cx="4419600" cy="45719"/>
              </a:xfrm>
              <a:prstGeom prst="rect">
                <a:avLst/>
              </a:prstGeom>
              <a:gradFill flip="none" rotWithShape="1">
                <a:gsLst>
                  <a:gs pos="25000">
                    <a:srgbClr val="02897A"/>
                  </a:gs>
                  <a:gs pos="100000">
                    <a:srgbClr val="02B29D">
                      <a:lumMod val="93000"/>
                      <a:lumOff val="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1" name="文本框 130"/>
            <p:cNvSpPr txBox="1"/>
            <p:nvPr/>
          </p:nvSpPr>
          <p:spPr>
            <a:xfrm>
              <a:off x="2248" y="5071"/>
              <a:ext cx="2259" cy="533"/>
            </a:xfrm>
            <a:prstGeom prst="rect">
              <a:avLst/>
            </a:prstGeom>
            <a:noFill/>
          </p:spPr>
          <p:txBody>
            <a:bodyPr wrap="square" rtlCol="0">
              <a:spAutoFit/>
            </a:bodyPr>
            <a:lstStyle/>
            <a:p>
              <a:pPr algn="ctr"/>
              <a:r>
                <a:rPr lang="zh-CN" altLang="en-US" dirty="0">
                  <a:solidFill>
                    <a:srgbClr val="02897A"/>
                  </a:solidFill>
                  <a:latin typeface="思源黑体 CN Bold" panose="020B0800000000000000" pitchFamily="34" charset="-122"/>
                  <a:ea typeface="思源黑体 CN Bold" panose="020B0800000000000000" pitchFamily="34" charset="-122"/>
                </a:rPr>
                <a:t>其他问题</a:t>
              </a:r>
            </a:p>
          </p:txBody>
        </p:sp>
      </p:grpSp>
      <p:grpSp>
        <p:nvGrpSpPr>
          <p:cNvPr id="137" name="组合 136">
            <a:extLst>
              <a:ext uri="{C183D7F6-B498-43B3-948B-1728B52AA6E4}">
                <adec:decorative xmlns:adec="http://schemas.microsoft.com/office/drawing/2017/decorative" val="1"/>
              </a:ext>
            </a:extLst>
          </p:cNvPr>
          <p:cNvGrpSpPr/>
          <p:nvPr/>
        </p:nvGrpSpPr>
        <p:grpSpPr>
          <a:xfrm>
            <a:off x="3696689" y="2096770"/>
            <a:ext cx="2163445" cy="3706495"/>
            <a:chOff x="1655" y="3912"/>
            <a:chExt cx="3407" cy="5345"/>
          </a:xfrm>
        </p:grpSpPr>
        <p:grpSp>
          <p:nvGrpSpPr>
            <p:cNvPr id="139" name="组合 138"/>
            <p:cNvGrpSpPr/>
            <p:nvPr/>
          </p:nvGrpSpPr>
          <p:grpSpPr>
            <a:xfrm>
              <a:off x="1655" y="3912"/>
              <a:ext cx="3407" cy="5345"/>
              <a:chOff x="1165978" y="1637731"/>
              <a:chExt cx="4419600" cy="4691838"/>
            </a:xfrm>
          </p:grpSpPr>
          <p:sp>
            <p:nvSpPr>
              <p:cNvPr id="143" name="矩形: 圆顶角 142"/>
              <p:cNvSpPr/>
              <p:nvPr/>
            </p:nvSpPr>
            <p:spPr>
              <a:xfrm>
                <a:off x="1190625" y="1637731"/>
                <a:ext cx="4394953" cy="4691838"/>
              </a:xfrm>
              <a:prstGeom prst="round2SameRect">
                <a:avLst>
                  <a:gd name="adj1" fmla="val 5965"/>
                  <a:gd name="adj2" fmla="val 0"/>
                </a:avLst>
              </a:prstGeom>
              <a:solidFill>
                <a:schemeClr val="bg1"/>
              </a:solidFill>
              <a:ln>
                <a:noFill/>
              </a:ln>
              <a:effectLst>
                <a:outerShdw blurRad="444500" sx="94000" sy="94000" algn="ctr" rotWithShape="0">
                  <a:schemeClr val="accent2">
                    <a:lumMod val="7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4" name="矩形 143"/>
              <p:cNvSpPr/>
              <p:nvPr/>
            </p:nvSpPr>
            <p:spPr>
              <a:xfrm flipV="1">
                <a:off x="1165978" y="6283850"/>
                <a:ext cx="4419600" cy="45719"/>
              </a:xfrm>
              <a:prstGeom prst="rect">
                <a:avLst/>
              </a:prstGeom>
              <a:gradFill flip="none" rotWithShape="1">
                <a:gsLst>
                  <a:gs pos="25000">
                    <a:srgbClr val="02897A"/>
                  </a:gs>
                  <a:gs pos="100000">
                    <a:srgbClr val="02B29D">
                      <a:lumMod val="93000"/>
                      <a:lumOff val="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0" name="文本框 139"/>
            <p:cNvSpPr txBox="1"/>
            <p:nvPr/>
          </p:nvSpPr>
          <p:spPr>
            <a:xfrm>
              <a:off x="2248" y="5071"/>
              <a:ext cx="2259" cy="533"/>
            </a:xfrm>
            <a:prstGeom prst="rect">
              <a:avLst/>
            </a:prstGeom>
            <a:noFill/>
          </p:spPr>
          <p:txBody>
            <a:bodyPr wrap="square" rtlCol="0">
              <a:spAutoFit/>
            </a:bodyPr>
            <a:lstStyle/>
            <a:p>
              <a:pPr algn="ctr"/>
              <a:r>
                <a:rPr lang="zh-CN" altLang="en-US" dirty="0">
                  <a:solidFill>
                    <a:srgbClr val="02897A"/>
                  </a:solidFill>
                  <a:latin typeface="思源黑体 CN Bold" panose="020B0800000000000000" pitchFamily="34" charset="-122"/>
                  <a:ea typeface="思源黑体 CN Bold" panose="020B0800000000000000" pitchFamily="34" charset="-122"/>
                </a:rPr>
                <a:t>焦点问题</a:t>
              </a:r>
            </a:p>
          </p:txBody>
        </p:sp>
      </p:grpSp>
      <p:grpSp>
        <p:nvGrpSpPr>
          <p:cNvPr id="146" name="组合 145">
            <a:extLst>
              <a:ext uri="{C183D7F6-B498-43B3-948B-1728B52AA6E4}">
                <adec:decorative xmlns:adec="http://schemas.microsoft.com/office/drawing/2017/decorative" val="1"/>
              </a:ext>
            </a:extLst>
          </p:cNvPr>
          <p:cNvGrpSpPr/>
          <p:nvPr/>
        </p:nvGrpSpPr>
        <p:grpSpPr>
          <a:xfrm>
            <a:off x="6342453" y="2096770"/>
            <a:ext cx="2163445" cy="3706495"/>
            <a:chOff x="1655" y="3912"/>
            <a:chExt cx="3407" cy="5345"/>
          </a:xfrm>
        </p:grpSpPr>
        <p:grpSp>
          <p:nvGrpSpPr>
            <p:cNvPr id="148" name="组合 147"/>
            <p:cNvGrpSpPr/>
            <p:nvPr/>
          </p:nvGrpSpPr>
          <p:grpSpPr>
            <a:xfrm>
              <a:off x="1655" y="3912"/>
              <a:ext cx="3407" cy="5345"/>
              <a:chOff x="1165978" y="1637731"/>
              <a:chExt cx="4419600" cy="4691838"/>
            </a:xfrm>
          </p:grpSpPr>
          <p:sp>
            <p:nvSpPr>
              <p:cNvPr id="152" name="矩形: 圆顶角 151"/>
              <p:cNvSpPr/>
              <p:nvPr/>
            </p:nvSpPr>
            <p:spPr>
              <a:xfrm>
                <a:off x="1190625" y="1637731"/>
                <a:ext cx="4394953" cy="4691838"/>
              </a:xfrm>
              <a:prstGeom prst="round2SameRect">
                <a:avLst>
                  <a:gd name="adj1" fmla="val 5965"/>
                  <a:gd name="adj2" fmla="val 0"/>
                </a:avLst>
              </a:prstGeom>
              <a:solidFill>
                <a:schemeClr val="bg1"/>
              </a:solidFill>
              <a:ln>
                <a:noFill/>
              </a:ln>
              <a:effectLst>
                <a:outerShdw blurRad="444500" sx="94000" sy="94000" algn="ctr" rotWithShape="0">
                  <a:schemeClr val="accent2">
                    <a:lumMod val="7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3" name="矩形 152"/>
              <p:cNvSpPr/>
              <p:nvPr/>
            </p:nvSpPr>
            <p:spPr>
              <a:xfrm flipV="1">
                <a:off x="1165978" y="6283850"/>
                <a:ext cx="4419600" cy="45719"/>
              </a:xfrm>
              <a:prstGeom prst="rect">
                <a:avLst/>
              </a:prstGeom>
              <a:gradFill flip="none" rotWithShape="1">
                <a:gsLst>
                  <a:gs pos="25000">
                    <a:srgbClr val="02897A"/>
                  </a:gs>
                  <a:gs pos="100000">
                    <a:srgbClr val="02B29D">
                      <a:lumMod val="93000"/>
                      <a:lumOff val="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9" name="文本框 148"/>
            <p:cNvSpPr txBox="1"/>
            <p:nvPr/>
          </p:nvSpPr>
          <p:spPr>
            <a:xfrm>
              <a:off x="2248" y="5071"/>
              <a:ext cx="2259" cy="533"/>
            </a:xfrm>
            <a:prstGeom prst="rect">
              <a:avLst/>
            </a:prstGeom>
            <a:noFill/>
          </p:spPr>
          <p:txBody>
            <a:bodyPr wrap="square" rtlCol="0">
              <a:spAutoFit/>
            </a:bodyPr>
            <a:lstStyle/>
            <a:p>
              <a:pPr algn="ctr"/>
              <a:r>
                <a:rPr lang="zh-CN" altLang="en-US" dirty="0">
                  <a:solidFill>
                    <a:srgbClr val="02897A"/>
                  </a:solidFill>
                  <a:latin typeface="思源黑体 CN Bold" panose="020B0800000000000000" pitchFamily="34" charset="-122"/>
                  <a:ea typeface="思源黑体 CN Bold" panose="020B0800000000000000" pitchFamily="34" charset="-122"/>
                </a:rPr>
                <a:t>操作问题</a:t>
              </a:r>
            </a:p>
          </p:txBody>
        </p:sp>
      </p:grpSp>
      <p:pic>
        <p:nvPicPr>
          <p:cNvPr id="8" name="图片 7">
            <a:extLst>
              <a:ext uri="{FF2B5EF4-FFF2-40B4-BE49-F238E27FC236}">
                <a16:creationId xmlns:a16="http://schemas.microsoft.com/office/drawing/2014/main" id="{D451C8A8-4D87-B969-A892-730981270D58}"/>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8267" y="1709921"/>
            <a:ext cx="1188761" cy="1188761"/>
          </a:xfrm>
          <a:prstGeom prst="rect">
            <a:avLst/>
          </a:prstGeom>
        </p:spPr>
      </p:pic>
      <p:pic>
        <p:nvPicPr>
          <p:cNvPr id="10" name="图片 9">
            <a:extLst>
              <a:ext uri="{FF2B5EF4-FFF2-40B4-BE49-F238E27FC236}">
                <a16:creationId xmlns:a16="http://schemas.microsoft.com/office/drawing/2014/main" id="{4650B548-3873-A0B0-8D42-728DABC61AD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8448" y="1709921"/>
            <a:ext cx="1047110" cy="1047110"/>
          </a:xfrm>
          <a:prstGeom prst="rect">
            <a:avLst/>
          </a:prstGeom>
        </p:spPr>
      </p:pic>
      <p:pic>
        <p:nvPicPr>
          <p:cNvPr id="12" name="图片 11">
            <a:extLst>
              <a:ext uri="{FF2B5EF4-FFF2-40B4-BE49-F238E27FC236}">
                <a16:creationId xmlns:a16="http://schemas.microsoft.com/office/drawing/2014/main" id="{7BDC3472-B504-8BE5-3B7C-D125EEB40AA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0708" y="1718140"/>
            <a:ext cx="1051063" cy="1051063"/>
          </a:xfrm>
          <a:prstGeom prst="rect">
            <a:avLst/>
          </a:prstGeom>
        </p:spPr>
      </p:pic>
      <p:pic>
        <p:nvPicPr>
          <p:cNvPr id="14" name="图片 13">
            <a:extLst>
              <a:ext uri="{FF2B5EF4-FFF2-40B4-BE49-F238E27FC236}">
                <a16:creationId xmlns:a16="http://schemas.microsoft.com/office/drawing/2014/main" id="{98CD939D-D61C-D14D-2E7D-39EB71E9A4A5}"/>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7908" y="1891733"/>
            <a:ext cx="825136" cy="825136"/>
          </a:xfrm>
          <a:prstGeom prst="rect">
            <a:avLst/>
          </a:prstGeom>
        </p:spPr>
      </p:pic>
      <p:sp>
        <p:nvSpPr>
          <p:cNvPr id="15" name="文本框 14">
            <a:extLst>
              <a:ext uri="{FF2B5EF4-FFF2-40B4-BE49-F238E27FC236}">
                <a16:creationId xmlns:a16="http://schemas.microsoft.com/office/drawing/2014/main" id="{EFEFCCD7-1876-7F91-EC9C-B9A60B784696}"/>
              </a:ext>
            </a:extLst>
          </p:cNvPr>
          <p:cNvSpPr txBox="1"/>
          <p:nvPr/>
        </p:nvSpPr>
        <p:spPr>
          <a:xfrm>
            <a:off x="3825276" y="3169469"/>
            <a:ext cx="1930400" cy="2644122"/>
          </a:xfrm>
          <a:prstGeom prst="rect">
            <a:avLst/>
          </a:prstGeom>
          <a:noFill/>
        </p:spPr>
        <p:txBody>
          <a:bodyPr wrap="square" rtlCol="0">
            <a:spAutoFit/>
          </a:bodyPr>
          <a:lstStyle/>
          <a:p>
            <a:pPr marL="177800" indent="-177800" algn="just">
              <a:lnSpc>
                <a:spcPct val="150000"/>
              </a:lnSpc>
              <a:buFont typeface="Arial" panose="020B0604020202020204" pitchFamily="34" charset="0"/>
              <a:buChar char="•"/>
            </a:pPr>
            <a:r>
              <a:rPr lang="zh-CN" altLang="en-US" sz="1400" dirty="0">
                <a:solidFill>
                  <a:srgbClr val="666666"/>
                </a:solidFill>
              </a:rPr>
              <a:t>无焦点</a:t>
            </a:r>
            <a:endParaRPr lang="en-US" altLang="zh-CN" sz="1400" dirty="0">
              <a:solidFill>
                <a:srgbClr val="666666"/>
              </a:solidFill>
            </a:endParaRPr>
          </a:p>
          <a:p>
            <a:pPr marL="177800" indent="-177800" algn="just">
              <a:lnSpc>
                <a:spcPct val="150000"/>
              </a:lnSpc>
              <a:buFont typeface="Arial" panose="020B0604020202020204" pitchFamily="34" charset="0"/>
              <a:buChar char="•"/>
            </a:pPr>
            <a:r>
              <a:rPr lang="zh-CN" altLang="en-US" sz="1400" dirty="0">
                <a:solidFill>
                  <a:srgbClr val="666666"/>
                </a:solidFill>
              </a:rPr>
              <a:t>大焦点覆盖</a:t>
            </a:r>
            <a:endParaRPr lang="en-US" altLang="zh-CN" sz="1400" dirty="0">
              <a:solidFill>
                <a:srgbClr val="666666"/>
              </a:solidFill>
            </a:endParaRPr>
          </a:p>
          <a:p>
            <a:pPr marL="177800" indent="-177800" algn="just">
              <a:lnSpc>
                <a:spcPct val="150000"/>
              </a:lnSpc>
              <a:buFont typeface="Arial" panose="020B0604020202020204" pitchFamily="34" charset="0"/>
              <a:buChar char="•"/>
            </a:pPr>
            <a:r>
              <a:rPr lang="zh-CN" altLang="en-US" sz="1400" dirty="0">
                <a:solidFill>
                  <a:srgbClr val="666666"/>
                </a:solidFill>
              </a:rPr>
              <a:t>底层焦点</a:t>
            </a:r>
            <a:endParaRPr lang="en-US" altLang="zh-CN" sz="1400" dirty="0">
              <a:solidFill>
                <a:srgbClr val="666666"/>
              </a:solidFill>
            </a:endParaRPr>
          </a:p>
          <a:p>
            <a:pPr marL="177800" indent="-177800" algn="just">
              <a:lnSpc>
                <a:spcPct val="150000"/>
              </a:lnSpc>
              <a:buFont typeface="Arial" panose="020B0604020202020204" pitchFamily="34" charset="0"/>
              <a:buChar char="•"/>
            </a:pPr>
            <a:r>
              <a:rPr lang="zh-CN" altLang="en-US" sz="1400" dirty="0">
                <a:solidFill>
                  <a:srgbClr val="666666"/>
                </a:solidFill>
              </a:rPr>
              <a:t>焦点过大</a:t>
            </a:r>
            <a:r>
              <a:rPr lang="en-US" altLang="zh-CN" sz="1400" dirty="0">
                <a:solidFill>
                  <a:srgbClr val="666666"/>
                </a:solidFill>
              </a:rPr>
              <a:t>/</a:t>
            </a:r>
            <a:r>
              <a:rPr lang="zh-CN" altLang="en-US" sz="1400" dirty="0">
                <a:solidFill>
                  <a:srgbClr val="666666"/>
                </a:solidFill>
              </a:rPr>
              <a:t>过小</a:t>
            </a:r>
            <a:endParaRPr lang="en-US" altLang="zh-CN" sz="1400" dirty="0">
              <a:solidFill>
                <a:srgbClr val="666666"/>
              </a:solidFill>
            </a:endParaRPr>
          </a:p>
          <a:p>
            <a:pPr marL="177800" indent="-177800" algn="just">
              <a:lnSpc>
                <a:spcPct val="150000"/>
              </a:lnSpc>
              <a:buFont typeface="Arial" panose="020B0604020202020204" pitchFamily="34" charset="0"/>
              <a:buChar char="•"/>
            </a:pPr>
            <a:r>
              <a:rPr lang="zh-CN" altLang="en-US" sz="1400" dirty="0">
                <a:solidFill>
                  <a:srgbClr val="666666"/>
                </a:solidFill>
              </a:rPr>
              <a:t>焦点冗余</a:t>
            </a:r>
            <a:r>
              <a:rPr lang="en-US" altLang="zh-CN" sz="1400" dirty="0">
                <a:solidFill>
                  <a:srgbClr val="666666"/>
                </a:solidFill>
              </a:rPr>
              <a:t>/</a:t>
            </a:r>
            <a:r>
              <a:rPr lang="zh-CN" altLang="en-US" sz="1400" dirty="0">
                <a:solidFill>
                  <a:srgbClr val="666666"/>
                </a:solidFill>
              </a:rPr>
              <a:t>过细</a:t>
            </a:r>
            <a:endParaRPr lang="en-US" altLang="zh-CN" sz="1400" dirty="0">
              <a:solidFill>
                <a:srgbClr val="666666"/>
              </a:solidFill>
            </a:endParaRPr>
          </a:p>
          <a:p>
            <a:pPr marL="177800" indent="-177800" algn="just">
              <a:lnSpc>
                <a:spcPct val="150000"/>
              </a:lnSpc>
              <a:buFont typeface="Arial" panose="020B0604020202020204" pitchFamily="34" charset="0"/>
              <a:buChar char="•"/>
            </a:pPr>
            <a:r>
              <a:rPr lang="zh-CN" altLang="en-US" sz="1400" dirty="0">
                <a:solidFill>
                  <a:srgbClr val="666666"/>
                </a:solidFill>
              </a:rPr>
              <a:t>焦点丢失</a:t>
            </a:r>
            <a:r>
              <a:rPr lang="en-US" altLang="zh-CN" sz="1400" dirty="0">
                <a:solidFill>
                  <a:srgbClr val="666666"/>
                </a:solidFill>
              </a:rPr>
              <a:t>/</a:t>
            </a:r>
            <a:r>
              <a:rPr lang="zh-CN" altLang="en-US" sz="1400" dirty="0">
                <a:solidFill>
                  <a:srgbClr val="666666"/>
                </a:solidFill>
              </a:rPr>
              <a:t>重置</a:t>
            </a:r>
            <a:endParaRPr lang="en-US" altLang="zh-CN" sz="1400" dirty="0">
              <a:solidFill>
                <a:srgbClr val="666666"/>
              </a:solidFill>
            </a:endParaRPr>
          </a:p>
          <a:p>
            <a:pPr marL="177800" indent="-177800" algn="just">
              <a:lnSpc>
                <a:spcPct val="150000"/>
              </a:lnSpc>
              <a:buFont typeface="Arial" panose="020B0604020202020204" pitchFamily="34" charset="0"/>
              <a:buChar char="•"/>
            </a:pPr>
            <a:r>
              <a:rPr lang="zh-CN" altLang="en-US" sz="1400" dirty="0">
                <a:solidFill>
                  <a:srgbClr val="666666"/>
                </a:solidFill>
              </a:rPr>
              <a:t>焦点顺序</a:t>
            </a:r>
            <a:endParaRPr lang="en-US" altLang="zh-CN" sz="1400" dirty="0">
              <a:solidFill>
                <a:srgbClr val="666666"/>
              </a:solidFill>
            </a:endParaRPr>
          </a:p>
          <a:p>
            <a:pPr marL="177800" indent="-177800" algn="just">
              <a:lnSpc>
                <a:spcPct val="150000"/>
              </a:lnSpc>
              <a:buFont typeface="Arial" panose="020B0604020202020204" pitchFamily="34" charset="0"/>
              <a:buChar char="•"/>
            </a:pPr>
            <a:r>
              <a:rPr lang="zh-CN" altLang="en-US" sz="1400" dirty="0">
                <a:solidFill>
                  <a:srgbClr val="666666"/>
                </a:solidFill>
              </a:rPr>
              <a:t>焦点陷阱</a:t>
            </a:r>
          </a:p>
        </p:txBody>
      </p:sp>
      <p:sp>
        <p:nvSpPr>
          <p:cNvPr id="16" name="文本框 15">
            <a:extLst>
              <a:ext uri="{FF2B5EF4-FFF2-40B4-BE49-F238E27FC236}">
                <a16:creationId xmlns:a16="http://schemas.microsoft.com/office/drawing/2014/main" id="{3DF5CBEF-BF95-B465-0A6A-03B8266DB1EE}"/>
              </a:ext>
            </a:extLst>
          </p:cNvPr>
          <p:cNvSpPr txBox="1"/>
          <p:nvPr/>
        </p:nvSpPr>
        <p:spPr>
          <a:xfrm>
            <a:off x="6471040" y="3172886"/>
            <a:ext cx="1930400" cy="1028295"/>
          </a:xfrm>
          <a:prstGeom prst="rect">
            <a:avLst/>
          </a:prstGeom>
          <a:noFill/>
        </p:spPr>
        <p:txBody>
          <a:bodyPr wrap="square" rtlCol="0">
            <a:spAutoFit/>
          </a:bodyPr>
          <a:lstStyle/>
          <a:p>
            <a:pPr marL="177800" indent="-177800" algn="just">
              <a:lnSpc>
                <a:spcPct val="150000"/>
              </a:lnSpc>
              <a:buFont typeface="Arial" panose="020B0604020202020204" pitchFamily="34" charset="0"/>
              <a:buChar char="•"/>
            </a:pPr>
            <a:r>
              <a:rPr lang="zh-CN" altLang="en-US" sz="1400" dirty="0">
                <a:solidFill>
                  <a:srgbClr val="666666"/>
                </a:solidFill>
              </a:rPr>
              <a:t>手势异常</a:t>
            </a:r>
            <a:endParaRPr lang="en-US" altLang="zh-CN" sz="1400" dirty="0">
              <a:solidFill>
                <a:srgbClr val="666666"/>
              </a:solidFill>
            </a:endParaRPr>
          </a:p>
          <a:p>
            <a:pPr marL="177800" indent="-177800" algn="just">
              <a:lnSpc>
                <a:spcPct val="150000"/>
              </a:lnSpc>
              <a:buFont typeface="Arial" panose="020B0604020202020204" pitchFamily="34" charset="0"/>
              <a:buChar char="•"/>
            </a:pPr>
            <a:r>
              <a:rPr lang="zh-CN" altLang="en-US" sz="1400" dirty="0">
                <a:solidFill>
                  <a:srgbClr val="666666"/>
                </a:solidFill>
              </a:rPr>
              <a:t>操作时间不足</a:t>
            </a:r>
            <a:endParaRPr lang="en-US" altLang="zh-CN" sz="1400" dirty="0">
              <a:solidFill>
                <a:srgbClr val="666666"/>
              </a:solidFill>
            </a:endParaRPr>
          </a:p>
          <a:p>
            <a:pPr marL="177800" indent="-177800" algn="just">
              <a:lnSpc>
                <a:spcPct val="150000"/>
              </a:lnSpc>
              <a:buFont typeface="Arial" panose="020B0604020202020204" pitchFamily="34" charset="0"/>
              <a:buChar char="•"/>
            </a:pPr>
            <a:r>
              <a:rPr lang="zh-CN" altLang="en-US" sz="1400" dirty="0">
                <a:solidFill>
                  <a:srgbClr val="666666"/>
                </a:solidFill>
              </a:rPr>
              <a:t>验证码</a:t>
            </a:r>
          </a:p>
        </p:txBody>
      </p:sp>
      <p:sp>
        <p:nvSpPr>
          <p:cNvPr id="17" name="文本框 16">
            <a:extLst>
              <a:ext uri="{FF2B5EF4-FFF2-40B4-BE49-F238E27FC236}">
                <a16:creationId xmlns:a16="http://schemas.microsoft.com/office/drawing/2014/main" id="{A35C461C-F046-7AAC-8668-F97F1C967552}"/>
              </a:ext>
            </a:extLst>
          </p:cNvPr>
          <p:cNvSpPr txBox="1"/>
          <p:nvPr/>
        </p:nvSpPr>
        <p:spPr>
          <a:xfrm>
            <a:off x="9118600" y="3172886"/>
            <a:ext cx="1930400" cy="1028295"/>
          </a:xfrm>
          <a:prstGeom prst="rect">
            <a:avLst/>
          </a:prstGeom>
          <a:noFill/>
        </p:spPr>
        <p:txBody>
          <a:bodyPr wrap="square" rtlCol="0">
            <a:spAutoFit/>
          </a:bodyPr>
          <a:lstStyle/>
          <a:p>
            <a:pPr marL="177800" indent="-177800" algn="just">
              <a:lnSpc>
                <a:spcPct val="150000"/>
              </a:lnSpc>
              <a:buFont typeface="Arial" panose="020B0604020202020204" pitchFamily="34" charset="0"/>
              <a:buChar char="•"/>
            </a:pPr>
            <a:r>
              <a:rPr lang="en-US" altLang="zh-CN" sz="1400" dirty="0">
                <a:solidFill>
                  <a:srgbClr val="666666"/>
                </a:solidFill>
              </a:rPr>
              <a:t>Crash</a:t>
            </a:r>
          </a:p>
          <a:p>
            <a:pPr marL="177800" indent="-177800" algn="just">
              <a:lnSpc>
                <a:spcPct val="150000"/>
              </a:lnSpc>
              <a:buFont typeface="Arial" panose="020B0604020202020204" pitchFamily="34" charset="0"/>
              <a:buChar char="•"/>
            </a:pPr>
            <a:r>
              <a:rPr lang="zh-CN" altLang="en-US" sz="1400" dirty="0">
                <a:solidFill>
                  <a:srgbClr val="666666"/>
                </a:solidFill>
              </a:rPr>
              <a:t>加载异常</a:t>
            </a:r>
            <a:endParaRPr lang="en-US" altLang="zh-CN" sz="1400" dirty="0">
              <a:solidFill>
                <a:srgbClr val="666666"/>
              </a:solidFill>
            </a:endParaRPr>
          </a:p>
          <a:p>
            <a:pPr marL="177800" indent="-177800" algn="just">
              <a:lnSpc>
                <a:spcPct val="150000"/>
              </a:lnSpc>
              <a:buFont typeface="Arial" panose="020B0604020202020204" pitchFamily="34" charset="0"/>
              <a:buChar char="•"/>
            </a:pPr>
            <a:r>
              <a:rPr lang="zh-CN" altLang="en-US" sz="1400" dirty="0">
                <a:solidFill>
                  <a:srgbClr val="666666"/>
                </a:solidFill>
              </a:rPr>
              <a:t>其他</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658813" y="2653070"/>
            <a:ext cx="7282030" cy="2542171"/>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zh-CN" altLang="en-US" b="1" dirty="0">
                <a:solidFill>
                  <a:srgbClr val="666666"/>
                </a:solidFill>
              </a:rPr>
              <a:t>问题表现：</a:t>
            </a:r>
            <a:endParaRPr lang="en-US" altLang="zh-CN" b="1" dirty="0">
              <a:solidFill>
                <a:srgbClr val="666666"/>
              </a:solidFill>
            </a:endParaRPr>
          </a:p>
          <a:p>
            <a:pPr algn="just">
              <a:lnSpc>
                <a:spcPct val="150000"/>
              </a:lnSpc>
            </a:pPr>
            <a:r>
              <a:rPr lang="zh-CN" altLang="en-US" dirty="0">
                <a:solidFill>
                  <a:srgbClr val="666666"/>
                </a:solidFill>
              </a:rPr>
              <a:t>控件缺少可访问性标签，屏幕阅读器无朗读或朗读“未加标签”、朗读资源名称等</a:t>
            </a:r>
            <a:endParaRPr lang="en-US" altLang="zh-CN" dirty="0">
              <a:solidFill>
                <a:srgbClr val="666666"/>
              </a:solidFill>
            </a:endParaRPr>
          </a:p>
          <a:p>
            <a:pPr algn="just">
              <a:lnSpc>
                <a:spcPct val="150000"/>
              </a:lnSpc>
            </a:pPr>
            <a:endParaRPr lang="en-US" altLang="zh-CN" dirty="0">
              <a:solidFill>
                <a:srgbClr val="666666"/>
              </a:solidFill>
            </a:endParaRPr>
          </a:p>
          <a:p>
            <a:pPr marL="285750" indent="-285750" algn="just">
              <a:lnSpc>
                <a:spcPct val="150000"/>
              </a:lnSpc>
              <a:buFont typeface="Arial" panose="020B0604020202020204" pitchFamily="34" charset="0"/>
              <a:buChar char="•"/>
            </a:pPr>
            <a:r>
              <a:rPr lang="zh-CN" altLang="en-US" b="1" dirty="0">
                <a:solidFill>
                  <a:srgbClr val="666666"/>
                </a:solidFill>
              </a:rPr>
              <a:t>对用户影响：</a:t>
            </a:r>
            <a:r>
              <a:rPr lang="zh-CN" altLang="en-US" b="1" dirty="0">
                <a:solidFill>
                  <a:srgbClr val="42978D"/>
                </a:solidFill>
              </a:rPr>
              <a:t>高</a:t>
            </a:r>
            <a:endParaRPr lang="en-US" altLang="zh-CN" b="1" dirty="0">
              <a:solidFill>
                <a:srgbClr val="42978D"/>
              </a:solidFill>
            </a:endParaRPr>
          </a:p>
          <a:p>
            <a:pPr algn="just">
              <a:lnSpc>
                <a:spcPct val="150000"/>
              </a:lnSpc>
            </a:pPr>
            <a:r>
              <a:rPr lang="zh-CN" altLang="en-US" dirty="0">
                <a:solidFill>
                  <a:srgbClr val="666666"/>
                </a:solidFill>
              </a:rPr>
              <a:t>用户不了解控件的目的作用</a:t>
            </a:r>
            <a:endParaRPr lang="en-US" altLang="zh-CN" dirty="0">
              <a:solidFill>
                <a:srgbClr val="666666"/>
              </a:solidFill>
            </a:endParaRPr>
          </a:p>
        </p:txBody>
      </p:sp>
      <p:sp>
        <p:nvSpPr>
          <p:cNvPr id="15" name="文本框 14"/>
          <p:cNvSpPr txBox="1"/>
          <p:nvPr/>
        </p:nvSpPr>
        <p:spPr>
          <a:xfrm>
            <a:off x="658813" y="1856882"/>
            <a:ext cx="1757816" cy="646331"/>
          </a:xfrm>
          <a:prstGeom prst="rect">
            <a:avLst/>
          </a:prstGeom>
          <a:noFill/>
        </p:spPr>
        <p:txBody>
          <a:bodyPr wrap="square" rtlCol="0">
            <a:spAutoFit/>
          </a:bodyPr>
          <a:lstStyle/>
          <a:p>
            <a:r>
              <a:rPr lang="zh-CN" altLang="en-US" sz="3600" dirty="0">
                <a:solidFill>
                  <a:srgbClr val="02897A"/>
                </a:solidFill>
                <a:latin typeface="+mj-ea"/>
                <a:ea typeface="+mj-ea"/>
              </a:rPr>
              <a:t>无标签</a:t>
            </a:r>
          </a:p>
        </p:txBody>
      </p:sp>
      <p:sp>
        <p:nvSpPr>
          <p:cNvPr id="16" name="文本框 15"/>
          <p:cNvSpPr txBox="1"/>
          <p:nvPr/>
        </p:nvSpPr>
        <p:spPr>
          <a:xfrm>
            <a:off x="8679543" y="6025383"/>
            <a:ext cx="2852057" cy="276999"/>
          </a:xfrm>
          <a:prstGeom prst="rect">
            <a:avLst/>
          </a:prstGeom>
          <a:noFill/>
        </p:spPr>
        <p:txBody>
          <a:bodyPr wrap="square" rtlCol="0">
            <a:spAutoFit/>
          </a:bodyPr>
          <a:lstStyle/>
          <a:p>
            <a:pPr algn="r"/>
            <a:r>
              <a:rPr lang="zh-CN" altLang="en-US" sz="1200" b="0" i="0" dirty="0">
                <a:solidFill>
                  <a:schemeClr val="bg1">
                    <a:alpha val="70000"/>
                  </a:schemeClr>
                </a:solidFill>
                <a:effectLst/>
                <a:latin typeface="思源黑体 CN Regular" panose="020B0500000000000000" pitchFamily="34" charset="-122"/>
              </a:rPr>
              <a:t>深圳市信息无障碍研究会</a:t>
            </a:r>
            <a:r>
              <a:rPr lang="en-US" altLang="zh-CN" sz="1200" b="0" i="0" dirty="0">
                <a:solidFill>
                  <a:schemeClr val="bg1">
                    <a:alpha val="70000"/>
                  </a:schemeClr>
                </a:solidFill>
                <a:effectLst/>
                <a:latin typeface="思源黑体 CN Regular" panose="020B0500000000000000" pitchFamily="34" charset="-122"/>
              </a:rPr>
              <a:t>©</a:t>
            </a:r>
            <a:r>
              <a:rPr lang="zh-CN" altLang="en-US" sz="1200" b="0" i="0" dirty="0">
                <a:solidFill>
                  <a:schemeClr val="bg1">
                    <a:alpha val="70000"/>
                  </a:schemeClr>
                </a:solidFill>
                <a:effectLst/>
                <a:latin typeface="思源黑体 CN Regular" panose="020B0500000000000000" pitchFamily="34" charset="-122"/>
              </a:rPr>
              <a:t>版权所有</a:t>
            </a:r>
            <a:endParaRPr lang="zh-CN" altLang="en-US" sz="1200" dirty="0">
              <a:solidFill>
                <a:schemeClr val="bg1">
                  <a:alpha val="70000"/>
                </a:schemeClr>
              </a:solidFill>
              <a:latin typeface="+mn-lt"/>
            </a:endParaRPr>
          </a:p>
        </p:txBody>
      </p:sp>
      <p:sp>
        <p:nvSpPr>
          <p:cNvPr id="23" name="矩形: 圆角 22">
            <a:extLst>
              <a:ext uri="{C183D7F6-B498-43B3-948B-1728B52AA6E4}">
                <adec:decorative xmlns:adec="http://schemas.microsoft.com/office/drawing/2017/decorative" val="1"/>
              </a:ext>
            </a:extLst>
          </p:cNvPr>
          <p:cNvSpPr/>
          <p:nvPr/>
        </p:nvSpPr>
        <p:spPr>
          <a:xfrm>
            <a:off x="764808" y="5566729"/>
            <a:ext cx="1278282" cy="45719"/>
          </a:xfrm>
          <a:prstGeom prst="roundRect">
            <a:avLst>
              <a:gd name="adj" fmla="val 0"/>
            </a:avLst>
          </a:prstGeom>
          <a:solidFill>
            <a:srgbClr val="FDD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21" name="矩形: 圆角 20">
            <a:extLst>
              <a:ext uri="{C183D7F6-B498-43B3-948B-1728B52AA6E4}">
                <adec:decorative xmlns:adec="http://schemas.microsoft.com/office/drawing/2017/decorative" val="1"/>
              </a:ext>
            </a:extLst>
          </p:cNvPr>
          <p:cNvSpPr/>
          <p:nvPr/>
        </p:nvSpPr>
        <p:spPr>
          <a:xfrm>
            <a:off x="1734912" y="829695"/>
            <a:ext cx="2011816" cy="372610"/>
          </a:xfrm>
          <a:prstGeom prst="roundRect">
            <a:avLst>
              <a:gd name="adj" fmla="val 50000"/>
            </a:avLst>
          </a:prstGeom>
          <a:noFill/>
          <a:ln>
            <a:solidFill>
              <a:srgbClr val="0289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2" name="矩形: 圆角 21">
            <a:extLst>
              <a:ext uri="{C183D7F6-B498-43B3-948B-1728B52AA6E4}">
                <adec:decorative xmlns:adec="http://schemas.microsoft.com/office/drawing/2017/decorative" val="1"/>
              </a:ext>
            </a:extLst>
          </p:cNvPr>
          <p:cNvSpPr/>
          <p:nvPr/>
        </p:nvSpPr>
        <p:spPr>
          <a:xfrm>
            <a:off x="658813" y="829695"/>
            <a:ext cx="1757816" cy="372610"/>
          </a:xfrm>
          <a:prstGeom prst="roundRect">
            <a:avLst>
              <a:gd name="adj" fmla="val 50000"/>
            </a:avLst>
          </a:prstGeom>
          <a:solidFill>
            <a:srgbClr val="02897A"/>
          </a:solidFill>
          <a:ln>
            <a:solidFill>
              <a:srgbClr val="0590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endParaRPr>
          </a:p>
        </p:txBody>
      </p:sp>
      <p:sp>
        <p:nvSpPr>
          <p:cNvPr id="25" name="文本占位符 3"/>
          <p:cNvSpPr txBox="1"/>
          <p:nvPr/>
        </p:nvSpPr>
        <p:spPr>
          <a:xfrm>
            <a:off x="1048310" y="883217"/>
            <a:ext cx="2583543" cy="2655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1400" dirty="0">
                <a:solidFill>
                  <a:schemeClr val="bg1"/>
                </a:solidFill>
                <a:latin typeface="思源黑体 CN Bold" panose="020B0800000000000000" pitchFamily="34" charset="-122"/>
                <a:ea typeface="思源黑体 CN Bold" panose="020B0800000000000000" pitchFamily="34" charset="-122"/>
              </a:rPr>
              <a:t>朗读问题</a:t>
            </a:r>
          </a:p>
        </p:txBody>
      </p:sp>
      <p:sp>
        <p:nvSpPr>
          <p:cNvPr id="2" name="矩形 1">
            <a:extLst>
              <a:ext uri="{FF2B5EF4-FFF2-40B4-BE49-F238E27FC236}">
                <a16:creationId xmlns:a16="http://schemas.microsoft.com/office/drawing/2014/main" id="{2442732C-A9D8-BA77-67FB-884B6EEB034D}"/>
              </a:ext>
              <a:ext uri="{C183D7F6-B498-43B3-948B-1728B52AA6E4}">
                <adec:decorative xmlns:adec="http://schemas.microsoft.com/office/drawing/2017/decorative" val="1"/>
              </a:ext>
            </a:extLst>
          </p:cNvPr>
          <p:cNvSpPr/>
          <p:nvPr/>
        </p:nvSpPr>
        <p:spPr>
          <a:xfrm>
            <a:off x="8564262" y="2114330"/>
            <a:ext cx="2643863" cy="3365292"/>
          </a:xfrm>
          <a:prstGeom prst="rect">
            <a:avLst/>
          </a:prstGeom>
          <a:solidFill>
            <a:srgbClr val="059085">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11BA4965-B7B1-A5A3-F504-126D7B94EAA1}"/>
              </a:ext>
            </a:extLst>
          </p:cNvPr>
          <p:cNvSpPr txBox="1"/>
          <p:nvPr/>
        </p:nvSpPr>
        <p:spPr>
          <a:xfrm>
            <a:off x="2853721" y="2113850"/>
            <a:ext cx="2243212" cy="307777"/>
          </a:xfrm>
          <a:prstGeom prst="rect">
            <a:avLst/>
          </a:prstGeom>
          <a:noFill/>
        </p:spPr>
        <p:txBody>
          <a:bodyPr wrap="square" rtlCol="0">
            <a:spAutoFit/>
          </a:bodyPr>
          <a:lstStyle/>
          <a:p>
            <a:r>
              <a:rPr lang="zh-CN" altLang="en-US" sz="1400" dirty="0">
                <a:solidFill>
                  <a:srgbClr val="666666"/>
                </a:solidFill>
                <a:latin typeface="+mj-ea"/>
                <a:ea typeface="+mj-ea"/>
              </a:rPr>
              <a:t>问题占比：</a:t>
            </a:r>
            <a:r>
              <a:rPr lang="en-US" altLang="zh-CN" sz="1400" dirty="0">
                <a:solidFill>
                  <a:srgbClr val="666666"/>
                </a:solidFill>
                <a:latin typeface="+mj-ea"/>
                <a:ea typeface="+mj-ea"/>
              </a:rPr>
              <a:t>32.99%</a:t>
            </a:r>
            <a:endParaRPr lang="zh-CN" altLang="en-US" sz="1400" dirty="0">
              <a:solidFill>
                <a:srgbClr val="666666"/>
              </a:solidFill>
              <a:latin typeface="+mj-ea"/>
              <a:ea typeface="+mj-ea"/>
            </a:endParaRPr>
          </a:p>
        </p:txBody>
      </p:sp>
      <p:sp>
        <p:nvSpPr>
          <p:cNvPr id="4" name="文本框 3">
            <a:extLst>
              <a:ext uri="{FF2B5EF4-FFF2-40B4-BE49-F238E27FC236}">
                <a16:creationId xmlns:a16="http://schemas.microsoft.com/office/drawing/2014/main" id="{22B80E22-BE20-DB54-76BE-DD59D7E8A5CD}"/>
              </a:ext>
            </a:extLst>
          </p:cNvPr>
          <p:cNvSpPr txBox="1"/>
          <p:nvPr/>
        </p:nvSpPr>
        <p:spPr>
          <a:xfrm>
            <a:off x="8564262" y="1752888"/>
            <a:ext cx="2243212" cy="369332"/>
          </a:xfrm>
          <a:prstGeom prst="rect">
            <a:avLst/>
          </a:prstGeom>
          <a:noFill/>
        </p:spPr>
        <p:txBody>
          <a:bodyPr wrap="square" rtlCol="0">
            <a:spAutoFit/>
          </a:bodyPr>
          <a:lstStyle/>
          <a:p>
            <a:r>
              <a:rPr lang="zh-CN" altLang="en-US" dirty="0">
                <a:solidFill>
                  <a:srgbClr val="42978D"/>
                </a:solidFill>
                <a:latin typeface="+mj-ea"/>
                <a:ea typeface="+mj-ea"/>
              </a:rPr>
              <a:t>关联标准</a:t>
            </a:r>
          </a:p>
        </p:txBody>
      </p:sp>
      <p:sp>
        <p:nvSpPr>
          <p:cNvPr id="5" name="文本框 4">
            <a:extLst>
              <a:ext uri="{FF2B5EF4-FFF2-40B4-BE49-F238E27FC236}">
                <a16:creationId xmlns:a16="http://schemas.microsoft.com/office/drawing/2014/main" id="{522EABC9-7D0D-7D1A-699B-2657D6C7C70A}"/>
              </a:ext>
            </a:extLst>
          </p:cNvPr>
          <p:cNvSpPr txBox="1"/>
          <p:nvPr/>
        </p:nvSpPr>
        <p:spPr>
          <a:xfrm>
            <a:off x="8679543" y="2195904"/>
            <a:ext cx="2243212" cy="2505109"/>
          </a:xfrm>
          <a:prstGeom prst="rect">
            <a:avLst/>
          </a:prstGeom>
          <a:noFill/>
        </p:spPr>
        <p:txBody>
          <a:bodyPr wrap="square" rtlCol="0">
            <a:spAutoFit/>
          </a:bodyPr>
          <a:lstStyle/>
          <a:p>
            <a:pPr>
              <a:lnSpc>
                <a:spcPct val="150000"/>
              </a:lnSpc>
            </a:pPr>
            <a:r>
              <a:rPr lang="en-US" altLang="zh-CN" dirty="0">
                <a:solidFill>
                  <a:srgbClr val="666666"/>
                </a:solidFill>
                <a:latin typeface="+mj-ea"/>
                <a:ea typeface="+mj-ea"/>
              </a:rPr>
              <a:t>WCAG2.1</a:t>
            </a:r>
          </a:p>
          <a:p>
            <a:pPr>
              <a:lnSpc>
                <a:spcPct val="150000"/>
              </a:lnSpc>
            </a:pPr>
            <a:r>
              <a:rPr lang="en-US" altLang="zh-CN" sz="1400" dirty="0">
                <a:solidFill>
                  <a:srgbClr val="666666"/>
                </a:solidFill>
                <a:latin typeface="+mj-ea"/>
                <a:ea typeface="+mj-ea"/>
              </a:rPr>
              <a:t>1.1.1</a:t>
            </a:r>
            <a:r>
              <a:rPr lang="zh-CN" altLang="en-US" sz="1400" dirty="0">
                <a:solidFill>
                  <a:srgbClr val="666666"/>
                </a:solidFill>
                <a:latin typeface="+mj-ea"/>
                <a:ea typeface="+mj-ea"/>
              </a:rPr>
              <a:t>非文本内容</a:t>
            </a:r>
            <a:endParaRPr lang="en-US" altLang="zh-CN" sz="1400" dirty="0">
              <a:solidFill>
                <a:srgbClr val="666666"/>
              </a:solidFill>
              <a:latin typeface="+mj-ea"/>
              <a:ea typeface="+mj-ea"/>
            </a:endParaRPr>
          </a:p>
          <a:p>
            <a:pPr>
              <a:lnSpc>
                <a:spcPct val="150000"/>
              </a:lnSpc>
            </a:pPr>
            <a:endParaRPr lang="en-US" altLang="zh-CN" sz="1400" dirty="0">
              <a:solidFill>
                <a:srgbClr val="666666"/>
              </a:solidFill>
              <a:latin typeface="+mj-ea"/>
              <a:ea typeface="+mj-ea"/>
            </a:endParaRPr>
          </a:p>
          <a:p>
            <a:pPr>
              <a:lnSpc>
                <a:spcPct val="150000"/>
              </a:lnSpc>
            </a:pPr>
            <a:r>
              <a:rPr lang="en-US" altLang="zh-CN" dirty="0">
                <a:solidFill>
                  <a:srgbClr val="666666"/>
                </a:solidFill>
                <a:latin typeface="+mj-ea"/>
                <a:ea typeface="+mj-ea"/>
              </a:rPr>
              <a:t>GB/T 37668-2019</a:t>
            </a:r>
          </a:p>
          <a:p>
            <a:pPr>
              <a:lnSpc>
                <a:spcPct val="150000"/>
              </a:lnSpc>
            </a:pPr>
            <a:r>
              <a:rPr lang="en-US" altLang="zh-CN" sz="1400" dirty="0">
                <a:solidFill>
                  <a:srgbClr val="666666"/>
                </a:solidFill>
                <a:latin typeface="+mj-ea"/>
                <a:ea typeface="+mj-ea"/>
              </a:rPr>
              <a:t>3.2.1.2</a:t>
            </a:r>
            <a:r>
              <a:rPr lang="zh-CN" altLang="en-US" sz="1400" dirty="0">
                <a:solidFill>
                  <a:srgbClr val="666666"/>
                </a:solidFill>
                <a:latin typeface="+mj-ea"/>
                <a:ea typeface="+mj-ea"/>
              </a:rPr>
              <a:t>非文本链接</a:t>
            </a:r>
            <a:endParaRPr lang="en-US" altLang="zh-CN" sz="1400" dirty="0">
              <a:solidFill>
                <a:srgbClr val="666666"/>
              </a:solidFill>
              <a:latin typeface="+mj-ea"/>
              <a:ea typeface="+mj-ea"/>
            </a:endParaRPr>
          </a:p>
          <a:p>
            <a:pPr>
              <a:lnSpc>
                <a:spcPct val="150000"/>
              </a:lnSpc>
            </a:pPr>
            <a:r>
              <a:rPr lang="en-US" altLang="zh-CN" sz="1400" dirty="0">
                <a:solidFill>
                  <a:srgbClr val="666666"/>
                </a:solidFill>
                <a:latin typeface="+mj-ea"/>
                <a:ea typeface="+mj-ea"/>
              </a:rPr>
              <a:t>3.2.1.3</a:t>
            </a:r>
            <a:r>
              <a:rPr lang="zh-CN" altLang="en-US" sz="1400" dirty="0">
                <a:solidFill>
                  <a:srgbClr val="666666"/>
                </a:solidFill>
                <a:latin typeface="+mj-ea"/>
                <a:ea typeface="+mj-ea"/>
              </a:rPr>
              <a:t>非文本控件</a:t>
            </a:r>
            <a:endParaRPr lang="en-US" altLang="zh-CN" sz="1400" dirty="0">
              <a:solidFill>
                <a:srgbClr val="666666"/>
              </a:solidFill>
              <a:latin typeface="+mj-ea"/>
              <a:ea typeface="+mj-ea"/>
            </a:endParaRPr>
          </a:p>
          <a:p>
            <a:pPr>
              <a:lnSpc>
                <a:spcPct val="150000"/>
              </a:lnSpc>
            </a:pPr>
            <a:r>
              <a:rPr lang="en-US" altLang="zh-CN" sz="1400" dirty="0">
                <a:solidFill>
                  <a:srgbClr val="666666"/>
                </a:solidFill>
                <a:latin typeface="+mj-ea"/>
                <a:ea typeface="+mj-ea"/>
              </a:rPr>
              <a:t>3.2.1.4</a:t>
            </a:r>
            <a:r>
              <a:rPr lang="zh-CN" altLang="en-US" sz="1400" dirty="0">
                <a:solidFill>
                  <a:srgbClr val="666666"/>
                </a:solidFill>
                <a:latin typeface="+mj-ea"/>
                <a:ea typeface="+mj-ea"/>
              </a:rPr>
              <a:t>非文本内容</a:t>
            </a:r>
            <a:endParaRPr lang="en-US" altLang="zh-CN" sz="1400" dirty="0">
              <a:solidFill>
                <a:srgbClr val="666666"/>
              </a:solidFill>
              <a:latin typeface="+mj-ea"/>
              <a:ea typeface="+mj-e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658813" y="2653070"/>
            <a:ext cx="7282030" cy="2957669"/>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zh-CN" altLang="en-US" b="1" dirty="0">
                <a:solidFill>
                  <a:srgbClr val="666666"/>
                </a:solidFill>
              </a:rPr>
              <a:t>问题表现：</a:t>
            </a:r>
            <a:endParaRPr lang="en-US" altLang="zh-CN" b="1" dirty="0">
              <a:solidFill>
                <a:srgbClr val="666666"/>
              </a:solidFill>
            </a:endParaRPr>
          </a:p>
          <a:p>
            <a:pPr algn="just">
              <a:lnSpc>
                <a:spcPct val="150000"/>
              </a:lnSpc>
            </a:pPr>
            <a:r>
              <a:rPr lang="zh-CN" altLang="en-US" dirty="0">
                <a:solidFill>
                  <a:srgbClr val="666666"/>
                </a:solidFill>
              </a:rPr>
              <a:t>屏幕阅读器朗读出的内容与元素实际情况不符、未能朗读出组件展示的所有信息、或重复朗读相关信息</a:t>
            </a:r>
            <a:endParaRPr lang="en-US" altLang="zh-CN" dirty="0">
              <a:solidFill>
                <a:srgbClr val="666666"/>
              </a:solidFill>
            </a:endParaRPr>
          </a:p>
          <a:p>
            <a:pPr algn="just">
              <a:lnSpc>
                <a:spcPct val="150000"/>
              </a:lnSpc>
            </a:pPr>
            <a:endParaRPr lang="en-US" altLang="zh-CN" dirty="0">
              <a:solidFill>
                <a:srgbClr val="666666"/>
              </a:solidFill>
            </a:endParaRPr>
          </a:p>
          <a:p>
            <a:pPr marL="285750" indent="-285750" algn="just">
              <a:lnSpc>
                <a:spcPct val="150000"/>
              </a:lnSpc>
              <a:buFont typeface="Arial" panose="020B0604020202020204" pitchFamily="34" charset="0"/>
              <a:buChar char="•"/>
            </a:pPr>
            <a:r>
              <a:rPr lang="zh-CN" altLang="en-US" b="1" dirty="0">
                <a:solidFill>
                  <a:srgbClr val="666666"/>
                </a:solidFill>
              </a:rPr>
              <a:t>对用户影响：</a:t>
            </a:r>
            <a:r>
              <a:rPr lang="zh-CN" altLang="en-US" b="1" dirty="0">
                <a:solidFill>
                  <a:srgbClr val="42978D"/>
                </a:solidFill>
              </a:rPr>
              <a:t>中</a:t>
            </a:r>
            <a:endParaRPr lang="en-US" altLang="zh-CN" b="1" dirty="0">
              <a:solidFill>
                <a:srgbClr val="42978D"/>
              </a:solidFill>
            </a:endParaRPr>
          </a:p>
          <a:p>
            <a:pPr algn="just">
              <a:lnSpc>
                <a:spcPct val="150000"/>
              </a:lnSpc>
            </a:pPr>
            <a:r>
              <a:rPr lang="zh-CN" altLang="en-US" dirty="0">
                <a:solidFill>
                  <a:srgbClr val="666666"/>
                </a:solidFill>
              </a:rPr>
              <a:t>使用户对组件目的和内容理解产生困难，可能会误导用户；或影响用户的操作效率</a:t>
            </a:r>
            <a:endParaRPr lang="en-US" altLang="zh-CN" dirty="0">
              <a:solidFill>
                <a:srgbClr val="666666"/>
              </a:solidFill>
            </a:endParaRPr>
          </a:p>
        </p:txBody>
      </p:sp>
      <p:sp>
        <p:nvSpPr>
          <p:cNvPr id="15" name="文本框 14"/>
          <p:cNvSpPr txBox="1"/>
          <p:nvPr/>
        </p:nvSpPr>
        <p:spPr>
          <a:xfrm>
            <a:off x="658812" y="1856882"/>
            <a:ext cx="7156901" cy="646331"/>
          </a:xfrm>
          <a:prstGeom prst="rect">
            <a:avLst/>
          </a:prstGeom>
          <a:noFill/>
        </p:spPr>
        <p:txBody>
          <a:bodyPr wrap="square" rtlCol="0">
            <a:spAutoFit/>
          </a:bodyPr>
          <a:lstStyle/>
          <a:p>
            <a:r>
              <a:rPr lang="zh-CN" altLang="en-US" sz="3600" dirty="0">
                <a:solidFill>
                  <a:srgbClr val="02897A"/>
                </a:solidFill>
                <a:latin typeface="+mj-ea"/>
                <a:ea typeface="+mj-ea"/>
              </a:rPr>
              <a:t>朗读错误</a:t>
            </a:r>
            <a:r>
              <a:rPr lang="en-US" altLang="zh-CN" sz="3600" dirty="0">
                <a:solidFill>
                  <a:srgbClr val="02897A"/>
                </a:solidFill>
                <a:latin typeface="+mj-ea"/>
                <a:ea typeface="+mj-ea"/>
              </a:rPr>
              <a:t>/</a:t>
            </a:r>
            <a:r>
              <a:rPr lang="zh-CN" altLang="en-US" sz="3600" dirty="0">
                <a:solidFill>
                  <a:srgbClr val="02897A"/>
                </a:solidFill>
                <a:latin typeface="+mj-ea"/>
                <a:ea typeface="+mj-ea"/>
              </a:rPr>
              <a:t>不完整</a:t>
            </a:r>
            <a:r>
              <a:rPr lang="en-US" altLang="zh-CN" sz="3600" dirty="0">
                <a:solidFill>
                  <a:srgbClr val="02897A"/>
                </a:solidFill>
                <a:latin typeface="+mj-ea"/>
                <a:ea typeface="+mj-ea"/>
              </a:rPr>
              <a:t>/</a:t>
            </a:r>
            <a:r>
              <a:rPr lang="zh-CN" altLang="en-US" sz="3600" dirty="0">
                <a:solidFill>
                  <a:srgbClr val="02897A"/>
                </a:solidFill>
                <a:latin typeface="+mj-ea"/>
                <a:ea typeface="+mj-ea"/>
              </a:rPr>
              <a:t>冗余</a:t>
            </a:r>
          </a:p>
        </p:txBody>
      </p:sp>
      <p:sp>
        <p:nvSpPr>
          <p:cNvPr id="16" name="文本框 15"/>
          <p:cNvSpPr txBox="1"/>
          <p:nvPr/>
        </p:nvSpPr>
        <p:spPr>
          <a:xfrm>
            <a:off x="8679543" y="6025383"/>
            <a:ext cx="2852057" cy="276999"/>
          </a:xfrm>
          <a:prstGeom prst="rect">
            <a:avLst/>
          </a:prstGeom>
          <a:noFill/>
        </p:spPr>
        <p:txBody>
          <a:bodyPr wrap="square" rtlCol="0">
            <a:spAutoFit/>
          </a:bodyPr>
          <a:lstStyle/>
          <a:p>
            <a:pPr algn="r"/>
            <a:r>
              <a:rPr lang="zh-CN" altLang="en-US" sz="1200" b="0" i="0" dirty="0">
                <a:solidFill>
                  <a:schemeClr val="bg1">
                    <a:alpha val="70000"/>
                  </a:schemeClr>
                </a:solidFill>
                <a:effectLst/>
                <a:latin typeface="思源黑体 CN Regular" panose="020B0500000000000000" pitchFamily="34" charset="-122"/>
              </a:rPr>
              <a:t>深圳市信息无障碍研究会</a:t>
            </a:r>
            <a:r>
              <a:rPr lang="en-US" altLang="zh-CN" sz="1200" b="0" i="0" dirty="0">
                <a:solidFill>
                  <a:schemeClr val="bg1">
                    <a:alpha val="70000"/>
                  </a:schemeClr>
                </a:solidFill>
                <a:effectLst/>
                <a:latin typeface="思源黑体 CN Regular" panose="020B0500000000000000" pitchFamily="34" charset="-122"/>
              </a:rPr>
              <a:t>©</a:t>
            </a:r>
            <a:r>
              <a:rPr lang="zh-CN" altLang="en-US" sz="1200" b="0" i="0" dirty="0">
                <a:solidFill>
                  <a:schemeClr val="bg1">
                    <a:alpha val="70000"/>
                  </a:schemeClr>
                </a:solidFill>
                <a:effectLst/>
                <a:latin typeface="思源黑体 CN Regular" panose="020B0500000000000000" pitchFamily="34" charset="-122"/>
              </a:rPr>
              <a:t>版权所有</a:t>
            </a:r>
            <a:endParaRPr lang="zh-CN" altLang="en-US" sz="1200" dirty="0">
              <a:solidFill>
                <a:schemeClr val="bg1">
                  <a:alpha val="70000"/>
                </a:schemeClr>
              </a:solidFill>
              <a:latin typeface="+mn-lt"/>
            </a:endParaRPr>
          </a:p>
        </p:txBody>
      </p:sp>
      <p:sp>
        <p:nvSpPr>
          <p:cNvPr id="23" name="矩形: 圆角 22">
            <a:extLst>
              <a:ext uri="{C183D7F6-B498-43B3-948B-1728B52AA6E4}">
                <adec:decorative xmlns:adec="http://schemas.microsoft.com/office/drawing/2017/decorative" val="1"/>
              </a:ext>
            </a:extLst>
          </p:cNvPr>
          <p:cNvSpPr/>
          <p:nvPr/>
        </p:nvSpPr>
        <p:spPr>
          <a:xfrm>
            <a:off x="764808" y="5566729"/>
            <a:ext cx="1278282" cy="45719"/>
          </a:xfrm>
          <a:prstGeom prst="roundRect">
            <a:avLst>
              <a:gd name="adj" fmla="val 0"/>
            </a:avLst>
          </a:prstGeom>
          <a:solidFill>
            <a:srgbClr val="FDD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21" name="矩形: 圆角 20">
            <a:extLst>
              <a:ext uri="{C183D7F6-B498-43B3-948B-1728B52AA6E4}">
                <adec:decorative xmlns:adec="http://schemas.microsoft.com/office/drawing/2017/decorative" val="1"/>
              </a:ext>
            </a:extLst>
          </p:cNvPr>
          <p:cNvSpPr/>
          <p:nvPr/>
        </p:nvSpPr>
        <p:spPr>
          <a:xfrm>
            <a:off x="1734912" y="829695"/>
            <a:ext cx="2011816" cy="372610"/>
          </a:xfrm>
          <a:prstGeom prst="roundRect">
            <a:avLst>
              <a:gd name="adj" fmla="val 50000"/>
            </a:avLst>
          </a:prstGeom>
          <a:noFill/>
          <a:ln>
            <a:solidFill>
              <a:srgbClr val="0289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2" name="矩形: 圆角 21">
            <a:extLst>
              <a:ext uri="{C183D7F6-B498-43B3-948B-1728B52AA6E4}">
                <adec:decorative xmlns:adec="http://schemas.microsoft.com/office/drawing/2017/decorative" val="1"/>
              </a:ext>
            </a:extLst>
          </p:cNvPr>
          <p:cNvSpPr/>
          <p:nvPr/>
        </p:nvSpPr>
        <p:spPr>
          <a:xfrm>
            <a:off x="658813" y="829695"/>
            <a:ext cx="1757816" cy="372610"/>
          </a:xfrm>
          <a:prstGeom prst="roundRect">
            <a:avLst>
              <a:gd name="adj" fmla="val 50000"/>
            </a:avLst>
          </a:prstGeom>
          <a:solidFill>
            <a:srgbClr val="02897A"/>
          </a:solidFill>
          <a:ln>
            <a:solidFill>
              <a:srgbClr val="0590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endParaRPr>
          </a:p>
        </p:txBody>
      </p:sp>
      <p:sp>
        <p:nvSpPr>
          <p:cNvPr id="25" name="文本占位符 3"/>
          <p:cNvSpPr txBox="1"/>
          <p:nvPr/>
        </p:nvSpPr>
        <p:spPr>
          <a:xfrm>
            <a:off x="1048310" y="883217"/>
            <a:ext cx="2583543" cy="2655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1400" dirty="0">
                <a:solidFill>
                  <a:schemeClr val="bg1"/>
                </a:solidFill>
                <a:latin typeface="思源黑体 CN Bold" panose="020B0800000000000000" pitchFamily="34" charset="-122"/>
                <a:ea typeface="思源黑体 CN Bold" panose="020B0800000000000000" pitchFamily="34" charset="-122"/>
              </a:rPr>
              <a:t>朗读问题</a:t>
            </a:r>
          </a:p>
        </p:txBody>
      </p:sp>
      <p:sp>
        <p:nvSpPr>
          <p:cNvPr id="2" name="矩形 1">
            <a:extLst>
              <a:ext uri="{FF2B5EF4-FFF2-40B4-BE49-F238E27FC236}">
                <a16:creationId xmlns:a16="http://schemas.microsoft.com/office/drawing/2014/main" id="{2442732C-A9D8-BA77-67FB-884B6EEB034D}"/>
              </a:ext>
              <a:ext uri="{C183D7F6-B498-43B3-948B-1728B52AA6E4}">
                <adec:decorative xmlns:adec="http://schemas.microsoft.com/office/drawing/2017/decorative" val="1"/>
              </a:ext>
            </a:extLst>
          </p:cNvPr>
          <p:cNvSpPr/>
          <p:nvPr/>
        </p:nvSpPr>
        <p:spPr>
          <a:xfrm>
            <a:off x="8564262" y="2114329"/>
            <a:ext cx="2643863" cy="3911053"/>
          </a:xfrm>
          <a:prstGeom prst="rect">
            <a:avLst/>
          </a:prstGeom>
          <a:solidFill>
            <a:srgbClr val="059085">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11BA4965-B7B1-A5A3-F504-126D7B94EAA1}"/>
              </a:ext>
            </a:extLst>
          </p:cNvPr>
          <p:cNvSpPr txBox="1"/>
          <p:nvPr/>
        </p:nvSpPr>
        <p:spPr>
          <a:xfrm>
            <a:off x="5976182" y="2136829"/>
            <a:ext cx="2243212" cy="307777"/>
          </a:xfrm>
          <a:prstGeom prst="rect">
            <a:avLst/>
          </a:prstGeom>
          <a:noFill/>
        </p:spPr>
        <p:txBody>
          <a:bodyPr wrap="square" rtlCol="0">
            <a:spAutoFit/>
          </a:bodyPr>
          <a:lstStyle/>
          <a:p>
            <a:r>
              <a:rPr lang="zh-CN" altLang="en-US" sz="1400" dirty="0">
                <a:solidFill>
                  <a:srgbClr val="666666"/>
                </a:solidFill>
                <a:latin typeface="+mj-ea"/>
                <a:ea typeface="+mj-ea"/>
              </a:rPr>
              <a:t>问题占比：</a:t>
            </a:r>
            <a:r>
              <a:rPr lang="en-US" altLang="zh-CN" sz="1400" dirty="0">
                <a:solidFill>
                  <a:srgbClr val="666666"/>
                </a:solidFill>
                <a:latin typeface="+mj-ea"/>
                <a:ea typeface="+mj-ea"/>
              </a:rPr>
              <a:t>8.97%</a:t>
            </a:r>
            <a:endParaRPr lang="zh-CN" altLang="en-US" sz="1400" dirty="0">
              <a:solidFill>
                <a:srgbClr val="666666"/>
              </a:solidFill>
              <a:latin typeface="+mj-ea"/>
              <a:ea typeface="+mj-ea"/>
            </a:endParaRPr>
          </a:p>
        </p:txBody>
      </p:sp>
      <p:sp>
        <p:nvSpPr>
          <p:cNvPr id="4" name="文本框 3">
            <a:extLst>
              <a:ext uri="{FF2B5EF4-FFF2-40B4-BE49-F238E27FC236}">
                <a16:creationId xmlns:a16="http://schemas.microsoft.com/office/drawing/2014/main" id="{22B80E22-BE20-DB54-76BE-DD59D7E8A5CD}"/>
              </a:ext>
            </a:extLst>
          </p:cNvPr>
          <p:cNvSpPr txBox="1"/>
          <p:nvPr/>
        </p:nvSpPr>
        <p:spPr>
          <a:xfrm>
            <a:off x="8564262" y="1752888"/>
            <a:ext cx="2243212" cy="369332"/>
          </a:xfrm>
          <a:prstGeom prst="rect">
            <a:avLst/>
          </a:prstGeom>
          <a:noFill/>
        </p:spPr>
        <p:txBody>
          <a:bodyPr wrap="square" rtlCol="0">
            <a:spAutoFit/>
          </a:bodyPr>
          <a:lstStyle/>
          <a:p>
            <a:r>
              <a:rPr lang="zh-CN" altLang="en-US" dirty="0">
                <a:solidFill>
                  <a:srgbClr val="42978D"/>
                </a:solidFill>
                <a:latin typeface="+mj-ea"/>
                <a:ea typeface="+mj-ea"/>
              </a:rPr>
              <a:t>关联标准</a:t>
            </a:r>
          </a:p>
        </p:txBody>
      </p:sp>
      <p:sp>
        <p:nvSpPr>
          <p:cNvPr id="5" name="文本框 4">
            <a:extLst>
              <a:ext uri="{FF2B5EF4-FFF2-40B4-BE49-F238E27FC236}">
                <a16:creationId xmlns:a16="http://schemas.microsoft.com/office/drawing/2014/main" id="{522EABC9-7D0D-7D1A-699B-2657D6C7C70A}"/>
              </a:ext>
            </a:extLst>
          </p:cNvPr>
          <p:cNvSpPr txBox="1"/>
          <p:nvPr/>
        </p:nvSpPr>
        <p:spPr>
          <a:xfrm>
            <a:off x="8679543" y="2195904"/>
            <a:ext cx="2243212" cy="3797771"/>
          </a:xfrm>
          <a:prstGeom prst="rect">
            <a:avLst/>
          </a:prstGeom>
          <a:noFill/>
        </p:spPr>
        <p:txBody>
          <a:bodyPr wrap="square" rtlCol="0">
            <a:spAutoFit/>
          </a:bodyPr>
          <a:lstStyle/>
          <a:p>
            <a:pPr>
              <a:lnSpc>
                <a:spcPct val="150000"/>
              </a:lnSpc>
            </a:pPr>
            <a:r>
              <a:rPr lang="en-US" altLang="zh-CN" dirty="0">
                <a:solidFill>
                  <a:srgbClr val="666666"/>
                </a:solidFill>
                <a:latin typeface="+mj-ea"/>
                <a:ea typeface="+mj-ea"/>
              </a:rPr>
              <a:t>WCAG2.1</a:t>
            </a:r>
          </a:p>
          <a:p>
            <a:pPr>
              <a:lnSpc>
                <a:spcPct val="150000"/>
              </a:lnSpc>
            </a:pPr>
            <a:r>
              <a:rPr lang="en-US" altLang="zh-CN" sz="1400" dirty="0">
                <a:solidFill>
                  <a:srgbClr val="666666"/>
                </a:solidFill>
                <a:latin typeface="+mj-ea"/>
                <a:ea typeface="+mj-ea"/>
              </a:rPr>
              <a:t>1.1.1</a:t>
            </a:r>
            <a:r>
              <a:rPr lang="zh-CN" altLang="en-US" sz="1400" dirty="0">
                <a:solidFill>
                  <a:srgbClr val="666666"/>
                </a:solidFill>
                <a:latin typeface="+mj-ea"/>
                <a:ea typeface="+mj-ea"/>
              </a:rPr>
              <a:t>非文本内容</a:t>
            </a:r>
            <a:endParaRPr lang="en-US" altLang="zh-CN" sz="1400" dirty="0">
              <a:solidFill>
                <a:srgbClr val="666666"/>
              </a:solidFill>
              <a:latin typeface="+mj-ea"/>
              <a:ea typeface="+mj-ea"/>
            </a:endParaRPr>
          </a:p>
          <a:p>
            <a:pPr>
              <a:lnSpc>
                <a:spcPct val="150000"/>
              </a:lnSpc>
            </a:pPr>
            <a:r>
              <a:rPr lang="en-US" altLang="zh-CN" sz="1400" dirty="0">
                <a:solidFill>
                  <a:srgbClr val="666666"/>
                </a:solidFill>
                <a:latin typeface="+mj-ea"/>
                <a:ea typeface="+mj-ea"/>
              </a:rPr>
              <a:t>1.3.1</a:t>
            </a:r>
            <a:r>
              <a:rPr lang="zh-CN" altLang="en-US" sz="1400" dirty="0">
                <a:solidFill>
                  <a:srgbClr val="666666"/>
                </a:solidFill>
                <a:latin typeface="+mj-ea"/>
                <a:ea typeface="+mj-ea"/>
              </a:rPr>
              <a:t>信息和关系</a:t>
            </a:r>
            <a:endParaRPr lang="en-US" altLang="zh-CN" sz="1400" dirty="0">
              <a:solidFill>
                <a:srgbClr val="666666"/>
              </a:solidFill>
              <a:latin typeface="+mj-ea"/>
              <a:ea typeface="+mj-ea"/>
            </a:endParaRPr>
          </a:p>
          <a:p>
            <a:pPr>
              <a:lnSpc>
                <a:spcPct val="150000"/>
              </a:lnSpc>
            </a:pPr>
            <a:r>
              <a:rPr lang="en-US" altLang="zh-CN" sz="1400" dirty="0">
                <a:solidFill>
                  <a:srgbClr val="666666"/>
                </a:solidFill>
                <a:latin typeface="+mj-ea"/>
                <a:ea typeface="+mj-ea"/>
              </a:rPr>
              <a:t>1.3.2</a:t>
            </a:r>
            <a:r>
              <a:rPr lang="zh-CN" altLang="en-US" sz="1400" dirty="0">
                <a:solidFill>
                  <a:srgbClr val="666666"/>
                </a:solidFill>
                <a:latin typeface="+mj-ea"/>
                <a:ea typeface="+mj-ea"/>
              </a:rPr>
              <a:t>有含义的顺序</a:t>
            </a:r>
            <a:endParaRPr lang="en-US" altLang="zh-CN" sz="1400" dirty="0">
              <a:solidFill>
                <a:srgbClr val="666666"/>
              </a:solidFill>
              <a:latin typeface="+mj-ea"/>
              <a:ea typeface="+mj-ea"/>
            </a:endParaRPr>
          </a:p>
          <a:p>
            <a:pPr>
              <a:lnSpc>
                <a:spcPct val="150000"/>
              </a:lnSpc>
            </a:pPr>
            <a:r>
              <a:rPr lang="en-US" altLang="zh-CN" sz="1400" dirty="0">
                <a:solidFill>
                  <a:srgbClr val="666666"/>
                </a:solidFill>
                <a:latin typeface="+mj-ea"/>
                <a:ea typeface="+mj-ea"/>
              </a:rPr>
              <a:t>1.3.5</a:t>
            </a:r>
            <a:r>
              <a:rPr lang="zh-CN" altLang="en-US" sz="1400" dirty="0">
                <a:solidFill>
                  <a:srgbClr val="666666"/>
                </a:solidFill>
                <a:latin typeface="+mj-ea"/>
                <a:ea typeface="+mj-ea"/>
              </a:rPr>
              <a:t>明确输入目的</a:t>
            </a:r>
            <a:endParaRPr lang="en-US" altLang="zh-CN" sz="1400" dirty="0">
              <a:solidFill>
                <a:srgbClr val="666666"/>
              </a:solidFill>
              <a:latin typeface="+mj-ea"/>
              <a:ea typeface="+mj-ea"/>
            </a:endParaRPr>
          </a:p>
          <a:p>
            <a:pPr>
              <a:lnSpc>
                <a:spcPct val="150000"/>
              </a:lnSpc>
            </a:pPr>
            <a:r>
              <a:rPr lang="en-US" altLang="zh-CN" sz="1400" dirty="0">
                <a:solidFill>
                  <a:srgbClr val="666666"/>
                </a:solidFill>
                <a:latin typeface="+mj-ea"/>
                <a:ea typeface="+mj-ea"/>
              </a:rPr>
              <a:t>1.3.6</a:t>
            </a:r>
            <a:r>
              <a:rPr lang="zh-CN" altLang="en-US" sz="1400" dirty="0">
                <a:solidFill>
                  <a:srgbClr val="666666"/>
                </a:solidFill>
                <a:latin typeface="+mj-ea"/>
                <a:ea typeface="+mj-ea"/>
              </a:rPr>
              <a:t>明确目的</a:t>
            </a:r>
            <a:endParaRPr lang="en-US" altLang="zh-CN" sz="1400" dirty="0">
              <a:solidFill>
                <a:srgbClr val="666666"/>
              </a:solidFill>
              <a:latin typeface="+mj-ea"/>
              <a:ea typeface="+mj-ea"/>
            </a:endParaRPr>
          </a:p>
          <a:p>
            <a:pPr>
              <a:lnSpc>
                <a:spcPct val="150000"/>
              </a:lnSpc>
            </a:pPr>
            <a:endParaRPr lang="en-US" altLang="zh-CN" sz="1400" dirty="0">
              <a:solidFill>
                <a:srgbClr val="666666"/>
              </a:solidFill>
              <a:latin typeface="+mj-ea"/>
              <a:ea typeface="+mj-ea"/>
            </a:endParaRPr>
          </a:p>
          <a:p>
            <a:pPr>
              <a:lnSpc>
                <a:spcPct val="150000"/>
              </a:lnSpc>
            </a:pPr>
            <a:r>
              <a:rPr lang="en-US" altLang="zh-CN" dirty="0">
                <a:solidFill>
                  <a:srgbClr val="666666"/>
                </a:solidFill>
                <a:latin typeface="+mj-ea"/>
                <a:ea typeface="+mj-ea"/>
              </a:rPr>
              <a:t>GB/T 37668-2019</a:t>
            </a:r>
          </a:p>
          <a:p>
            <a:pPr>
              <a:lnSpc>
                <a:spcPct val="150000"/>
              </a:lnSpc>
            </a:pPr>
            <a:r>
              <a:rPr lang="en-US" altLang="zh-CN" sz="1400" dirty="0">
                <a:solidFill>
                  <a:srgbClr val="666666"/>
                </a:solidFill>
                <a:latin typeface="+mj-ea"/>
                <a:ea typeface="+mj-ea"/>
              </a:rPr>
              <a:t>3.2.1.2</a:t>
            </a:r>
            <a:r>
              <a:rPr lang="zh-CN" altLang="en-US" sz="1400" dirty="0">
                <a:solidFill>
                  <a:srgbClr val="666666"/>
                </a:solidFill>
                <a:latin typeface="+mj-ea"/>
                <a:ea typeface="+mj-ea"/>
              </a:rPr>
              <a:t>非文本链接</a:t>
            </a:r>
            <a:endParaRPr lang="en-US" altLang="zh-CN" sz="1400" dirty="0">
              <a:solidFill>
                <a:srgbClr val="666666"/>
              </a:solidFill>
              <a:latin typeface="+mj-ea"/>
              <a:ea typeface="+mj-ea"/>
            </a:endParaRPr>
          </a:p>
          <a:p>
            <a:pPr>
              <a:lnSpc>
                <a:spcPct val="150000"/>
              </a:lnSpc>
            </a:pPr>
            <a:r>
              <a:rPr lang="en-US" altLang="zh-CN" sz="1400" dirty="0">
                <a:solidFill>
                  <a:srgbClr val="666666"/>
                </a:solidFill>
                <a:latin typeface="+mj-ea"/>
                <a:ea typeface="+mj-ea"/>
              </a:rPr>
              <a:t>3.2.1.3</a:t>
            </a:r>
            <a:r>
              <a:rPr lang="zh-CN" altLang="en-US" sz="1400" dirty="0">
                <a:solidFill>
                  <a:srgbClr val="666666"/>
                </a:solidFill>
                <a:latin typeface="+mj-ea"/>
                <a:ea typeface="+mj-ea"/>
              </a:rPr>
              <a:t>非文本控件</a:t>
            </a:r>
            <a:endParaRPr lang="en-US" altLang="zh-CN" sz="1400" dirty="0">
              <a:solidFill>
                <a:srgbClr val="666666"/>
              </a:solidFill>
              <a:latin typeface="+mj-ea"/>
              <a:ea typeface="+mj-ea"/>
            </a:endParaRPr>
          </a:p>
          <a:p>
            <a:pPr>
              <a:lnSpc>
                <a:spcPct val="150000"/>
              </a:lnSpc>
            </a:pPr>
            <a:r>
              <a:rPr lang="en-US" altLang="zh-CN" sz="1400" dirty="0">
                <a:solidFill>
                  <a:srgbClr val="666666"/>
                </a:solidFill>
                <a:latin typeface="+mj-ea"/>
                <a:ea typeface="+mj-ea"/>
              </a:rPr>
              <a:t>3.2.1.4</a:t>
            </a:r>
            <a:r>
              <a:rPr lang="zh-CN" altLang="en-US" sz="1400" dirty="0">
                <a:solidFill>
                  <a:srgbClr val="666666"/>
                </a:solidFill>
                <a:latin typeface="+mj-ea"/>
                <a:ea typeface="+mj-ea"/>
              </a:rPr>
              <a:t>非文本内容</a:t>
            </a:r>
            <a:endParaRPr lang="en-US" altLang="zh-CN" sz="1400" dirty="0">
              <a:solidFill>
                <a:srgbClr val="666666"/>
              </a:solidFill>
              <a:latin typeface="+mj-ea"/>
              <a:ea typeface="+mj-ea"/>
            </a:endParaRPr>
          </a:p>
        </p:txBody>
      </p:sp>
    </p:spTree>
    <p:extLst>
      <p:ext uri="{BB962C8B-B14F-4D97-AF65-F5344CB8AC3E}">
        <p14:creationId xmlns:p14="http://schemas.microsoft.com/office/powerpoint/2010/main" val="1943103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658812" y="2653070"/>
            <a:ext cx="7620080" cy="2542171"/>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zh-CN" altLang="en-US" b="1" dirty="0">
                <a:solidFill>
                  <a:srgbClr val="666666"/>
                </a:solidFill>
              </a:rPr>
              <a:t>问题表现：</a:t>
            </a:r>
            <a:endParaRPr lang="en-US" altLang="zh-CN" b="1" dirty="0">
              <a:solidFill>
                <a:srgbClr val="666666"/>
              </a:solidFill>
            </a:endParaRPr>
          </a:p>
          <a:p>
            <a:pPr algn="just">
              <a:lnSpc>
                <a:spcPct val="150000"/>
              </a:lnSpc>
            </a:pPr>
            <a:r>
              <a:rPr lang="zh-CN" altLang="en-US" dirty="0">
                <a:solidFill>
                  <a:srgbClr val="666666"/>
                </a:solidFill>
              </a:rPr>
              <a:t>对于必要的控件，读屏朗读中缺少供控件类型（如：按钮、开关等）或控件类型错误</a:t>
            </a:r>
            <a:endParaRPr lang="en-US" altLang="zh-CN" dirty="0">
              <a:solidFill>
                <a:srgbClr val="666666"/>
              </a:solidFill>
            </a:endParaRPr>
          </a:p>
          <a:p>
            <a:pPr algn="just">
              <a:lnSpc>
                <a:spcPct val="150000"/>
              </a:lnSpc>
            </a:pPr>
            <a:endParaRPr lang="en-US" altLang="zh-CN" dirty="0">
              <a:solidFill>
                <a:srgbClr val="666666"/>
              </a:solidFill>
            </a:endParaRPr>
          </a:p>
          <a:p>
            <a:pPr marL="285750" indent="-285750" algn="just">
              <a:lnSpc>
                <a:spcPct val="150000"/>
              </a:lnSpc>
              <a:buFont typeface="Arial" panose="020B0604020202020204" pitchFamily="34" charset="0"/>
              <a:buChar char="•"/>
            </a:pPr>
            <a:r>
              <a:rPr lang="zh-CN" altLang="en-US" b="1" dirty="0">
                <a:solidFill>
                  <a:srgbClr val="666666"/>
                </a:solidFill>
              </a:rPr>
              <a:t>对用户影响：</a:t>
            </a:r>
            <a:r>
              <a:rPr lang="zh-CN" altLang="en-US" b="1" dirty="0">
                <a:solidFill>
                  <a:srgbClr val="42978D"/>
                </a:solidFill>
              </a:rPr>
              <a:t>中</a:t>
            </a:r>
            <a:endParaRPr lang="en-US" altLang="zh-CN" b="1" dirty="0">
              <a:solidFill>
                <a:srgbClr val="42978D"/>
              </a:solidFill>
            </a:endParaRPr>
          </a:p>
          <a:p>
            <a:pPr algn="just">
              <a:lnSpc>
                <a:spcPct val="150000"/>
              </a:lnSpc>
            </a:pPr>
            <a:r>
              <a:rPr lang="zh-CN" altLang="en-US" dirty="0">
                <a:solidFill>
                  <a:srgbClr val="666666"/>
                </a:solidFill>
              </a:rPr>
              <a:t>控件类型指导用户与该控件的交互方式，缺失或错误可能会误导用户操作</a:t>
            </a:r>
            <a:endParaRPr lang="en-US" altLang="zh-CN" dirty="0">
              <a:solidFill>
                <a:srgbClr val="666666"/>
              </a:solidFill>
            </a:endParaRPr>
          </a:p>
        </p:txBody>
      </p:sp>
      <p:sp>
        <p:nvSpPr>
          <p:cNvPr id="15" name="文本框 14"/>
          <p:cNvSpPr txBox="1"/>
          <p:nvPr/>
        </p:nvSpPr>
        <p:spPr>
          <a:xfrm>
            <a:off x="658812" y="1856882"/>
            <a:ext cx="7156901" cy="646331"/>
          </a:xfrm>
          <a:prstGeom prst="rect">
            <a:avLst/>
          </a:prstGeom>
          <a:noFill/>
        </p:spPr>
        <p:txBody>
          <a:bodyPr wrap="square" rtlCol="0">
            <a:spAutoFit/>
          </a:bodyPr>
          <a:lstStyle/>
          <a:p>
            <a:r>
              <a:rPr lang="zh-CN" altLang="en-US" sz="3600" dirty="0">
                <a:solidFill>
                  <a:srgbClr val="02897A"/>
                </a:solidFill>
                <a:latin typeface="+mj-ea"/>
                <a:ea typeface="+mj-ea"/>
              </a:rPr>
              <a:t>控件类型缺失</a:t>
            </a:r>
            <a:r>
              <a:rPr lang="en-US" altLang="zh-CN" sz="3600" dirty="0">
                <a:solidFill>
                  <a:srgbClr val="02897A"/>
                </a:solidFill>
                <a:latin typeface="+mj-ea"/>
                <a:ea typeface="+mj-ea"/>
              </a:rPr>
              <a:t>/</a:t>
            </a:r>
            <a:r>
              <a:rPr lang="zh-CN" altLang="en-US" sz="3600" dirty="0">
                <a:solidFill>
                  <a:srgbClr val="02897A"/>
                </a:solidFill>
                <a:latin typeface="+mj-ea"/>
                <a:ea typeface="+mj-ea"/>
              </a:rPr>
              <a:t>错误</a:t>
            </a:r>
          </a:p>
        </p:txBody>
      </p:sp>
      <p:sp>
        <p:nvSpPr>
          <p:cNvPr id="16" name="文本框 15"/>
          <p:cNvSpPr txBox="1"/>
          <p:nvPr/>
        </p:nvSpPr>
        <p:spPr>
          <a:xfrm>
            <a:off x="8679543" y="6025383"/>
            <a:ext cx="2852057" cy="276999"/>
          </a:xfrm>
          <a:prstGeom prst="rect">
            <a:avLst/>
          </a:prstGeom>
          <a:noFill/>
        </p:spPr>
        <p:txBody>
          <a:bodyPr wrap="square" rtlCol="0">
            <a:spAutoFit/>
          </a:bodyPr>
          <a:lstStyle/>
          <a:p>
            <a:pPr algn="r"/>
            <a:r>
              <a:rPr lang="zh-CN" altLang="en-US" sz="1200" b="0" i="0" dirty="0">
                <a:solidFill>
                  <a:schemeClr val="bg1">
                    <a:alpha val="70000"/>
                  </a:schemeClr>
                </a:solidFill>
                <a:effectLst/>
                <a:latin typeface="思源黑体 CN Regular" panose="020B0500000000000000" pitchFamily="34" charset="-122"/>
              </a:rPr>
              <a:t>深圳市信息无障碍研究会</a:t>
            </a:r>
            <a:r>
              <a:rPr lang="en-US" altLang="zh-CN" sz="1200" b="0" i="0" dirty="0">
                <a:solidFill>
                  <a:schemeClr val="bg1">
                    <a:alpha val="70000"/>
                  </a:schemeClr>
                </a:solidFill>
                <a:effectLst/>
                <a:latin typeface="思源黑体 CN Regular" panose="020B0500000000000000" pitchFamily="34" charset="-122"/>
              </a:rPr>
              <a:t>©</a:t>
            </a:r>
            <a:r>
              <a:rPr lang="zh-CN" altLang="en-US" sz="1200" b="0" i="0" dirty="0">
                <a:solidFill>
                  <a:schemeClr val="bg1">
                    <a:alpha val="70000"/>
                  </a:schemeClr>
                </a:solidFill>
                <a:effectLst/>
                <a:latin typeface="思源黑体 CN Regular" panose="020B0500000000000000" pitchFamily="34" charset="-122"/>
              </a:rPr>
              <a:t>版权所有</a:t>
            </a:r>
            <a:endParaRPr lang="zh-CN" altLang="en-US" sz="1200" dirty="0">
              <a:solidFill>
                <a:schemeClr val="bg1">
                  <a:alpha val="70000"/>
                </a:schemeClr>
              </a:solidFill>
              <a:latin typeface="+mn-lt"/>
            </a:endParaRPr>
          </a:p>
        </p:txBody>
      </p:sp>
      <p:sp>
        <p:nvSpPr>
          <p:cNvPr id="23" name="矩形: 圆角 22">
            <a:extLst>
              <a:ext uri="{C183D7F6-B498-43B3-948B-1728B52AA6E4}">
                <adec:decorative xmlns:adec="http://schemas.microsoft.com/office/drawing/2017/decorative" val="1"/>
              </a:ext>
            </a:extLst>
          </p:cNvPr>
          <p:cNvSpPr/>
          <p:nvPr/>
        </p:nvSpPr>
        <p:spPr>
          <a:xfrm>
            <a:off x="764808" y="5566729"/>
            <a:ext cx="1278282" cy="45719"/>
          </a:xfrm>
          <a:prstGeom prst="roundRect">
            <a:avLst>
              <a:gd name="adj" fmla="val 0"/>
            </a:avLst>
          </a:prstGeom>
          <a:solidFill>
            <a:srgbClr val="FDD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21" name="矩形: 圆角 20">
            <a:extLst>
              <a:ext uri="{C183D7F6-B498-43B3-948B-1728B52AA6E4}">
                <adec:decorative xmlns:adec="http://schemas.microsoft.com/office/drawing/2017/decorative" val="1"/>
              </a:ext>
            </a:extLst>
          </p:cNvPr>
          <p:cNvSpPr/>
          <p:nvPr/>
        </p:nvSpPr>
        <p:spPr>
          <a:xfrm>
            <a:off x="1734912" y="829695"/>
            <a:ext cx="2011816" cy="372610"/>
          </a:xfrm>
          <a:prstGeom prst="roundRect">
            <a:avLst>
              <a:gd name="adj" fmla="val 50000"/>
            </a:avLst>
          </a:prstGeom>
          <a:noFill/>
          <a:ln>
            <a:solidFill>
              <a:srgbClr val="0289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2" name="矩形: 圆角 21">
            <a:extLst>
              <a:ext uri="{C183D7F6-B498-43B3-948B-1728B52AA6E4}">
                <adec:decorative xmlns:adec="http://schemas.microsoft.com/office/drawing/2017/decorative" val="1"/>
              </a:ext>
            </a:extLst>
          </p:cNvPr>
          <p:cNvSpPr/>
          <p:nvPr/>
        </p:nvSpPr>
        <p:spPr>
          <a:xfrm>
            <a:off x="658813" y="829695"/>
            <a:ext cx="1757816" cy="372610"/>
          </a:xfrm>
          <a:prstGeom prst="roundRect">
            <a:avLst>
              <a:gd name="adj" fmla="val 50000"/>
            </a:avLst>
          </a:prstGeom>
          <a:solidFill>
            <a:srgbClr val="02897A"/>
          </a:solidFill>
          <a:ln>
            <a:solidFill>
              <a:srgbClr val="0590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endParaRPr>
          </a:p>
        </p:txBody>
      </p:sp>
      <p:sp>
        <p:nvSpPr>
          <p:cNvPr id="25" name="文本占位符 3"/>
          <p:cNvSpPr txBox="1"/>
          <p:nvPr/>
        </p:nvSpPr>
        <p:spPr>
          <a:xfrm>
            <a:off x="1048310" y="883217"/>
            <a:ext cx="2583543" cy="2655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1400" dirty="0">
                <a:solidFill>
                  <a:schemeClr val="bg1"/>
                </a:solidFill>
                <a:latin typeface="思源黑体 CN Bold" panose="020B0800000000000000" pitchFamily="34" charset="-122"/>
                <a:ea typeface="思源黑体 CN Bold" panose="020B0800000000000000" pitchFamily="34" charset="-122"/>
              </a:rPr>
              <a:t>朗读问题</a:t>
            </a:r>
          </a:p>
        </p:txBody>
      </p:sp>
      <p:sp>
        <p:nvSpPr>
          <p:cNvPr id="2" name="矩形 1">
            <a:extLst>
              <a:ext uri="{FF2B5EF4-FFF2-40B4-BE49-F238E27FC236}">
                <a16:creationId xmlns:a16="http://schemas.microsoft.com/office/drawing/2014/main" id="{2442732C-A9D8-BA77-67FB-884B6EEB034D}"/>
              </a:ext>
              <a:ext uri="{C183D7F6-B498-43B3-948B-1728B52AA6E4}">
                <adec:decorative xmlns:adec="http://schemas.microsoft.com/office/drawing/2017/decorative" val="1"/>
              </a:ext>
            </a:extLst>
          </p:cNvPr>
          <p:cNvSpPr/>
          <p:nvPr/>
        </p:nvSpPr>
        <p:spPr>
          <a:xfrm>
            <a:off x="8564262" y="2114330"/>
            <a:ext cx="2643863" cy="3365292"/>
          </a:xfrm>
          <a:prstGeom prst="rect">
            <a:avLst/>
          </a:prstGeom>
          <a:solidFill>
            <a:srgbClr val="059085">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11BA4965-B7B1-A5A3-F504-126D7B94EAA1}"/>
              </a:ext>
            </a:extLst>
          </p:cNvPr>
          <p:cNvSpPr txBox="1"/>
          <p:nvPr/>
        </p:nvSpPr>
        <p:spPr>
          <a:xfrm>
            <a:off x="5141804" y="2122220"/>
            <a:ext cx="2243212" cy="307777"/>
          </a:xfrm>
          <a:prstGeom prst="rect">
            <a:avLst/>
          </a:prstGeom>
          <a:noFill/>
        </p:spPr>
        <p:txBody>
          <a:bodyPr wrap="square" rtlCol="0">
            <a:spAutoFit/>
          </a:bodyPr>
          <a:lstStyle/>
          <a:p>
            <a:r>
              <a:rPr lang="zh-CN" altLang="en-US" sz="1400" dirty="0">
                <a:solidFill>
                  <a:srgbClr val="666666"/>
                </a:solidFill>
                <a:latin typeface="+mj-ea"/>
                <a:ea typeface="+mj-ea"/>
              </a:rPr>
              <a:t>问题占比：</a:t>
            </a:r>
            <a:r>
              <a:rPr lang="en-US" altLang="zh-CN" sz="1400" dirty="0">
                <a:solidFill>
                  <a:srgbClr val="666666"/>
                </a:solidFill>
                <a:latin typeface="+mj-ea"/>
                <a:ea typeface="+mj-ea"/>
              </a:rPr>
              <a:t>12.96%</a:t>
            </a:r>
            <a:endParaRPr lang="zh-CN" altLang="en-US" sz="1400" dirty="0">
              <a:solidFill>
                <a:srgbClr val="666666"/>
              </a:solidFill>
              <a:latin typeface="+mj-ea"/>
              <a:ea typeface="+mj-ea"/>
            </a:endParaRPr>
          </a:p>
        </p:txBody>
      </p:sp>
      <p:sp>
        <p:nvSpPr>
          <p:cNvPr id="4" name="文本框 3">
            <a:extLst>
              <a:ext uri="{FF2B5EF4-FFF2-40B4-BE49-F238E27FC236}">
                <a16:creationId xmlns:a16="http://schemas.microsoft.com/office/drawing/2014/main" id="{22B80E22-BE20-DB54-76BE-DD59D7E8A5CD}"/>
              </a:ext>
            </a:extLst>
          </p:cNvPr>
          <p:cNvSpPr txBox="1"/>
          <p:nvPr/>
        </p:nvSpPr>
        <p:spPr>
          <a:xfrm>
            <a:off x="8564262" y="1752888"/>
            <a:ext cx="2243212" cy="369332"/>
          </a:xfrm>
          <a:prstGeom prst="rect">
            <a:avLst/>
          </a:prstGeom>
          <a:noFill/>
        </p:spPr>
        <p:txBody>
          <a:bodyPr wrap="square" rtlCol="0">
            <a:spAutoFit/>
          </a:bodyPr>
          <a:lstStyle/>
          <a:p>
            <a:r>
              <a:rPr lang="zh-CN" altLang="en-US" dirty="0">
                <a:solidFill>
                  <a:srgbClr val="42978D"/>
                </a:solidFill>
                <a:latin typeface="+mj-ea"/>
                <a:ea typeface="+mj-ea"/>
              </a:rPr>
              <a:t>关联标准</a:t>
            </a:r>
          </a:p>
        </p:txBody>
      </p:sp>
      <p:sp>
        <p:nvSpPr>
          <p:cNvPr id="5" name="文本框 4">
            <a:extLst>
              <a:ext uri="{FF2B5EF4-FFF2-40B4-BE49-F238E27FC236}">
                <a16:creationId xmlns:a16="http://schemas.microsoft.com/office/drawing/2014/main" id="{522EABC9-7D0D-7D1A-699B-2657D6C7C70A}"/>
              </a:ext>
            </a:extLst>
          </p:cNvPr>
          <p:cNvSpPr txBox="1"/>
          <p:nvPr/>
        </p:nvSpPr>
        <p:spPr>
          <a:xfrm>
            <a:off x="8679543" y="2195904"/>
            <a:ext cx="2243212" cy="2828275"/>
          </a:xfrm>
          <a:prstGeom prst="rect">
            <a:avLst/>
          </a:prstGeom>
          <a:noFill/>
        </p:spPr>
        <p:txBody>
          <a:bodyPr wrap="square" rtlCol="0">
            <a:spAutoFit/>
          </a:bodyPr>
          <a:lstStyle/>
          <a:p>
            <a:pPr>
              <a:lnSpc>
                <a:spcPct val="150000"/>
              </a:lnSpc>
            </a:pPr>
            <a:r>
              <a:rPr lang="en-US" altLang="zh-CN" dirty="0">
                <a:solidFill>
                  <a:srgbClr val="666666"/>
                </a:solidFill>
                <a:latin typeface="+mj-ea"/>
                <a:ea typeface="+mj-ea"/>
              </a:rPr>
              <a:t>WCAG2.1</a:t>
            </a:r>
            <a:endParaRPr lang="en-US" altLang="zh-CN" sz="1400" dirty="0">
              <a:solidFill>
                <a:srgbClr val="666666"/>
              </a:solidFill>
              <a:latin typeface="+mj-ea"/>
              <a:ea typeface="+mj-ea"/>
            </a:endParaRPr>
          </a:p>
          <a:p>
            <a:pPr>
              <a:lnSpc>
                <a:spcPct val="150000"/>
              </a:lnSpc>
            </a:pPr>
            <a:r>
              <a:rPr lang="en-US" altLang="zh-CN" sz="1400" dirty="0">
                <a:solidFill>
                  <a:srgbClr val="666666"/>
                </a:solidFill>
                <a:latin typeface="+mj-ea"/>
                <a:ea typeface="+mj-ea"/>
              </a:rPr>
              <a:t>1.3.3</a:t>
            </a:r>
            <a:r>
              <a:rPr lang="zh-CN" altLang="en-US" sz="1400" dirty="0">
                <a:solidFill>
                  <a:srgbClr val="666666"/>
                </a:solidFill>
                <a:latin typeface="+mj-ea"/>
                <a:ea typeface="+mj-ea"/>
              </a:rPr>
              <a:t>感官特性</a:t>
            </a:r>
            <a:endParaRPr lang="en-US" altLang="zh-CN" sz="1400" dirty="0">
              <a:solidFill>
                <a:srgbClr val="666666"/>
              </a:solidFill>
              <a:latin typeface="+mj-ea"/>
              <a:ea typeface="+mj-ea"/>
            </a:endParaRPr>
          </a:p>
          <a:p>
            <a:pPr>
              <a:lnSpc>
                <a:spcPct val="150000"/>
              </a:lnSpc>
            </a:pPr>
            <a:r>
              <a:rPr lang="en-US" altLang="zh-CN" sz="1400" dirty="0">
                <a:solidFill>
                  <a:srgbClr val="666666"/>
                </a:solidFill>
                <a:latin typeface="+mj-ea"/>
                <a:ea typeface="+mj-ea"/>
              </a:rPr>
              <a:t>4.1.2</a:t>
            </a:r>
            <a:r>
              <a:rPr lang="zh-CN" altLang="en-US" sz="1400" dirty="0">
                <a:solidFill>
                  <a:srgbClr val="666666"/>
                </a:solidFill>
                <a:latin typeface="+mj-ea"/>
                <a:ea typeface="+mj-ea"/>
              </a:rPr>
              <a:t>名称，角色，值</a:t>
            </a:r>
            <a:endParaRPr lang="en-US" altLang="zh-CN" sz="1400" dirty="0">
              <a:solidFill>
                <a:srgbClr val="666666"/>
              </a:solidFill>
              <a:latin typeface="+mj-ea"/>
              <a:ea typeface="+mj-ea"/>
            </a:endParaRPr>
          </a:p>
          <a:p>
            <a:pPr>
              <a:lnSpc>
                <a:spcPct val="150000"/>
              </a:lnSpc>
            </a:pPr>
            <a:endParaRPr lang="en-US" altLang="zh-CN" sz="1400" dirty="0">
              <a:solidFill>
                <a:srgbClr val="666666"/>
              </a:solidFill>
              <a:latin typeface="+mj-ea"/>
              <a:ea typeface="+mj-ea"/>
            </a:endParaRPr>
          </a:p>
          <a:p>
            <a:pPr>
              <a:lnSpc>
                <a:spcPct val="150000"/>
              </a:lnSpc>
            </a:pPr>
            <a:endParaRPr lang="en-US" altLang="zh-CN" sz="1400" dirty="0">
              <a:solidFill>
                <a:srgbClr val="666666"/>
              </a:solidFill>
              <a:latin typeface="+mj-ea"/>
              <a:ea typeface="+mj-ea"/>
            </a:endParaRPr>
          </a:p>
          <a:p>
            <a:pPr>
              <a:lnSpc>
                <a:spcPct val="150000"/>
              </a:lnSpc>
            </a:pPr>
            <a:r>
              <a:rPr lang="en-US" altLang="zh-CN" dirty="0">
                <a:solidFill>
                  <a:srgbClr val="666666"/>
                </a:solidFill>
                <a:latin typeface="+mj-ea"/>
                <a:ea typeface="+mj-ea"/>
              </a:rPr>
              <a:t>GB/T 37668-2019</a:t>
            </a:r>
          </a:p>
          <a:p>
            <a:pPr>
              <a:lnSpc>
                <a:spcPct val="150000"/>
              </a:lnSpc>
            </a:pPr>
            <a:r>
              <a:rPr lang="en-US" altLang="zh-CN" sz="1400" dirty="0">
                <a:solidFill>
                  <a:srgbClr val="666666"/>
                </a:solidFill>
                <a:latin typeface="+mj-ea"/>
                <a:ea typeface="+mj-ea"/>
              </a:rPr>
              <a:t>3.2.4.1</a:t>
            </a:r>
            <a:r>
              <a:rPr lang="zh-CN" altLang="en-US" sz="1400" dirty="0">
                <a:solidFill>
                  <a:srgbClr val="666666"/>
                </a:solidFill>
                <a:latin typeface="+mj-ea"/>
                <a:ea typeface="+mj-ea"/>
              </a:rPr>
              <a:t>提供完整的信息反馈方式</a:t>
            </a:r>
            <a:endParaRPr lang="en-US" altLang="zh-CN" sz="1400" dirty="0">
              <a:solidFill>
                <a:srgbClr val="666666"/>
              </a:solidFill>
              <a:latin typeface="+mj-ea"/>
              <a:ea typeface="+mj-ea"/>
            </a:endParaRPr>
          </a:p>
        </p:txBody>
      </p:sp>
    </p:spTree>
    <p:extLst>
      <p:ext uri="{BB962C8B-B14F-4D97-AF65-F5344CB8AC3E}">
        <p14:creationId xmlns:p14="http://schemas.microsoft.com/office/powerpoint/2010/main" val="1935763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658812" y="2653070"/>
            <a:ext cx="7620080" cy="2542171"/>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zh-CN" altLang="en-US" b="1" dirty="0">
                <a:solidFill>
                  <a:srgbClr val="666666"/>
                </a:solidFill>
              </a:rPr>
              <a:t>问题表现：</a:t>
            </a:r>
            <a:endParaRPr lang="en-US" altLang="zh-CN" b="1" dirty="0">
              <a:solidFill>
                <a:srgbClr val="666666"/>
              </a:solidFill>
            </a:endParaRPr>
          </a:p>
          <a:p>
            <a:pPr algn="just">
              <a:lnSpc>
                <a:spcPct val="150000"/>
              </a:lnSpc>
            </a:pPr>
            <a:r>
              <a:rPr lang="zh-CN" altLang="en-US" dirty="0">
                <a:solidFill>
                  <a:srgbClr val="666666"/>
                </a:solidFill>
              </a:rPr>
              <a:t>控件的状态信息（选中</a:t>
            </a:r>
            <a:r>
              <a:rPr lang="en-US" altLang="zh-CN" dirty="0">
                <a:solidFill>
                  <a:srgbClr val="666666"/>
                </a:solidFill>
              </a:rPr>
              <a:t>/</a:t>
            </a:r>
            <a:r>
              <a:rPr lang="zh-CN" altLang="en-US" dirty="0">
                <a:solidFill>
                  <a:srgbClr val="666666"/>
                </a:solidFill>
              </a:rPr>
              <a:t>未选中、展开</a:t>
            </a:r>
            <a:r>
              <a:rPr lang="en-US" altLang="zh-CN" dirty="0">
                <a:solidFill>
                  <a:srgbClr val="666666"/>
                </a:solidFill>
              </a:rPr>
              <a:t>/</a:t>
            </a:r>
            <a:r>
              <a:rPr lang="zh-CN" altLang="en-US" dirty="0">
                <a:solidFill>
                  <a:srgbClr val="666666"/>
                </a:solidFill>
              </a:rPr>
              <a:t>折叠、不可用</a:t>
            </a:r>
            <a:r>
              <a:rPr lang="en-US" altLang="zh-CN" dirty="0">
                <a:solidFill>
                  <a:srgbClr val="666666"/>
                </a:solidFill>
              </a:rPr>
              <a:t>/</a:t>
            </a:r>
            <a:r>
              <a:rPr lang="zh-CN" altLang="en-US" dirty="0">
                <a:solidFill>
                  <a:srgbClr val="666666"/>
                </a:solidFill>
              </a:rPr>
              <a:t>停用）未能被读屏朗读或朗读错误</a:t>
            </a:r>
            <a:endParaRPr lang="en-US" altLang="zh-CN" dirty="0">
              <a:solidFill>
                <a:srgbClr val="666666"/>
              </a:solidFill>
            </a:endParaRPr>
          </a:p>
          <a:p>
            <a:pPr algn="just">
              <a:lnSpc>
                <a:spcPct val="150000"/>
              </a:lnSpc>
            </a:pPr>
            <a:endParaRPr lang="en-US" altLang="zh-CN" dirty="0">
              <a:solidFill>
                <a:srgbClr val="666666"/>
              </a:solidFill>
            </a:endParaRPr>
          </a:p>
          <a:p>
            <a:pPr marL="285750" indent="-285750" algn="just">
              <a:lnSpc>
                <a:spcPct val="150000"/>
              </a:lnSpc>
              <a:buFont typeface="Arial" panose="020B0604020202020204" pitchFamily="34" charset="0"/>
              <a:buChar char="•"/>
            </a:pPr>
            <a:r>
              <a:rPr lang="zh-CN" altLang="en-US" b="1" dirty="0">
                <a:solidFill>
                  <a:srgbClr val="666666"/>
                </a:solidFill>
              </a:rPr>
              <a:t>对用户影响：</a:t>
            </a:r>
            <a:r>
              <a:rPr lang="zh-CN" altLang="en-US" b="1" dirty="0">
                <a:solidFill>
                  <a:srgbClr val="42978D"/>
                </a:solidFill>
              </a:rPr>
              <a:t>高</a:t>
            </a:r>
            <a:endParaRPr lang="en-US" altLang="zh-CN" b="1" dirty="0">
              <a:solidFill>
                <a:srgbClr val="42978D"/>
              </a:solidFill>
            </a:endParaRPr>
          </a:p>
          <a:p>
            <a:pPr algn="just">
              <a:lnSpc>
                <a:spcPct val="150000"/>
              </a:lnSpc>
            </a:pPr>
            <a:r>
              <a:rPr lang="zh-CN" altLang="en-US" dirty="0">
                <a:solidFill>
                  <a:srgbClr val="666666"/>
                </a:solidFill>
              </a:rPr>
              <a:t>用户无法感知控件当前状态，导致操作失败或错误操作</a:t>
            </a:r>
            <a:endParaRPr lang="en-US" altLang="zh-CN" dirty="0">
              <a:solidFill>
                <a:srgbClr val="666666"/>
              </a:solidFill>
            </a:endParaRPr>
          </a:p>
        </p:txBody>
      </p:sp>
      <p:sp>
        <p:nvSpPr>
          <p:cNvPr id="15" name="文本框 14"/>
          <p:cNvSpPr txBox="1"/>
          <p:nvPr/>
        </p:nvSpPr>
        <p:spPr>
          <a:xfrm>
            <a:off x="658812" y="1856882"/>
            <a:ext cx="7156901" cy="646331"/>
          </a:xfrm>
          <a:prstGeom prst="rect">
            <a:avLst/>
          </a:prstGeom>
          <a:noFill/>
        </p:spPr>
        <p:txBody>
          <a:bodyPr wrap="square" rtlCol="0">
            <a:spAutoFit/>
          </a:bodyPr>
          <a:lstStyle/>
          <a:p>
            <a:r>
              <a:rPr lang="zh-CN" altLang="en-US" sz="3600" dirty="0">
                <a:solidFill>
                  <a:srgbClr val="02897A"/>
                </a:solidFill>
                <a:latin typeface="+mj-ea"/>
                <a:ea typeface="+mj-ea"/>
              </a:rPr>
              <a:t>控件状态缺失</a:t>
            </a:r>
            <a:r>
              <a:rPr lang="en-US" altLang="zh-CN" sz="3600" dirty="0">
                <a:solidFill>
                  <a:srgbClr val="02897A"/>
                </a:solidFill>
                <a:latin typeface="+mj-ea"/>
                <a:ea typeface="+mj-ea"/>
              </a:rPr>
              <a:t>/</a:t>
            </a:r>
            <a:r>
              <a:rPr lang="zh-CN" altLang="en-US" sz="3600" dirty="0">
                <a:solidFill>
                  <a:srgbClr val="02897A"/>
                </a:solidFill>
                <a:latin typeface="+mj-ea"/>
                <a:ea typeface="+mj-ea"/>
              </a:rPr>
              <a:t>错误</a:t>
            </a:r>
          </a:p>
        </p:txBody>
      </p:sp>
      <p:sp>
        <p:nvSpPr>
          <p:cNvPr id="16" name="文本框 15"/>
          <p:cNvSpPr txBox="1"/>
          <p:nvPr/>
        </p:nvSpPr>
        <p:spPr>
          <a:xfrm>
            <a:off x="8679543" y="6025383"/>
            <a:ext cx="2852057" cy="276999"/>
          </a:xfrm>
          <a:prstGeom prst="rect">
            <a:avLst/>
          </a:prstGeom>
          <a:noFill/>
        </p:spPr>
        <p:txBody>
          <a:bodyPr wrap="square" rtlCol="0">
            <a:spAutoFit/>
          </a:bodyPr>
          <a:lstStyle/>
          <a:p>
            <a:pPr algn="r"/>
            <a:r>
              <a:rPr lang="zh-CN" altLang="en-US" sz="1200" b="0" i="0" dirty="0">
                <a:solidFill>
                  <a:schemeClr val="bg1">
                    <a:alpha val="70000"/>
                  </a:schemeClr>
                </a:solidFill>
                <a:effectLst/>
                <a:latin typeface="思源黑体 CN Regular" panose="020B0500000000000000" pitchFamily="34" charset="-122"/>
              </a:rPr>
              <a:t>深圳市信息无障碍研究会</a:t>
            </a:r>
            <a:r>
              <a:rPr lang="en-US" altLang="zh-CN" sz="1200" b="0" i="0" dirty="0">
                <a:solidFill>
                  <a:schemeClr val="bg1">
                    <a:alpha val="70000"/>
                  </a:schemeClr>
                </a:solidFill>
                <a:effectLst/>
                <a:latin typeface="思源黑体 CN Regular" panose="020B0500000000000000" pitchFamily="34" charset="-122"/>
              </a:rPr>
              <a:t>©</a:t>
            </a:r>
            <a:r>
              <a:rPr lang="zh-CN" altLang="en-US" sz="1200" b="0" i="0" dirty="0">
                <a:solidFill>
                  <a:schemeClr val="bg1">
                    <a:alpha val="70000"/>
                  </a:schemeClr>
                </a:solidFill>
                <a:effectLst/>
                <a:latin typeface="思源黑体 CN Regular" panose="020B0500000000000000" pitchFamily="34" charset="-122"/>
              </a:rPr>
              <a:t>版权所有</a:t>
            </a:r>
            <a:endParaRPr lang="zh-CN" altLang="en-US" sz="1200" dirty="0">
              <a:solidFill>
                <a:schemeClr val="bg1">
                  <a:alpha val="70000"/>
                </a:schemeClr>
              </a:solidFill>
              <a:latin typeface="+mn-lt"/>
            </a:endParaRPr>
          </a:p>
        </p:txBody>
      </p:sp>
      <p:sp>
        <p:nvSpPr>
          <p:cNvPr id="23" name="矩形: 圆角 22">
            <a:extLst>
              <a:ext uri="{C183D7F6-B498-43B3-948B-1728B52AA6E4}">
                <adec:decorative xmlns:adec="http://schemas.microsoft.com/office/drawing/2017/decorative" val="1"/>
              </a:ext>
            </a:extLst>
          </p:cNvPr>
          <p:cNvSpPr/>
          <p:nvPr/>
        </p:nvSpPr>
        <p:spPr>
          <a:xfrm>
            <a:off x="764808" y="5566729"/>
            <a:ext cx="1278282" cy="45719"/>
          </a:xfrm>
          <a:prstGeom prst="roundRect">
            <a:avLst>
              <a:gd name="adj" fmla="val 0"/>
            </a:avLst>
          </a:prstGeom>
          <a:solidFill>
            <a:srgbClr val="FDD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21" name="矩形: 圆角 20">
            <a:extLst>
              <a:ext uri="{C183D7F6-B498-43B3-948B-1728B52AA6E4}">
                <adec:decorative xmlns:adec="http://schemas.microsoft.com/office/drawing/2017/decorative" val="1"/>
              </a:ext>
            </a:extLst>
          </p:cNvPr>
          <p:cNvSpPr/>
          <p:nvPr/>
        </p:nvSpPr>
        <p:spPr>
          <a:xfrm>
            <a:off x="1734912" y="829695"/>
            <a:ext cx="2011816" cy="372610"/>
          </a:xfrm>
          <a:prstGeom prst="roundRect">
            <a:avLst>
              <a:gd name="adj" fmla="val 50000"/>
            </a:avLst>
          </a:prstGeom>
          <a:noFill/>
          <a:ln>
            <a:solidFill>
              <a:srgbClr val="0289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2" name="矩形: 圆角 21">
            <a:extLst>
              <a:ext uri="{C183D7F6-B498-43B3-948B-1728B52AA6E4}">
                <adec:decorative xmlns:adec="http://schemas.microsoft.com/office/drawing/2017/decorative" val="1"/>
              </a:ext>
            </a:extLst>
          </p:cNvPr>
          <p:cNvSpPr/>
          <p:nvPr/>
        </p:nvSpPr>
        <p:spPr>
          <a:xfrm>
            <a:off x="658813" y="829695"/>
            <a:ext cx="1757816" cy="372610"/>
          </a:xfrm>
          <a:prstGeom prst="roundRect">
            <a:avLst>
              <a:gd name="adj" fmla="val 50000"/>
            </a:avLst>
          </a:prstGeom>
          <a:solidFill>
            <a:srgbClr val="02897A"/>
          </a:solidFill>
          <a:ln>
            <a:solidFill>
              <a:srgbClr val="0590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endParaRPr>
          </a:p>
        </p:txBody>
      </p:sp>
      <p:sp>
        <p:nvSpPr>
          <p:cNvPr id="25" name="文本占位符 3"/>
          <p:cNvSpPr txBox="1"/>
          <p:nvPr/>
        </p:nvSpPr>
        <p:spPr>
          <a:xfrm>
            <a:off x="1048310" y="883217"/>
            <a:ext cx="2583543" cy="2655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1400" dirty="0">
                <a:solidFill>
                  <a:schemeClr val="bg1"/>
                </a:solidFill>
                <a:latin typeface="思源黑体 CN Bold" panose="020B0800000000000000" pitchFamily="34" charset="-122"/>
                <a:ea typeface="思源黑体 CN Bold" panose="020B0800000000000000" pitchFamily="34" charset="-122"/>
              </a:rPr>
              <a:t>朗读问题</a:t>
            </a:r>
          </a:p>
        </p:txBody>
      </p:sp>
      <p:sp>
        <p:nvSpPr>
          <p:cNvPr id="2" name="矩形 1">
            <a:extLst>
              <a:ext uri="{FF2B5EF4-FFF2-40B4-BE49-F238E27FC236}">
                <a16:creationId xmlns:a16="http://schemas.microsoft.com/office/drawing/2014/main" id="{2442732C-A9D8-BA77-67FB-884B6EEB034D}"/>
              </a:ext>
              <a:ext uri="{C183D7F6-B498-43B3-948B-1728B52AA6E4}">
                <adec:decorative xmlns:adec="http://schemas.microsoft.com/office/drawing/2017/decorative" val="1"/>
              </a:ext>
            </a:extLst>
          </p:cNvPr>
          <p:cNvSpPr/>
          <p:nvPr/>
        </p:nvSpPr>
        <p:spPr>
          <a:xfrm>
            <a:off x="8564262" y="2114330"/>
            <a:ext cx="2643863" cy="3365292"/>
          </a:xfrm>
          <a:prstGeom prst="rect">
            <a:avLst/>
          </a:prstGeom>
          <a:solidFill>
            <a:srgbClr val="059085">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11BA4965-B7B1-A5A3-F504-126D7B94EAA1}"/>
              </a:ext>
            </a:extLst>
          </p:cNvPr>
          <p:cNvSpPr txBox="1"/>
          <p:nvPr/>
        </p:nvSpPr>
        <p:spPr>
          <a:xfrm>
            <a:off x="5141804" y="2122220"/>
            <a:ext cx="2243212" cy="307777"/>
          </a:xfrm>
          <a:prstGeom prst="rect">
            <a:avLst/>
          </a:prstGeom>
          <a:noFill/>
        </p:spPr>
        <p:txBody>
          <a:bodyPr wrap="square" rtlCol="0">
            <a:spAutoFit/>
          </a:bodyPr>
          <a:lstStyle/>
          <a:p>
            <a:r>
              <a:rPr lang="zh-CN" altLang="en-US" sz="1400" dirty="0">
                <a:solidFill>
                  <a:srgbClr val="666666"/>
                </a:solidFill>
                <a:latin typeface="+mj-ea"/>
                <a:ea typeface="+mj-ea"/>
              </a:rPr>
              <a:t>问题占比：</a:t>
            </a:r>
            <a:r>
              <a:rPr lang="en-US" altLang="zh-CN" sz="1400" dirty="0">
                <a:solidFill>
                  <a:srgbClr val="666666"/>
                </a:solidFill>
                <a:latin typeface="+mj-ea"/>
                <a:ea typeface="+mj-ea"/>
              </a:rPr>
              <a:t>3.62%</a:t>
            </a:r>
            <a:endParaRPr lang="zh-CN" altLang="en-US" sz="1400" dirty="0">
              <a:solidFill>
                <a:srgbClr val="666666"/>
              </a:solidFill>
              <a:latin typeface="+mj-ea"/>
              <a:ea typeface="+mj-ea"/>
            </a:endParaRPr>
          </a:p>
        </p:txBody>
      </p:sp>
      <p:sp>
        <p:nvSpPr>
          <p:cNvPr id="4" name="文本框 3">
            <a:extLst>
              <a:ext uri="{FF2B5EF4-FFF2-40B4-BE49-F238E27FC236}">
                <a16:creationId xmlns:a16="http://schemas.microsoft.com/office/drawing/2014/main" id="{22B80E22-BE20-DB54-76BE-DD59D7E8A5CD}"/>
              </a:ext>
            </a:extLst>
          </p:cNvPr>
          <p:cNvSpPr txBox="1"/>
          <p:nvPr/>
        </p:nvSpPr>
        <p:spPr>
          <a:xfrm>
            <a:off x="8564262" y="1752888"/>
            <a:ext cx="2243212" cy="369332"/>
          </a:xfrm>
          <a:prstGeom prst="rect">
            <a:avLst/>
          </a:prstGeom>
          <a:noFill/>
        </p:spPr>
        <p:txBody>
          <a:bodyPr wrap="square" rtlCol="0">
            <a:spAutoFit/>
          </a:bodyPr>
          <a:lstStyle/>
          <a:p>
            <a:r>
              <a:rPr lang="zh-CN" altLang="en-US" dirty="0">
                <a:solidFill>
                  <a:srgbClr val="42978D"/>
                </a:solidFill>
                <a:latin typeface="+mj-ea"/>
                <a:ea typeface="+mj-ea"/>
              </a:rPr>
              <a:t>关联标准</a:t>
            </a:r>
          </a:p>
        </p:txBody>
      </p:sp>
      <p:sp>
        <p:nvSpPr>
          <p:cNvPr id="5" name="文本框 4">
            <a:extLst>
              <a:ext uri="{FF2B5EF4-FFF2-40B4-BE49-F238E27FC236}">
                <a16:creationId xmlns:a16="http://schemas.microsoft.com/office/drawing/2014/main" id="{522EABC9-7D0D-7D1A-699B-2657D6C7C70A}"/>
              </a:ext>
            </a:extLst>
          </p:cNvPr>
          <p:cNvSpPr txBox="1"/>
          <p:nvPr/>
        </p:nvSpPr>
        <p:spPr>
          <a:xfrm>
            <a:off x="8679543" y="2195904"/>
            <a:ext cx="2243212" cy="2505109"/>
          </a:xfrm>
          <a:prstGeom prst="rect">
            <a:avLst/>
          </a:prstGeom>
          <a:noFill/>
        </p:spPr>
        <p:txBody>
          <a:bodyPr wrap="square" rtlCol="0">
            <a:spAutoFit/>
          </a:bodyPr>
          <a:lstStyle/>
          <a:p>
            <a:pPr>
              <a:lnSpc>
                <a:spcPct val="150000"/>
              </a:lnSpc>
            </a:pPr>
            <a:r>
              <a:rPr lang="en-US" altLang="zh-CN" dirty="0">
                <a:solidFill>
                  <a:srgbClr val="666666"/>
                </a:solidFill>
                <a:latin typeface="+mj-ea"/>
                <a:ea typeface="+mj-ea"/>
              </a:rPr>
              <a:t>WCAG2.1</a:t>
            </a:r>
            <a:endParaRPr lang="en-US" altLang="zh-CN" sz="1400" dirty="0">
              <a:solidFill>
                <a:srgbClr val="666666"/>
              </a:solidFill>
              <a:latin typeface="+mj-ea"/>
              <a:ea typeface="+mj-ea"/>
            </a:endParaRPr>
          </a:p>
          <a:p>
            <a:pPr>
              <a:lnSpc>
                <a:spcPct val="150000"/>
              </a:lnSpc>
            </a:pPr>
            <a:r>
              <a:rPr lang="en-US" altLang="zh-CN" sz="1400" dirty="0">
                <a:solidFill>
                  <a:srgbClr val="666666"/>
                </a:solidFill>
                <a:latin typeface="+mj-ea"/>
                <a:ea typeface="+mj-ea"/>
              </a:rPr>
              <a:t>1.3.3</a:t>
            </a:r>
            <a:r>
              <a:rPr lang="zh-CN" altLang="en-US" sz="1400" dirty="0">
                <a:solidFill>
                  <a:srgbClr val="666666"/>
                </a:solidFill>
                <a:latin typeface="+mj-ea"/>
                <a:ea typeface="+mj-ea"/>
              </a:rPr>
              <a:t>感官特性</a:t>
            </a:r>
            <a:endParaRPr lang="en-US" altLang="zh-CN" sz="1400" dirty="0">
              <a:solidFill>
                <a:srgbClr val="666666"/>
              </a:solidFill>
              <a:latin typeface="+mj-ea"/>
              <a:ea typeface="+mj-ea"/>
            </a:endParaRPr>
          </a:p>
          <a:p>
            <a:pPr>
              <a:lnSpc>
                <a:spcPct val="150000"/>
              </a:lnSpc>
            </a:pPr>
            <a:r>
              <a:rPr lang="en-US" altLang="zh-CN" sz="1400" dirty="0">
                <a:solidFill>
                  <a:srgbClr val="666666"/>
                </a:solidFill>
                <a:latin typeface="+mj-ea"/>
                <a:ea typeface="+mj-ea"/>
              </a:rPr>
              <a:t>4.1.2</a:t>
            </a:r>
            <a:r>
              <a:rPr lang="zh-CN" altLang="en-US" sz="1400" dirty="0">
                <a:solidFill>
                  <a:srgbClr val="666666"/>
                </a:solidFill>
                <a:latin typeface="+mj-ea"/>
                <a:ea typeface="+mj-ea"/>
              </a:rPr>
              <a:t>名称，角色，值</a:t>
            </a:r>
            <a:endParaRPr lang="en-US" altLang="zh-CN" sz="1400" dirty="0">
              <a:solidFill>
                <a:srgbClr val="666666"/>
              </a:solidFill>
              <a:latin typeface="+mj-ea"/>
              <a:ea typeface="+mj-ea"/>
            </a:endParaRPr>
          </a:p>
          <a:p>
            <a:pPr>
              <a:lnSpc>
                <a:spcPct val="150000"/>
              </a:lnSpc>
            </a:pPr>
            <a:endParaRPr lang="en-US" altLang="zh-CN" sz="1400" dirty="0">
              <a:solidFill>
                <a:srgbClr val="666666"/>
              </a:solidFill>
              <a:latin typeface="+mj-ea"/>
              <a:ea typeface="+mj-ea"/>
            </a:endParaRPr>
          </a:p>
          <a:p>
            <a:pPr>
              <a:lnSpc>
                <a:spcPct val="150000"/>
              </a:lnSpc>
            </a:pPr>
            <a:r>
              <a:rPr lang="en-US" altLang="zh-CN" dirty="0">
                <a:solidFill>
                  <a:srgbClr val="666666"/>
                </a:solidFill>
                <a:latin typeface="+mj-ea"/>
                <a:ea typeface="+mj-ea"/>
              </a:rPr>
              <a:t>GB/T 37668-2019</a:t>
            </a:r>
          </a:p>
          <a:p>
            <a:pPr>
              <a:lnSpc>
                <a:spcPct val="150000"/>
              </a:lnSpc>
            </a:pPr>
            <a:r>
              <a:rPr lang="en-US" altLang="zh-CN" sz="1400" dirty="0">
                <a:solidFill>
                  <a:srgbClr val="666666"/>
                </a:solidFill>
                <a:latin typeface="+mj-ea"/>
                <a:ea typeface="+mj-ea"/>
              </a:rPr>
              <a:t>3.2.4.1</a:t>
            </a:r>
            <a:r>
              <a:rPr lang="zh-CN" altLang="en-US" sz="1400" dirty="0">
                <a:solidFill>
                  <a:srgbClr val="666666"/>
                </a:solidFill>
                <a:latin typeface="+mj-ea"/>
                <a:ea typeface="+mj-ea"/>
              </a:rPr>
              <a:t>提供完整的信息反馈方式</a:t>
            </a:r>
            <a:endParaRPr lang="en-US" altLang="zh-CN" sz="1400" dirty="0">
              <a:solidFill>
                <a:srgbClr val="666666"/>
              </a:solidFill>
              <a:latin typeface="+mj-ea"/>
              <a:ea typeface="+mj-ea"/>
            </a:endParaRPr>
          </a:p>
        </p:txBody>
      </p:sp>
    </p:spTree>
    <p:extLst>
      <p:ext uri="{BB962C8B-B14F-4D97-AF65-F5344CB8AC3E}">
        <p14:creationId xmlns:p14="http://schemas.microsoft.com/office/powerpoint/2010/main" val="1887490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658812" y="2653070"/>
            <a:ext cx="7620080" cy="2126672"/>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zh-CN" altLang="en-US" b="1" dirty="0">
                <a:solidFill>
                  <a:srgbClr val="666666"/>
                </a:solidFill>
              </a:rPr>
              <a:t>问题表现：</a:t>
            </a:r>
            <a:endParaRPr lang="en-US" altLang="zh-CN" b="1" dirty="0">
              <a:solidFill>
                <a:srgbClr val="666666"/>
              </a:solidFill>
            </a:endParaRPr>
          </a:p>
          <a:p>
            <a:pPr algn="just">
              <a:lnSpc>
                <a:spcPct val="150000"/>
              </a:lnSpc>
            </a:pPr>
            <a:r>
              <a:rPr lang="zh-CN" altLang="en-US" dirty="0">
                <a:solidFill>
                  <a:srgbClr val="666666"/>
                </a:solidFill>
              </a:rPr>
              <a:t>读屏操作下无法聚焦到有交互</a:t>
            </a:r>
            <a:r>
              <a:rPr lang="en-US" altLang="zh-CN" dirty="0">
                <a:solidFill>
                  <a:srgbClr val="666666"/>
                </a:solidFill>
              </a:rPr>
              <a:t>/</a:t>
            </a:r>
            <a:r>
              <a:rPr lang="zh-CN" altLang="en-US" dirty="0">
                <a:solidFill>
                  <a:srgbClr val="666666"/>
                </a:solidFill>
              </a:rPr>
              <a:t>信息传递的元素</a:t>
            </a:r>
            <a:endParaRPr lang="en-US" altLang="zh-CN" dirty="0">
              <a:solidFill>
                <a:srgbClr val="666666"/>
              </a:solidFill>
            </a:endParaRPr>
          </a:p>
          <a:p>
            <a:pPr algn="just">
              <a:lnSpc>
                <a:spcPct val="150000"/>
              </a:lnSpc>
            </a:pPr>
            <a:endParaRPr lang="en-US" altLang="zh-CN" dirty="0">
              <a:solidFill>
                <a:srgbClr val="666666"/>
              </a:solidFill>
            </a:endParaRPr>
          </a:p>
          <a:p>
            <a:pPr marL="285750" indent="-285750" algn="just">
              <a:lnSpc>
                <a:spcPct val="150000"/>
              </a:lnSpc>
              <a:buFont typeface="Arial" panose="020B0604020202020204" pitchFamily="34" charset="0"/>
              <a:buChar char="•"/>
            </a:pPr>
            <a:r>
              <a:rPr lang="zh-CN" altLang="en-US" b="1" dirty="0">
                <a:solidFill>
                  <a:srgbClr val="666666"/>
                </a:solidFill>
              </a:rPr>
              <a:t>对用户影响：</a:t>
            </a:r>
            <a:r>
              <a:rPr lang="zh-CN" altLang="en-US" b="1" dirty="0">
                <a:solidFill>
                  <a:srgbClr val="42978D"/>
                </a:solidFill>
              </a:rPr>
              <a:t>紧急</a:t>
            </a:r>
            <a:endParaRPr lang="en-US" altLang="zh-CN" b="1" dirty="0">
              <a:solidFill>
                <a:srgbClr val="42978D"/>
              </a:solidFill>
            </a:endParaRPr>
          </a:p>
          <a:p>
            <a:pPr algn="just">
              <a:lnSpc>
                <a:spcPct val="150000"/>
              </a:lnSpc>
            </a:pPr>
            <a:r>
              <a:rPr lang="zh-CN" altLang="en-US" dirty="0">
                <a:solidFill>
                  <a:srgbClr val="666666"/>
                </a:solidFill>
              </a:rPr>
              <a:t>用户无法聚焦、感知及操作该控件</a:t>
            </a:r>
            <a:endParaRPr lang="en-US" altLang="zh-CN" dirty="0">
              <a:solidFill>
                <a:srgbClr val="666666"/>
              </a:solidFill>
            </a:endParaRPr>
          </a:p>
        </p:txBody>
      </p:sp>
      <p:sp>
        <p:nvSpPr>
          <p:cNvPr id="15" name="文本框 14"/>
          <p:cNvSpPr txBox="1"/>
          <p:nvPr/>
        </p:nvSpPr>
        <p:spPr>
          <a:xfrm>
            <a:off x="658812" y="1856882"/>
            <a:ext cx="7156901" cy="646331"/>
          </a:xfrm>
          <a:prstGeom prst="rect">
            <a:avLst/>
          </a:prstGeom>
          <a:noFill/>
        </p:spPr>
        <p:txBody>
          <a:bodyPr wrap="square" rtlCol="0">
            <a:spAutoFit/>
          </a:bodyPr>
          <a:lstStyle/>
          <a:p>
            <a:r>
              <a:rPr lang="zh-CN" altLang="en-US" sz="3600" dirty="0">
                <a:solidFill>
                  <a:srgbClr val="02897A"/>
                </a:solidFill>
                <a:latin typeface="+mj-ea"/>
                <a:ea typeface="+mj-ea"/>
              </a:rPr>
              <a:t>无焦点</a:t>
            </a:r>
            <a:r>
              <a:rPr lang="en-US" altLang="zh-CN" sz="3600" dirty="0">
                <a:solidFill>
                  <a:srgbClr val="02897A"/>
                </a:solidFill>
                <a:latin typeface="+mj-ea"/>
                <a:ea typeface="+mj-ea"/>
              </a:rPr>
              <a:t>/</a:t>
            </a:r>
            <a:r>
              <a:rPr lang="zh-CN" altLang="en-US" sz="3600" dirty="0">
                <a:solidFill>
                  <a:srgbClr val="02897A"/>
                </a:solidFill>
                <a:latin typeface="+mj-ea"/>
                <a:ea typeface="+mj-ea"/>
              </a:rPr>
              <a:t>大焦点覆盖</a:t>
            </a:r>
          </a:p>
        </p:txBody>
      </p:sp>
      <p:sp>
        <p:nvSpPr>
          <p:cNvPr id="16" name="文本框 15"/>
          <p:cNvSpPr txBox="1"/>
          <p:nvPr/>
        </p:nvSpPr>
        <p:spPr>
          <a:xfrm>
            <a:off x="8679543" y="6025383"/>
            <a:ext cx="2852057" cy="276999"/>
          </a:xfrm>
          <a:prstGeom prst="rect">
            <a:avLst/>
          </a:prstGeom>
          <a:noFill/>
        </p:spPr>
        <p:txBody>
          <a:bodyPr wrap="square" rtlCol="0">
            <a:spAutoFit/>
          </a:bodyPr>
          <a:lstStyle/>
          <a:p>
            <a:pPr algn="r"/>
            <a:r>
              <a:rPr lang="zh-CN" altLang="en-US" sz="1200" b="0" i="0" dirty="0">
                <a:solidFill>
                  <a:schemeClr val="bg1">
                    <a:alpha val="70000"/>
                  </a:schemeClr>
                </a:solidFill>
                <a:effectLst/>
                <a:latin typeface="思源黑体 CN Regular" panose="020B0500000000000000" pitchFamily="34" charset="-122"/>
              </a:rPr>
              <a:t>深圳市信息无障碍研究会</a:t>
            </a:r>
            <a:r>
              <a:rPr lang="en-US" altLang="zh-CN" sz="1200" b="0" i="0" dirty="0">
                <a:solidFill>
                  <a:schemeClr val="bg1">
                    <a:alpha val="70000"/>
                  </a:schemeClr>
                </a:solidFill>
                <a:effectLst/>
                <a:latin typeface="思源黑体 CN Regular" panose="020B0500000000000000" pitchFamily="34" charset="-122"/>
              </a:rPr>
              <a:t>©</a:t>
            </a:r>
            <a:r>
              <a:rPr lang="zh-CN" altLang="en-US" sz="1200" b="0" i="0" dirty="0">
                <a:solidFill>
                  <a:schemeClr val="bg1">
                    <a:alpha val="70000"/>
                  </a:schemeClr>
                </a:solidFill>
                <a:effectLst/>
                <a:latin typeface="思源黑体 CN Regular" panose="020B0500000000000000" pitchFamily="34" charset="-122"/>
              </a:rPr>
              <a:t>版权所有</a:t>
            </a:r>
            <a:endParaRPr lang="zh-CN" altLang="en-US" sz="1200" dirty="0">
              <a:solidFill>
                <a:schemeClr val="bg1">
                  <a:alpha val="70000"/>
                </a:schemeClr>
              </a:solidFill>
              <a:latin typeface="+mn-lt"/>
            </a:endParaRPr>
          </a:p>
        </p:txBody>
      </p:sp>
      <p:sp>
        <p:nvSpPr>
          <p:cNvPr id="23" name="矩形: 圆角 22">
            <a:extLst>
              <a:ext uri="{C183D7F6-B498-43B3-948B-1728B52AA6E4}">
                <adec:decorative xmlns:adec="http://schemas.microsoft.com/office/drawing/2017/decorative" val="1"/>
              </a:ext>
            </a:extLst>
          </p:cNvPr>
          <p:cNvSpPr/>
          <p:nvPr/>
        </p:nvSpPr>
        <p:spPr>
          <a:xfrm>
            <a:off x="764808" y="5566729"/>
            <a:ext cx="1278282" cy="45719"/>
          </a:xfrm>
          <a:prstGeom prst="roundRect">
            <a:avLst>
              <a:gd name="adj" fmla="val 0"/>
            </a:avLst>
          </a:prstGeom>
          <a:solidFill>
            <a:srgbClr val="FDD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21" name="矩形: 圆角 20">
            <a:extLst>
              <a:ext uri="{C183D7F6-B498-43B3-948B-1728B52AA6E4}">
                <adec:decorative xmlns:adec="http://schemas.microsoft.com/office/drawing/2017/decorative" val="1"/>
              </a:ext>
            </a:extLst>
          </p:cNvPr>
          <p:cNvSpPr/>
          <p:nvPr/>
        </p:nvSpPr>
        <p:spPr>
          <a:xfrm>
            <a:off x="1734912" y="829695"/>
            <a:ext cx="2011816" cy="372610"/>
          </a:xfrm>
          <a:prstGeom prst="roundRect">
            <a:avLst>
              <a:gd name="adj" fmla="val 50000"/>
            </a:avLst>
          </a:prstGeom>
          <a:noFill/>
          <a:ln>
            <a:solidFill>
              <a:srgbClr val="0289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2" name="矩形: 圆角 21">
            <a:extLst>
              <a:ext uri="{C183D7F6-B498-43B3-948B-1728B52AA6E4}">
                <adec:decorative xmlns:adec="http://schemas.microsoft.com/office/drawing/2017/decorative" val="1"/>
              </a:ext>
            </a:extLst>
          </p:cNvPr>
          <p:cNvSpPr/>
          <p:nvPr/>
        </p:nvSpPr>
        <p:spPr>
          <a:xfrm>
            <a:off x="658813" y="829695"/>
            <a:ext cx="1757816" cy="372610"/>
          </a:xfrm>
          <a:prstGeom prst="roundRect">
            <a:avLst>
              <a:gd name="adj" fmla="val 50000"/>
            </a:avLst>
          </a:prstGeom>
          <a:solidFill>
            <a:srgbClr val="02897A"/>
          </a:solidFill>
          <a:ln>
            <a:solidFill>
              <a:srgbClr val="0590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endParaRPr>
          </a:p>
        </p:txBody>
      </p:sp>
      <p:sp>
        <p:nvSpPr>
          <p:cNvPr id="25" name="文本占位符 3"/>
          <p:cNvSpPr txBox="1"/>
          <p:nvPr/>
        </p:nvSpPr>
        <p:spPr>
          <a:xfrm>
            <a:off x="1048310" y="883217"/>
            <a:ext cx="2583543" cy="2655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1400" dirty="0">
                <a:solidFill>
                  <a:schemeClr val="bg1"/>
                </a:solidFill>
                <a:latin typeface="思源黑体 CN Bold" panose="020B0800000000000000" pitchFamily="34" charset="-122"/>
                <a:ea typeface="思源黑体 CN Bold" panose="020B0800000000000000" pitchFamily="34" charset="-122"/>
              </a:rPr>
              <a:t>焦点问题</a:t>
            </a:r>
          </a:p>
        </p:txBody>
      </p:sp>
      <p:sp>
        <p:nvSpPr>
          <p:cNvPr id="2" name="矩形 1">
            <a:extLst>
              <a:ext uri="{FF2B5EF4-FFF2-40B4-BE49-F238E27FC236}">
                <a16:creationId xmlns:a16="http://schemas.microsoft.com/office/drawing/2014/main" id="{2442732C-A9D8-BA77-67FB-884B6EEB034D}"/>
              </a:ext>
              <a:ext uri="{C183D7F6-B498-43B3-948B-1728B52AA6E4}">
                <adec:decorative xmlns:adec="http://schemas.microsoft.com/office/drawing/2017/decorative" val="1"/>
              </a:ext>
            </a:extLst>
          </p:cNvPr>
          <p:cNvSpPr/>
          <p:nvPr/>
        </p:nvSpPr>
        <p:spPr>
          <a:xfrm>
            <a:off x="8564262" y="2114330"/>
            <a:ext cx="2643863" cy="3365292"/>
          </a:xfrm>
          <a:prstGeom prst="rect">
            <a:avLst/>
          </a:prstGeom>
          <a:solidFill>
            <a:srgbClr val="059085">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11BA4965-B7B1-A5A3-F504-126D7B94EAA1}"/>
              </a:ext>
            </a:extLst>
          </p:cNvPr>
          <p:cNvSpPr txBox="1"/>
          <p:nvPr/>
        </p:nvSpPr>
        <p:spPr>
          <a:xfrm>
            <a:off x="5141804" y="2122220"/>
            <a:ext cx="2243212" cy="307777"/>
          </a:xfrm>
          <a:prstGeom prst="rect">
            <a:avLst/>
          </a:prstGeom>
          <a:noFill/>
        </p:spPr>
        <p:txBody>
          <a:bodyPr wrap="square" rtlCol="0">
            <a:spAutoFit/>
          </a:bodyPr>
          <a:lstStyle/>
          <a:p>
            <a:r>
              <a:rPr lang="zh-CN" altLang="en-US" sz="1400" dirty="0">
                <a:solidFill>
                  <a:srgbClr val="666666"/>
                </a:solidFill>
                <a:latin typeface="+mj-ea"/>
                <a:ea typeface="+mj-ea"/>
              </a:rPr>
              <a:t>问题占比：</a:t>
            </a:r>
            <a:r>
              <a:rPr lang="en-US" altLang="zh-CN" sz="1400" dirty="0">
                <a:solidFill>
                  <a:srgbClr val="666666"/>
                </a:solidFill>
                <a:latin typeface="+mj-ea"/>
                <a:ea typeface="+mj-ea"/>
              </a:rPr>
              <a:t>12.91%</a:t>
            </a:r>
            <a:endParaRPr lang="zh-CN" altLang="en-US" sz="1400" dirty="0">
              <a:solidFill>
                <a:srgbClr val="666666"/>
              </a:solidFill>
              <a:latin typeface="+mj-ea"/>
              <a:ea typeface="+mj-ea"/>
            </a:endParaRPr>
          </a:p>
        </p:txBody>
      </p:sp>
      <p:sp>
        <p:nvSpPr>
          <p:cNvPr id="4" name="文本框 3">
            <a:extLst>
              <a:ext uri="{FF2B5EF4-FFF2-40B4-BE49-F238E27FC236}">
                <a16:creationId xmlns:a16="http://schemas.microsoft.com/office/drawing/2014/main" id="{22B80E22-BE20-DB54-76BE-DD59D7E8A5CD}"/>
              </a:ext>
            </a:extLst>
          </p:cNvPr>
          <p:cNvSpPr txBox="1"/>
          <p:nvPr/>
        </p:nvSpPr>
        <p:spPr>
          <a:xfrm>
            <a:off x="8564262" y="1752888"/>
            <a:ext cx="2243212" cy="369332"/>
          </a:xfrm>
          <a:prstGeom prst="rect">
            <a:avLst/>
          </a:prstGeom>
          <a:noFill/>
        </p:spPr>
        <p:txBody>
          <a:bodyPr wrap="square" rtlCol="0">
            <a:spAutoFit/>
          </a:bodyPr>
          <a:lstStyle/>
          <a:p>
            <a:r>
              <a:rPr lang="zh-CN" altLang="en-US" dirty="0">
                <a:solidFill>
                  <a:srgbClr val="42978D"/>
                </a:solidFill>
                <a:latin typeface="+mj-ea"/>
                <a:ea typeface="+mj-ea"/>
              </a:rPr>
              <a:t>关联标准</a:t>
            </a:r>
          </a:p>
        </p:txBody>
      </p:sp>
      <p:sp>
        <p:nvSpPr>
          <p:cNvPr id="5" name="文本框 4">
            <a:extLst>
              <a:ext uri="{FF2B5EF4-FFF2-40B4-BE49-F238E27FC236}">
                <a16:creationId xmlns:a16="http://schemas.microsoft.com/office/drawing/2014/main" id="{522EABC9-7D0D-7D1A-699B-2657D6C7C70A}"/>
              </a:ext>
            </a:extLst>
          </p:cNvPr>
          <p:cNvSpPr txBox="1"/>
          <p:nvPr/>
        </p:nvSpPr>
        <p:spPr>
          <a:xfrm>
            <a:off x="8679543" y="2195904"/>
            <a:ext cx="2243212" cy="2181944"/>
          </a:xfrm>
          <a:prstGeom prst="rect">
            <a:avLst/>
          </a:prstGeom>
          <a:noFill/>
        </p:spPr>
        <p:txBody>
          <a:bodyPr wrap="square" rtlCol="0">
            <a:spAutoFit/>
          </a:bodyPr>
          <a:lstStyle/>
          <a:p>
            <a:pPr>
              <a:lnSpc>
                <a:spcPct val="150000"/>
              </a:lnSpc>
            </a:pPr>
            <a:r>
              <a:rPr lang="en-US" altLang="zh-CN" dirty="0">
                <a:solidFill>
                  <a:srgbClr val="666666"/>
                </a:solidFill>
                <a:latin typeface="+mj-ea"/>
                <a:ea typeface="+mj-ea"/>
              </a:rPr>
              <a:t>WCAG2.1</a:t>
            </a:r>
            <a:endParaRPr lang="en-US" altLang="zh-CN" sz="1400" dirty="0">
              <a:solidFill>
                <a:srgbClr val="666666"/>
              </a:solidFill>
              <a:latin typeface="+mj-ea"/>
              <a:ea typeface="+mj-ea"/>
            </a:endParaRPr>
          </a:p>
          <a:p>
            <a:pPr>
              <a:lnSpc>
                <a:spcPct val="150000"/>
              </a:lnSpc>
            </a:pPr>
            <a:r>
              <a:rPr lang="en-US" altLang="zh-CN" sz="1400" dirty="0">
                <a:solidFill>
                  <a:srgbClr val="666666"/>
                </a:solidFill>
                <a:latin typeface="+mj-ea"/>
                <a:ea typeface="+mj-ea"/>
              </a:rPr>
              <a:t>2.1.1</a:t>
            </a:r>
            <a:r>
              <a:rPr lang="zh-CN" altLang="en-US" sz="1400" dirty="0">
                <a:solidFill>
                  <a:srgbClr val="666666"/>
                </a:solidFill>
                <a:latin typeface="+mj-ea"/>
                <a:ea typeface="+mj-ea"/>
              </a:rPr>
              <a:t>键盘</a:t>
            </a:r>
            <a:endParaRPr lang="en-US" altLang="zh-CN" sz="1400" dirty="0">
              <a:solidFill>
                <a:srgbClr val="666666"/>
              </a:solidFill>
              <a:latin typeface="+mj-ea"/>
              <a:ea typeface="+mj-ea"/>
            </a:endParaRPr>
          </a:p>
          <a:p>
            <a:pPr>
              <a:lnSpc>
                <a:spcPct val="150000"/>
              </a:lnSpc>
            </a:pPr>
            <a:endParaRPr lang="en-US" altLang="zh-CN" sz="1400" dirty="0">
              <a:solidFill>
                <a:srgbClr val="666666"/>
              </a:solidFill>
              <a:latin typeface="+mj-ea"/>
              <a:ea typeface="+mj-ea"/>
            </a:endParaRPr>
          </a:p>
          <a:p>
            <a:pPr>
              <a:lnSpc>
                <a:spcPct val="150000"/>
              </a:lnSpc>
            </a:pPr>
            <a:r>
              <a:rPr lang="en-US" altLang="zh-CN" dirty="0">
                <a:solidFill>
                  <a:srgbClr val="666666"/>
                </a:solidFill>
                <a:latin typeface="+mj-ea"/>
                <a:ea typeface="+mj-ea"/>
              </a:rPr>
              <a:t>GB/T 37668-2019</a:t>
            </a:r>
          </a:p>
          <a:p>
            <a:pPr>
              <a:lnSpc>
                <a:spcPct val="150000"/>
              </a:lnSpc>
            </a:pPr>
            <a:r>
              <a:rPr lang="en-US" altLang="zh-CN" sz="1400" dirty="0">
                <a:solidFill>
                  <a:srgbClr val="666666"/>
                </a:solidFill>
                <a:latin typeface="+mj-ea"/>
                <a:ea typeface="+mj-ea"/>
              </a:rPr>
              <a:t>3.3.1.1</a:t>
            </a:r>
            <a:r>
              <a:rPr lang="zh-CN" altLang="en-US" sz="1400" dirty="0">
                <a:solidFill>
                  <a:srgbClr val="666666"/>
                </a:solidFill>
                <a:latin typeface="+mj-ea"/>
                <a:ea typeface="+mj-ea"/>
              </a:rPr>
              <a:t>功能性组件访问</a:t>
            </a:r>
            <a:endParaRPr lang="en-US" altLang="zh-CN" sz="1400" dirty="0">
              <a:solidFill>
                <a:srgbClr val="666666"/>
              </a:solidFill>
              <a:latin typeface="+mj-ea"/>
              <a:ea typeface="+mj-ea"/>
            </a:endParaRPr>
          </a:p>
          <a:p>
            <a:pPr>
              <a:lnSpc>
                <a:spcPct val="150000"/>
              </a:lnSpc>
            </a:pPr>
            <a:r>
              <a:rPr lang="en-US" altLang="zh-CN" sz="1400" dirty="0">
                <a:solidFill>
                  <a:srgbClr val="666666"/>
                </a:solidFill>
                <a:latin typeface="+mj-ea"/>
                <a:ea typeface="+mj-ea"/>
              </a:rPr>
              <a:t>3.3.2.1</a:t>
            </a:r>
            <a:r>
              <a:rPr lang="zh-CN" altLang="en-US" sz="1400" dirty="0">
                <a:solidFill>
                  <a:srgbClr val="666666"/>
                </a:solidFill>
                <a:latin typeface="+mj-ea"/>
                <a:ea typeface="+mj-ea"/>
              </a:rPr>
              <a:t>非装饰性组件聚焦</a:t>
            </a:r>
            <a:endParaRPr lang="en-US" altLang="zh-CN" sz="1400" dirty="0">
              <a:solidFill>
                <a:srgbClr val="666666"/>
              </a:solidFill>
              <a:latin typeface="+mj-ea"/>
              <a:ea typeface="+mj-ea"/>
            </a:endParaRPr>
          </a:p>
        </p:txBody>
      </p:sp>
    </p:spTree>
    <p:extLst>
      <p:ext uri="{BB962C8B-B14F-4D97-AF65-F5344CB8AC3E}">
        <p14:creationId xmlns:p14="http://schemas.microsoft.com/office/powerpoint/2010/main" val="3692436876"/>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a:majorFont>
        <a:latin typeface="思源黑体 CN Bold"/>
        <a:ea typeface="思源黑体 CN Bold"/>
        <a:cs typeface=""/>
      </a:majorFont>
      <a:minorFont>
        <a:latin typeface="思源黑体 CN Regular"/>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831</TotalTime>
  <Words>1332</Words>
  <Application>Microsoft Office PowerPoint</Application>
  <PresentationFormat>宽屏</PresentationFormat>
  <Paragraphs>284</Paragraphs>
  <Slides>20</Slides>
  <Notes>14</Notes>
  <HiddenSlides>0</HiddenSlides>
  <MMClips>0</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20</vt:i4>
      </vt:variant>
    </vt:vector>
  </HeadingPairs>
  <TitlesOfParts>
    <vt:vector size="25" baseType="lpstr">
      <vt:lpstr>Arial</vt:lpstr>
      <vt:lpstr>思源黑体 CN Regular</vt:lpstr>
      <vt:lpstr>思源黑体 CN Bold</vt:lpstr>
      <vt:lpstr>等线</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lam tonly</dc:creator>
  <cp:lastModifiedBy>杨骅</cp:lastModifiedBy>
  <cp:revision>48</cp:revision>
  <dcterms:created xsi:type="dcterms:W3CDTF">2022-02-22T08:05:00Z</dcterms:created>
  <dcterms:modified xsi:type="dcterms:W3CDTF">2022-09-07T05:23:34Z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777BF08D2DA24410AB29DAEBE66DFEF6</vt:lpwstr>
  </property>
  <property fmtid="{D5CDD505-2E9C-101B-9397-08002B2CF9AE}" pid="3" name="KSOProductBuildVer">
    <vt:lpwstr>2052-11.1.0.11365</vt:lpwstr>
  </property>
</Properties>
</file>