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2" r:id="rId11"/>
    <p:sldId id="29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Rafael Palomino" initials="NRP" lastIdx="1" clrIdx="0">
    <p:extLst>
      <p:ext uri="{19B8F6BF-5375-455C-9EA6-DF929625EA0E}">
        <p15:presenceInfo xmlns:p15="http://schemas.microsoft.com/office/powerpoint/2012/main" userId="9dc7dcbcbad3ab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/>
    <p:restoredTop sz="94664"/>
  </p:normalViewPr>
  <p:slideViewPr>
    <p:cSldViewPr snapToGrid="0" snapToObjects="1">
      <p:cViewPr>
        <p:scale>
          <a:sx n="59" d="100"/>
          <a:sy n="59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C79DF-DC3F-4768-BCE3-568F2E47B17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11CC5B3-9989-44C3-BD96-FB455A6232B5}">
      <dgm:prSet phldrT="[Text]" custT="1"/>
      <dgm:spPr/>
      <dgm:t>
        <a:bodyPr/>
        <a:lstStyle/>
        <a:p>
          <a:r>
            <a:rPr lang="en-CA" sz="3200" dirty="0"/>
            <a:t>Connect in-Context</a:t>
          </a:r>
        </a:p>
      </dgm:t>
    </dgm:pt>
    <dgm:pt modelId="{5BBB2EB4-30E6-41E4-96B4-253A90A17D3C}" type="parTrans" cxnId="{00DAFE5A-74A2-4504-B393-CEB81F7A8FB2}">
      <dgm:prSet/>
      <dgm:spPr/>
      <dgm:t>
        <a:bodyPr/>
        <a:lstStyle/>
        <a:p>
          <a:endParaRPr lang="en-CA"/>
        </a:p>
      </dgm:t>
    </dgm:pt>
    <dgm:pt modelId="{66F1F891-3A9E-47FF-84C9-A0FD4530BDBD}" type="sibTrans" cxnId="{00DAFE5A-74A2-4504-B393-CEB81F7A8FB2}">
      <dgm:prSet/>
      <dgm:spPr/>
      <dgm:t>
        <a:bodyPr/>
        <a:lstStyle/>
        <a:p>
          <a:endParaRPr lang="en-CA"/>
        </a:p>
      </dgm:t>
    </dgm:pt>
    <dgm:pt modelId="{84438DFB-16C6-4767-9CD3-084CF280B43E}">
      <dgm:prSet phldrT="[Text]" custT="1"/>
      <dgm:spPr/>
      <dgm:t>
        <a:bodyPr/>
        <a:lstStyle/>
        <a:p>
          <a:r>
            <a:rPr lang="en-CA" sz="2400" dirty="0"/>
            <a:t>Boundaryless</a:t>
          </a:r>
        </a:p>
      </dgm:t>
    </dgm:pt>
    <dgm:pt modelId="{539022A8-B478-47AF-A974-43F62DB9E2BA}" type="parTrans" cxnId="{5049490B-A337-4DFB-B135-66085DA4060A}">
      <dgm:prSet/>
      <dgm:spPr/>
      <dgm:t>
        <a:bodyPr/>
        <a:lstStyle/>
        <a:p>
          <a:endParaRPr lang="en-CA"/>
        </a:p>
      </dgm:t>
    </dgm:pt>
    <dgm:pt modelId="{51D27433-54A4-4874-964B-F06A0E284A25}" type="sibTrans" cxnId="{5049490B-A337-4DFB-B135-66085DA4060A}">
      <dgm:prSet/>
      <dgm:spPr/>
      <dgm:t>
        <a:bodyPr/>
        <a:lstStyle/>
        <a:p>
          <a:endParaRPr lang="en-CA"/>
        </a:p>
      </dgm:t>
    </dgm:pt>
    <dgm:pt modelId="{16C212DB-AE79-47E5-BD8B-EC0FB3035642}">
      <dgm:prSet phldrT="[Text]"/>
      <dgm:spPr/>
      <dgm:t>
        <a:bodyPr/>
        <a:lstStyle/>
        <a:p>
          <a:r>
            <a:rPr lang="en-CA" dirty="0"/>
            <a:t>Advanced analytics</a:t>
          </a:r>
        </a:p>
        <a:p>
          <a:endParaRPr lang="en-CA" dirty="0"/>
        </a:p>
      </dgm:t>
    </dgm:pt>
    <dgm:pt modelId="{8C0CC7DF-E5DF-4C59-AB14-D67297D958A1}" type="parTrans" cxnId="{6FC4C7F8-E182-4E20-A1E8-E88E9990DE5A}">
      <dgm:prSet/>
      <dgm:spPr/>
      <dgm:t>
        <a:bodyPr/>
        <a:lstStyle/>
        <a:p>
          <a:endParaRPr lang="en-CA"/>
        </a:p>
      </dgm:t>
    </dgm:pt>
    <dgm:pt modelId="{9C93E1E9-BD98-4F2C-92EE-391BE3539717}" type="sibTrans" cxnId="{6FC4C7F8-E182-4E20-A1E8-E88E9990DE5A}">
      <dgm:prSet/>
      <dgm:spPr/>
      <dgm:t>
        <a:bodyPr/>
        <a:lstStyle/>
        <a:p>
          <a:endParaRPr lang="en-CA"/>
        </a:p>
      </dgm:t>
    </dgm:pt>
    <dgm:pt modelId="{1C49DACC-7A7F-41A6-9214-F47983A76343}">
      <dgm:prSet phldrT="[Text]" custT="1"/>
      <dgm:spPr/>
      <dgm:t>
        <a:bodyPr/>
        <a:lstStyle/>
        <a:p>
          <a:r>
            <a:rPr lang="en-CA" sz="3200" dirty="0"/>
            <a:t>Predictive</a:t>
          </a:r>
        </a:p>
      </dgm:t>
    </dgm:pt>
    <dgm:pt modelId="{95EA529F-63ED-441E-938E-374A2B7272BF}" type="parTrans" cxnId="{50ED1478-2EA9-4EC0-9139-A74DC7DDDD28}">
      <dgm:prSet/>
      <dgm:spPr/>
      <dgm:t>
        <a:bodyPr/>
        <a:lstStyle/>
        <a:p>
          <a:endParaRPr lang="en-CA"/>
        </a:p>
      </dgm:t>
    </dgm:pt>
    <dgm:pt modelId="{EDEB14C7-8DE0-4923-8EE2-0BF61B44EC0B}" type="sibTrans" cxnId="{50ED1478-2EA9-4EC0-9139-A74DC7DDDD28}">
      <dgm:prSet/>
      <dgm:spPr/>
      <dgm:t>
        <a:bodyPr/>
        <a:lstStyle/>
        <a:p>
          <a:endParaRPr lang="en-CA"/>
        </a:p>
      </dgm:t>
    </dgm:pt>
    <dgm:pt modelId="{DFA9BB00-1573-4536-AF9B-F32B5FCB4677}">
      <dgm:prSet phldrT="[Text]" custT="1"/>
      <dgm:spPr/>
      <dgm:t>
        <a:bodyPr/>
        <a:lstStyle/>
        <a:p>
          <a:r>
            <a:rPr lang="en-CA" sz="2800" dirty="0"/>
            <a:t>Pervasive</a:t>
          </a:r>
        </a:p>
      </dgm:t>
    </dgm:pt>
    <dgm:pt modelId="{E4821C2B-EE31-4B7A-B197-C4A06E42A6E0}" type="parTrans" cxnId="{C4617949-D6A0-45D5-BE20-26029FB47419}">
      <dgm:prSet/>
      <dgm:spPr/>
      <dgm:t>
        <a:bodyPr/>
        <a:lstStyle/>
        <a:p>
          <a:endParaRPr lang="en-CA"/>
        </a:p>
      </dgm:t>
    </dgm:pt>
    <dgm:pt modelId="{39389B06-54EA-4BE7-9C34-E0F379F0A497}" type="sibTrans" cxnId="{C4617949-D6A0-45D5-BE20-26029FB47419}">
      <dgm:prSet/>
      <dgm:spPr/>
      <dgm:t>
        <a:bodyPr/>
        <a:lstStyle/>
        <a:p>
          <a:endParaRPr lang="en-CA"/>
        </a:p>
      </dgm:t>
    </dgm:pt>
    <dgm:pt modelId="{54D1B228-A611-4AEA-B059-41292469BABB}">
      <dgm:prSet phldrT="[Text]"/>
      <dgm:spPr/>
      <dgm:t>
        <a:bodyPr/>
        <a:lstStyle/>
        <a:p>
          <a:r>
            <a:rPr lang="en-CA" dirty="0"/>
            <a:t>Experience</a:t>
          </a:r>
        </a:p>
      </dgm:t>
    </dgm:pt>
    <dgm:pt modelId="{34EA602F-0AF6-4BFC-9009-2E55C27F924F}" type="parTrans" cxnId="{B64F8FBD-FBF2-4F69-9142-94F0A5DAFD5E}">
      <dgm:prSet/>
      <dgm:spPr/>
      <dgm:t>
        <a:bodyPr/>
        <a:lstStyle/>
        <a:p>
          <a:endParaRPr lang="en-CA"/>
        </a:p>
      </dgm:t>
    </dgm:pt>
    <dgm:pt modelId="{15650818-15F9-45CC-93AE-C75F29BD50F7}" type="sibTrans" cxnId="{B64F8FBD-FBF2-4F69-9142-94F0A5DAFD5E}">
      <dgm:prSet/>
      <dgm:spPr/>
      <dgm:t>
        <a:bodyPr/>
        <a:lstStyle/>
        <a:p>
          <a:endParaRPr lang="en-CA"/>
        </a:p>
      </dgm:t>
    </dgm:pt>
    <dgm:pt modelId="{0EAA19D2-5BC4-4BDF-8B5B-130EA1B613C1}">
      <dgm:prSet phldrT="[Text]" custT="1"/>
      <dgm:spPr/>
      <dgm:t>
        <a:bodyPr/>
        <a:lstStyle/>
        <a:p>
          <a:r>
            <a:rPr lang="en-CA" sz="3200" dirty="0"/>
            <a:t>Most Efficient	</a:t>
          </a:r>
        </a:p>
      </dgm:t>
    </dgm:pt>
    <dgm:pt modelId="{F7976CFE-AEAF-4148-9A63-2EFC308924EA}" type="parTrans" cxnId="{B270120D-2087-41AD-8FFD-4D1D27AFA445}">
      <dgm:prSet/>
      <dgm:spPr/>
      <dgm:t>
        <a:bodyPr/>
        <a:lstStyle/>
        <a:p>
          <a:endParaRPr lang="en-CA"/>
        </a:p>
      </dgm:t>
    </dgm:pt>
    <dgm:pt modelId="{3031C722-DA10-4280-BF9F-469888B609EE}" type="sibTrans" cxnId="{B270120D-2087-41AD-8FFD-4D1D27AFA445}">
      <dgm:prSet/>
      <dgm:spPr/>
      <dgm:t>
        <a:bodyPr/>
        <a:lstStyle/>
        <a:p>
          <a:endParaRPr lang="en-CA"/>
        </a:p>
      </dgm:t>
    </dgm:pt>
    <dgm:pt modelId="{05B76DBC-FAC4-49A3-A637-12E4A0AFC90F}">
      <dgm:prSet phldrT="[Text]" custT="1"/>
      <dgm:spPr/>
      <dgm:t>
        <a:bodyPr/>
        <a:lstStyle/>
        <a:p>
          <a:r>
            <a:rPr lang="en-CA" sz="3600" dirty="0"/>
            <a:t>Autonomous</a:t>
          </a:r>
        </a:p>
      </dgm:t>
    </dgm:pt>
    <dgm:pt modelId="{0F74568D-AF2B-4BCE-9374-C716E46A6CA2}" type="parTrans" cxnId="{3588C3B6-1A05-44D4-95A8-CF4FB9C56829}">
      <dgm:prSet/>
      <dgm:spPr/>
      <dgm:t>
        <a:bodyPr/>
        <a:lstStyle/>
        <a:p>
          <a:endParaRPr lang="en-CA"/>
        </a:p>
      </dgm:t>
    </dgm:pt>
    <dgm:pt modelId="{191F672D-DD46-473E-BD1A-21A4C1D635B9}" type="sibTrans" cxnId="{3588C3B6-1A05-44D4-95A8-CF4FB9C56829}">
      <dgm:prSet/>
      <dgm:spPr/>
      <dgm:t>
        <a:bodyPr/>
        <a:lstStyle/>
        <a:p>
          <a:endParaRPr lang="en-CA"/>
        </a:p>
      </dgm:t>
    </dgm:pt>
    <dgm:pt modelId="{D1FE3EFF-D0F0-482F-A976-ABFB8115869A}">
      <dgm:prSet phldrT="[Text]"/>
      <dgm:spPr/>
      <dgm:t>
        <a:bodyPr/>
        <a:lstStyle/>
        <a:p>
          <a:r>
            <a:rPr lang="en-CA" dirty="0"/>
            <a:t>Cloud Connected IoT Devices</a:t>
          </a:r>
        </a:p>
      </dgm:t>
    </dgm:pt>
    <dgm:pt modelId="{50DA14C6-E7FC-42B4-A348-FB5DB1DE4495}" type="sibTrans" cxnId="{E489897E-5018-42DC-B5CB-0FB9A48AFD31}">
      <dgm:prSet/>
      <dgm:spPr/>
      <dgm:t>
        <a:bodyPr/>
        <a:lstStyle/>
        <a:p>
          <a:endParaRPr lang="en-CA"/>
        </a:p>
      </dgm:t>
    </dgm:pt>
    <dgm:pt modelId="{5CF0A8E7-D3F6-4006-A29E-4C9A81A17319}" type="parTrans" cxnId="{E489897E-5018-42DC-B5CB-0FB9A48AFD31}">
      <dgm:prSet/>
      <dgm:spPr/>
      <dgm:t>
        <a:bodyPr/>
        <a:lstStyle/>
        <a:p>
          <a:endParaRPr lang="en-CA"/>
        </a:p>
      </dgm:t>
    </dgm:pt>
    <dgm:pt modelId="{02EF4935-852C-4B26-99B4-A049D69E563E}" type="pres">
      <dgm:prSet presAssocID="{8D6C79DF-DC3F-4768-BCE3-568F2E47B17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863CDC-AEF2-426B-A6B4-204AFE4828A0}" type="pres">
      <dgm:prSet presAssocID="{8D6C79DF-DC3F-4768-BCE3-568F2E47B17F}" presName="outerBox" presStyleCnt="0"/>
      <dgm:spPr/>
    </dgm:pt>
    <dgm:pt modelId="{49AF5549-27CE-49EA-9CFF-D256F4B7C1ED}" type="pres">
      <dgm:prSet presAssocID="{8D6C79DF-DC3F-4768-BCE3-568F2E47B17F}" presName="outerBoxParent" presStyleLbl="node1" presStyleIdx="0" presStyleCnt="3" custLinFactNeighborX="-2761" custLinFactNeighborY="-823"/>
      <dgm:spPr/>
    </dgm:pt>
    <dgm:pt modelId="{36EB7556-563A-4A32-9871-1E454C2819D9}" type="pres">
      <dgm:prSet presAssocID="{8D6C79DF-DC3F-4768-BCE3-568F2E47B17F}" presName="outerBoxChildren" presStyleCnt="0"/>
      <dgm:spPr/>
    </dgm:pt>
    <dgm:pt modelId="{E36C8A05-5A65-45F1-B991-95B514BC60C6}" type="pres">
      <dgm:prSet presAssocID="{711CC5B3-9989-44C3-BD96-FB455A6232B5}" presName="oChild" presStyleLbl="fgAcc1" presStyleIdx="0" presStyleCnt="6" custScaleX="114435">
        <dgm:presLayoutVars>
          <dgm:bulletEnabled val="1"/>
        </dgm:presLayoutVars>
      </dgm:prSet>
      <dgm:spPr/>
    </dgm:pt>
    <dgm:pt modelId="{E23C562E-1632-40B0-A62F-C15207CE9A3F}" type="pres">
      <dgm:prSet presAssocID="{66F1F891-3A9E-47FF-84C9-A0FD4530BDBD}" presName="outerSibTrans" presStyleCnt="0"/>
      <dgm:spPr/>
    </dgm:pt>
    <dgm:pt modelId="{2A530F10-5686-4169-89EA-3BFD599C6DED}" type="pres">
      <dgm:prSet presAssocID="{84438DFB-16C6-4767-9CD3-084CF280B43E}" presName="oChild" presStyleLbl="fgAcc1" presStyleIdx="1" presStyleCnt="6">
        <dgm:presLayoutVars>
          <dgm:bulletEnabled val="1"/>
        </dgm:presLayoutVars>
      </dgm:prSet>
      <dgm:spPr/>
    </dgm:pt>
    <dgm:pt modelId="{D830340A-7602-4EE3-97DE-8D7D032C6A9C}" type="pres">
      <dgm:prSet presAssocID="{8D6C79DF-DC3F-4768-BCE3-568F2E47B17F}" presName="middleBox" presStyleCnt="0"/>
      <dgm:spPr/>
    </dgm:pt>
    <dgm:pt modelId="{8A1677CB-9A3F-48D8-BFE5-D631F51AD836}" type="pres">
      <dgm:prSet presAssocID="{8D6C79DF-DC3F-4768-BCE3-568F2E47B17F}" presName="middleBoxParent" presStyleLbl="node1" presStyleIdx="1" presStyleCnt="3"/>
      <dgm:spPr/>
    </dgm:pt>
    <dgm:pt modelId="{4A47E457-E1A5-4CAC-94BD-DF62BA275204}" type="pres">
      <dgm:prSet presAssocID="{8D6C79DF-DC3F-4768-BCE3-568F2E47B17F}" presName="middleBoxChildren" presStyleCnt="0"/>
      <dgm:spPr/>
    </dgm:pt>
    <dgm:pt modelId="{324156DF-DA7D-413B-9C11-860DAEA2E423}" type="pres">
      <dgm:prSet presAssocID="{1C49DACC-7A7F-41A6-9214-F47983A76343}" presName="mChild" presStyleLbl="fgAcc1" presStyleIdx="2" presStyleCnt="6">
        <dgm:presLayoutVars>
          <dgm:bulletEnabled val="1"/>
        </dgm:presLayoutVars>
      </dgm:prSet>
      <dgm:spPr/>
    </dgm:pt>
    <dgm:pt modelId="{E681099E-9F86-400F-9D94-1D07BC3591CC}" type="pres">
      <dgm:prSet presAssocID="{EDEB14C7-8DE0-4923-8EE2-0BF61B44EC0B}" presName="middleSibTrans" presStyleCnt="0"/>
      <dgm:spPr/>
    </dgm:pt>
    <dgm:pt modelId="{5F1E0B1D-3724-497E-93F1-EB29197124EA}" type="pres">
      <dgm:prSet presAssocID="{DFA9BB00-1573-4536-AF9B-F32B5FCB4677}" presName="mChild" presStyleLbl="fgAcc1" presStyleIdx="3" presStyleCnt="6">
        <dgm:presLayoutVars>
          <dgm:bulletEnabled val="1"/>
        </dgm:presLayoutVars>
      </dgm:prSet>
      <dgm:spPr/>
    </dgm:pt>
    <dgm:pt modelId="{18B1016E-B7B2-4796-B06C-884C759CBA0F}" type="pres">
      <dgm:prSet presAssocID="{8D6C79DF-DC3F-4768-BCE3-568F2E47B17F}" presName="centerBox" presStyleCnt="0"/>
      <dgm:spPr/>
    </dgm:pt>
    <dgm:pt modelId="{9554F1ED-3F43-4904-9908-5514DC8CCCDD}" type="pres">
      <dgm:prSet presAssocID="{8D6C79DF-DC3F-4768-BCE3-568F2E47B17F}" presName="centerBoxParent" presStyleLbl="node1" presStyleIdx="2" presStyleCnt="3"/>
      <dgm:spPr/>
    </dgm:pt>
    <dgm:pt modelId="{A7F24B0B-065D-42E5-B31D-9DBC2453F52F}" type="pres">
      <dgm:prSet presAssocID="{8D6C79DF-DC3F-4768-BCE3-568F2E47B17F}" presName="centerBoxChildren" presStyleCnt="0"/>
      <dgm:spPr/>
    </dgm:pt>
    <dgm:pt modelId="{9878C6A0-33AE-42CC-BA5B-DB27D2AD855A}" type="pres">
      <dgm:prSet presAssocID="{0EAA19D2-5BC4-4BDF-8B5B-130EA1B613C1}" presName="cChild" presStyleLbl="fgAcc1" presStyleIdx="4" presStyleCnt="6" custLinFactNeighborY="-667">
        <dgm:presLayoutVars>
          <dgm:bulletEnabled val="1"/>
        </dgm:presLayoutVars>
      </dgm:prSet>
      <dgm:spPr/>
    </dgm:pt>
    <dgm:pt modelId="{31599707-AF8F-44DF-A3C1-BA55E93AAAE8}" type="pres">
      <dgm:prSet presAssocID="{3031C722-DA10-4280-BF9F-469888B609EE}" presName="centerSibTrans" presStyleCnt="0"/>
      <dgm:spPr/>
    </dgm:pt>
    <dgm:pt modelId="{EF8AC1FD-FCF5-432D-84C0-9E888D267338}" type="pres">
      <dgm:prSet presAssocID="{05B76DBC-FAC4-49A3-A637-12E4A0AFC90F}" presName="cChild" presStyleLbl="fgAcc1" presStyleIdx="5" presStyleCnt="6" custLinFactNeighborX="-6" custLinFactNeighborY="-2211">
        <dgm:presLayoutVars>
          <dgm:bulletEnabled val="1"/>
        </dgm:presLayoutVars>
      </dgm:prSet>
      <dgm:spPr/>
    </dgm:pt>
  </dgm:ptLst>
  <dgm:cxnLst>
    <dgm:cxn modelId="{D65F5504-4169-4E24-8A3C-2A6FC2C1BD30}" type="presOf" srcId="{D1FE3EFF-D0F0-482F-A976-ABFB8115869A}" destId="{49AF5549-27CE-49EA-9CFF-D256F4B7C1ED}" srcOrd="0" destOrd="0" presId="urn:microsoft.com/office/officeart/2005/8/layout/target2"/>
    <dgm:cxn modelId="{5049490B-A337-4DFB-B135-66085DA4060A}" srcId="{D1FE3EFF-D0F0-482F-A976-ABFB8115869A}" destId="{84438DFB-16C6-4767-9CD3-084CF280B43E}" srcOrd="1" destOrd="0" parTransId="{539022A8-B478-47AF-A974-43F62DB9E2BA}" sibTransId="{51D27433-54A4-4874-964B-F06A0E284A25}"/>
    <dgm:cxn modelId="{B270120D-2087-41AD-8FFD-4D1D27AFA445}" srcId="{54D1B228-A611-4AEA-B059-41292469BABB}" destId="{0EAA19D2-5BC4-4BDF-8B5B-130EA1B613C1}" srcOrd="0" destOrd="0" parTransId="{F7976CFE-AEAF-4148-9A63-2EFC308924EA}" sibTransId="{3031C722-DA10-4280-BF9F-469888B609EE}"/>
    <dgm:cxn modelId="{928D742C-C8F8-4FCE-871E-822A324E97B5}" type="presOf" srcId="{0EAA19D2-5BC4-4BDF-8B5B-130EA1B613C1}" destId="{9878C6A0-33AE-42CC-BA5B-DB27D2AD855A}" srcOrd="0" destOrd="0" presId="urn:microsoft.com/office/officeart/2005/8/layout/target2"/>
    <dgm:cxn modelId="{F0458232-6B77-4CCB-97CC-55601EB5C841}" type="presOf" srcId="{711CC5B3-9989-44C3-BD96-FB455A6232B5}" destId="{E36C8A05-5A65-45F1-B991-95B514BC60C6}" srcOrd="0" destOrd="0" presId="urn:microsoft.com/office/officeart/2005/8/layout/target2"/>
    <dgm:cxn modelId="{E315F864-EB0D-4C5E-AB18-382FE545A13A}" type="presOf" srcId="{05B76DBC-FAC4-49A3-A637-12E4A0AFC90F}" destId="{EF8AC1FD-FCF5-432D-84C0-9E888D267338}" srcOrd="0" destOrd="0" presId="urn:microsoft.com/office/officeart/2005/8/layout/target2"/>
    <dgm:cxn modelId="{C4617949-D6A0-45D5-BE20-26029FB47419}" srcId="{16C212DB-AE79-47E5-BD8B-EC0FB3035642}" destId="{DFA9BB00-1573-4536-AF9B-F32B5FCB4677}" srcOrd="1" destOrd="0" parTransId="{E4821C2B-EE31-4B7A-B197-C4A06E42A6E0}" sibTransId="{39389B06-54EA-4BE7-9C34-E0F379F0A497}"/>
    <dgm:cxn modelId="{45D6514E-B63E-4D98-82E2-824630D88A2B}" type="presOf" srcId="{16C212DB-AE79-47E5-BD8B-EC0FB3035642}" destId="{8A1677CB-9A3F-48D8-BFE5-D631F51AD836}" srcOrd="0" destOrd="0" presId="urn:microsoft.com/office/officeart/2005/8/layout/target2"/>
    <dgm:cxn modelId="{50ED1478-2EA9-4EC0-9139-A74DC7DDDD28}" srcId="{16C212DB-AE79-47E5-BD8B-EC0FB3035642}" destId="{1C49DACC-7A7F-41A6-9214-F47983A76343}" srcOrd="0" destOrd="0" parTransId="{95EA529F-63ED-441E-938E-374A2B7272BF}" sibTransId="{EDEB14C7-8DE0-4923-8EE2-0BF61B44EC0B}"/>
    <dgm:cxn modelId="{00DAFE5A-74A2-4504-B393-CEB81F7A8FB2}" srcId="{D1FE3EFF-D0F0-482F-A976-ABFB8115869A}" destId="{711CC5B3-9989-44C3-BD96-FB455A6232B5}" srcOrd="0" destOrd="0" parTransId="{5BBB2EB4-30E6-41E4-96B4-253A90A17D3C}" sibTransId="{66F1F891-3A9E-47FF-84C9-A0FD4530BDBD}"/>
    <dgm:cxn modelId="{E489897E-5018-42DC-B5CB-0FB9A48AFD31}" srcId="{8D6C79DF-DC3F-4768-BCE3-568F2E47B17F}" destId="{D1FE3EFF-D0F0-482F-A976-ABFB8115869A}" srcOrd="0" destOrd="0" parTransId="{5CF0A8E7-D3F6-4006-A29E-4C9A81A17319}" sibTransId="{50DA14C6-E7FC-42B4-A348-FB5DB1DE4495}"/>
    <dgm:cxn modelId="{ADF00986-DEE8-4431-BA48-8740BD094383}" type="presOf" srcId="{8D6C79DF-DC3F-4768-BCE3-568F2E47B17F}" destId="{02EF4935-852C-4B26-99B4-A049D69E563E}" srcOrd="0" destOrd="0" presId="urn:microsoft.com/office/officeart/2005/8/layout/target2"/>
    <dgm:cxn modelId="{F4F5A79C-6D9F-4C3E-B3C7-69F29DEA244B}" type="presOf" srcId="{54D1B228-A611-4AEA-B059-41292469BABB}" destId="{9554F1ED-3F43-4904-9908-5514DC8CCCDD}" srcOrd="0" destOrd="0" presId="urn:microsoft.com/office/officeart/2005/8/layout/target2"/>
    <dgm:cxn modelId="{3588C3B6-1A05-44D4-95A8-CF4FB9C56829}" srcId="{54D1B228-A611-4AEA-B059-41292469BABB}" destId="{05B76DBC-FAC4-49A3-A637-12E4A0AFC90F}" srcOrd="1" destOrd="0" parTransId="{0F74568D-AF2B-4BCE-9374-C716E46A6CA2}" sibTransId="{191F672D-DD46-473E-BD1A-21A4C1D635B9}"/>
    <dgm:cxn modelId="{B64F8FBD-FBF2-4F69-9142-94F0A5DAFD5E}" srcId="{8D6C79DF-DC3F-4768-BCE3-568F2E47B17F}" destId="{54D1B228-A611-4AEA-B059-41292469BABB}" srcOrd="2" destOrd="0" parTransId="{34EA602F-0AF6-4BFC-9009-2E55C27F924F}" sibTransId="{15650818-15F9-45CC-93AE-C75F29BD50F7}"/>
    <dgm:cxn modelId="{11BA30D5-70DF-442F-BD93-165DF9D85040}" type="presOf" srcId="{84438DFB-16C6-4767-9CD3-084CF280B43E}" destId="{2A530F10-5686-4169-89EA-3BFD599C6DED}" srcOrd="0" destOrd="0" presId="urn:microsoft.com/office/officeart/2005/8/layout/target2"/>
    <dgm:cxn modelId="{C3D85BDA-3F63-4B66-89DC-8FFF5B31D544}" type="presOf" srcId="{DFA9BB00-1573-4536-AF9B-F32B5FCB4677}" destId="{5F1E0B1D-3724-497E-93F1-EB29197124EA}" srcOrd="0" destOrd="0" presId="urn:microsoft.com/office/officeart/2005/8/layout/target2"/>
    <dgm:cxn modelId="{94817ADE-AFF6-4E91-8EAC-E673D2FF4CE3}" type="presOf" srcId="{1C49DACC-7A7F-41A6-9214-F47983A76343}" destId="{324156DF-DA7D-413B-9C11-860DAEA2E423}" srcOrd="0" destOrd="0" presId="urn:microsoft.com/office/officeart/2005/8/layout/target2"/>
    <dgm:cxn modelId="{6FC4C7F8-E182-4E20-A1E8-E88E9990DE5A}" srcId="{8D6C79DF-DC3F-4768-BCE3-568F2E47B17F}" destId="{16C212DB-AE79-47E5-BD8B-EC0FB3035642}" srcOrd="1" destOrd="0" parTransId="{8C0CC7DF-E5DF-4C59-AB14-D67297D958A1}" sibTransId="{9C93E1E9-BD98-4F2C-92EE-391BE3539717}"/>
    <dgm:cxn modelId="{78E9624B-CE2F-480A-9083-90C4D64F7002}" type="presParOf" srcId="{02EF4935-852C-4B26-99B4-A049D69E563E}" destId="{01863CDC-AEF2-426B-A6B4-204AFE4828A0}" srcOrd="0" destOrd="0" presId="urn:microsoft.com/office/officeart/2005/8/layout/target2"/>
    <dgm:cxn modelId="{80BBEC24-DEE0-40D8-A761-48088118C502}" type="presParOf" srcId="{01863CDC-AEF2-426B-A6B4-204AFE4828A0}" destId="{49AF5549-27CE-49EA-9CFF-D256F4B7C1ED}" srcOrd="0" destOrd="0" presId="urn:microsoft.com/office/officeart/2005/8/layout/target2"/>
    <dgm:cxn modelId="{18F7D85E-486B-4DF2-B816-39AFD01E8142}" type="presParOf" srcId="{01863CDC-AEF2-426B-A6B4-204AFE4828A0}" destId="{36EB7556-563A-4A32-9871-1E454C2819D9}" srcOrd="1" destOrd="0" presId="urn:microsoft.com/office/officeart/2005/8/layout/target2"/>
    <dgm:cxn modelId="{61DD353B-DBFB-44D5-921E-0DE9CEE2823C}" type="presParOf" srcId="{36EB7556-563A-4A32-9871-1E454C2819D9}" destId="{E36C8A05-5A65-45F1-B991-95B514BC60C6}" srcOrd="0" destOrd="0" presId="urn:microsoft.com/office/officeart/2005/8/layout/target2"/>
    <dgm:cxn modelId="{7251F28D-56D6-4239-AA13-A31807F4F3A7}" type="presParOf" srcId="{36EB7556-563A-4A32-9871-1E454C2819D9}" destId="{E23C562E-1632-40B0-A62F-C15207CE9A3F}" srcOrd="1" destOrd="0" presId="urn:microsoft.com/office/officeart/2005/8/layout/target2"/>
    <dgm:cxn modelId="{53FA7F36-36B7-4BAA-9704-4BF4ADF4D41F}" type="presParOf" srcId="{36EB7556-563A-4A32-9871-1E454C2819D9}" destId="{2A530F10-5686-4169-89EA-3BFD599C6DED}" srcOrd="2" destOrd="0" presId="urn:microsoft.com/office/officeart/2005/8/layout/target2"/>
    <dgm:cxn modelId="{36EA8896-2A39-4968-B3C3-F7F84AD42D85}" type="presParOf" srcId="{02EF4935-852C-4B26-99B4-A049D69E563E}" destId="{D830340A-7602-4EE3-97DE-8D7D032C6A9C}" srcOrd="1" destOrd="0" presId="urn:microsoft.com/office/officeart/2005/8/layout/target2"/>
    <dgm:cxn modelId="{EADD9977-1086-4EC0-9A13-8731ECAD99C1}" type="presParOf" srcId="{D830340A-7602-4EE3-97DE-8D7D032C6A9C}" destId="{8A1677CB-9A3F-48D8-BFE5-D631F51AD836}" srcOrd="0" destOrd="0" presId="urn:microsoft.com/office/officeart/2005/8/layout/target2"/>
    <dgm:cxn modelId="{B6A94AEE-0DAB-481F-8040-D95FBEBF7A10}" type="presParOf" srcId="{D830340A-7602-4EE3-97DE-8D7D032C6A9C}" destId="{4A47E457-E1A5-4CAC-94BD-DF62BA275204}" srcOrd="1" destOrd="0" presId="urn:microsoft.com/office/officeart/2005/8/layout/target2"/>
    <dgm:cxn modelId="{E8FAD6D2-4261-4867-92A4-7B77732089C0}" type="presParOf" srcId="{4A47E457-E1A5-4CAC-94BD-DF62BA275204}" destId="{324156DF-DA7D-413B-9C11-860DAEA2E423}" srcOrd="0" destOrd="0" presId="urn:microsoft.com/office/officeart/2005/8/layout/target2"/>
    <dgm:cxn modelId="{109F424D-2305-455F-AE43-02178B9EC4DD}" type="presParOf" srcId="{4A47E457-E1A5-4CAC-94BD-DF62BA275204}" destId="{E681099E-9F86-400F-9D94-1D07BC3591CC}" srcOrd="1" destOrd="0" presId="urn:microsoft.com/office/officeart/2005/8/layout/target2"/>
    <dgm:cxn modelId="{E76B549D-8464-4110-A156-CC7D66598FD2}" type="presParOf" srcId="{4A47E457-E1A5-4CAC-94BD-DF62BA275204}" destId="{5F1E0B1D-3724-497E-93F1-EB29197124EA}" srcOrd="2" destOrd="0" presId="urn:microsoft.com/office/officeart/2005/8/layout/target2"/>
    <dgm:cxn modelId="{B0C24C9B-2C94-4E71-85C6-2FA26087F692}" type="presParOf" srcId="{02EF4935-852C-4B26-99B4-A049D69E563E}" destId="{18B1016E-B7B2-4796-B06C-884C759CBA0F}" srcOrd="2" destOrd="0" presId="urn:microsoft.com/office/officeart/2005/8/layout/target2"/>
    <dgm:cxn modelId="{AEB0F0BC-F2C5-4327-B712-5992CFA45D81}" type="presParOf" srcId="{18B1016E-B7B2-4796-B06C-884C759CBA0F}" destId="{9554F1ED-3F43-4904-9908-5514DC8CCCDD}" srcOrd="0" destOrd="0" presId="urn:microsoft.com/office/officeart/2005/8/layout/target2"/>
    <dgm:cxn modelId="{2DD3BED9-3821-452A-9575-0CD113AA131A}" type="presParOf" srcId="{18B1016E-B7B2-4796-B06C-884C759CBA0F}" destId="{A7F24B0B-065D-42E5-B31D-9DBC2453F52F}" srcOrd="1" destOrd="0" presId="urn:microsoft.com/office/officeart/2005/8/layout/target2"/>
    <dgm:cxn modelId="{E025E200-929E-4756-9270-99BAF7959B62}" type="presParOf" srcId="{A7F24B0B-065D-42E5-B31D-9DBC2453F52F}" destId="{9878C6A0-33AE-42CC-BA5B-DB27D2AD855A}" srcOrd="0" destOrd="0" presId="urn:microsoft.com/office/officeart/2005/8/layout/target2"/>
    <dgm:cxn modelId="{C4C0EDC7-E816-4FE2-A1C5-BC9F8E4E290B}" type="presParOf" srcId="{A7F24B0B-065D-42E5-B31D-9DBC2453F52F}" destId="{31599707-AF8F-44DF-A3C1-BA55E93AAAE8}" srcOrd="1" destOrd="0" presId="urn:microsoft.com/office/officeart/2005/8/layout/target2"/>
    <dgm:cxn modelId="{7B8B374B-DD42-4B17-96F2-D4C190DFA01F}" type="presParOf" srcId="{A7F24B0B-065D-42E5-B31D-9DBC2453F52F}" destId="{EF8AC1FD-FCF5-432D-84C0-9E888D267338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F5549-27CE-49EA-9CFF-D256F4B7C1ED}">
      <dsp:nvSpPr>
        <dsp:cNvPr id="0" name=""/>
        <dsp:cNvSpPr/>
      </dsp:nvSpPr>
      <dsp:spPr>
        <a:xfrm>
          <a:off x="0" y="0"/>
          <a:ext cx="16256000" cy="820264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6366162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900" kern="1200" dirty="0"/>
            <a:t>Cloud Connected IoT Devices</a:t>
          </a:r>
        </a:p>
      </dsp:txBody>
      <dsp:txXfrm>
        <a:off x="204210" y="204210"/>
        <a:ext cx="15847580" cy="7794222"/>
      </dsp:txXfrm>
    </dsp:sp>
    <dsp:sp modelId="{E36C8A05-5A65-45F1-B991-95B514BC60C6}">
      <dsp:nvSpPr>
        <dsp:cNvPr id="0" name=""/>
        <dsp:cNvSpPr/>
      </dsp:nvSpPr>
      <dsp:spPr>
        <a:xfrm>
          <a:off x="230408" y="2050660"/>
          <a:ext cx="2790383" cy="28092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Connect in-Context</a:t>
          </a:r>
        </a:p>
      </dsp:txBody>
      <dsp:txXfrm>
        <a:off x="316222" y="2136474"/>
        <a:ext cx="2618755" cy="2637616"/>
      </dsp:txXfrm>
    </dsp:sp>
    <dsp:sp modelId="{2A530F10-5686-4169-89EA-3BFD599C6DED}">
      <dsp:nvSpPr>
        <dsp:cNvPr id="0" name=""/>
        <dsp:cNvSpPr/>
      </dsp:nvSpPr>
      <dsp:spPr>
        <a:xfrm>
          <a:off x="406400" y="4979205"/>
          <a:ext cx="2438400" cy="28092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Boundaryless</a:t>
          </a:r>
        </a:p>
      </dsp:txBody>
      <dsp:txXfrm>
        <a:off x="481389" y="5054194"/>
        <a:ext cx="2288422" cy="2659266"/>
      </dsp:txXfrm>
    </dsp:sp>
    <dsp:sp modelId="{8A1677CB-9A3F-48D8-BFE5-D631F51AD836}">
      <dsp:nvSpPr>
        <dsp:cNvPr id="0" name=""/>
        <dsp:cNvSpPr/>
      </dsp:nvSpPr>
      <dsp:spPr>
        <a:xfrm>
          <a:off x="3251200" y="2050660"/>
          <a:ext cx="12598400" cy="5741849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3646074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900" kern="1200" dirty="0"/>
            <a:t>Advanced analytics</a:t>
          </a:r>
        </a:p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900" kern="1200" dirty="0"/>
        </a:p>
      </dsp:txBody>
      <dsp:txXfrm>
        <a:off x="3427782" y="2227242"/>
        <a:ext cx="12245236" cy="5388685"/>
      </dsp:txXfrm>
    </dsp:sp>
    <dsp:sp modelId="{324156DF-DA7D-413B-9C11-860DAEA2E423}">
      <dsp:nvSpPr>
        <dsp:cNvPr id="0" name=""/>
        <dsp:cNvSpPr/>
      </dsp:nvSpPr>
      <dsp:spPr>
        <a:xfrm>
          <a:off x="3566160" y="4060307"/>
          <a:ext cx="2519680" cy="15911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Predictive</a:t>
          </a:r>
        </a:p>
      </dsp:txBody>
      <dsp:txXfrm>
        <a:off x="3615093" y="4109240"/>
        <a:ext cx="2421814" cy="1493268"/>
      </dsp:txXfrm>
    </dsp:sp>
    <dsp:sp modelId="{5F1E0B1D-3724-497E-93F1-EB29197124EA}">
      <dsp:nvSpPr>
        <dsp:cNvPr id="0" name=""/>
        <dsp:cNvSpPr/>
      </dsp:nvSpPr>
      <dsp:spPr>
        <a:xfrm>
          <a:off x="3566160" y="5768956"/>
          <a:ext cx="2519680" cy="15911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Pervasive</a:t>
          </a:r>
        </a:p>
      </dsp:txBody>
      <dsp:txXfrm>
        <a:off x="3615093" y="5817889"/>
        <a:ext cx="2421814" cy="1493268"/>
      </dsp:txXfrm>
    </dsp:sp>
    <dsp:sp modelId="{9554F1ED-3F43-4904-9908-5514DC8CCCDD}">
      <dsp:nvSpPr>
        <dsp:cNvPr id="0" name=""/>
        <dsp:cNvSpPr/>
      </dsp:nvSpPr>
      <dsp:spPr>
        <a:xfrm>
          <a:off x="6421120" y="4101321"/>
          <a:ext cx="9022080" cy="328105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51974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900" kern="1200" dirty="0"/>
            <a:t>Experience</a:t>
          </a:r>
        </a:p>
      </dsp:txBody>
      <dsp:txXfrm>
        <a:off x="6522024" y="4202225"/>
        <a:ext cx="8820272" cy="3079248"/>
      </dsp:txXfrm>
    </dsp:sp>
    <dsp:sp modelId="{9878C6A0-33AE-42CC-BA5B-DB27D2AD855A}">
      <dsp:nvSpPr>
        <dsp:cNvPr id="0" name=""/>
        <dsp:cNvSpPr/>
      </dsp:nvSpPr>
      <dsp:spPr>
        <a:xfrm>
          <a:off x="6646672" y="5567948"/>
          <a:ext cx="4222712" cy="14764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Most Efficient	</a:t>
          </a:r>
        </a:p>
      </dsp:txBody>
      <dsp:txXfrm>
        <a:off x="6692079" y="5613355"/>
        <a:ext cx="4131898" cy="1385661"/>
      </dsp:txXfrm>
    </dsp:sp>
    <dsp:sp modelId="{EF8AC1FD-FCF5-432D-84C0-9E888D267338}">
      <dsp:nvSpPr>
        <dsp:cNvPr id="0" name=""/>
        <dsp:cNvSpPr/>
      </dsp:nvSpPr>
      <dsp:spPr>
        <a:xfrm>
          <a:off x="10989511" y="5545151"/>
          <a:ext cx="4222712" cy="14764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Autonomous</a:t>
          </a:r>
        </a:p>
      </dsp:txBody>
      <dsp:txXfrm>
        <a:off x="11034918" y="5590558"/>
        <a:ext cx="4131898" cy="1385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10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4" name="Rectangle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5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3048001" y="0"/>
            <a:ext cx="914401" cy="2590800"/>
          </a:xfrm>
          <a:prstGeom prst="rect">
            <a:avLst/>
          </a:prstGeom>
          <a:solidFill>
            <a:srgbClr val="25252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spcBef>
                <a:spcPts val="700"/>
              </a:spcBef>
              <a:defRPr sz="160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3048001" y="0"/>
            <a:ext cx="914401" cy="2590800"/>
          </a:xfrm>
          <a:prstGeom prst="rect">
            <a:avLst/>
          </a:prstGeom>
          <a:solidFill>
            <a:srgbClr val="25252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spcBef>
                <a:spcPts val="700"/>
              </a:spcBef>
              <a:defRPr sz="160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defRPr>
            </a:pPr>
            <a:endParaRPr/>
          </a:p>
        </p:txBody>
      </p:sp>
      <p:pic>
        <p:nvPicPr>
          <p:cNvPr id="126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0" y="12667013"/>
            <a:ext cx="2550000" cy="713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png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13059269"/>
            <a:ext cx="4216400" cy="2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6300" y="13364633"/>
            <a:ext cx="1727200" cy="198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>
            <a:spLocks noGrp="1"/>
          </p:cNvSpPr>
          <p:nvPr>
            <p:ph type="title"/>
          </p:nvPr>
        </p:nvSpPr>
        <p:spPr>
          <a:xfrm>
            <a:off x="4267200" y="762000"/>
            <a:ext cx="15240000" cy="22860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5600">
                <a:solidFill>
                  <a:srgbClr val="343E48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267200" y="965200"/>
            <a:ext cx="10058400" cy="863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indent="4572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2pPr>
            <a:lvl3pPr marL="0" indent="9144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3pPr>
            <a:lvl4pPr marL="0" indent="13716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4pPr>
            <a:lvl5pPr marL="0" indent="18288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1" name="Slide Number"/>
          <p:cNvSpPr>
            <a:spLocks noGrp="1"/>
          </p:cNvSpPr>
          <p:nvPr>
            <p:ph type="sldNum" sz="quarter" idx="2"/>
          </p:nvPr>
        </p:nvSpPr>
        <p:spPr>
          <a:xfrm>
            <a:off x="3237894" y="1055795"/>
            <a:ext cx="534612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11893389" y="13001625"/>
            <a:ext cx="579363" cy="6000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xfrm>
            <a:off x="23714709" y="12133857"/>
            <a:ext cx="579363" cy="6000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08263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51164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893389" y="13010554"/>
            <a:ext cx="579363" cy="6000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med"/>
  <p:hf hdr="0" ftr="0" dt="0"/>
  <p:txStyles>
    <p:titleStyle>
      <a:lvl1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1pPr>
      <a:lvl2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2pPr>
      <a:lvl3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3pPr>
      <a:lvl4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4pPr>
      <a:lvl5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5pPr>
      <a:lvl6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6pPr>
      <a:lvl7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7pPr>
      <a:lvl8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8pPr>
      <a:lvl9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9pPr>
    </p:titleStyle>
    <p:bodyStyle>
      <a:lvl1pPr marL="617361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1pPr>
      <a:lvl2pPr marL="1061860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2pPr>
      <a:lvl3pPr marL="15063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3pPr>
      <a:lvl4pPr marL="19508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4pPr>
      <a:lvl5pPr marL="23953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5pPr>
      <a:lvl6pPr marL="28398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BLISHING @ W3C"/>
          <p:cNvSpPr>
            <a:spLocks noGrp="1"/>
          </p:cNvSpPr>
          <p:nvPr>
            <p:ph type="subTitle" sz="quarter" idx="1"/>
          </p:nvPr>
        </p:nvSpPr>
        <p:spPr>
          <a:xfrm>
            <a:off x="2898234" y="2438138"/>
            <a:ext cx="14716128" cy="158948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r>
              <a:rPr lang="en-US" sz="8800" dirty="0"/>
              <a:t>Advanced analytics for geospatial data</a:t>
            </a:r>
            <a:endParaRPr sz="8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01E67-5E8E-874D-AF05-ECA636BF1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BD3A1-F2A0-0748-A4B1-3E32D8842A0C}"/>
              </a:ext>
            </a:extLst>
          </p:cNvPr>
          <p:cNvSpPr txBox="1"/>
          <p:nvPr/>
        </p:nvSpPr>
        <p:spPr>
          <a:xfrm>
            <a:off x="5531374" y="5180510"/>
            <a:ext cx="10756147" cy="1683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i="1" dirty="0">
                <a:latin typeface="Avenir Next Condensed" panose="020B0506020202020204" pitchFamily="34" charset="0"/>
              </a:rPr>
              <a:t>Nicolas Rafael Palomino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Advanced Analytics for </a:t>
            </a:r>
            <a:r>
              <a:rPr kumimoji="0" lang="fr-FR" sz="5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Geospatial</a:t>
            </a:r>
            <a:r>
              <a:rPr kumimoji="0" lang="fr-FR" sz="5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CB6CF-104F-944C-912A-EFE7163ECFA3}"/>
              </a:ext>
            </a:extLst>
          </p:cNvPr>
          <p:cNvSpPr txBox="1"/>
          <p:nvPr/>
        </p:nvSpPr>
        <p:spPr>
          <a:xfrm>
            <a:off x="2898234" y="8787833"/>
            <a:ext cx="15567433" cy="3222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r>
              <a:rPr lang="en-US" b="1" dirty="0"/>
              <a:t>Monday, Sep 28, 2020 @ 12:00 AM EDT</a:t>
            </a:r>
          </a:p>
          <a:p>
            <a:r>
              <a:rPr lang="en-CA" b="1" dirty="0"/>
              <a:t>(2020-09-28 04:00UTC)</a:t>
            </a:r>
          </a:p>
          <a:p>
            <a:r>
              <a:rPr lang="fr-FR" b="1" dirty="0"/>
              <a:t>W3C/OGC Joint Workshop </a:t>
            </a:r>
            <a:r>
              <a:rPr lang="fr-FR" b="1" dirty="0" err="1"/>
              <a:t>Series</a:t>
            </a:r>
            <a:r>
              <a:rPr lang="fr-FR" b="1" dirty="0"/>
              <a:t> on </a:t>
            </a:r>
            <a:r>
              <a:rPr lang="fr-FR" b="1" dirty="0" err="1"/>
              <a:t>Maps</a:t>
            </a:r>
            <a:r>
              <a:rPr lang="fr-FR" b="1" dirty="0"/>
              <a:t> for the Web</a:t>
            </a:r>
          </a:p>
          <a:p>
            <a:r>
              <a:rPr lang="fr-FR" b="1" dirty="0">
                <a:solidFill>
                  <a:srgbClr val="0D6DB6"/>
                </a:solidFill>
              </a:rPr>
              <a:t>w3.org/2020/</a:t>
            </a:r>
            <a:r>
              <a:rPr lang="fr-FR" b="1" dirty="0" err="1">
                <a:solidFill>
                  <a:srgbClr val="0D6DB6"/>
                </a:solidFill>
              </a:rPr>
              <a:t>maps</a:t>
            </a:r>
            <a:r>
              <a:rPr lang="fr-FR" b="1" dirty="0">
                <a:solidFill>
                  <a:srgbClr val="0D6DB6"/>
                </a:solidFill>
              </a:rPr>
              <a:t>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E0E5EF-B500-5249-873E-4F3B7EDC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" y="4027626"/>
            <a:ext cx="19561628" cy="2243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Conclusion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10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Understanding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address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the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ethical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legal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societal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implications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Ensure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the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Safety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and Security of AI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Systems</a:t>
            </a:r>
            <a:endParaRPr lang="fr-FR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Develop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shared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public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datasets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Environments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for AI training and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Testing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Expand Public-Private Partnerships to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accelerate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Advances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in AI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Shifting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 in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modernization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Governmental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technology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(DoD)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Futur of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Industry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Government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 and Academia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datasets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Expending</a:t>
            </a:r>
            <a:r>
              <a:rPr lang="fr-FR" sz="3600" i="1" u="sng" dirty="0">
                <a:latin typeface="Geneva" panose="020B0503030404040204" pitchFamily="34" charset="0"/>
                <a:ea typeface="Geneva" panose="020B0503030404040204" pitchFamily="34" charset="0"/>
              </a:rPr>
              <a:t> Network </a:t>
            </a:r>
            <a:r>
              <a:rPr lang="fr-FR" sz="3600" i="1" u="sng" dirty="0" err="1">
                <a:latin typeface="Geneva" panose="020B0503030404040204" pitchFamily="34" charset="0"/>
                <a:ea typeface="Geneva" panose="020B0503030404040204" pitchFamily="34" charset="0"/>
              </a:rPr>
              <a:t>Grid</a:t>
            </a:r>
            <a:endParaRPr kumimoji="0" lang="fr-FR" sz="3600" b="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370D2-76AC-4A46-B9F3-863A85941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BLISHING @ W3C"/>
          <p:cNvSpPr>
            <a:spLocks noGrp="1"/>
          </p:cNvSpPr>
          <p:nvPr>
            <p:ph type="subTitle" sz="quarter" idx="1"/>
          </p:nvPr>
        </p:nvSpPr>
        <p:spPr>
          <a:xfrm>
            <a:off x="2898234" y="2438138"/>
            <a:ext cx="14716128" cy="1589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8800" dirty="0"/>
              <a:t>THANK YOU!</a:t>
            </a:r>
            <a:endParaRPr sz="8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01E67-5E8E-874D-AF05-ECA636BF1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CB6CF-104F-944C-912A-EFE7163ECFA3}"/>
              </a:ext>
            </a:extLst>
          </p:cNvPr>
          <p:cNvSpPr txBox="1"/>
          <p:nvPr/>
        </p:nvSpPr>
        <p:spPr>
          <a:xfrm>
            <a:off x="2589938" y="8788392"/>
            <a:ext cx="15332720" cy="3222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r>
              <a:rPr lang="en-US" b="1" dirty="0"/>
              <a:t>Monday, Sep 28, 2020 @ 12:00 AM EDT</a:t>
            </a:r>
          </a:p>
          <a:p>
            <a:r>
              <a:rPr lang="en-CA" b="1" dirty="0"/>
              <a:t>(2020-09-28 04:00UTC)</a:t>
            </a:r>
          </a:p>
          <a:p>
            <a:r>
              <a:rPr lang="fr-FR" b="1" dirty="0"/>
              <a:t>W3C/OGC Joint Workshop </a:t>
            </a:r>
            <a:r>
              <a:rPr lang="fr-FR" b="1" dirty="0" err="1"/>
              <a:t>Series</a:t>
            </a:r>
            <a:r>
              <a:rPr lang="fr-FR" b="1" dirty="0"/>
              <a:t> on </a:t>
            </a:r>
            <a:r>
              <a:rPr lang="fr-FR" b="1" dirty="0" err="1"/>
              <a:t>Maps</a:t>
            </a:r>
            <a:r>
              <a:rPr lang="fr-FR" b="1" dirty="0"/>
              <a:t> for the Web</a:t>
            </a:r>
          </a:p>
          <a:p>
            <a:r>
              <a:rPr lang="fr-FR" b="1" dirty="0">
                <a:solidFill>
                  <a:srgbClr val="0D6DB6"/>
                </a:solidFill>
              </a:rPr>
              <a:t>w3.org/2020/</a:t>
            </a:r>
            <a:r>
              <a:rPr lang="fr-FR" b="1" dirty="0" err="1">
                <a:solidFill>
                  <a:srgbClr val="0D6DB6"/>
                </a:solidFill>
              </a:rPr>
              <a:t>maps</a:t>
            </a:r>
            <a:r>
              <a:rPr lang="fr-FR" b="1" dirty="0">
                <a:solidFill>
                  <a:srgbClr val="0D6DB6"/>
                </a:solidFill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A6D5F-6D10-8F42-82BB-157A1DCFB397}"/>
              </a:ext>
            </a:extLst>
          </p:cNvPr>
          <p:cNvSpPr txBox="1"/>
          <p:nvPr/>
        </p:nvSpPr>
        <p:spPr>
          <a:xfrm>
            <a:off x="5769373" y="5974573"/>
            <a:ext cx="9422448" cy="3222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venir Next Condensed" panose="020B0506020202020204" pitchFamily="34" charset="0"/>
              </a:rPr>
              <a:t>Nicolasrafael.palomino@gmail.com</a:t>
            </a:r>
            <a:b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</a:b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Helvetica Light"/>
            </a:endParaRP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</a:b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EFA04-498F-5949-9511-E69F79E3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" y="4027626"/>
            <a:ext cx="19561628" cy="2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248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Interactive Maps Widgets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2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179614" y="10987877"/>
            <a:ext cx="17936937" cy="2890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*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Cloud-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connect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IoT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devices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, data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analytics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and AI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integration</a:t>
            </a:r>
            <a:endParaRPr lang="fr-FR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1D2C-2E32-4145-9521-2BB2CF31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860448"/>
            <a:ext cx="20111739" cy="96228"/>
          </a:xfrm>
          <a:prstGeom prst="rect">
            <a:avLst/>
          </a:prstGeom>
        </p:spPr>
      </p:pic>
      <p:pic>
        <p:nvPicPr>
          <p:cNvPr id="7" name="Picture 6" descr="A large city&#10;&#10;Description automatically generated">
            <a:extLst>
              <a:ext uri="{FF2B5EF4-FFF2-40B4-BE49-F238E27FC236}">
                <a16:creationId xmlns:a16="http://schemas.microsoft.com/office/drawing/2014/main" id="{725D744B-F8D8-46FF-B29E-68B260B0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2938351"/>
            <a:ext cx="12326161" cy="9196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20787-20B7-4D56-98A7-9B5A0D7B5122}"/>
              </a:ext>
            </a:extLst>
          </p:cNvPr>
          <p:cNvSpPr txBox="1"/>
          <p:nvPr/>
        </p:nvSpPr>
        <p:spPr>
          <a:xfrm flipH="1">
            <a:off x="-535542" y="2413530"/>
            <a:ext cx="5078186" cy="452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R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000" dirty="0"/>
              <a:t>Based on location or non-location</a:t>
            </a:r>
            <a:endParaRPr kumimoji="0" lang="en-CA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1832-1C34-42BB-AEBC-C5078B5FE8FA}"/>
              </a:ext>
            </a:extLst>
          </p:cNvPr>
          <p:cNvSpPr txBox="1"/>
          <p:nvPr/>
        </p:nvSpPr>
        <p:spPr>
          <a:xfrm>
            <a:off x="12787376" y="3433988"/>
            <a:ext cx="7425875" cy="1436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technologies include advanced computing, “Big Data" analytics, artificial intelligence and machine learning bringing automation</a:t>
            </a:r>
          </a:p>
        </p:txBody>
      </p:sp>
    </p:spTree>
    <p:extLst>
      <p:ext uri="{BB962C8B-B14F-4D97-AF65-F5344CB8AC3E}">
        <p14:creationId xmlns:p14="http://schemas.microsoft.com/office/powerpoint/2010/main" val="33061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/>
              <a:t>Bringing Life to Things(I.T system)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3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95573" y="1951310"/>
            <a:ext cx="19931731" cy="2122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Connected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 in-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Context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predictive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 and self-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aware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devices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will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 help drive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boundaryless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, pervasive and Expericience Rich entreprise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ecosystems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. (Global </a:t>
            </a:r>
            <a:r>
              <a:rPr lang="fr-FR" sz="3600" i="1" dirty="0" err="1">
                <a:latin typeface="Geneva" panose="020B0503030404040204" pitchFamily="34" charset="0"/>
                <a:ea typeface="Geneva" panose="020B0503030404040204" pitchFamily="34" charset="0"/>
              </a:rPr>
              <a:t>Plateform</a:t>
            </a:r>
            <a:r>
              <a:rPr lang="fr-FR" sz="3600" i="1" dirty="0">
                <a:latin typeface="Geneva" panose="020B0503030404040204" pitchFamily="34" charset="0"/>
                <a:ea typeface="Geneva" panose="020B0503030404040204" pitchFamily="34" charset="0"/>
              </a:rPr>
              <a:t>)</a:t>
            </a:r>
            <a:endParaRPr kumimoji="0" lang="fr-FR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2AF5ACF-3A85-4354-9208-CEA4523D4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05767"/>
              </p:ext>
            </p:extLst>
          </p:nvPr>
        </p:nvGraphicFramePr>
        <p:xfrm>
          <a:off x="2341537" y="3818597"/>
          <a:ext cx="16256000" cy="820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3B6F43-A5B4-4312-944A-E85D75CA1B4E}"/>
              </a:ext>
            </a:extLst>
          </p:cNvPr>
          <p:cNvSpPr txBox="1"/>
          <p:nvPr/>
        </p:nvSpPr>
        <p:spPr>
          <a:xfrm flipH="1">
            <a:off x="-90437" y="12707486"/>
            <a:ext cx="7898059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3600" dirty="0"/>
              <a:t>GDPR Ready</a:t>
            </a:r>
            <a:endParaRPr kumimoji="0" lang="en-CA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Unlocking Exponential Value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4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10436880" y="670011"/>
            <a:ext cx="9895113" cy="1323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Enhanced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Quality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of Life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 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Improves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Safety</a:t>
            </a:r>
            <a:endParaRPr lang="fr-FR" sz="2800" i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                            Security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                 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Quality</a:t>
            </a:r>
            <a:endParaRPr lang="fr-FR" sz="2800" i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800" i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600" dirty="0" err="1">
                <a:latin typeface="Geneva" panose="020B0503030404040204" pitchFamily="34" charset="0"/>
                <a:ea typeface="Geneva" panose="020B0503030404040204" pitchFamily="34" charset="0"/>
              </a:rPr>
              <a:t>Optimized</a:t>
            </a:r>
            <a:r>
              <a:rPr lang="fr-FR" sz="3600" dirty="0">
                <a:latin typeface="Geneva" panose="020B0503030404040204" pitchFamily="34" charset="0"/>
                <a:ea typeface="Geneva" panose="020B0503030404040204" pitchFamily="34" charset="0"/>
              </a:rPr>
              <a:t> and Responsive Value </a:t>
            </a:r>
            <a:r>
              <a:rPr lang="fr-FR" sz="3600" dirty="0" err="1">
                <a:latin typeface="Geneva" panose="020B0503030404040204" pitchFamily="34" charset="0"/>
                <a:ea typeface="Geneva" panose="020B0503030404040204" pitchFamily="34" charset="0"/>
              </a:rPr>
              <a:t>Chains</a:t>
            </a:r>
            <a:endParaRPr lang="fr-FR" sz="3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         </a:t>
            </a:r>
            <a:r>
              <a:rPr kumimoji="0" lang="fr-FR" sz="2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Increase</a:t>
            </a: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speed to </a:t>
            </a:r>
            <a:r>
              <a:rPr kumimoji="0" lang="fr-FR" sz="2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market</a:t>
            </a: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2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with</a:t>
            </a: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mass </a:t>
            </a:r>
            <a:r>
              <a:rPr kumimoji="0" lang="fr-FR" sz="2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customization</a:t>
            </a: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In-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context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predictive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and persuasive  </a:t>
            </a:r>
            <a:endParaRPr kumimoji="0" lang="fr-FR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CF0DF-91D8-EA41-9681-3B8E37B45F96}"/>
              </a:ext>
            </a:extLst>
          </p:cNvPr>
          <p:cNvSpPr txBox="1"/>
          <p:nvPr/>
        </p:nvSpPr>
        <p:spPr>
          <a:xfrm>
            <a:off x="1202893" y="2550668"/>
            <a:ext cx="8501732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New Business </a:t>
            </a:r>
            <a:r>
              <a:rPr kumimoji="0" lang="fr-FR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Models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600" dirty="0">
                <a:latin typeface="Geneva" panose="020B0503030404040204" pitchFamily="34" charset="0"/>
                <a:ea typeface="Geneva" panose="020B0503030404040204" pitchFamily="34" charset="0"/>
              </a:rPr>
              <a:t>      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Connected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networks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Hybrid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Cloud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Computing</a:t>
            </a:r>
            <a:endParaRPr lang="fr-FR" sz="2800" i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         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600" dirty="0">
                <a:latin typeface="Geneva" panose="020B0503030404040204" pitchFamily="34" charset="0"/>
                <a:ea typeface="Geneva" panose="020B0503030404040204" pitchFamily="34" charset="0"/>
              </a:rPr>
              <a:t>       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600" dirty="0" err="1">
                <a:latin typeface="Geneva" panose="020B0503030404040204" pitchFamily="34" charset="0"/>
                <a:ea typeface="Geneva" panose="020B0503030404040204" pitchFamily="34" charset="0"/>
              </a:rPr>
              <a:t>Seamless</a:t>
            </a:r>
            <a:r>
              <a:rPr lang="fr-FR" sz="3600" dirty="0">
                <a:latin typeface="Geneva" panose="020B0503030404040204" pitchFamily="34" charset="0"/>
                <a:ea typeface="Geneva" panose="020B0503030404040204" pitchFamily="34" charset="0"/>
              </a:rPr>
              <a:t> Customer </a:t>
            </a:r>
            <a:r>
              <a:rPr lang="fr-FR" sz="3600" dirty="0" err="1">
                <a:latin typeface="Geneva" panose="020B0503030404040204" pitchFamily="34" charset="0"/>
                <a:ea typeface="Geneva" panose="020B0503030404040204" pitchFamily="34" charset="0"/>
              </a:rPr>
              <a:t>Experience</a:t>
            </a:r>
            <a:endParaRPr lang="fr-FR" sz="3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  Client-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centerized</a:t>
            </a: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latin typeface="Geneva" panose="020B0503030404040204" pitchFamily="34" charset="0"/>
                <a:ea typeface="Geneva" panose="020B0503030404040204" pitchFamily="34" charset="0"/>
              </a:rPr>
              <a:t>systems</a:t>
            </a:r>
            <a:endParaRPr lang="fr-FR" sz="2800" i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  Predictive and Pervasive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latin typeface="Geneva" panose="020B0503030404040204" pitchFamily="34" charset="0"/>
                <a:ea typeface="Geneva" panose="020B0503030404040204" pitchFamily="34" charset="0"/>
              </a:rPr>
              <a:t>             AI, Machine Learning, Advanced Analytics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AF93A-723C-884D-A5CF-76E549062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/>
              <a:t>Basic Uses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5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653547" y="3275961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Restauration 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Retail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Stores(Commercial Uses)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Social 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5G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Enables direct </a:t>
            </a:r>
            <a:r>
              <a:rPr kumimoji="0" lang="fr-FR" sz="3200" b="0" i="1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connectivity</a:t>
            </a:r>
            <a:r>
              <a:rPr kumimoji="0" lang="fr-FR" sz="3200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3200" b="0" i="1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with</a:t>
            </a:r>
            <a:r>
              <a:rPr kumimoji="0" lang="fr-FR" sz="3200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Restauration </a:t>
            </a:r>
            <a:r>
              <a:rPr kumimoji="0" lang="fr-FR" sz="3200" b="0" i="1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chains</a:t>
            </a:r>
            <a:r>
              <a:rPr kumimoji="0" lang="fr-FR" sz="3200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for Private or Social </a:t>
            </a:r>
            <a:r>
              <a:rPr kumimoji="0" lang="fr-FR" sz="3200" b="0" i="1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events</a:t>
            </a:r>
            <a:r>
              <a:rPr kumimoji="0" lang="fr-FR" sz="3200" b="0" i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. Local or non-local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          Interaction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services and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disponibilities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(Individualized Data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Symbiosis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)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Enables direct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connectivity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Retail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Supply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Chain for Private or Social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events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. Local or non-local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          Interaction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merchandise and stock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disponibilities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(IDS) (E-Commerces)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Social Mobile Application, Social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Benefits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, Social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Behaviours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Designs</a:t>
            </a: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457200" marR="0" indent="-4572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5G More speed and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reliability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, Big Data, Long-lasting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relationship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customers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            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The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industrial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revolution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will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be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powered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by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both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established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emerging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technologies,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including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the IoT,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            Advanced data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analytics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integrated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artificial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intelligence,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robotic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process automation,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robotics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edge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             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computing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(Digital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twin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virtual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augmented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eva" panose="020B0503030404040204" pitchFamily="34" charset="0"/>
                <a:ea typeface="Geneva" panose="020B0503030404040204" pitchFamily="34" charset="0"/>
              </a:rPr>
              <a:t> reality)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200" b="0" i="1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200" b="0" i="1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C028A-6704-D144-9583-B2BF9663C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2011173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Commercial components and Industry 4.0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6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772892" y="2778827"/>
            <a:ext cx="10738752" cy="10806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noAutofit/>
          </a:bodyPr>
          <a:lstStyle/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/>
              <a:t>Vertical and Horizontal Integration Systems                     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b="1" dirty="0"/>
              <a:t>     </a:t>
            </a:r>
            <a:r>
              <a:rPr lang="en-CA" sz="2400" b="1" dirty="0"/>
              <a:t>Key to automate data transmission in smart factories and communicating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 with providers and clients(MES,ERP, IoT)</a:t>
            </a:r>
            <a:endParaRPr lang="en-CA" sz="4000" b="1" dirty="0"/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b="1" dirty="0"/>
              <a:t> </a:t>
            </a:r>
            <a:r>
              <a:rPr lang="en-US" sz="1200" b="1" dirty="0"/>
              <a:t>     </a:t>
            </a:r>
            <a:r>
              <a:rPr lang="en-US" sz="2800" b="1" dirty="0"/>
              <a:t> </a:t>
            </a:r>
            <a:endParaRPr lang="en-CA" sz="4000" b="1" dirty="0"/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A" sz="4000" b="1" dirty="0"/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/>
              <a:t>CPS Systems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b="1" dirty="0"/>
              <a:t>    </a:t>
            </a:r>
            <a:r>
              <a:rPr lang="en-CA" sz="2400" b="1" dirty="0"/>
              <a:t>Processing, storing and communication Capabilities controlling more than     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one physical process. Interconnected through the Internet. Decentralized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data analysis and decision-making. Enables real-time responses. </a:t>
            </a:r>
          </a:p>
          <a:p>
            <a:pPr marL="342900" marR="0" indent="-3429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A" sz="2400" b="1" dirty="0"/>
          </a:p>
          <a:p>
            <a:pPr marL="342900" marR="0" indent="-3429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A" sz="2400" b="1" dirty="0"/>
          </a:p>
          <a:p>
            <a:pPr marL="342900" marR="0" indent="-3429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/>
              <a:t>Big Data and Data Analytics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Helps processing and analysing huge amount of data predicting future  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problems or necessities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CA" sz="2400" b="1" dirty="0"/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CA" sz="2400" b="1" dirty="0"/>
          </a:p>
          <a:p>
            <a:pPr marL="342900" marR="0" indent="-3429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/>
              <a:t>Simulation Software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Collected information processed  to model the behaviour of machines.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Simulates future scenarios to determine necessities, </a:t>
            </a:r>
            <a:r>
              <a:rPr lang="en-CA" sz="2400" b="1" dirty="0" err="1"/>
              <a:t>predic</a:t>
            </a:r>
            <a:r>
              <a:rPr lang="en-CA" sz="2400" b="1" dirty="0"/>
              <a:t> problems, reduce 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configuration costs and improves quality. Digital Twin Concept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Real-World factory through visual interfaces enabling monitoring and  </a:t>
            </a: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supervising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E50D7-8BE8-3E4C-9F08-6B3E88E62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3D237-0A4D-4F6E-B634-E1F24826AAB3}"/>
              </a:ext>
            </a:extLst>
          </p:cNvPr>
          <p:cNvSpPr txBox="1"/>
          <p:nvPr/>
        </p:nvSpPr>
        <p:spPr>
          <a:xfrm>
            <a:off x="11628858" y="4906688"/>
            <a:ext cx="8896549" cy="5191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685800" marR="0" indent="-6858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/>
              <a:t>Cloud and Edge Computing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   </a:t>
            </a:r>
            <a:r>
              <a:rPr kumimoji="0" lang="en-C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Fog Computing or Cloudlets enable offloading part of 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 </a:t>
            </a:r>
            <a:r>
              <a:rPr kumimoji="0" lang="en-C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processing from the cloud to the edge of the network,  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 </a:t>
            </a:r>
            <a:r>
              <a:rPr kumimoji="0" lang="en-C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decreasing latency response. Limitation when maintenances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    Software problems or attacks.</a:t>
            </a:r>
          </a:p>
          <a:p>
            <a:pPr marL="342900" marR="0" indent="-3429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A" sz="4000" b="1" dirty="0"/>
          </a:p>
          <a:p>
            <a:pPr marL="342900" marR="0" indent="-34290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4000" b="1" dirty="0" err="1"/>
              <a:t>CyberSecurity</a:t>
            </a:r>
            <a:endParaRPr lang="en-CA" sz="4000" b="1" dirty="0"/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   Key to provide secure and reliable communication</a:t>
            </a:r>
            <a:r>
              <a:rPr lang="en-CA" sz="2400" b="1" dirty="0"/>
              <a:t>s,   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authentication systems and preserve data privacy in order to 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avoid cyber attacks. Required to protect industrial critical </a:t>
            </a:r>
          </a:p>
          <a:p>
            <a:pPr marR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2400" b="1" dirty="0"/>
              <a:t>     systems.</a:t>
            </a:r>
            <a:endParaRPr kumimoji="0" lang="en-CA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97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979958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sz="6000" dirty="0"/>
              <a:t>Social features exploitation for Geospatial Data   </a:t>
            </a:r>
            <a:endParaRPr sz="6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7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10499920" y="1496891"/>
            <a:ext cx="10025487" cy="110271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Private Usergroups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Public Usergroup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s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Individualized Usergroups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Location Meetings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Functionality</a:t>
            </a:r>
            <a:endParaRPr lang="fr-FR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Geospatial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Data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avalaiblity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from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non-local or local point.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Social Transports and Private transports services 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Different</a:t>
            </a: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 Social Media Interconnections(IG, FB, Spotify, SN, Uber)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96C79-5565-CC4E-B65D-C590BC6F1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C990224D-23E2-4A93-94F0-F35589E27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398342"/>
            <a:ext cx="10369291" cy="75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The fifth generation technology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8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CF0DF-91D8-EA41-9681-3B8E37B45F96}"/>
              </a:ext>
            </a:extLst>
          </p:cNvPr>
          <p:cNvSpPr txBox="1"/>
          <p:nvPr/>
        </p:nvSpPr>
        <p:spPr>
          <a:xfrm>
            <a:off x="413668" y="9020976"/>
            <a:ext cx="20323618" cy="4263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000" dirty="0">
                <a:latin typeface="Geneva" panose="020B0503030404040204" pitchFamily="34" charset="0"/>
                <a:ea typeface="Geneva" panose="020B0503030404040204" pitchFamily="34" charset="0"/>
              </a:rPr>
              <a:t>Data-Transfer Speeds </a:t>
            </a:r>
          </a:p>
          <a:p>
            <a:pPr marL="0" marR="0" indent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Greater</a:t>
            </a: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Network </a:t>
            </a:r>
            <a:r>
              <a:rPr lang="fr-FR" sz="4000" dirty="0" err="1">
                <a:latin typeface="Geneva" panose="020B0503030404040204" pitchFamily="34" charset="0"/>
                <a:ea typeface="Geneva" panose="020B0503030404040204" pitchFamily="34" charset="0"/>
              </a:rPr>
              <a:t>Reliability</a:t>
            </a:r>
            <a:endParaRPr lang="fr-FR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Integrated Advanced analytics with AI, IoT and 5G for real-time insights &amp; recommendations</a:t>
            </a:r>
          </a:p>
          <a:p>
            <a:pPr marL="0" marR="0" indent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Next Generation Digital Commerce With 5g</a:t>
            </a:r>
          </a:p>
          <a:p>
            <a:pPr marL="0" marR="0" indent="0" algn="just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2B305-1604-4148-B04D-210D49D6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A06CB1F-D65D-49CD-9121-92743443B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790989"/>
            <a:ext cx="15305995" cy="61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8" y="0"/>
            <a:ext cx="15609094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CA" dirty="0"/>
              <a:t>Industry 4.0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9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Interconnections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Information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Transparency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Technical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Assistance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Decentralized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Decisions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The 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re-infrastructure and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implementation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of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such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systems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will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take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years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but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is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critical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to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technological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and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industrial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revolution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that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4400" dirty="0" err="1">
                <a:latin typeface="Geneva" panose="020B0503030404040204" pitchFamily="34" charset="0"/>
                <a:ea typeface="Geneva" panose="020B0503030404040204" pitchFamily="34" charset="0"/>
              </a:rPr>
              <a:t>is</a:t>
            </a: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</a:rPr>
              <a:t> happening.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i="1" u="sng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Main </a:t>
            </a:r>
            <a:r>
              <a:rPr lang="fr-FR" sz="4400" i="1" u="sng" dirty="0">
                <a:latin typeface="Geneva" panose="020B0503030404040204" pitchFamily="34" charset="0"/>
                <a:ea typeface="Geneva" panose="020B0503030404040204" pitchFamily="34" charset="0"/>
              </a:rPr>
              <a:t>technologies.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b="1" dirty="0">
                <a:latin typeface="Geneva" panose="020B0503030404040204" pitchFamily="34" charset="0"/>
                <a:ea typeface="Geneva" panose="020B0503030404040204" pitchFamily="34" charset="0"/>
              </a:rPr>
              <a:t>CPS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1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IoT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b="1" dirty="0">
                <a:latin typeface="Geneva" panose="020B0503030404040204" pitchFamily="34" charset="0"/>
                <a:ea typeface="Geneva" panose="020B0503030404040204" pitchFamily="34" charset="0"/>
              </a:rPr>
              <a:t>On-</a:t>
            </a:r>
            <a:r>
              <a:rPr lang="fr-FR" sz="3200" b="1" dirty="0" err="1">
                <a:latin typeface="Geneva" panose="020B0503030404040204" pitchFamily="34" charset="0"/>
                <a:ea typeface="Geneva" panose="020B0503030404040204" pitchFamily="34" charset="0"/>
              </a:rPr>
              <a:t>Demand</a:t>
            </a:r>
            <a:r>
              <a:rPr lang="fr-FR" sz="3200" b="1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sz="3200" b="1" dirty="0" err="1">
                <a:latin typeface="Geneva" panose="020B0503030404040204" pitchFamily="34" charset="0"/>
                <a:ea typeface="Geneva" panose="020B0503030404040204" pitchFamily="34" charset="0"/>
              </a:rPr>
              <a:t>availability</a:t>
            </a:r>
            <a:r>
              <a:rPr lang="fr-FR" sz="3200" b="1" dirty="0">
                <a:latin typeface="Geneva" panose="020B0503030404040204" pitchFamily="34" charset="0"/>
                <a:ea typeface="Geneva" panose="020B0503030404040204" pitchFamily="34" charset="0"/>
              </a:rPr>
              <a:t> of computer system </a:t>
            </a:r>
            <a:r>
              <a:rPr lang="fr-FR" sz="3200" b="1" dirty="0" err="1">
                <a:latin typeface="Geneva" panose="020B0503030404040204" pitchFamily="34" charset="0"/>
                <a:ea typeface="Geneva" panose="020B0503030404040204" pitchFamily="34" charset="0"/>
              </a:rPr>
              <a:t>resources</a:t>
            </a:r>
            <a:endParaRPr lang="fr-FR" sz="3200" b="1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3200" b="1" dirty="0">
                <a:latin typeface="Geneva" panose="020B0503030404040204" pitchFamily="34" charset="0"/>
                <a:ea typeface="Geneva" panose="020B0503030404040204" pitchFamily="34" charset="0"/>
              </a:rPr>
              <a:t>Cognitive </a:t>
            </a:r>
            <a:r>
              <a:rPr lang="fr-FR" sz="3200" b="1" dirty="0" err="1">
                <a:latin typeface="Geneva" panose="020B0503030404040204" pitchFamily="34" charset="0"/>
                <a:ea typeface="Geneva" panose="020B0503030404040204" pitchFamily="34" charset="0"/>
              </a:rPr>
              <a:t>Computing</a:t>
            </a:r>
            <a:endParaRPr kumimoji="0" lang="fr-FR" sz="3200" b="1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15565-C759-914A-98D4-1C8C0E69A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ps-for-the-web" id="{49FE88A6-025B-5046-A429-D63F097E10D7}" vid="{FE8FD3C7-B50A-B944-AAA2-18713FA4600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maps-for-the-web</Template>
  <TotalTime>21959</TotalTime>
  <Words>769</Words>
  <Application>Microsoft Office PowerPoint</Application>
  <PresentationFormat>Custom</PresentationFormat>
  <Paragraphs>165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Alegreya Sans</vt:lpstr>
      <vt:lpstr>Arial</vt:lpstr>
      <vt:lpstr>Avenir Next Condensed</vt:lpstr>
      <vt:lpstr>Calibri</vt:lpstr>
      <vt:lpstr>Courier New</vt:lpstr>
      <vt:lpstr>Futura PT Book</vt:lpstr>
      <vt:lpstr>Futura PT Heavy</vt:lpstr>
      <vt:lpstr>Geneva</vt:lpstr>
      <vt:lpstr>Helvetica</vt:lpstr>
      <vt:lpstr>Helvetica Light</vt:lpstr>
      <vt:lpstr>Helvetica Neue</vt:lpstr>
      <vt:lpstr>White</vt:lpstr>
      <vt:lpstr>PowerPoint Presentation</vt:lpstr>
      <vt:lpstr>Interactive Maps Widgets</vt:lpstr>
      <vt:lpstr>Bringing Life to Things(I.T system)</vt:lpstr>
      <vt:lpstr>Unlocking Exponential Value </vt:lpstr>
      <vt:lpstr>Basic Uses</vt:lpstr>
      <vt:lpstr>Commercial components and Industry 4.0</vt:lpstr>
      <vt:lpstr>Social features exploitation for Geospatial Data   </vt:lpstr>
      <vt:lpstr>The fifth generation technology </vt:lpstr>
      <vt:lpstr>Industry 4.0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Rafael Palomino</dc:creator>
  <cp:lastModifiedBy>Nicolas Rafael Palomino</cp:lastModifiedBy>
  <cp:revision>79</cp:revision>
  <dcterms:created xsi:type="dcterms:W3CDTF">2020-08-17T00:31:48Z</dcterms:created>
  <dcterms:modified xsi:type="dcterms:W3CDTF">2020-09-01T06:30:57Z</dcterms:modified>
</cp:coreProperties>
</file>