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181">
          <p15:clr>
            <a:srgbClr val="A4A3A4"/>
          </p15:clr>
        </p15:guide>
        <p15:guide id="4" orient="horz" pos="3566">
          <p15:clr>
            <a:srgbClr val="A4A3A4"/>
          </p15:clr>
        </p15:guide>
        <p15:guide id="5" orient="horz" pos="3884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tmBGn9aHt9kUI8Rb2BWgWSelb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48" y="44"/>
      </p:cViewPr>
      <p:guideLst>
        <p:guide orient="horz" pos="2160"/>
        <p:guide pos="2880"/>
        <p:guide orient="horz" pos="3181"/>
        <p:guide orient="horz" pos="3566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595959"/>
                </a:solidFill>
              </a:rPr>
              <a:t>Consider how we use maps on the Internet</a:t>
            </a:r>
            <a:endParaRPr sz="12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595959"/>
                </a:solidFill>
              </a:rPr>
              <a:t>We share data files (xls, csv, shape etc.)</a:t>
            </a:r>
            <a:endParaRPr sz="12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595959"/>
                </a:solidFill>
              </a:rPr>
              <a:t>We share services (wms, wfs, wcs)</a:t>
            </a:r>
            <a:endParaRPr sz="12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595959"/>
                </a:solidFill>
              </a:rPr>
              <a:t>We share applications (yourmap.xyz)</a:t>
            </a:r>
            <a:endParaRPr sz="12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595959"/>
                </a:solidFill>
              </a:rPr>
              <a:t>We build data collaboratively between one person and one application</a:t>
            </a:r>
            <a:endParaRPr sz="12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595959"/>
                </a:solidFill>
              </a:rPr>
              <a:t>When we share maps we make them into documents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595959"/>
                </a:solidFill>
              </a:rPr>
              <a:t>The map tells a message that the data does not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595959"/>
                </a:solidFill>
              </a:rPr>
              <a:t>Maps are communication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</a:pPr>
            <a:r>
              <a:rPr lang="en-GB" sz="1800">
                <a:solidFill>
                  <a:srgbClr val="595959"/>
                </a:solidFill>
              </a:rPr>
              <a:t>Maps are biased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An interchangeable "transport" for sharing maps rather than data or services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595959"/>
                </a:solidFill>
              </a:rPr>
              <a:t>Legacy</a:t>
            </a:r>
            <a:endParaRPr sz="1800">
              <a:solidFill>
                <a:srgbClr val="595959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GB" sz="1800">
                <a:solidFill>
                  <a:srgbClr val="595959"/>
                </a:solidFill>
              </a:rPr>
              <a:t>Web Map Context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GB" sz="1800">
                <a:solidFill>
                  <a:srgbClr val="595959"/>
                </a:solidFill>
              </a:rPr>
              <a:t>OWS Context Service</a:t>
            </a:r>
            <a:endParaRPr sz="1800">
              <a:solidFill>
                <a:srgbClr val="595959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GB" sz="1800">
                <a:solidFill>
                  <a:srgbClr val="595959"/>
                </a:solidFill>
              </a:rPr>
              <a:t>Possible wink to MapML</a:t>
            </a:r>
            <a:endParaRPr sz="1800">
              <a:solidFill>
                <a:srgbClr val="595959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GB" sz="1800">
                <a:solidFill>
                  <a:srgbClr val="595959"/>
                </a:solidFill>
              </a:rPr>
              <a:t>ArcGIS Project file</a:t>
            </a:r>
            <a:endParaRPr sz="1800">
              <a:solidFill>
                <a:srgbClr val="595959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GB" sz="1800">
                <a:solidFill>
                  <a:srgbClr val="595959"/>
                </a:solidFill>
              </a:rPr>
              <a:t>QGIS Project file</a:t>
            </a:r>
            <a:endParaRPr sz="1800">
              <a:solidFill>
                <a:srgbClr val="595959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GB" sz="1800">
                <a:solidFill>
                  <a:srgbClr val="595959"/>
                </a:solidFill>
              </a:rPr>
              <a:t>Mapserver Map file</a:t>
            </a:r>
            <a:endParaRPr sz="1800">
              <a:solidFill>
                <a:srgbClr val="595959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GB" sz="1800">
                <a:solidFill>
                  <a:srgbClr val="595959"/>
                </a:solidFill>
              </a:rPr>
              <a:t>Geoserver project file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rPr lang="en-GB" sz="1800">
                <a:solidFill>
                  <a:srgbClr val="595959"/>
                </a:solidFill>
              </a:rPr>
              <a:t>Innovation</a:t>
            </a:r>
            <a:endParaRPr sz="1800">
              <a:solidFill>
                <a:srgbClr val="595959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GB" sz="1800">
                <a:solidFill>
                  <a:srgbClr val="595959"/>
                </a:solidFill>
              </a:rPr>
              <a:t>Layman</a:t>
            </a:r>
            <a:endParaRPr sz="1800">
              <a:solidFill>
                <a:srgbClr val="595959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GB" sz="1800">
                <a:solidFill>
                  <a:srgbClr val="595959"/>
                </a:solidFill>
              </a:rPr>
              <a:t>Providing JSON format for storing maps composed from online services and embedded data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595959"/>
                </a:solidFill>
              </a:rPr>
              <a:t>Maps are also data - sharing the totality rather than just the pieces</a:t>
            </a:r>
            <a:endParaRPr sz="1800">
              <a:solidFill>
                <a:srgbClr val="595959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GB" sz="1800">
                <a:solidFill>
                  <a:srgbClr val="595959"/>
                </a:solidFill>
              </a:rPr>
              <a:t>Why?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595959"/>
                </a:solidFill>
              </a:rPr>
              <a:t>Web clients are replacing for offline tools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595959"/>
                </a:solidFill>
              </a:rPr>
              <a:t>Mobile apps are replacing desktop apps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595959"/>
                </a:solidFill>
              </a:rPr>
              <a:t>Different organizations use different tools (and should probably do so)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595959"/>
                </a:solidFill>
              </a:rPr>
              <a:t>Possibility to share data across web tools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595959"/>
                </a:solidFill>
              </a:rPr>
              <a:t>Legacy, Inspiration</a:t>
            </a:r>
            <a:endParaRPr sz="1800">
              <a:solidFill>
                <a:srgbClr val="595959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GB" sz="1800">
                <a:solidFill>
                  <a:srgbClr val="595959"/>
                </a:solidFill>
              </a:rPr>
              <a:t>"Screen sharing. remote control"</a:t>
            </a:r>
            <a:endParaRPr sz="1800">
              <a:solidFill>
                <a:srgbClr val="595959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GB" sz="1800">
                <a:solidFill>
                  <a:srgbClr val="595959"/>
                </a:solidFill>
              </a:rPr>
              <a:t>Google Doc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rPr lang="en-GB" sz="1800">
                <a:solidFill>
                  <a:srgbClr val="595959"/>
                </a:solidFill>
              </a:rPr>
              <a:t>Innovation</a:t>
            </a:r>
            <a:endParaRPr sz="1800">
              <a:solidFill>
                <a:srgbClr val="595959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GB" sz="1800">
                <a:solidFill>
                  <a:srgbClr val="595959"/>
                </a:solidFill>
              </a:rPr>
              <a:t>Using WebSockets to stream interactions from connected clients</a:t>
            </a:r>
            <a:endParaRPr sz="1800">
              <a:solidFill>
                <a:srgbClr val="595959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GB" sz="1800">
                <a:solidFill>
                  <a:srgbClr val="595959"/>
                </a:solidFill>
              </a:rPr>
              <a:t>Collaboratively build GeoJSON</a:t>
            </a:r>
            <a:endParaRPr sz="1800">
              <a:solidFill>
                <a:srgbClr val="595959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GB" sz="1800">
                <a:solidFill>
                  <a:srgbClr val="595959"/>
                </a:solidFill>
              </a:rPr>
              <a:t>Add layers</a:t>
            </a:r>
            <a:endParaRPr sz="1800">
              <a:solidFill>
                <a:srgbClr val="595959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GB" sz="1800">
                <a:solidFill>
                  <a:srgbClr val="595959"/>
                </a:solidFill>
              </a:rPr>
              <a:t>Save maps (as compositions)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Government collaboration</a:t>
            </a:r>
            <a:endParaRPr/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/>
              <a:t>Replace paper maps</a:t>
            </a:r>
            <a:endParaRPr/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/>
              <a:t>Enhance cross-sector cooperation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Expert-expert interactions</a:t>
            </a:r>
            <a:endParaRPr/>
          </a:p>
          <a:p>
            <a:pPr marL="425450" lvl="0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-GB"/>
              <a:t>Policy development</a:t>
            </a:r>
            <a:endParaRPr/>
          </a:p>
          <a:p>
            <a:pPr marL="4254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-GB"/>
              <a:t>Meetings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rPr lang="en-GB"/>
              <a:t>Expert-non-expert interactions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-GB"/>
              <a:t>Guidance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-GB"/>
              <a:t>Field data capturing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ctrTitle"/>
          </p:nvPr>
        </p:nvSpPr>
        <p:spPr>
          <a:xfrm>
            <a:off x="311700" y="3228884"/>
            <a:ext cx="8520600" cy="1817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subTitle" idx="1"/>
          </p:nvPr>
        </p:nvSpPr>
        <p:spPr>
          <a:xfrm>
            <a:off x="311700" y="5197412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2" name="Google Shape;12;p10" descr="Plan4all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2862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/>
          <p:nvPr/>
        </p:nvSpPr>
        <p:spPr>
          <a:xfrm>
            <a:off x="0" y="5270500"/>
            <a:ext cx="9143999" cy="1587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1"/>
          <p:cNvSpPr>
            <a:spLocks noGrp="1"/>
          </p:cNvSpPr>
          <p:nvPr>
            <p:ph type="pic" idx="2"/>
          </p:nvPr>
        </p:nvSpPr>
        <p:spPr>
          <a:xfrm>
            <a:off x="4661998" y="0"/>
            <a:ext cx="4482000" cy="5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1"/>
          <p:cNvSpPr>
            <a:spLocks noGrp="1"/>
          </p:cNvSpPr>
          <p:nvPr>
            <p:ph type="pic" idx="3"/>
          </p:nvPr>
        </p:nvSpPr>
        <p:spPr>
          <a:xfrm>
            <a:off x="2" y="0"/>
            <a:ext cx="4482000" cy="5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title"/>
          </p:nvPr>
        </p:nvSpPr>
        <p:spPr>
          <a:xfrm>
            <a:off x="311698" y="5682500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1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/>
          <p:nvPr/>
        </p:nvSpPr>
        <p:spPr>
          <a:xfrm>
            <a:off x="0" y="5270500"/>
            <a:ext cx="9143999" cy="1587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2"/>
          <p:cNvSpPr>
            <a:spLocks noGrp="1"/>
          </p:cNvSpPr>
          <p:nvPr>
            <p:ph type="pic" idx="2"/>
          </p:nvPr>
        </p:nvSpPr>
        <p:spPr>
          <a:xfrm>
            <a:off x="1" y="0"/>
            <a:ext cx="9143998" cy="5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311698" y="5682500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1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>
            <a:spLocks noGrp="1"/>
          </p:cNvSpPr>
          <p:nvPr>
            <p:ph type="pic" idx="2"/>
          </p:nvPr>
        </p:nvSpPr>
        <p:spPr>
          <a:xfrm>
            <a:off x="3108600" y="0"/>
            <a:ext cx="2926800" cy="5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>
            <a:spLocks noGrp="1"/>
          </p:cNvSpPr>
          <p:nvPr>
            <p:ph type="pic" idx="3"/>
          </p:nvPr>
        </p:nvSpPr>
        <p:spPr>
          <a:xfrm>
            <a:off x="1" y="0"/>
            <a:ext cx="2926800" cy="5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13"/>
          <p:cNvSpPr>
            <a:spLocks noGrp="1"/>
          </p:cNvSpPr>
          <p:nvPr>
            <p:ph type="pic" idx="4"/>
          </p:nvPr>
        </p:nvSpPr>
        <p:spPr>
          <a:xfrm>
            <a:off x="6217199" y="0"/>
            <a:ext cx="2926800" cy="5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/>
          <p:nvPr/>
        </p:nvSpPr>
        <p:spPr>
          <a:xfrm>
            <a:off x="0" y="5270500"/>
            <a:ext cx="9143999" cy="1587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3"/>
          <p:cNvSpPr txBox="1">
            <a:spLocks noGrp="1"/>
          </p:cNvSpPr>
          <p:nvPr>
            <p:ph type="title"/>
          </p:nvPr>
        </p:nvSpPr>
        <p:spPr>
          <a:xfrm>
            <a:off x="311698" y="5682500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1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311700" y="1427768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14"/>
          <p:cNvSpPr/>
          <p:nvPr/>
        </p:nvSpPr>
        <p:spPr>
          <a:xfrm>
            <a:off x="0" y="4149306"/>
            <a:ext cx="9144000" cy="27086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>
            <a:spLocks noGrp="1"/>
          </p:cNvSpPr>
          <p:nvPr>
            <p:ph type="ctrTitle"/>
          </p:nvPr>
        </p:nvSpPr>
        <p:spPr>
          <a:xfrm>
            <a:off x="311700" y="3228884"/>
            <a:ext cx="8520600" cy="1817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/>
              <a:t>Map Compositions</a:t>
            </a:r>
            <a:br>
              <a:rPr lang="en-GB"/>
            </a:br>
            <a:r>
              <a:rPr lang="en-GB"/>
              <a:t>&amp; More..</a:t>
            </a:r>
            <a:endParaRPr/>
          </a:p>
        </p:txBody>
      </p:sp>
      <p:sp>
        <p:nvSpPr>
          <p:cNvPr id="71" name="Google Shape;71;p1"/>
          <p:cNvSpPr txBox="1">
            <a:spLocks noGrp="1"/>
          </p:cNvSpPr>
          <p:nvPr>
            <p:ph type="subTitle" idx="1"/>
          </p:nvPr>
        </p:nvSpPr>
        <p:spPr>
          <a:xfrm>
            <a:off x="311700" y="5197412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Introduction by Karel Charvat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2" descr="Map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2833" r="12832"/>
          <a:stretch/>
        </p:blipFill>
        <p:spPr>
          <a:xfrm>
            <a:off x="4661998" y="0"/>
            <a:ext cx="4482000" cy="5270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"/>
          <p:cNvSpPr txBox="1">
            <a:spLocks noGrp="1"/>
          </p:cNvSpPr>
          <p:nvPr>
            <p:ph type="title"/>
          </p:nvPr>
        </p:nvSpPr>
        <p:spPr>
          <a:xfrm>
            <a:off x="311698" y="5682500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Collaboration and Maps</a:t>
            </a:r>
            <a:endParaRPr/>
          </a:p>
        </p:txBody>
      </p:sp>
      <p:pic>
        <p:nvPicPr>
          <p:cNvPr id="78" name="Google Shape;78;p2" descr="A picture containing text&#10;&#10;Description automatically generated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21053" r="21054"/>
          <a:stretch/>
        </p:blipFill>
        <p:spPr>
          <a:xfrm>
            <a:off x="2" y="0"/>
            <a:ext cx="4482000" cy="527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3" descr="Background pattern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5586" r="25586"/>
          <a:stretch/>
        </p:blipFill>
        <p:spPr>
          <a:xfrm>
            <a:off x="4661998" y="0"/>
            <a:ext cx="4482000" cy="527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" descr="A picture containing plate, table, indoor, piece&#10;&#10;Description automatically generated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27727" r="27726"/>
          <a:stretch/>
        </p:blipFill>
        <p:spPr>
          <a:xfrm>
            <a:off x="2" y="0"/>
            <a:ext cx="4482000" cy="5270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"/>
          <p:cNvSpPr txBox="1">
            <a:spLocks noGrp="1"/>
          </p:cNvSpPr>
          <p:nvPr>
            <p:ph type="title"/>
          </p:nvPr>
        </p:nvSpPr>
        <p:spPr>
          <a:xfrm>
            <a:off x="311698" y="5682500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Why all this fuzz about “maps”?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4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43248"/>
          <a:stretch/>
        </p:blipFill>
        <p:spPr>
          <a:xfrm>
            <a:off x="491520" y="519749"/>
            <a:ext cx="3056227" cy="4358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4"/>
          <p:cNvPicPr preferRelativeResize="0"/>
          <p:nvPr/>
        </p:nvPicPr>
        <p:blipFill rotWithShape="1">
          <a:blip r:embed="rId4">
            <a:alphaModFix/>
          </a:blip>
          <a:srcRect b="50977"/>
          <a:stretch/>
        </p:blipFill>
        <p:spPr>
          <a:xfrm>
            <a:off x="4092838" y="519749"/>
            <a:ext cx="3750601" cy="2660338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311698" y="5682500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What are Map Compositions?</a:t>
            </a:r>
            <a:endParaRPr/>
          </a:p>
        </p:txBody>
      </p:sp>
      <p:pic>
        <p:nvPicPr>
          <p:cNvPr id="93" name="Google Shape;93;p4"/>
          <p:cNvPicPr preferRelativeResize="0"/>
          <p:nvPr/>
        </p:nvPicPr>
        <p:blipFill rotWithShape="1">
          <a:blip r:embed="rId5">
            <a:alphaModFix/>
          </a:blip>
          <a:srcRect b="37912"/>
          <a:stretch/>
        </p:blipFill>
        <p:spPr>
          <a:xfrm>
            <a:off x="4442155" y="1655384"/>
            <a:ext cx="3787686" cy="2660339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94" name="Google Shape;94;p4" descr="A close up of a sig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1919" y="3940910"/>
            <a:ext cx="1555528" cy="1261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4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49020" y="3979046"/>
            <a:ext cx="1090597" cy="1135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3156" r="23155"/>
          <a:stretch/>
        </p:blipFill>
        <p:spPr>
          <a:xfrm>
            <a:off x="4661998" y="0"/>
            <a:ext cx="4482000" cy="527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5" descr="A large building&#10;&#10;Description automatically generated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26799" r="26800"/>
          <a:stretch/>
        </p:blipFill>
        <p:spPr>
          <a:xfrm>
            <a:off x="2" y="0"/>
            <a:ext cx="4482000" cy="527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5"/>
          <p:cNvSpPr txBox="1">
            <a:spLocks noGrp="1"/>
          </p:cNvSpPr>
          <p:nvPr>
            <p:ph type="title"/>
          </p:nvPr>
        </p:nvSpPr>
        <p:spPr>
          <a:xfrm>
            <a:off x="311698" y="5682500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Why Map Compositions?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6" descr="A picture containing text, standing, person, holding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5601" r="25601"/>
          <a:stretch/>
        </p:blipFill>
        <p:spPr>
          <a:xfrm>
            <a:off x="4661998" y="0"/>
            <a:ext cx="4482000" cy="527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6" descr="Map&#10;&#10;Description automatically generated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17480" r="17479"/>
          <a:stretch/>
        </p:blipFill>
        <p:spPr>
          <a:xfrm>
            <a:off x="2" y="0"/>
            <a:ext cx="4482000" cy="527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6"/>
          <p:cNvSpPr txBox="1">
            <a:spLocks noGrp="1"/>
          </p:cNvSpPr>
          <p:nvPr>
            <p:ph type="title"/>
          </p:nvPr>
        </p:nvSpPr>
        <p:spPr>
          <a:xfrm>
            <a:off x="311698" y="5682500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What is a Map Whiteboard?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>
            <a:spLocks noGrp="1"/>
          </p:cNvSpPr>
          <p:nvPr>
            <p:ph type="title"/>
          </p:nvPr>
        </p:nvSpPr>
        <p:spPr>
          <a:xfrm>
            <a:off x="311698" y="5682500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What can Map Whiteboards do?</a:t>
            </a:r>
            <a:endParaRPr/>
          </a:p>
        </p:txBody>
      </p:sp>
      <p:sp>
        <p:nvSpPr>
          <p:cNvPr id="115" name="Google Shape;115;p7"/>
          <p:cNvSpPr txBox="1">
            <a:spLocks noGrp="1"/>
          </p:cNvSpPr>
          <p:nvPr>
            <p:ph type="body" idx="4294967295"/>
          </p:nvPr>
        </p:nvSpPr>
        <p:spPr>
          <a:xfrm>
            <a:off x="0" y="1536700"/>
            <a:ext cx="4000500" cy="455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116" name="Google Shape;116;p7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31467" r="31467"/>
          <a:stretch/>
        </p:blipFill>
        <p:spPr>
          <a:xfrm>
            <a:off x="1" y="0"/>
            <a:ext cx="2926800" cy="527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33587" r="33587"/>
          <a:stretch/>
        </p:blipFill>
        <p:spPr>
          <a:xfrm>
            <a:off x="3108600" y="0"/>
            <a:ext cx="2926800" cy="527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7" descr="A picture containing table, drawing, bed&#10;&#10;Description automatically generated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l="34379" r="34378"/>
          <a:stretch/>
        </p:blipFill>
        <p:spPr>
          <a:xfrm>
            <a:off x="6217199" y="0"/>
            <a:ext cx="2926800" cy="527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>
            <a:spLocks noGrp="1"/>
          </p:cNvSpPr>
          <p:nvPr>
            <p:ph type="title"/>
          </p:nvPr>
        </p:nvSpPr>
        <p:spPr>
          <a:xfrm>
            <a:off x="311700" y="1427768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Attend our breakout session on</a:t>
            </a:r>
            <a:br>
              <a:rPr lang="en-GB"/>
            </a:br>
            <a:r>
              <a:rPr lang="en-GB"/>
              <a:t>Collaborative Map Making</a:t>
            </a:r>
            <a:endParaRPr/>
          </a:p>
        </p:txBody>
      </p:sp>
      <p:grpSp>
        <p:nvGrpSpPr>
          <p:cNvPr id="124" name="Google Shape;124;p8"/>
          <p:cNvGrpSpPr/>
          <p:nvPr/>
        </p:nvGrpSpPr>
        <p:grpSpPr>
          <a:xfrm>
            <a:off x="1645484" y="4664362"/>
            <a:ext cx="2926516" cy="1560035"/>
            <a:chOff x="735123" y="4373042"/>
            <a:chExt cx="3836877" cy="2045320"/>
          </a:xfrm>
        </p:grpSpPr>
        <p:pic>
          <p:nvPicPr>
            <p:cNvPr id="125" name="Google Shape;125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35123" y="5084438"/>
              <a:ext cx="3836877" cy="5970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8" descr="Lesprojekt – služby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44998" y="4373042"/>
              <a:ext cx="2427002" cy="5970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8" descr="A picture containing shape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581858" y="5821319"/>
              <a:ext cx="1990142" cy="5970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" name="Google Shape;128;p8"/>
          <p:cNvSpPr txBox="1"/>
          <p:nvPr/>
        </p:nvSpPr>
        <p:spPr>
          <a:xfrm>
            <a:off x="4682838" y="4811970"/>
            <a:ext cx="27432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Karel Charvat</a:t>
            </a:r>
            <a:endParaRPr sz="14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29" name="Google Shape;129;p8"/>
          <p:cNvSpPr txBox="1"/>
          <p:nvPr/>
        </p:nvSpPr>
        <p:spPr>
          <a:xfrm>
            <a:off x="4682838" y="5430232"/>
            <a:ext cx="27432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Raitis Berzins</a:t>
            </a:r>
            <a:endParaRPr sz="14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30" name="Google Shape;130;p8"/>
          <p:cNvSpPr txBox="1"/>
          <p:nvPr/>
        </p:nvSpPr>
        <p:spPr>
          <a:xfrm>
            <a:off x="4682838" y="5916620"/>
            <a:ext cx="27432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(Stein) Runar Bergheim</a:t>
            </a:r>
            <a:endParaRPr sz="14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Předvádění na obrazovce (4:3)</PresentationFormat>
  <Paragraphs>61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Arial Rounded</vt:lpstr>
      <vt:lpstr>Simple Light</vt:lpstr>
      <vt:lpstr>Map Compositions &amp; More..</vt:lpstr>
      <vt:lpstr>Collaboration and Maps</vt:lpstr>
      <vt:lpstr>Why all this fuzz about “maps”?</vt:lpstr>
      <vt:lpstr>What are Map Compositions?</vt:lpstr>
      <vt:lpstr>Why Map Compositions?</vt:lpstr>
      <vt:lpstr>What is a Map Whiteboard?</vt:lpstr>
      <vt:lpstr>What can Map Whiteboards do?</vt:lpstr>
      <vt:lpstr>Attend our breakout session on Collaborative Map Making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Compositions &amp; More..</dc:title>
  <dc:creator>Lenovo</dc:creator>
  <cp:lastModifiedBy>Karel Charvat</cp:lastModifiedBy>
  <cp:revision>1</cp:revision>
  <dcterms:modified xsi:type="dcterms:W3CDTF">2020-09-26T07:50:10Z</dcterms:modified>
</cp:coreProperties>
</file>