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3" r:id="rId18"/>
  </p:sldIdLst>
  <p:sldSz cx="12192000" cy="6858000"/>
  <p:notesSz cx="6858000" cy="9144000"/>
  <p:embeddedFontLst>
    <p:embeddedFont>
      <p:font typeface="Open Sans" panose="020B0606030504020204" pitchFamily="34" charset="0"/>
      <p:regular r:id="rId20"/>
      <p:bold r:id="rId21"/>
      <p:italic r:id="rId22"/>
      <p:boldItalic r:id="rId23"/>
    </p:embeddedFont>
    <p:embeddedFont>
      <p:font typeface="Calibri" panose="020F0502020204030204" pitchFamily="34" charset="0"/>
      <p:regular r:id="rId24"/>
      <p:bold r:id="rId25"/>
      <p:italic r:id="rId26"/>
      <p:boldItalic r:id="rId27"/>
    </p:embeddedFont>
    <p:embeddedFont>
      <p:font typeface="Roboto" panose="02000000000000000000" pitchFamily="2"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jVub1CQ6tckgU6rTouzj4WJ53rV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BD4722E-0DC8-4276-9BB0-4734CDA52D0D}">
  <a:tblStyle styleId="{0BD4722E-0DC8-4276-9BB0-4734CDA52D0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171243B-AA59-46FE-9BA3-2B61E3157BCD}" styleName="Table_1">
    <a:wholeTbl>
      <a:tcTxStyle b="off" i="off">
        <a:font>
          <a:latin typeface="Open Sans"/>
          <a:ea typeface="Open Sans"/>
          <a:cs typeface="Open Sans"/>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chemeClr val="dk1"/>
          </a:solidFill>
        </a:fill>
      </a:tcStyle>
    </a:wholeTbl>
    <a:band1H>
      <a:tcTxStyle/>
      <a:tcStyle>
        <a:tcBdr/>
        <a:fill>
          <a:solidFill>
            <a:schemeClr val="dk1"/>
          </a:solidFill>
        </a:fill>
      </a:tcStyle>
    </a:band1H>
    <a:band2H>
      <a:tcTxStyle/>
      <a:tcStyle>
        <a:tcBdr/>
      </a:tcStyle>
    </a:band2H>
    <a:band1V>
      <a:tcTxStyle/>
      <a:tcStyle>
        <a:tcBdr/>
        <a:fill>
          <a:solidFill>
            <a:schemeClr val="dk1"/>
          </a:solidFill>
        </a:fill>
      </a:tcStyle>
    </a:band1V>
    <a:band2V>
      <a:tcTxStyle/>
      <a:tcStyle>
        <a:tcBdr/>
      </a:tcStyle>
    </a:band2V>
    <a:lastCol>
      <a:tcTxStyle b="on" i="off">
        <a:font>
          <a:latin typeface="Open Sans"/>
          <a:ea typeface="Open Sans"/>
          <a:cs typeface="Open Sans"/>
        </a:font>
        <a:schemeClr val="lt1"/>
      </a:tcTxStyle>
      <a:tcStyle>
        <a:tcBdr/>
        <a:fill>
          <a:solidFill>
            <a:schemeClr val="dk1"/>
          </a:solidFill>
        </a:fill>
      </a:tcStyle>
    </a:lastCol>
    <a:firstCol>
      <a:tcTxStyle b="on" i="off">
        <a:font>
          <a:latin typeface="Open Sans"/>
          <a:ea typeface="Open Sans"/>
          <a:cs typeface="Open Sans"/>
        </a:font>
        <a:schemeClr val="lt1"/>
      </a:tcTxStyle>
      <a:tcStyle>
        <a:tcBdr/>
        <a:fill>
          <a:solidFill>
            <a:schemeClr val="dk1"/>
          </a:solidFill>
        </a:fill>
      </a:tcStyle>
    </a:firstCol>
    <a:lastRow>
      <a:tcTxStyle b="on" i="off">
        <a:font>
          <a:latin typeface="Open Sans"/>
          <a:ea typeface="Open Sans"/>
          <a:cs typeface="Open Sans"/>
        </a:font>
        <a:schemeClr val="lt1"/>
      </a:tcTxStyle>
      <a:tcStyle>
        <a:tcBdr>
          <a:top>
            <a:ln w="38100" cap="flat" cmpd="sng">
              <a:solidFill>
                <a:schemeClr val="lt1"/>
              </a:solidFill>
              <a:prstDash val="solid"/>
              <a:round/>
              <a:headEnd type="none" w="sm" len="sm"/>
              <a:tailEnd type="none" w="sm" len="sm"/>
            </a:ln>
          </a:top>
        </a:tcBdr>
        <a:fill>
          <a:solidFill>
            <a:schemeClr val="dk1"/>
          </a:solidFill>
        </a:fill>
      </a:tcStyle>
    </a:lastRow>
    <a:seCell>
      <a:tcTxStyle/>
      <a:tcStyle>
        <a:tcBdr/>
      </a:tcStyle>
    </a:seCell>
    <a:swCell>
      <a:tcTxStyle/>
      <a:tcStyle>
        <a:tcBdr/>
      </a:tcStyle>
    </a:swCell>
    <a:firstRow>
      <a:tcTxStyle b="on" i="off">
        <a:font>
          <a:latin typeface="Open Sans"/>
          <a:ea typeface="Open Sans"/>
          <a:cs typeface="Open Sans"/>
        </a:font>
        <a:schemeClr val="lt1"/>
      </a:tcTxStyle>
      <a:tcStyle>
        <a:tcBdr>
          <a:bottom>
            <a:ln w="38100" cap="flat" cmpd="sng">
              <a:solidFill>
                <a:schemeClr val="lt1"/>
              </a:solidFill>
              <a:prstDash val="solid"/>
              <a:round/>
              <a:headEnd type="none" w="sm" len="sm"/>
              <a:tailEnd type="none" w="sm" len="sm"/>
            </a:ln>
          </a:bottom>
        </a:tcBdr>
        <a:fill>
          <a:solidFill>
            <a:schemeClr val="dk1"/>
          </a:solidFill>
        </a:fill>
      </a:tcStyle>
    </a:firstRow>
    <a:neCell>
      <a:tcTxStyle/>
      <a:tcStyle>
        <a:tcBdr/>
      </a:tcStyle>
    </a:neCell>
    <a:nwCell>
      <a:tcTxStyle/>
      <a:tcStyle>
        <a:tcBdr/>
      </a:tcStyle>
    </a:nwCell>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017"/>
    <p:restoredTop sz="86421" autoAdjust="0"/>
  </p:normalViewPr>
  <p:slideViewPr>
    <p:cSldViewPr snapToGrid="0">
      <p:cViewPr varScale="1">
        <p:scale>
          <a:sx n="141" d="100"/>
          <a:sy n="141" d="100"/>
        </p:scale>
        <p:origin x="576" y="132"/>
      </p:cViewPr>
      <p:guideLst/>
    </p:cSldViewPr>
  </p:slideViewPr>
  <p:outlineViewPr>
    <p:cViewPr>
      <p:scale>
        <a:sx n="33" d="100"/>
        <a:sy n="33" d="100"/>
      </p:scale>
      <p:origin x="0" y="-638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2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w3.org/WAI/RD/wiki/Accessible_Map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93ab80b606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93ab80b606_0_2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g93ab80b606_0_29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9307a06c6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9307a06c62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There are many and diverse approaches to make visual maps accessible but manly for people with visual impairments [1]. </a:t>
            </a:r>
            <a:r>
              <a:rPr lang="en-US">
                <a:highlight>
                  <a:srgbClr val="FFFFFF"/>
                </a:highlight>
              </a:rPr>
              <a:t>You can see -- as examples to others -- 3 techniques: </a:t>
            </a:r>
            <a:endParaRPr>
              <a:highlight>
                <a:srgbClr val="FFFFFF"/>
              </a:highlight>
            </a:endParaRPr>
          </a:p>
          <a:p>
            <a:pPr marL="457200" lvl="0" indent="-304800" algn="l" rtl="0">
              <a:lnSpc>
                <a:spcPct val="100000"/>
              </a:lnSpc>
              <a:spcBef>
                <a:spcPts val="400"/>
              </a:spcBef>
              <a:spcAft>
                <a:spcPts val="0"/>
              </a:spcAft>
              <a:buSzPts val="1200"/>
              <a:buFont typeface="Calibri"/>
              <a:buChar char="●"/>
            </a:pPr>
            <a:r>
              <a:rPr lang="en-US" b="1"/>
              <a:t>Tactile maps </a:t>
            </a:r>
            <a:r>
              <a:rPr lang="en-US"/>
              <a:t>are most frequently used and effective for learning spatial structures and for Orientation and Mobility training.</a:t>
            </a:r>
            <a:endParaRPr/>
          </a:p>
          <a:p>
            <a:pPr marL="457200" lvl="0" indent="-317500" algn="l" rtl="0">
              <a:lnSpc>
                <a:spcPct val="100000"/>
              </a:lnSpc>
              <a:spcBef>
                <a:spcPts val="0"/>
              </a:spcBef>
              <a:spcAft>
                <a:spcPts val="0"/>
              </a:spcAft>
              <a:buSzPts val="1400"/>
              <a:buChar char="●"/>
            </a:pPr>
            <a:r>
              <a:rPr lang="en-US"/>
              <a:t>On the slide you can see an indoor map that is produced on swell paper </a:t>
            </a:r>
            <a:endParaRPr/>
          </a:p>
          <a:p>
            <a:pPr marL="457200" lvl="0" indent="-317500" algn="l" rtl="0">
              <a:lnSpc>
                <a:spcPct val="100000"/>
              </a:lnSpc>
              <a:spcBef>
                <a:spcPts val="0"/>
              </a:spcBef>
              <a:spcAft>
                <a:spcPts val="0"/>
              </a:spcAft>
              <a:buSzPts val="1400"/>
              <a:buChar char="●"/>
            </a:pPr>
            <a:r>
              <a:rPr lang="en-US" b="1"/>
              <a:t>Virtual Acoustic Maps </a:t>
            </a:r>
            <a:r>
              <a:rPr lang="en-US" sz="1050">
                <a:solidFill>
                  <a:srgbClr val="252525"/>
                </a:solidFill>
                <a:highlight>
                  <a:srgbClr val="FFFFFF"/>
                </a:highlight>
                <a:latin typeface="Arial"/>
                <a:ea typeface="Arial"/>
                <a:cs typeface="Arial"/>
                <a:sym typeface="Arial"/>
              </a:rPr>
              <a:t>convert map items into different sounds and directly inform the user about the environment .</a:t>
            </a:r>
            <a:endParaRPr/>
          </a:p>
          <a:p>
            <a:pPr marL="457200" lvl="0" indent="-317500" algn="l" rtl="0">
              <a:spcBef>
                <a:spcPts val="0"/>
              </a:spcBef>
              <a:spcAft>
                <a:spcPts val="0"/>
              </a:spcAft>
              <a:buSzPts val="1400"/>
              <a:buChar char="●"/>
            </a:pPr>
            <a:r>
              <a:rPr lang="en-US"/>
              <a:t>For instance, MS developed the app Soundscape that enables people with LW to hear landmarks around them in 3D</a:t>
            </a:r>
            <a:endParaRPr/>
          </a:p>
          <a:p>
            <a:pPr marL="457200" lvl="0" indent="-317500" algn="l" rtl="0">
              <a:spcBef>
                <a:spcPts val="0"/>
              </a:spcBef>
              <a:spcAft>
                <a:spcPts val="0"/>
              </a:spcAft>
              <a:buSzPts val="1400"/>
              <a:buChar char="●"/>
            </a:pPr>
            <a:r>
              <a:rPr lang="en-US" b="1">
                <a:solidFill>
                  <a:srgbClr val="000000"/>
                </a:solidFill>
              </a:rPr>
              <a:t>Audio-tactile maps </a:t>
            </a:r>
            <a:r>
              <a:rPr lang="en-US">
                <a:solidFill>
                  <a:srgbClr val="000000"/>
                </a:solidFill>
              </a:rPr>
              <a:t>is again another technique that focuses on multimodal interaction techniques to augment maps with auditive information </a:t>
            </a:r>
            <a:endParaRPr>
              <a:solidFill>
                <a:srgbClr val="000000"/>
              </a:solidFill>
            </a:endParaRPr>
          </a:p>
          <a:p>
            <a:pPr marL="457200" lvl="0" indent="-317500" algn="l" rtl="0">
              <a:spcBef>
                <a:spcPts val="0"/>
              </a:spcBef>
              <a:spcAft>
                <a:spcPts val="0"/>
              </a:spcAft>
              <a:buSzPts val="1400"/>
              <a:buChar char="●"/>
            </a:pPr>
            <a:r>
              <a:rPr lang="en-US">
                <a:solidFill>
                  <a:srgbClr val="000000"/>
                </a:solidFill>
              </a:rPr>
              <a:t>There are again very different approaches. On the slide you can see a refreshable and touch-sensitive Braille Display with which a bline people can explore a tactile map. Additional auditive information can be received via a tap gesture</a:t>
            </a:r>
            <a:endParaRPr>
              <a:solidFill>
                <a:srgbClr val="000000"/>
              </a:solidFill>
            </a:endParaRPr>
          </a:p>
          <a:p>
            <a:pPr marL="0" lvl="0" indent="0" algn="l" rtl="0">
              <a:spcBef>
                <a:spcPts val="0"/>
              </a:spcBef>
              <a:spcAft>
                <a:spcPts val="0"/>
              </a:spcAft>
              <a:buNone/>
            </a:pPr>
            <a:endParaRPr/>
          </a:p>
          <a:p>
            <a:pPr marL="0" lvl="0" indent="0" algn="l" rtl="0">
              <a:spcBef>
                <a:spcPts val="0"/>
              </a:spcBef>
              <a:spcAft>
                <a:spcPts val="0"/>
              </a:spcAft>
              <a:buNone/>
            </a:pPr>
            <a:r>
              <a:rPr lang="en-US"/>
              <a:t>=&gt; There are many more techniques that address the need of people with VI.</a:t>
            </a:r>
            <a:endParaRPr/>
          </a:p>
          <a:p>
            <a:pPr marL="0" lvl="0" indent="0" algn="l" rtl="0">
              <a:spcBef>
                <a:spcPts val="0"/>
              </a:spcBef>
              <a:spcAft>
                <a:spcPts val="0"/>
              </a:spcAft>
              <a:buNone/>
            </a:pPr>
            <a:r>
              <a:rPr lang="en-US"/>
              <a:t>=&gt; The problem is that are currently no standards how maps and geographical data should be made accessible </a:t>
            </a:r>
            <a:r>
              <a:rPr lang="en-US" b="1"/>
              <a:t>for different contexts and diverse user needs.</a:t>
            </a:r>
            <a:endParaRPr b="1"/>
          </a:p>
          <a:p>
            <a:pPr marL="0" lvl="0" indent="0" algn="l" rtl="0">
              <a:spcBef>
                <a:spcPts val="0"/>
              </a:spcBef>
              <a:spcAft>
                <a:spcPts val="0"/>
              </a:spcAft>
              <a:buNone/>
            </a:pPr>
            <a:r>
              <a:rPr lang="en-US"/>
              <a:t>=&gt; So we know less about how people with impairments in the upper body can interact with maps, or how can maps be simplified for people with mild or severe cognitive impairments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[1] </a:t>
            </a:r>
            <a:r>
              <a:rPr lang="en-US">
                <a:solidFill>
                  <a:schemeClr val="lt1"/>
                </a:solidFill>
              </a:rPr>
              <a:t>[</a:t>
            </a:r>
            <a:r>
              <a:rPr lang="en-US" u="sng">
                <a:solidFill>
                  <a:srgbClr val="FF6D08"/>
                </a:solidFill>
                <a:hlinkClick r:id="rId3">
                  <a:extLst>
                    <a:ext uri="{A12FA001-AC4F-418D-AE19-62706E023703}">
                      <ahyp:hlinkClr xmlns:ahyp="http://schemas.microsoft.com/office/drawing/2018/hyperlinkcolor" xmlns="" val="tx"/>
                    </a:ext>
                  </a:extLst>
                </a:hlinkClick>
              </a:rPr>
              <a:t>https://www.w3.org/WAI/RD/wiki/Accessible_Maps</a:t>
            </a:r>
            <a:r>
              <a:rPr lang="en-US">
                <a:solidFill>
                  <a:schemeClr val="lt1"/>
                </a:solidFill>
              </a:rPr>
              <a:t>]: </a:t>
            </a:r>
            <a:endParaRPr/>
          </a:p>
        </p:txBody>
      </p:sp>
      <p:sp>
        <p:nvSpPr>
          <p:cNvPr id="136" name="Google Shape;136;g9307a06c62_0_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94f2e082a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94f2e082aa_0_1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Several key challenges can be derived from the analysis of the state of the art of accessible indoor maps for people with impairments and from the analysis of the requirements of the different targeted user groups.</a:t>
            </a:r>
            <a:endParaRPr/>
          </a:p>
          <a:p>
            <a:pPr marL="457200" lvl="0" indent="-317500" algn="l" rtl="0">
              <a:spcBef>
                <a:spcPts val="0"/>
              </a:spcBef>
              <a:spcAft>
                <a:spcPts val="0"/>
              </a:spcAft>
              <a:buSzPts val="1400"/>
              <a:buChar char="●"/>
            </a:pPr>
            <a:r>
              <a:rPr lang="en-US"/>
              <a:t>Firstly, there is currently a low coverage of indoor maps and indoor schemes are inconsistently and incorrectly applied. Specifically information on accessibility for indoor areas is not available for most public buildings and there is a lack of standardization for the accessibility domain.</a:t>
            </a:r>
            <a:endParaRPr/>
          </a:p>
          <a:p>
            <a:pPr marL="457200" lvl="0" indent="-317500" algn="l" rtl="0">
              <a:spcBef>
                <a:spcPts val="0"/>
              </a:spcBef>
              <a:spcAft>
                <a:spcPts val="0"/>
              </a:spcAft>
              <a:buSzPts val="1400"/>
              <a:buChar char="●"/>
            </a:pPr>
            <a:r>
              <a:rPr lang="en-US"/>
              <a:t>Secondly, the data collection process for indoor accessibility information is quite tedious. </a:t>
            </a:r>
            <a:endParaRPr/>
          </a:p>
          <a:p>
            <a:pPr marL="914400" lvl="1" indent="-317500" algn="l" rtl="0">
              <a:spcBef>
                <a:spcPts val="0"/>
              </a:spcBef>
              <a:spcAft>
                <a:spcPts val="0"/>
              </a:spcAft>
              <a:buSzPts val="1400"/>
              <a:buChar char="○"/>
            </a:pPr>
            <a:r>
              <a:rPr lang="en-US"/>
              <a:t>The required level of detail of indoor information is too high to achieve if traditional mapping methods</a:t>
            </a:r>
            <a:endParaRPr/>
          </a:p>
          <a:p>
            <a:pPr marL="914400" lvl="1" indent="-317500" algn="l" rtl="0">
              <a:spcBef>
                <a:spcPts val="0"/>
              </a:spcBef>
              <a:spcAft>
                <a:spcPts val="0"/>
              </a:spcAft>
              <a:buSzPts val="1400"/>
              <a:buChar char="○"/>
            </a:pPr>
            <a:r>
              <a:rPr lang="en-US"/>
              <a:t>Commercial digital map platforms focus mostly on the mapping of points of interest instead of on the mapping of detailed indoor geospatial information.</a:t>
            </a:r>
            <a:endParaRPr/>
          </a:p>
          <a:p>
            <a:pPr marL="457200" lvl="0" indent="-317500" algn="l" rtl="0">
              <a:spcBef>
                <a:spcPts val="0"/>
              </a:spcBef>
              <a:spcAft>
                <a:spcPts val="0"/>
              </a:spcAft>
              <a:buSzPts val="1400"/>
              <a:buChar char="●"/>
            </a:pPr>
            <a:r>
              <a:rPr lang="en-US"/>
              <a:t>Thirdly, there is a lack of knowledge concerning the information needs of people with disabilities in the mapping community. </a:t>
            </a:r>
            <a:endParaRPr/>
          </a:p>
          <a:p>
            <a:pPr marL="914400" lvl="1" indent="-317500" algn="l" rtl="0">
              <a:spcBef>
                <a:spcPts val="0"/>
              </a:spcBef>
              <a:spcAft>
                <a:spcPts val="0"/>
              </a:spcAft>
              <a:buSzPts val="1400"/>
              <a:buChar char="○"/>
            </a:pPr>
            <a:r>
              <a:rPr lang="en-US"/>
              <a:t>While accessibility projects do exist in the volunteered geographic information community for the outdoors, similar projects are needed for indoor environments.</a:t>
            </a:r>
            <a:endParaRPr/>
          </a:p>
          <a:p>
            <a:pPr marL="457200" lvl="0" indent="-317500" algn="l" rtl="0">
              <a:spcBef>
                <a:spcPts val="0"/>
              </a:spcBef>
              <a:spcAft>
                <a:spcPts val="0"/>
              </a:spcAft>
              <a:buSzPts val="1400"/>
              <a:buChar char="●"/>
            </a:pPr>
            <a:r>
              <a:rPr lang="en-US"/>
              <a:t>And lastly, people with disabilities are a diverse user group with varying sensory, physical and cognitive abilities that can lead to different accessibility challenges with digital maps.</a:t>
            </a:r>
            <a:endParaRPr/>
          </a:p>
          <a:p>
            <a:pPr marL="0" lvl="0" indent="0" algn="l" rtl="0">
              <a:spcBef>
                <a:spcPts val="0"/>
              </a:spcBef>
              <a:spcAft>
                <a:spcPts val="0"/>
              </a:spcAft>
              <a:buNone/>
            </a:pPr>
            <a:endParaRPr/>
          </a:p>
        </p:txBody>
      </p:sp>
      <p:sp>
        <p:nvSpPr>
          <p:cNvPr id="154" name="Google Shape;154;g94f2e082aa_0_1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94f2e082aa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g94f2e082aa_0_1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 tackle those challenges, we propose the following possible solutions for the collection and representation of accessibility information for indoor areas.</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US"/>
              <a:t>To tackle the challenge of the insufficient prevalence of accessible indoor geospatial information, semi-automatic processes for the creation of said information are needed</a:t>
            </a:r>
            <a:endParaRPr/>
          </a:p>
          <a:p>
            <a:pPr marL="914400" lvl="1" indent="-317500" algn="l" rtl="0">
              <a:spcBef>
                <a:spcPts val="0"/>
              </a:spcBef>
              <a:spcAft>
                <a:spcPts val="0"/>
              </a:spcAft>
              <a:buSzPts val="1400"/>
              <a:buChar char="○"/>
            </a:pPr>
            <a:r>
              <a:rPr lang="en-US"/>
              <a:t>Therefore, in a first step a vocabulary for the mapping of indoor accessibility features needs to be defined</a:t>
            </a:r>
            <a:endParaRPr/>
          </a:p>
          <a:p>
            <a:pPr marL="914400" lvl="1" indent="-317500" algn="l" rtl="0">
              <a:spcBef>
                <a:spcPts val="0"/>
              </a:spcBef>
              <a:spcAft>
                <a:spcPts val="0"/>
              </a:spcAft>
              <a:buSzPts val="1400"/>
              <a:buChar char="○"/>
            </a:pPr>
            <a:r>
              <a:rPr lang="en-US"/>
              <a:t>Furthermore, existing maps in the varying schemes for indoor mapping should be transformed to one basis of data</a:t>
            </a:r>
            <a:endParaRPr/>
          </a:p>
          <a:p>
            <a:pPr marL="914400" lvl="1" indent="-317500" algn="l" rtl="0">
              <a:spcBef>
                <a:spcPts val="0"/>
              </a:spcBef>
              <a:spcAft>
                <a:spcPts val="0"/>
              </a:spcAft>
              <a:buSzPts val="1400"/>
              <a:buChar char="○"/>
            </a:pPr>
            <a:r>
              <a:rPr lang="en-US"/>
              <a:t>Already existing indoor maps need to be analyzed in regards to their quality of accessibility information. Therefore, corresponding tools are needed.</a:t>
            </a:r>
            <a:endParaRPr/>
          </a:p>
          <a:p>
            <a:pPr marL="914400" lvl="1" indent="-317500" algn="l" rtl="0">
              <a:spcBef>
                <a:spcPts val="0"/>
              </a:spcBef>
              <a:spcAft>
                <a:spcPts val="0"/>
              </a:spcAft>
              <a:buSzPts val="1400"/>
              <a:buChar char="○"/>
            </a:pPr>
            <a:r>
              <a:rPr lang="en-US"/>
              <a:t>Finally, semi-automatic and crowdsourcing approaches should be used for the collection of accessibility information and the mapping of accessibility features.</a:t>
            </a:r>
            <a:endParaRPr/>
          </a:p>
          <a:p>
            <a:pPr marL="457200" lvl="0" indent="-317500" algn="l" rtl="0">
              <a:spcBef>
                <a:spcPts val="0"/>
              </a:spcBef>
              <a:spcAft>
                <a:spcPts val="0"/>
              </a:spcAft>
              <a:buSzPts val="1400"/>
              <a:buChar char="●"/>
            </a:pPr>
            <a:r>
              <a:rPr lang="en-US"/>
              <a:t>Based on the collected information, accessible and individualised representations of indoor maps should be generated.</a:t>
            </a:r>
            <a:endParaRPr/>
          </a:p>
          <a:p>
            <a:pPr marL="0" lvl="0" indent="0" algn="l" rtl="0">
              <a:spcBef>
                <a:spcPts val="0"/>
              </a:spcBef>
              <a:spcAft>
                <a:spcPts val="0"/>
              </a:spcAft>
              <a:buNone/>
            </a:pPr>
            <a:endParaRPr/>
          </a:p>
        </p:txBody>
      </p:sp>
      <p:sp>
        <p:nvSpPr>
          <p:cNvPr id="180" name="Google Shape;180;g94f2e082aa_0_1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93c2bbdb57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93c2bbdb57_0_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17500" algn="l" rtl="0">
              <a:lnSpc>
                <a:spcPct val="115000"/>
              </a:lnSpc>
              <a:spcBef>
                <a:spcPts val="0"/>
              </a:spcBef>
              <a:spcAft>
                <a:spcPts val="0"/>
              </a:spcAft>
              <a:buSzPts val="1400"/>
              <a:buChar char="●"/>
            </a:pPr>
            <a:r>
              <a:rPr lang="en-US"/>
              <a:t>Finally, we would like to say, that the development of indoor maps is still in the early stages; </a:t>
            </a:r>
            <a:endParaRPr/>
          </a:p>
          <a:p>
            <a:pPr marL="457200" lvl="0" indent="-317500" algn="l" rtl="0">
              <a:lnSpc>
                <a:spcPct val="115000"/>
              </a:lnSpc>
              <a:spcBef>
                <a:spcPts val="0"/>
              </a:spcBef>
              <a:spcAft>
                <a:spcPts val="0"/>
              </a:spcAft>
              <a:buSzPts val="1400"/>
              <a:buChar char="●"/>
            </a:pPr>
            <a:r>
              <a:rPr lang="en-US"/>
              <a:t>It is expected, that the market will grow significantly in the next years due to an increased demand from location-based service providers, who will take a more economically motivated approach, such as considering POIs instead of accessibility-related aspects</a:t>
            </a:r>
            <a:endParaRPr/>
          </a:p>
          <a:p>
            <a:pPr marL="457200" lvl="0" indent="-317500" algn="l" rtl="0">
              <a:lnSpc>
                <a:spcPct val="115000"/>
              </a:lnSpc>
              <a:spcBef>
                <a:spcPts val="0"/>
              </a:spcBef>
              <a:spcAft>
                <a:spcPts val="0"/>
              </a:spcAft>
              <a:buSzPts val="1400"/>
              <a:buChar char="●"/>
            </a:pPr>
            <a:r>
              <a:rPr lang="en-US" b="1"/>
              <a:t>Therefore, we believe that it is currently a very good time to consider the aforementioned challenges properly and to take accessibility into account at an early stage in the development of standards for web-based maps -- and not as an afterthought as it is usually applied!</a:t>
            </a:r>
            <a:endParaRPr b="1"/>
          </a:p>
          <a:p>
            <a:pPr marL="457200" lvl="0" indent="-317500" algn="l" rtl="0">
              <a:lnSpc>
                <a:spcPct val="115000"/>
              </a:lnSpc>
              <a:spcBef>
                <a:spcPts val="0"/>
              </a:spcBef>
              <a:spcAft>
                <a:spcPts val="0"/>
              </a:spcAft>
              <a:buSzPts val="1400"/>
              <a:buChar char="●"/>
            </a:pPr>
            <a:r>
              <a:rPr lang="en-US" b="1"/>
              <a:t>Our contributions to this area are:</a:t>
            </a:r>
            <a:endParaRPr b="1"/>
          </a:p>
          <a:p>
            <a:pPr marL="914400" lvl="1" indent="-317500" algn="l" rtl="0">
              <a:lnSpc>
                <a:spcPct val="115000"/>
              </a:lnSpc>
              <a:spcBef>
                <a:spcPts val="0"/>
              </a:spcBef>
              <a:spcAft>
                <a:spcPts val="0"/>
              </a:spcAft>
              <a:buSzPts val="1400"/>
              <a:buChar char="○"/>
            </a:pPr>
            <a:r>
              <a:rPr lang="en-US"/>
              <a:t>Dedicated user research for mobility in unknown buildings in the AccessibleMaps project and beyond</a:t>
            </a:r>
            <a:endParaRPr/>
          </a:p>
          <a:p>
            <a:pPr marL="914400" lvl="1" indent="-317500" algn="l" rtl="0">
              <a:lnSpc>
                <a:spcPct val="115000"/>
              </a:lnSpc>
              <a:spcBef>
                <a:spcPts val="0"/>
              </a:spcBef>
              <a:spcAft>
                <a:spcPts val="0"/>
              </a:spcAft>
              <a:buSzPts val="1400"/>
              <a:buChar char="○"/>
            </a:pPr>
            <a:r>
              <a:rPr lang="en-US"/>
              <a:t>Software to significantly improve the coverage of indoor maps</a:t>
            </a:r>
            <a:endParaRPr/>
          </a:p>
          <a:p>
            <a:pPr marL="914400" lvl="1" indent="-317500" algn="l" rtl="0">
              <a:lnSpc>
                <a:spcPct val="115000"/>
              </a:lnSpc>
              <a:spcBef>
                <a:spcPts val="0"/>
              </a:spcBef>
              <a:spcAft>
                <a:spcPts val="0"/>
              </a:spcAft>
              <a:buSzPts val="1400"/>
              <a:buChar char="○"/>
            </a:pPr>
            <a:r>
              <a:rPr lang="en-US"/>
              <a:t>Solutions for barrier-free map representations for different contexts of use </a:t>
            </a:r>
            <a:endParaRPr/>
          </a:p>
          <a:p>
            <a:pPr marL="457200" lvl="0" indent="-317500" algn="l" rtl="0">
              <a:lnSpc>
                <a:spcPct val="115000"/>
              </a:lnSpc>
              <a:spcBef>
                <a:spcPts val="0"/>
              </a:spcBef>
              <a:spcAft>
                <a:spcPts val="0"/>
              </a:spcAft>
              <a:buSzPts val="1400"/>
              <a:buChar char="●"/>
            </a:pPr>
            <a:r>
              <a:rPr lang="en-US" b="1"/>
              <a:t>So we would love to get in touch with you for further collaborations and contribution on this topic.</a:t>
            </a:r>
            <a:endParaRPr b="1"/>
          </a:p>
          <a:p>
            <a:pPr marL="0" lvl="0" indent="0" algn="l" rtl="0">
              <a:spcBef>
                <a:spcPts val="0"/>
              </a:spcBef>
              <a:spcAft>
                <a:spcPts val="0"/>
              </a:spcAft>
              <a:buNone/>
            </a:pPr>
            <a:endParaRPr/>
          </a:p>
        </p:txBody>
      </p:sp>
      <p:sp>
        <p:nvSpPr>
          <p:cNvPr id="205" name="Google Shape;205;g93c2bbdb57_0_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938b5b9b7e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g938b5b9b7e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93c2bbdb5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93c2bbdb57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 name="Google Shape;59;g93c2bbdb57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 name="Google Shape;6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Google Shape;72;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solidFill>
                  <a:srgbClr val="000000"/>
                </a:solidFill>
              </a:rPr>
              <a:t>Our main motivation is the social relevance of the topic. In particular, because independent travelling and mobility is challenging for people with visual and mobility impairment</a:t>
            </a:r>
            <a:endParaRPr>
              <a:solidFill>
                <a:srgbClr val="000000"/>
              </a:solidFill>
            </a:endParaRPr>
          </a:p>
          <a:p>
            <a:pPr marL="457200" lvl="0" indent="-317500" algn="l" rtl="0">
              <a:spcBef>
                <a:spcPts val="0"/>
              </a:spcBef>
              <a:spcAft>
                <a:spcPts val="0"/>
              </a:spcAft>
              <a:buClr>
                <a:srgbClr val="000000"/>
              </a:buClr>
              <a:buSzPts val="1400"/>
              <a:buChar char="●"/>
            </a:pPr>
            <a:r>
              <a:rPr lang="en-US">
                <a:solidFill>
                  <a:srgbClr val="000000"/>
                </a:solidFill>
              </a:rPr>
              <a:t>People with disabilities face several barriers when navigating to or orientating in unfamiliar buildings. </a:t>
            </a:r>
            <a:endParaRPr>
              <a:solidFill>
                <a:srgbClr val="000000"/>
              </a:solidFill>
            </a:endParaRPr>
          </a:p>
          <a:p>
            <a:pPr marL="457200" lvl="0" indent="-317500" algn="l" rtl="0">
              <a:spcBef>
                <a:spcPts val="0"/>
              </a:spcBef>
              <a:spcAft>
                <a:spcPts val="0"/>
              </a:spcAft>
              <a:buClr>
                <a:srgbClr val="000000"/>
              </a:buClr>
              <a:buSzPts val="1400"/>
              <a:buChar char="●"/>
            </a:pPr>
            <a:r>
              <a:rPr lang="en-US"/>
              <a:t>Overcoming permanent or temporary barriers is very often challenging for people with disabilities -- as for instance shown on the slide that ground level objects are sometimes not detectable for blind people using a cane. </a:t>
            </a:r>
            <a:endParaRPr>
              <a:solidFill>
                <a:srgbClr val="000000"/>
              </a:solidFill>
            </a:endParaRPr>
          </a:p>
          <a:p>
            <a:pPr marL="457200" lvl="0" indent="-317500" algn="l" rtl="0">
              <a:spcBef>
                <a:spcPts val="0"/>
              </a:spcBef>
              <a:spcAft>
                <a:spcPts val="0"/>
              </a:spcAft>
              <a:buClr>
                <a:srgbClr val="000000"/>
              </a:buClr>
              <a:buSzPts val="1400"/>
              <a:buChar char="●"/>
            </a:pPr>
            <a:r>
              <a:rPr lang="en-US">
                <a:solidFill>
                  <a:srgbClr val="000000"/>
                </a:solidFill>
              </a:rPr>
              <a:t>So why do we focus on indoor maps? =&gt; Compared to outdoor and public transport, the indoor area has so far received the least attention (least in terms of data, maps, and  user research)!</a:t>
            </a:r>
            <a:endParaRPr>
              <a:solidFill>
                <a:srgbClr val="000000"/>
              </a:solidFill>
            </a:endParaRPr>
          </a:p>
          <a:p>
            <a:pPr marL="457200" lvl="0" indent="-317500" algn="l" rtl="0">
              <a:spcBef>
                <a:spcPts val="0"/>
              </a:spcBef>
              <a:spcAft>
                <a:spcPts val="0"/>
              </a:spcAft>
              <a:buClr>
                <a:srgbClr val="000000"/>
              </a:buClr>
              <a:buSzPts val="1400"/>
              <a:buChar char="●"/>
            </a:pPr>
            <a:r>
              <a:rPr lang="en-US">
                <a:solidFill>
                  <a:srgbClr val="000000"/>
                </a:solidFill>
              </a:rPr>
              <a:t>We believe that in addition to navigation applications, indoor maps are will help with orientation in unknown buildings.  </a:t>
            </a: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r>
              <a:rPr lang="en-US">
                <a:solidFill>
                  <a:srgbClr val="000000"/>
                </a:solidFill>
              </a:rPr>
              <a:t>*** no time for: *** </a:t>
            </a:r>
            <a:endParaRPr>
              <a:solidFill>
                <a:srgbClr val="000000"/>
              </a:solidFill>
            </a:endParaRPr>
          </a:p>
          <a:p>
            <a:pPr marL="0" lvl="0" indent="0" algn="l" rtl="0">
              <a:spcBef>
                <a:spcPts val="0"/>
              </a:spcBef>
              <a:spcAft>
                <a:spcPts val="0"/>
              </a:spcAft>
              <a:buNone/>
            </a:pPr>
            <a:r>
              <a:rPr lang="en-US">
                <a:solidFill>
                  <a:srgbClr val="000000"/>
                </a:solidFill>
              </a:rPr>
              <a:t>economic relevance: </a:t>
            </a:r>
            <a:endParaRPr>
              <a:solidFill>
                <a:srgbClr val="000000"/>
              </a:solidFill>
            </a:endParaRPr>
          </a:p>
          <a:p>
            <a:pPr marL="457200" lvl="0" indent="-317500" algn="l" rtl="0">
              <a:spcBef>
                <a:spcPts val="0"/>
              </a:spcBef>
              <a:spcAft>
                <a:spcPts val="0"/>
              </a:spcAft>
              <a:buSzPts val="1400"/>
              <a:buChar char="●"/>
            </a:pPr>
            <a:r>
              <a:rPr lang="en-US">
                <a:solidFill>
                  <a:srgbClr val="000000"/>
                </a:solidFill>
              </a:rPr>
              <a:t>The market sector for indoor maps will grow significantly due to an increased demand from location-based service providers [GVR19]</a:t>
            </a:r>
            <a:endParaRPr>
              <a:solidFill>
                <a:srgbClr val="000000"/>
              </a:solidFill>
            </a:endParaRPr>
          </a:p>
          <a:p>
            <a:pPr marL="457200" lvl="0" indent="-317500" algn="l" rtl="0">
              <a:spcBef>
                <a:spcPts val="0"/>
              </a:spcBef>
              <a:spcAft>
                <a:spcPts val="0"/>
              </a:spcAft>
              <a:buClr>
                <a:srgbClr val="000000"/>
              </a:buClr>
              <a:buSzPts val="1400"/>
              <a:buChar char="●"/>
            </a:pPr>
            <a:r>
              <a:rPr lang="en-US">
                <a:solidFill>
                  <a:srgbClr val="000000"/>
                </a:solidFill>
              </a:rPr>
              <a:t>For instance, more and more people use their smartphones in malls for getting directions</a:t>
            </a:r>
            <a:endParaRPr>
              <a:solidFill>
                <a:srgbClr val="000000"/>
              </a:solidFill>
            </a:endParaRPr>
          </a:p>
          <a:p>
            <a:pPr marL="457200" lvl="0" indent="-317500" algn="l" rtl="0">
              <a:spcBef>
                <a:spcPts val="0"/>
              </a:spcBef>
              <a:spcAft>
                <a:spcPts val="0"/>
              </a:spcAft>
              <a:buClr>
                <a:srgbClr val="000000"/>
              </a:buClr>
              <a:buSzPts val="1400"/>
              <a:buChar char="●"/>
            </a:pPr>
            <a:r>
              <a:rPr lang="en-US">
                <a:solidFill>
                  <a:srgbClr val="000000"/>
                </a:solidFill>
              </a:rPr>
              <a:t>BUT: Those applications focus almost exclusively on the mapping of POIs and are lacking information about physical accessibility</a:t>
            </a:r>
            <a:endParaRPr>
              <a:solidFill>
                <a:srgbClr val="000000"/>
              </a:solidFill>
            </a:endParaRPr>
          </a:p>
          <a:p>
            <a:pPr marL="0" lvl="0" indent="0" algn="l" rtl="0">
              <a:spcBef>
                <a:spcPts val="0"/>
              </a:spcBef>
              <a:spcAft>
                <a:spcPts val="0"/>
              </a:spcAft>
              <a:buNone/>
            </a:pPr>
            <a:r>
              <a:rPr lang="en-US">
                <a:solidFill>
                  <a:srgbClr val="000000"/>
                </a:solidFill>
              </a:rPr>
              <a:t>timing: </a:t>
            </a:r>
            <a:endParaRPr>
              <a:solidFill>
                <a:srgbClr val="000000"/>
              </a:solidFill>
            </a:endParaRPr>
          </a:p>
          <a:p>
            <a:pPr marL="457200" lvl="0" indent="-317500" algn="l" rtl="0">
              <a:spcBef>
                <a:spcPts val="0"/>
              </a:spcBef>
              <a:spcAft>
                <a:spcPts val="0"/>
              </a:spcAft>
              <a:buClr>
                <a:srgbClr val="000000"/>
              </a:buClr>
              <a:buSzPts val="1400"/>
              <a:buChar char="●"/>
            </a:pPr>
            <a:r>
              <a:rPr lang="en-US">
                <a:solidFill>
                  <a:srgbClr val="000000"/>
                </a:solidFill>
              </a:rPr>
              <a:t>As we are still in the early stages of indoor maps , </a:t>
            </a:r>
            <a:endParaRPr>
              <a:solidFill>
                <a:srgbClr val="000000"/>
              </a:solidFill>
            </a:endParaRPr>
          </a:p>
          <a:p>
            <a:pPr marL="457200" lvl="0" indent="-317500" algn="l" rtl="0">
              <a:spcBef>
                <a:spcPts val="0"/>
              </a:spcBef>
              <a:spcAft>
                <a:spcPts val="0"/>
              </a:spcAft>
              <a:buClr>
                <a:srgbClr val="000000"/>
              </a:buClr>
              <a:buSzPts val="1400"/>
              <a:buChar char="●"/>
            </a:pPr>
            <a:r>
              <a:rPr lang="en-US">
                <a:solidFill>
                  <a:srgbClr val="000000"/>
                </a:solidFill>
              </a:rPr>
              <a:t>the question of modelling accessibility of buildings in geographical information systems and web-based  maps can be raised at an early stage! </a:t>
            </a:r>
            <a:endParaRPr>
              <a:solidFill>
                <a:srgbClr val="000000"/>
              </a:solidFill>
            </a:endParaRPr>
          </a:p>
          <a:p>
            <a:pPr marL="457200" lvl="0" indent="-317500" algn="l" rtl="0">
              <a:spcBef>
                <a:spcPts val="0"/>
              </a:spcBef>
              <a:spcAft>
                <a:spcPts val="0"/>
              </a:spcAft>
              <a:buClr>
                <a:srgbClr val="000000"/>
              </a:buClr>
              <a:buSzPts val="1400"/>
              <a:buChar char="●"/>
            </a:pPr>
            <a:r>
              <a:rPr lang="en-US"/>
              <a:t>Usually, accessibility is applied as an afterthought!</a:t>
            </a:r>
            <a:endParaRPr/>
          </a:p>
          <a:p>
            <a:pPr marL="457200" lvl="0" indent="-317500" algn="l" rtl="0">
              <a:spcBef>
                <a:spcPts val="0"/>
              </a:spcBef>
              <a:spcAft>
                <a:spcPts val="0"/>
              </a:spcAft>
              <a:buSzPts val="1400"/>
              <a:buChar char="●"/>
            </a:pPr>
            <a:r>
              <a:rPr lang="en-US"/>
              <a:t>Currently there are no widely accepted open standards for modelling accessibility information in indoor maps</a:t>
            </a:r>
            <a:endParaRPr/>
          </a:p>
          <a:p>
            <a:pPr marL="457200" lvl="0" indent="-317500" algn="l" rtl="0">
              <a:spcBef>
                <a:spcPts val="0"/>
              </a:spcBef>
              <a:spcAft>
                <a:spcPts val="0"/>
              </a:spcAft>
              <a:buSzPts val="1400"/>
              <a:buChar char="●"/>
            </a:pPr>
            <a:r>
              <a:rPr lang="en-US"/>
              <a:t>and there is a lack of methods to assess if indoor maps comply with the requirements of people with disabilities in terms of orientation and indoor navigation</a:t>
            </a:r>
            <a:endParaRPr/>
          </a:p>
          <a:p>
            <a:pPr marL="0" lvl="0" indent="0" algn="l" rtl="0">
              <a:spcBef>
                <a:spcPts val="0"/>
              </a:spcBef>
              <a:spcAft>
                <a:spcPts val="0"/>
              </a:spcAft>
              <a:buNone/>
            </a:pPr>
            <a:r>
              <a:rPr lang="en-US"/>
              <a:t>=&gt; We will show in our presentation some of the gaps that should be addressed when conceptualising accessible maps for the web! </a:t>
            </a:r>
            <a:r>
              <a:rPr lang="en-US" sz="1200" b="0" i="0" u="none" strike="noStrike">
                <a:solidFill>
                  <a:schemeClr val="dk1"/>
                </a:solidFill>
                <a:latin typeface="Calibri"/>
                <a:ea typeface="Calibri"/>
                <a:cs typeface="Calibri"/>
                <a:sym typeface="Calibri"/>
              </a:rPr>
              <a:t/>
            </a:r>
            <a:br>
              <a:rPr lang="en-US" sz="1200" b="0" i="0" u="none" strike="noStrike">
                <a:solidFill>
                  <a:schemeClr val="dk1"/>
                </a:solidFill>
                <a:latin typeface="Calibri"/>
                <a:ea typeface="Calibri"/>
                <a:cs typeface="Calibri"/>
                <a:sym typeface="Calibri"/>
              </a:rPr>
            </a:br>
            <a:r>
              <a:rPr lang="en-US" sz="1200" b="0" i="0" u="none" strike="noStrike">
                <a:solidFill>
                  <a:schemeClr val="dk1"/>
                </a:solidFill>
                <a:latin typeface="Calibri"/>
                <a:ea typeface="Calibri"/>
                <a:cs typeface="Calibri"/>
                <a:sym typeface="Calibri"/>
              </a:rPr>
              <a:t/>
            </a:r>
            <a:br>
              <a:rPr lang="en-US" sz="1200" b="0" i="0" u="none" strike="noStrike">
                <a:solidFill>
                  <a:schemeClr val="dk1"/>
                </a:solidFill>
                <a:latin typeface="Calibri"/>
                <a:ea typeface="Calibri"/>
                <a:cs typeface="Calibri"/>
                <a:sym typeface="Calibri"/>
              </a:rPr>
            </a:br>
            <a:endParaRPr/>
          </a:p>
        </p:txBody>
      </p:sp>
      <p:sp>
        <p:nvSpPr>
          <p:cNvPr id="73" name="Google Shape;73;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9307a06c6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g9307a06c6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People with disabilities need granular information about the layout, orientation features as well as temporal relations (e.g. obstacles such as construction sites) to find their way independently.</a:t>
            </a:r>
            <a:endParaRPr/>
          </a:p>
          <a:p>
            <a:pPr marL="457200" lvl="0" indent="-317500" algn="l" rtl="0">
              <a:spcBef>
                <a:spcPts val="0"/>
              </a:spcBef>
              <a:spcAft>
                <a:spcPts val="0"/>
              </a:spcAft>
              <a:buSzPts val="1400"/>
              <a:buChar char="●"/>
            </a:pPr>
            <a:r>
              <a:rPr lang="en-US" b="1"/>
              <a:t>Mobility impaired people </a:t>
            </a:r>
            <a:r>
              <a:rPr lang="en-US"/>
              <a:t>primarily require structural information as they experience barriers such as narrow doors or passages, lack of or non-functioning elevators and escalators, lack of handrails, uneven walking surfaces and heavy doors.</a:t>
            </a:r>
            <a:endParaRPr/>
          </a:p>
          <a:p>
            <a:pPr marL="457200" lvl="0" indent="-317500" algn="l" rtl="0">
              <a:spcBef>
                <a:spcPts val="0"/>
              </a:spcBef>
              <a:spcAft>
                <a:spcPts val="0"/>
              </a:spcAft>
              <a:buSzPts val="1400"/>
              <a:buChar char="●"/>
            </a:pPr>
            <a:r>
              <a:rPr lang="en-US"/>
              <a:t>Furthermore, mobility-impaired people rely on information such as slope of a path, floor covering, manual or automatic opening of doors, or accessibility of restrooms</a:t>
            </a:r>
            <a:endParaRPr/>
          </a:p>
          <a:p>
            <a:pPr marL="457200" lvl="0" indent="-317500" algn="l" rtl="0">
              <a:spcBef>
                <a:spcPts val="0"/>
              </a:spcBef>
              <a:spcAft>
                <a:spcPts val="0"/>
              </a:spcAft>
              <a:buSzPts val="1400"/>
              <a:buChar char="●"/>
            </a:pPr>
            <a:r>
              <a:rPr lang="en-US" b="1"/>
              <a:t>Visually impaired people</a:t>
            </a:r>
            <a:r>
              <a:rPr lang="en-US"/>
              <a:t> also require structural information such as handrails and wayfinding information and they can experience barriers in complex and confusing buildings or buildings with bad lighting conditions.</a:t>
            </a:r>
            <a:endParaRPr/>
          </a:p>
          <a:p>
            <a:pPr marL="457200" lvl="0" indent="-317500" algn="l" rtl="0">
              <a:spcBef>
                <a:spcPts val="0"/>
              </a:spcBef>
              <a:spcAft>
                <a:spcPts val="0"/>
              </a:spcAft>
              <a:buSzPts val="1400"/>
              <a:buChar char="●"/>
            </a:pPr>
            <a:r>
              <a:rPr lang="en-US"/>
              <a:t>Moreover, information about the availability and location of braille signs is helpful.</a:t>
            </a:r>
            <a:endParaRPr/>
          </a:p>
        </p:txBody>
      </p:sp>
      <p:sp>
        <p:nvSpPr>
          <p:cNvPr id="82" name="Google Shape;82;g9307a06c62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93ab80b606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93ab80b606_0_2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addition, it is important to understand that people with disabilities have different requirements for planning of a trip and its implementation </a:t>
            </a:r>
            <a:endParaRPr/>
          </a:p>
          <a:p>
            <a:pPr marL="457200" lvl="0" indent="-317500" algn="l" rtl="0">
              <a:spcBef>
                <a:spcPts val="0"/>
              </a:spcBef>
              <a:spcAft>
                <a:spcPts val="0"/>
              </a:spcAft>
              <a:buSzPts val="1400"/>
              <a:buChar char="●"/>
            </a:pPr>
            <a:r>
              <a:rPr lang="en-US"/>
              <a:t>Diverse information need is represented in Table 1; Example: information about the type of doors or the location of a floor plan are more important for the people with VI with they are in a building</a:t>
            </a:r>
            <a:endParaRPr/>
          </a:p>
          <a:p>
            <a:pPr marL="457200" lvl="0" indent="-317500" algn="l" rtl="0">
              <a:lnSpc>
                <a:spcPct val="115000"/>
              </a:lnSpc>
              <a:spcBef>
                <a:spcPts val="0"/>
              </a:spcBef>
              <a:spcAft>
                <a:spcPts val="0"/>
              </a:spcAft>
              <a:buSzPts val="1400"/>
              <a:buChar char="●"/>
            </a:pPr>
            <a:r>
              <a:rPr lang="en-US"/>
              <a:t>Problem: no common approach to collect and makes information about physical accessibility of buildings available for different user groups and for all parts of the travel chain. </a:t>
            </a:r>
            <a:endParaRPr/>
          </a:p>
          <a:p>
            <a:pPr marL="457200" lvl="0" indent="-317500" algn="l" rtl="0">
              <a:lnSpc>
                <a:spcPct val="115000"/>
              </a:lnSpc>
              <a:spcBef>
                <a:spcPts val="0"/>
              </a:spcBef>
              <a:spcAft>
                <a:spcPts val="0"/>
              </a:spcAft>
              <a:buSzPts val="1400"/>
              <a:buChar char="●"/>
            </a:pPr>
            <a:r>
              <a:rPr lang="en-US"/>
              <a:t>Therefore collecting those information is time-consuming or even not possible. =&gt; it requires users know were they can request their required information</a:t>
            </a:r>
            <a:endParaRPr/>
          </a:p>
          <a:p>
            <a:pPr marL="457200" lvl="0" indent="-317500" algn="l" rtl="0">
              <a:lnSpc>
                <a:spcPct val="115000"/>
              </a:lnSpc>
              <a:spcBef>
                <a:spcPts val="0"/>
              </a:spcBef>
              <a:spcAft>
                <a:spcPts val="0"/>
              </a:spcAft>
              <a:buSzPts val="1400"/>
              <a:buChar char="●"/>
            </a:pPr>
            <a:r>
              <a:rPr lang="en-US"/>
              <a:t>Accessible indoor maps can be a solution but they must represent sufficient data about physical accessibility and they must be accessible for for diverse users and contexts!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a:t>Background on study: </a:t>
            </a:r>
            <a:endParaRPr/>
          </a:p>
          <a:p>
            <a:pPr marL="457200" lvl="0" indent="-317500" algn="l" rtl="0">
              <a:spcBef>
                <a:spcPts val="0"/>
              </a:spcBef>
              <a:spcAft>
                <a:spcPts val="0"/>
              </a:spcAft>
              <a:buSzPts val="1400"/>
              <a:buChar char="●"/>
            </a:pPr>
            <a:r>
              <a:rPr lang="en-US"/>
              <a:t>Study with 106 people with VI </a:t>
            </a:r>
            <a:endParaRPr/>
          </a:p>
          <a:p>
            <a:pPr marL="457200" lvl="0" indent="-317500" algn="l" rtl="0">
              <a:spcBef>
                <a:spcPts val="0"/>
              </a:spcBef>
              <a:spcAft>
                <a:spcPts val="0"/>
              </a:spcAft>
              <a:buSzPts val="1400"/>
              <a:buChar char="●"/>
            </a:pPr>
            <a:r>
              <a:rPr lang="en-US"/>
              <a:t>Goal: examine the strategies they use to prepare for a journey to unknown buildings, how they orient themselves in unfamiliar buildings and what materials they use.]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90" name="Google Shape;90;g93ab80b606_0_27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93ab80b606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93ab80b606_0_2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g93ab80b606_0_29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Currently there are no widely accepted open standards for the expression of accessibility information in indoor maps and there is a lack of methods to assess if indoor maps comply with the requirements of people with disabilities in terms of orientation and indoor navigation. In the scope of the AccessibleMaps project we therefore analyzed the quantity and quality of indoor maps exemplary for OpenStreetMap - as it is one of the most successful volunteered geographic information projects.</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US"/>
              <a:t>To analyze the quantity and quality of existing indoor maps in OSM we used the Overpass API. </a:t>
            </a:r>
            <a:endParaRPr/>
          </a:p>
          <a:p>
            <a:pPr marL="914400" lvl="1" indent="-317500" algn="l" rtl="0">
              <a:spcBef>
                <a:spcPts val="0"/>
              </a:spcBef>
              <a:spcAft>
                <a:spcPts val="0"/>
              </a:spcAft>
              <a:buSzPts val="1400"/>
              <a:buChar char="○"/>
            </a:pPr>
            <a:r>
              <a:rPr lang="en-US"/>
              <a:t>The used requests were formed based on tags specific for the mapping of indoor areas with the Simple Indoor Tagging (SIT) schema of OSM, which is the currently chosen standard schema for indoor mapping in the OSM community. </a:t>
            </a:r>
            <a:endParaRPr/>
          </a:p>
          <a:p>
            <a:pPr marL="914400" lvl="1" indent="-317500" algn="l" rtl="0">
              <a:spcBef>
                <a:spcPts val="0"/>
              </a:spcBef>
              <a:spcAft>
                <a:spcPts val="0"/>
              </a:spcAft>
              <a:buSzPts val="1400"/>
              <a:buChar char="○"/>
            </a:pPr>
            <a:r>
              <a:rPr lang="en-US"/>
              <a:t>The bare minimum of needed tags for a working indoor map in OSM are the min_level and max_level tag on the building polygon or the building relation and the level tag on POIs inside the building. The four basic indoor elements room, area, wall and corridor can be used to model the floorplan of a building.</a:t>
            </a:r>
            <a:endParaRPr/>
          </a:p>
          <a:p>
            <a:pPr marL="457200" lvl="0" indent="-317500" algn="l" rtl="0">
              <a:spcBef>
                <a:spcPts val="0"/>
              </a:spcBef>
              <a:spcAft>
                <a:spcPts val="0"/>
              </a:spcAft>
              <a:buSzPts val="1400"/>
              <a:buChar char="●"/>
            </a:pPr>
            <a:r>
              <a:rPr lang="en-US"/>
              <a:t>As a first analysis of the state of indoor maps we looked at 4 major european cities: Berlin, Rome, Vienna, and Paris.</a:t>
            </a:r>
            <a:endParaRPr/>
          </a:p>
          <a:p>
            <a:pPr marL="457200" lvl="0" indent="-317500" algn="l" rtl="0">
              <a:spcBef>
                <a:spcPts val="0"/>
              </a:spcBef>
              <a:spcAft>
                <a:spcPts val="0"/>
              </a:spcAft>
              <a:buSzPts val="1400"/>
              <a:buChar char="●"/>
            </a:pPr>
            <a:r>
              <a:rPr lang="en-US"/>
              <a:t>Two main statements can be derived from the collected data. </a:t>
            </a:r>
            <a:endParaRPr/>
          </a:p>
          <a:p>
            <a:pPr marL="914400" lvl="1" indent="-317500" algn="l" rtl="0">
              <a:spcBef>
                <a:spcPts val="0"/>
              </a:spcBef>
              <a:spcAft>
                <a:spcPts val="0"/>
              </a:spcAft>
              <a:buSzPts val="1400"/>
              <a:buChar char="○"/>
            </a:pPr>
            <a:r>
              <a:rPr lang="en-US"/>
              <a:t>Firstly, for all European cities, there is a strong imbalance between the number of objects marked as buildings and the number of objects marked to be in an indoor environment with the indoor=yes key-value pair. This indicates that the number of mapped indoor environments is sparse, regardless of the used indoor tagging schema.</a:t>
            </a:r>
            <a:endParaRPr/>
          </a:p>
          <a:p>
            <a:pPr marL="914400" lvl="1" indent="-317500" algn="l" rtl="0">
              <a:spcBef>
                <a:spcPts val="0"/>
              </a:spcBef>
              <a:spcAft>
                <a:spcPts val="0"/>
              </a:spcAft>
              <a:buSzPts val="1400"/>
              <a:buChar char="○"/>
            </a:pPr>
            <a:r>
              <a:rPr lang="en-US"/>
              <a:t>Secondly, even though SIT is the tagging schema currently chosen for indoor mapping by the OSM community, only a small percentage of objects have SIT associated tags.</a:t>
            </a:r>
            <a:endParaRPr/>
          </a:p>
          <a:p>
            <a:pPr marL="457200" lvl="0" indent="-317500" algn="l" rtl="0">
              <a:spcBef>
                <a:spcPts val="0"/>
              </a:spcBef>
              <a:spcAft>
                <a:spcPts val="0"/>
              </a:spcAft>
              <a:buSzPts val="1400"/>
              <a:buChar char="●"/>
            </a:pPr>
            <a:r>
              <a:rPr lang="en-US"/>
              <a:t>On the left hand side you </a:t>
            </a:r>
            <a:r>
              <a:rPr lang="en-US" sz="1200" b="0" i="0" u="none" strike="noStrike">
                <a:solidFill>
                  <a:schemeClr val="dk1"/>
                </a:solidFill>
                <a:latin typeface="Calibri"/>
                <a:ea typeface="Calibri"/>
                <a:cs typeface="Calibri"/>
                <a:sym typeface="Calibri"/>
              </a:rPr>
              <a:t>can see an example of the discrepancy between the number of buildings that have any SIT related tags and the number of buildings that are completely mapped using SIT.</a:t>
            </a:r>
            <a:endParaRPr/>
          </a:p>
        </p:txBody>
      </p:sp>
      <p:sp>
        <p:nvSpPr>
          <p:cNvPr id="106" name="Google Shape;106;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quality of mapped indoor spatial information in regards to accessibility is of utter importance when analysing how existing indoor maps in OSM suit the requirements of people with disabilities.</a:t>
            </a:r>
            <a:r>
              <a:rPr lang="en-US"/>
              <a:t> </a:t>
            </a:r>
            <a:br>
              <a:rPr lang="en-US"/>
            </a:br>
            <a:r>
              <a:rPr lang="en-US" sz="1200" b="0" i="0" u="none" strike="noStrike">
                <a:solidFill>
                  <a:schemeClr val="dk1"/>
                </a:solidFill>
                <a:latin typeface="Calibri"/>
                <a:ea typeface="Calibri"/>
                <a:cs typeface="Calibri"/>
                <a:sym typeface="Calibri"/>
              </a:rPr>
              <a:t>Therefore, mapped buildings were further analysed in regards to their consistency in used indoor tags, their completeness of provided indoor geospatial information and mapped accessibility specific features such as elevators, ramps, provided braille information and tactile pavings.</a:t>
            </a:r>
            <a:endParaRPr/>
          </a:p>
          <a:p>
            <a:pPr marL="457200" lvl="0" indent="-304800" algn="l" rtl="0">
              <a:spcBef>
                <a:spcPts val="0"/>
              </a:spcBef>
              <a:spcAft>
                <a:spcPts val="0"/>
              </a:spcAft>
              <a:buClr>
                <a:schemeClr val="dk1"/>
              </a:buClr>
              <a:buSzPts val="1200"/>
              <a:buFont typeface="Calibri"/>
              <a:buChar char="●"/>
            </a:pPr>
            <a:r>
              <a:rPr lang="en-US" sz="1200" b="0" i="0" u="none" strike="noStrike">
                <a:solidFill>
                  <a:schemeClr val="dk1"/>
                </a:solidFill>
                <a:latin typeface="Calibri"/>
                <a:ea typeface="Calibri"/>
                <a:cs typeface="Calibri"/>
                <a:sym typeface="Calibri"/>
              </a:rPr>
              <a:t>On average, only 6.75 buildings per city fulfilled the minimal SIT requirements and on average only one building per city met the requirements of SIT completeness</a:t>
            </a:r>
            <a:endParaRPr/>
          </a:p>
          <a:p>
            <a:pPr marL="457200" lvl="0" indent="-304800" algn="l" rtl="0">
              <a:spcBef>
                <a:spcPts val="0"/>
              </a:spcBef>
              <a:spcAft>
                <a:spcPts val="0"/>
              </a:spcAft>
              <a:buClr>
                <a:schemeClr val="dk1"/>
              </a:buClr>
              <a:buSzPts val="1200"/>
              <a:buFont typeface="Calibri"/>
              <a:buChar char="●"/>
            </a:pPr>
            <a:r>
              <a:rPr lang="en-US" sz="1200" b="0" i="0" u="none" strike="noStrike">
                <a:solidFill>
                  <a:schemeClr val="dk1"/>
                </a:solidFill>
                <a:latin typeface="Calibri"/>
                <a:ea typeface="Calibri"/>
                <a:cs typeface="Calibri"/>
                <a:sym typeface="Calibri"/>
              </a:rPr>
              <a:t>In the complete data set only four buildings included mapped accessibility features for mobility-impaired people (e.g. ramps, elevators) and none of the analysed cities had buildings with mapped accessibility features for visually impaired people (e.g. braille, tactile paving).</a:t>
            </a:r>
            <a:endParaRPr/>
          </a:p>
          <a:p>
            <a:pPr marL="457200" lvl="0" indent="-304800" algn="l" rtl="0">
              <a:spcBef>
                <a:spcPts val="0"/>
              </a:spcBef>
              <a:spcAft>
                <a:spcPts val="0"/>
              </a:spcAft>
              <a:buClr>
                <a:schemeClr val="dk1"/>
              </a:buClr>
              <a:buSzPts val="1200"/>
              <a:buFont typeface="Calibri"/>
              <a:buChar char="●"/>
            </a:pPr>
            <a:r>
              <a:rPr lang="en-US"/>
              <a:t>An example of the fluctuation in indoor map quality in OSM can be seen on the left hand side. Both depicted buildings fulfill the minimal SIT requirements. However only the upper map has sufficient information to be suitable for indoor navigation purposes for people with disabilities.</a:t>
            </a:r>
            <a:endParaRPr/>
          </a:p>
        </p:txBody>
      </p:sp>
      <p:sp>
        <p:nvSpPr>
          <p:cNvPr id="117" name="Google Shape;117;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elfolie">
  <p:cSld name="Titelfolie">
    <p:bg>
      <p:bgPr>
        <a:gradFill>
          <a:gsLst>
            <a:gs pos="0">
              <a:schemeClr val="accent5"/>
            </a:gs>
            <a:gs pos="40000">
              <a:schemeClr val="accent4"/>
            </a:gs>
            <a:gs pos="100000">
              <a:schemeClr val="accent5"/>
            </a:gs>
          </a:gsLst>
          <a:path path="circle">
            <a:fillToRect l="50000" t="50000" r="50000" b="50000"/>
          </a:path>
          <a:tileRect/>
        </a:gradFill>
        <a:effectLst/>
      </p:bgPr>
    </p:bg>
    <p:spTree>
      <p:nvGrpSpPr>
        <p:cNvPr id="1" name="Shape 14"/>
        <p:cNvGrpSpPr/>
        <p:nvPr/>
      </p:nvGrpSpPr>
      <p:grpSpPr>
        <a:xfrm>
          <a:off x="0" y="0"/>
          <a:ext cx="0" cy="0"/>
          <a:chOff x="0" y="0"/>
          <a:chExt cx="0" cy="0"/>
        </a:xfrm>
      </p:grpSpPr>
      <p:pic>
        <p:nvPicPr>
          <p:cNvPr id="15" name="Google Shape;15;p25" descr="The logo consists of a graphic and lettering. The lettering consists of the two words &quot;Accessible&quot; and &quot;Maps&quot;. The graphic is between the two words and consists a pin (shape of a petal, sharp at the bottom and round at the top). Additionally, there is a circle in the pin's upper part. Within the circle, a pictographic person with outstretched arms and legs is depicted. Both the pin, the pictographic person and the lettering are turquoise."/>
          <p:cNvPicPr preferRelativeResize="0"/>
          <p:nvPr/>
        </p:nvPicPr>
        <p:blipFill rotWithShape="1">
          <a:blip r:embed="rId2">
            <a:alphaModFix/>
          </a:blip>
          <a:srcRect/>
          <a:stretch/>
        </p:blipFill>
        <p:spPr>
          <a:xfrm>
            <a:off x="739350" y="517161"/>
            <a:ext cx="5708748" cy="968510"/>
          </a:xfrm>
          <a:prstGeom prst="rect">
            <a:avLst/>
          </a:prstGeom>
          <a:noFill/>
          <a:ln>
            <a:noFill/>
          </a:ln>
        </p:spPr>
      </p:pic>
      <p:sp>
        <p:nvSpPr>
          <p:cNvPr id="16" name="Google Shape;16;p25"/>
          <p:cNvSpPr txBox="1">
            <a:spLocks noGrp="1"/>
          </p:cNvSpPr>
          <p:nvPr>
            <p:ph type="body" idx="1"/>
          </p:nvPr>
        </p:nvSpPr>
        <p:spPr>
          <a:xfrm>
            <a:off x="874714" y="2420841"/>
            <a:ext cx="5486330" cy="82867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b="0">
                <a:solidFill>
                  <a:schemeClr val="dk1"/>
                </a:solidFill>
              </a:defRPr>
            </a:lvl1pPr>
            <a:lvl2pPr marL="914400" lvl="1" indent="-342900" algn="l">
              <a:spcBef>
                <a:spcPts val="300"/>
              </a:spcBef>
              <a:spcAft>
                <a:spcPts val="0"/>
              </a:spcAft>
              <a:buClr>
                <a:schemeClr val="lt2"/>
              </a:buClr>
              <a:buSzPts val="1800"/>
              <a:buChar char="—"/>
              <a:defRPr/>
            </a:lvl2pPr>
            <a:lvl3pPr marL="1371600" lvl="2" indent="-228600" algn="l">
              <a:spcBef>
                <a:spcPts val="600"/>
              </a:spcBef>
              <a:spcAft>
                <a:spcPts val="0"/>
              </a:spcAft>
              <a:buClr>
                <a:schemeClr val="lt2"/>
              </a:buClr>
              <a:buSzPts val="1800"/>
              <a:buNone/>
              <a:defRPr/>
            </a:lvl3pPr>
            <a:lvl4pPr marL="1828800" lvl="3" indent="-342900" algn="l">
              <a:spcBef>
                <a:spcPts val="300"/>
              </a:spcBef>
              <a:spcAft>
                <a:spcPts val="0"/>
              </a:spcAft>
              <a:buClr>
                <a:schemeClr val="lt2"/>
              </a:buClr>
              <a:buSzPts val="1800"/>
              <a:buChar char="−"/>
              <a:defRPr/>
            </a:lvl4pPr>
            <a:lvl5pPr marL="2286000" lvl="4" indent="-342900" algn="l">
              <a:spcBef>
                <a:spcPts val="300"/>
              </a:spcBef>
              <a:spcAft>
                <a:spcPts val="0"/>
              </a:spcAft>
              <a:buClr>
                <a:schemeClr val="lt2"/>
              </a:buClr>
              <a:buSzPts val="1800"/>
              <a:buChar char="−"/>
              <a:defRPr/>
            </a:lvl5pPr>
            <a:lvl6pPr marL="2743200" lvl="5" indent="-228600" algn="l">
              <a:spcBef>
                <a:spcPts val="0"/>
              </a:spcBef>
              <a:spcAft>
                <a:spcPts val="0"/>
              </a:spcAft>
              <a:buClr>
                <a:schemeClr val="dk1"/>
              </a:buClr>
              <a:buSzPts val="1800"/>
              <a:buNone/>
              <a:defRPr/>
            </a:lvl6pPr>
            <a:lvl7pPr marL="3200400" lvl="6" indent="-228600" algn="l">
              <a:spcBef>
                <a:spcPts val="0"/>
              </a:spcBef>
              <a:spcAft>
                <a:spcPts val="0"/>
              </a:spcAft>
              <a:buClr>
                <a:schemeClr val="dk1"/>
              </a:buClr>
              <a:buSzPts val="1800"/>
              <a:buNone/>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7" name="Google Shape;17;p25"/>
          <p:cNvSpPr txBox="1">
            <a:spLocks noGrp="1"/>
          </p:cNvSpPr>
          <p:nvPr>
            <p:ph type="title"/>
          </p:nvPr>
        </p:nvSpPr>
        <p:spPr>
          <a:xfrm>
            <a:off x="874713" y="3392203"/>
            <a:ext cx="8009997" cy="972108"/>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2"/>
              </a:buClr>
              <a:buSzPts val="3200"/>
              <a:buFont typeface="Open Sans"/>
              <a:buNone/>
              <a:defRPr sz="32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5"/>
          <p:cNvSpPr txBox="1">
            <a:spLocks noGrp="1"/>
          </p:cNvSpPr>
          <p:nvPr>
            <p:ph type="subTitle" idx="2"/>
          </p:nvPr>
        </p:nvSpPr>
        <p:spPr>
          <a:xfrm>
            <a:off x="874714" y="4494775"/>
            <a:ext cx="10438871" cy="1334525"/>
          </a:xfrm>
          <a:prstGeom prst="rect">
            <a:avLst/>
          </a:prstGeom>
          <a:noFill/>
          <a:ln>
            <a:noFill/>
          </a:ln>
        </p:spPr>
        <p:txBody>
          <a:bodyPr spcFirstLastPara="1" wrap="square" lIns="0" tIns="0" rIns="0" bIns="0" anchor="t" anchorCtr="0">
            <a:noAutofit/>
          </a:bodyPr>
          <a:lstStyle>
            <a:lvl1pPr lvl="0" algn="l">
              <a:spcBef>
                <a:spcPts val="600"/>
              </a:spcBef>
              <a:spcAft>
                <a:spcPts val="0"/>
              </a:spcAft>
              <a:buClr>
                <a:schemeClr val="dk1"/>
              </a:buClr>
              <a:buSzPts val="2000"/>
              <a:buNone/>
              <a:defRPr b="0">
                <a:solidFill>
                  <a:schemeClr val="dk1"/>
                </a:solidFill>
              </a:defRPr>
            </a:lvl1pPr>
            <a:lvl2pPr lvl="1" algn="ctr">
              <a:spcBef>
                <a:spcPts val="300"/>
              </a:spcBef>
              <a:spcAft>
                <a:spcPts val="0"/>
              </a:spcAft>
              <a:buClr>
                <a:srgbClr val="979797"/>
              </a:buClr>
              <a:buSzPts val="2000"/>
              <a:buNone/>
              <a:defRPr>
                <a:solidFill>
                  <a:srgbClr val="979797"/>
                </a:solidFill>
              </a:defRPr>
            </a:lvl2pPr>
            <a:lvl3pPr lvl="2" algn="ctr">
              <a:spcBef>
                <a:spcPts val="600"/>
              </a:spcBef>
              <a:spcAft>
                <a:spcPts val="0"/>
              </a:spcAft>
              <a:buClr>
                <a:srgbClr val="979797"/>
              </a:buClr>
              <a:buSzPts val="1800"/>
              <a:buNone/>
              <a:defRPr>
                <a:solidFill>
                  <a:srgbClr val="979797"/>
                </a:solidFill>
              </a:defRPr>
            </a:lvl3pPr>
            <a:lvl4pPr lvl="3" algn="ctr">
              <a:spcBef>
                <a:spcPts val="300"/>
              </a:spcBef>
              <a:spcAft>
                <a:spcPts val="0"/>
              </a:spcAft>
              <a:buClr>
                <a:srgbClr val="979797"/>
              </a:buClr>
              <a:buSzPts val="1800"/>
              <a:buNone/>
              <a:defRPr>
                <a:solidFill>
                  <a:srgbClr val="979797"/>
                </a:solidFill>
              </a:defRPr>
            </a:lvl4pPr>
            <a:lvl5pPr lvl="4" algn="ctr">
              <a:spcBef>
                <a:spcPts val="300"/>
              </a:spcBef>
              <a:spcAft>
                <a:spcPts val="0"/>
              </a:spcAft>
              <a:buClr>
                <a:srgbClr val="979797"/>
              </a:buClr>
              <a:buSzPts val="1800"/>
              <a:buNone/>
              <a:defRPr>
                <a:solidFill>
                  <a:srgbClr val="979797"/>
                </a:solidFill>
              </a:defRPr>
            </a:lvl5pPr>
            <a:lvl6pPr lvl="5" algn="ctr">
              <a:spcBef>
                <a:spcPts val="0"/>
              </a:spcBef>
              <a:spcAft>
                <a:spcPts val="0"/>
              </a:spcAft>
              <a:buClr>
                <a:srgbClr val="979797"/>
              </a:buClr>
              <a:buSzPts val="1600"/>
              <a:buNone/>
              <a:defRPr>
                <a:solidFill>
                  <a:srgbClr val="979797"/>
                </a:solidFill>
              </a:defRPr>
            </a:lvl6pPr>
            <a:lvl7pPr lvl="6" algn="ctr">
              <a:spcBef>
                <a:spcPts val="0"/>
              </a:spcBef>
              <a:spcAft>
                <a:spcPts val="0"/>
              </a:spcAft>
              <a:buClr>
                <a:srgbClr val="979797"/>
              </a:buClr>
              <a:buSzPts val="3200"/>
              <a:buNone/>
              <a:defRPr>
                <a:solidFill>
                  <a:srgbClr val="979797"/>
                </a:solidFill>
              </a:defRPr>
            </a:lvl7pPr>
            <a:lvl8pPr lvl="7" algn="ctr">
              <a:spcBef>
                <a:spcPts val="400"/>
              </a:spcBef>
              <a:spcAft>
                <a:spcPts val="0"/>
              </a:spcAft>
              <a:buClr>
                <a:srgbClr val="979797"/>
              </a:buClr>
              <a:buSzPts val="2000"/>
              <a:buNone/>
              <a:defRPr>
                <a:solidFill>
                  <a:srgbClr val="979797"/>
                </a:solidFill>
              </a:defRPr>
            </a:lvl8pPr>
            <a:lvl9pPr lvl="8" algn="ctr">
              <a:spcBef>
                <a:spcPts val="400"/>
              </a:spcBef>
              <a:spcAft>
                <a:spcPts val="0"/>
              </a:spcAft>
              <a:buClr>
                <a:srgbClr val="979797"/>
              </a:buClr>
              <a:buSzPts val="2000"/>
              <a:buNone/>
              <a:defRPr>
                <a:solidFill>
                  <a:srgbClr val="979797"/>
                </a:solidFill>
              </a:defRPr>
            </a:lvl9pPr>
          </a:lstStyle>
          <a:p>
            <a:endParaRPr/>
          </a:p>
        </p:txBody>
      </p:sp>
      <p:sp>
        <p:nvSpPr>
          <p:cNvPr id="19" name="Google Shape;19;p25"/>
          <p:cNvSpPr txBox="1">
            <a:spLocks noGrp="1"/>
          </p:cNvSpPr>
          <p:nvPr>
            <p:ph type="dt" idx="10"/>
          </p:nvPr>
        </p:nvSpPr>
        <p:spPr>
          <a:xfrm>
            <a:off x="874714" y="5829300"/>
            <a:ext cx="2048718" cy="36935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2000" b="0" i="0" u="none" strike="noStrike" cap="none">
                <a:solidFill>
                  <a:schemeClr val="dk2"/>
                </a:solidFill>
                <a:latin typeface="Open Sans"/>
                <a:ea typeface="Open Sans"/>
                <a:cs typeface="Open Sans"/>
                <a:sym typeface="Open Sans"/>
              </a:defRPr>
            </a:lvl1pPr>
            <a:lvl2pPr marR="0" lvl="1" algn="l" rtl="0">
              <a:spcBef>
                <a:spcPts val="0"/>
              </a:spcBef>
              <a:spcAft>
                <a:spcPts val="0"/>
              </a:spcAft>
              <a:buSzPts val="1400"/>
              <a:buNone/>
              <a:defRPr sz="1620" b="0" i="0" u="none" strike="noStrike" cap="none">
                <a:solidFill>
                  <a:schemeClr val="lt1"/>
                </a:solidFill>
                <a:latin typeface="Open Sans"/>
                <a:ea typeface="Open Sans"/>
                <a:cs typeface="Open Sans"/>
                <a:sym typeface="Open Sans"/>
              </a:defRPr>
            </a:lvl2pPr>
            <a:lvl3pPr marR="0" lvl="2" algn="l" rtl="0">
              <a:spcBef>
                <a:spcPts val="0"/>
              </a:spcBef>
              <a:spcAft>
                <a:spcPts val="0"/>
              </a:spcAft>
              <a:buSzPts val="1400"/>
              <a:buNone/>
              <a:defRPr sz="1620" b="0" i="0" u="none" strike="noStrike" cap="none">
                <a:solidFill>
                  <a:schemeClr val="lt1"/>
                </a:solidFill>
                <a:latin typeface="Open Sans"/>
                <a:ea typeface="Open Sans"/>
                <a:cs typeface="Open Sans"/>
                <a:sym typeface="Open Sans"/>
              </a:defRPr>
            </a:lvl3pPr>
            <a:lvl4pPr marR="0" lvl="3" algn="l" rtl="0">
              <a:spcBef>
                <a:spcPts val="0"/>
              </a:spcBef>
              <a:spcAft>
                <a:spcPts val="0"/>
              </a:spcAft>
              <a:buSzPts val="1400"/>
              <a:buNone/>
              <a:defRPr sz="1620" b="0" i="0" u="none" strike="noStrike" cap="none">
                <a:solidFill>
                  <a:schemeClr val="lt1"/>
                </a:solidFill>
                <a:latin typeface="Open Sans"/>
                <a:ea typeface="Open Sans"/>
                <a:cs typeface="Open Sans"/>
                <a:sym typeface="Open Sans"/>
              </a:defRPr>
            </a:lvl4pPr>
            <a:lvl5pPr marR="0" lvl="4" algn="l" rtl="0">
              <a:spcBef>
                <a:spcPts val="0"/>
              </a:spcBef>
              <a:spcAft>
                <a:spcPts val="0"/>
              </a:spcAft>
              <a:buSzPts val="1400"/>
              <a:buNone/>
              <a:defRPr sz="1620" b="0" i="0" u="none" strike="noStrike" cap="none">
                <a:solidFill>
                  <a:schemeClr val="lt1"/>
                </a:solidFill>
                <a:latin typeface="Open Sans"/>
                <a:ea typeface="Open Sans"/>
                <a:cs typeface="Open Sans"/>
                <a:sym typeface="Open Sans"/>
              </a:defRPr>
            </a:lvl5pPr>
            <a:lvl6pPr marR="0" lvl="5" algn="l" rtl="0">
              <a:spcBef>
                <a:spcPts val="0"/>
              </a:spcBef>
              <a:spcAft>
                <a:spcPts val="0"/>
              </a:spcAft>
              <a:buSzPts val="1400"/>
              <a:buNone/>
              <a:defRPr sz="1620" b="0" i="0" u="none" strike="noStrike" cap="none">
                <a:solidFill>
                  <a:schemeClr val="lt1"/>
                </a:solidFill>
                <a:latin typeface="Open Sans"/>
                <a:ea typeface="Open Sans"/>
                <a:cs typeface="Open Sans"/>
                <a:sym typeface="Open Sans"/>
              </a:defRPr>
            </a:lvl6pPr>
            <a:lvl7pPr marR="0" lvl="6" algn="l" rtl="0">
              <a:spcBef>
                <a:spcPts val="0"/>
              </a:spcBef>
              <a:spcAft>
                <a:spcPts val="0"/>
              </a:spcAft>
              <a:buSzPts val="1400"/>
              <a:buNone/>
              <a:defRPr sz="1620" b="0" i="0" u="none" strike="noStrike" cap="none">
                <a:solidFill>
                  <a:schemeClr val="lt1"/>
                </a:solidFill>
                <a:latin typeface="Open Sans"/>
                <a:ea typeface="Open Sans"/>
                <a:cs typeface="Open Sans"/>
                <a:sym typeface="Open Sans"/>
              </a:defRPr>
            </a:lvl7pPr>
            <a:lvl8pPr marR="0" lvl="7" algn="l" rtl="0">
              <a:spcBef>
                <a:spcPts val="0"/>
              </a:spcBef>
              <a:spcAft>
                <a:spcPts val="0"/>
              </a:spcAft>
              <a:buSzPts val="1400"/>
              <a:buNone/>
              <a:defRPr sz="1620" b="0" i="0" u="none" strike="noStrike" cap="none">
                <a:solidFill>
                  <a:schemeClr val="lt1"/>
                </a:solidFill>
                <a:latin typeface="Open Sans"/>
                <a:ea typeface="Open Sans"/>
                <a:cs typeface="Open Sans"/>
                <a:sym typeface="Open Sans"/>
              </a:defRPr>
            </a:lvl8pPr>
            <a:lvl9pPr marR="0" lvl="8" algn="l" rtl="0">
              <a:spcBef>
                <a:spcPts val="0"/>
              </a:spcBef>
              <a:spcAft>
                <a:spcPts val="0"/>
              </a:spcAft>
              <a:buSzPts val="1400"/>
              <a:buNone/>
              <a:defRPr sz="1620" b="0" i="0" u="none" strike="noStrike" cap="none">
                <a:solidFill>
                  <a:schemeClr val="lt1"/>
                </a:solidFill>
                <a:latin typeface="Open Sans"/>
                <a:ea typeface="Open Sans"/>
                <a:cs typeface="Open Sans"/>
                <a:sym typeface="Open Sans"/>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Nur Text">
  <p:cSld name="Nur Text">
    <p:spTree>
      <p:nvGrpSpPr>
        <p:cNvPr id="1" name="Shape 20"/>
        <p:cNvGrpSpPr/>
        <p:nvPr/>
      </p:nvGrpSpPr>
      <p:grpSpPr>
        <a:xfrm>
          <a:off x="0" y="0"/>
          <a:ext cx="0" cy="0"/>
          <a:chOff x="0" y="0"/>
          <a:chExt cx="0" cy="0"/>
        </a:xfrm>
      </p:grpSpPr>
      <p:sp>
        <p:nvSpPr>
          <p:cNvPr id="21" name="Google Shape;21;p26"/>
          <p:cNvSpPr txBox="1">
            <a:spLocks noGrp="1"/>
          </p:cNvSpPr>
          <p:nvPr>
            <p:ph type="title"/>
          </p:nvPr>
        </p:nvSpPr>
        <p:spPr>
          <a:xfrm>
            <a:off x="874712" y="346075"/>
            <a:ext cx="10580687" cy="892416"/>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accent4"/>
              </a:buClr>
              <a:buSzPts val="2800"/>
              <a:buFont typeface="Open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26"/>
          <p:cNvSpPr txBox="1">
            <a:spLocks noGrp="1"/>
          </p:cNvSpPr>
          <p:nvPr>
            <p:ph type="body" idx="1"/>
          </p:nvPr>
        </p:nvSpPr>
        <p:spPr>
          <a:xfrm>
            <a:off x="874711" y="1430956"/>
            <a:ext cx="10580687" cy="4364037"/>
          </a:xfrm>
          <a:prstGeom prst="rect">
            <a:avLst/>
          </a:prstGeom>
          <a:noFill/>
          <a:ln>
            <a:noFill/>
          </a:ln>
        </p:spPr>
        <p:txBody>
          <a:bodyPr spcFirstLastPara="1" wrap="square" lIns="0" tIns="0" rIns="0" bIns="0" anchor="t" anchorCtr="0">
            <a:noAutofit/>
          </a:bodyPr>
          <a:lstStyle>
            <a:lvl1pPr marL="457200" lvl="0" indent="-228600" algn="l">
              <a:spcBef>
                <a:spcPts val="600"/>
              </a:spcBef>
              <a:spcAft>
                <a:spcPts val="0"/>
              </a:spcAft>
              <a:buClr>
                <a:schemeClr val="lt2"/>
              </a:buClr>
              <a:buSzPts val="1800"/>
              <a:buNone/>
              <a:defRPr/>
            </a:lvl1pPr>
            <a:lvl2pPr marL="914400" lvl="1" indent="-342900" algn="l">
              <a:spcBef>
                <a:spcPts val="300"/>
              </a:spcBef>
              <a:spcAft>
                <a:spcPts val="0"/>
              </a:spcAft>
              <a:buClr>
                <a:schemeClr val="lt2"/>
              </a:buClr>
              <a:buSzPts val="1800"/>
              <a:buChar char="—"/>
              <a:defRPr/>
            </a:lvl2pPr>
            <a:lvl3pPr marL="1371600" lvl="2" indent="-228600" algn="l">
              <a:spcBef>
                <a:spcPts val="600"/>
              </a:spcBef>
              <a:spcAft>
                <a:spcPts val="0"/>
              </a:spcAft>
              <a:buClr>
                <a:schemeClr val="lt2"/>
              </a:buClr>
              <a:buSzPts val="1800"/>
              <a:buNone/>
              <a:defRPr/>
            </a:lvl3pPr>
            <a:lvl4pPr marL="1828800" lvl="3" indent="-342900" algn="l">
              <a:spcBef>
                <a:spcPts val="300"/>
              </a:spcBef>
              <a:spcAft>
                <a:spcPts val="0"/>
              </a:spcAft>
              <a:buClr>
                <a:schemeClr val="lt2"/>
              </a:buClr>
              <a:buSzPts val="1800"/>
              <a:buChar char="−"/>
              <a:defRPr/>
            </a:lvl4pPr>
            <a:lvl5pPr marL="2286000" lvl="4" indent="-342900" algn="l">
              <a:spcBef>
                <a:spcPts val="300"/>
              </a:spcBef>
              <a:spcAft>
                <a:spcPts val="0"/>
              </a:spcAft>
              <a:buClr>
                <a:schemeClr val="lt2"/>
              </a:buClr>
              <a:buSzPts val="1800"/>
              <a:buChar char="−"/>
              <a:defRPr/>
            </a:lvl5pPr>
            <a:lvl6pPr marL="2743200" lvl="5" indent="-228600" algn="l">
              <a:spcBef>
                <a:spcPts val="0"/>
              </a:spcBef>
              <a:spcAft>
                <a:spcPts val="0"/>
              </a:spcAft>
              <a:buClr>
                <a:schemeClr val="dk1"/>
              </a:buClr>
              <a:buSzPts val="1800"/>
              <a:buNone/>
              <a:defRPr/>
            </a:lvl6pPr>
            <a:lvl7pPr marL="3200400" lvl="6" indent="-228600" algn="l">
              <a:spcBef>
                <a:spcPts val="0"/>
              </a:spcBef>
              <a:spcAft>
                <a:spcPts val="0"/>
              </a:spcAft>
              <a:buClr>
                <a:schemeClr val="dk1"/>
              </a:buClr>
              <a:buSzPts val="1800"/>
              <a:buNone/>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Zwischenüberschrift">
  <p:cSld name="Zwischenüberschrift">
    <p:spTree>
      <p:nvGrpSpPr>
        <p:cNvPr id="1" name="Shape 23"/>
        <p:cNvGrpSpPr/>
        <p:nvPr/>
      </p:nvGrpSpPr>
      <p:grpSpPr>
        <a:xfrm>
          <a:off x="0" y="0"/>
          <a:ext cx="0" cy="0"/>
          <a:chOff x="0" y="0"/>
          <a:chExt cx="0" cy="0"/>
        </a:xfrm>
      </p:grpSpPr>
      <p:sp>
        <p:nvSpPr>
          <p:cNvPr id="24" name="Google Shape;24;p27"/>
          <p:cNvSpPr txBox="1">
            <a:spLocks noGrp="1"/>
          </p:cNvSpPr>
          <p:nvPr>
            <p:ph type="title"/>
          </p:nvPr>
        </p:nvSpPr>
        <p:spPr>
          <a:xfrm>
            <a:off x="911926" y="2663973"/>
            <a:ext cx="10580687" cy="765027"/>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accent4"/>
              </a:buClr>
              <a:buSzPts val="4000"/>
              <a:buFont typeface="Open Sans"/>
              <a:buNone/>
              <a:defRPr sz="4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27"/>
          <p:cNvSpPr txBox="1">
            <a:spLocks noGrp="1"/>
          </p:cNvSpPr>
          <p:nvPr>
            <p:ph type="body" idx="1"/>
          </p:nvPr>
        </p:nvSpPr>
        <p:spPr>
          <a:xfrm>
            <a:off x="911926" y="3565096"/>
            <a:ext cx="10580688" cy="914400"/>
          </a:xfrm>
          <a:prstGeom prst="rect">
            <a:avLst/>
          </a:prstGeom>
          <a:noFill/>
          <a:ln>
            <a:noFill/>
          </a:ln>
        </p:spPr>
        <p:txBody>
          <a:bodyPr spcFirstLastPara="1" wrap="square" lIns="0" tIns="0" rIns="0" bIns="0" anchor="t" anchorCtr="0">
            <a:noAutofit/>
          </a:bodyPr>
          <a:lstStyle>
            <a:lvl1pPr marL="457200" lvl="0" indent="-228600" algn="l">
              <a:spcBef>
                <a:spcPts val="600"/>
              </a:spcBef>
              <a:spcAft>
                <a:spcPts val="0"/>
              </a:spcAft>
              <a:buClr>
                <a:schemeClr val="accent4"/>
              </a:buClr>
              <a:buSzPts val="2800"/>
              <a:buNone/>
              <a:defRPr sz="2800">
                <a:solidFill>
                  <a:schemeClr val="accent4"/>
                </a:solidFill>
              </a:defRPr>
            </a:lvl1pPr>
            <a:lvl2pPr marL="914400" lvl="1" indent="-406400" algn="l">
              <a:spcBef>
                <a:spcPts val="300"/>
              </a:spcBef>
              <a:spcAft>
                <a:spcPts val="0"/>
              </a:spcAft>
              <a:buClr>
                <a:schemeClr val="lt2"/>
              </a:buClr>
              <a:buSzPts val="2800"/>
              <a:buChar char="—"/>
              <a:defRPr sz="2800"/>
            </a:lvl2pPr>
            <a:lvl3pPr marL="1371600" lvl="2" indent="-228600" algn="l">
              <a:spcBef>
                <a:spcPts val="600"/>
              </a:spcBef>
              <a:spcAft>
                <a:spcPts val="0"/>
              </a:spcAft>
              <a:buClr>
                <a:schemeClr val="lt2"/>
              </a:buClr>
              <a:buSzPts val="2800"/>
              <a:buNone/>
              <a:defRPr sz="2800"/>
            </a:lvl3pPr>
            <a:lvl4pPr marL="1828800" lvl="3" indent="-406400" algn="l">
              <a:spcBef>
                <a:spcPts val="300"/>
              </a:spcBef>
              <a:spcAft>
                <a:spcPts val="0"/>
              </a:spcAft>
              <a:buClr>
                <a:schemeClr val="lt2"/>
              </a:buClr>
              <a:buSzPts val="2800"/>
              <a:buChar char="−"/>
              <a:defRPr sz="2800"/>
            </a:lvl4pPr>
            <a:lvl5pPr marL="2286000" lvl="4" indent="-406400" algn="l">
              <a:spcBef>
                <a:spcPts val="300"/>
              </a:spcBef>
              <a:spcAft>
                <a:spcPts val="0"/>
              </a:spcAft>
              <a:buClr>
                <a:schemeClr val="lt2"/>
              </a:buClr>
              <a:buSzPts val="2800"/>
              <a:buChar char="−"/>
              <a:defRPr sz="2800"/>
            </a:lvl5pPr>
            <a:lvl6pPr marL="2743200" lvl="5" indent="-228600" algn="l">
              <a:spcBef>
                <a:spcPts val="0"/>
              </a:spcBef>
              <a:spcAft>
                <a:spcPts val="0"/>
              </a:spcAft>
              <a:buClr>
                <a:schemeClr val="dk1"/>
              </a:buClr>
              <a:buSzPts val="1800"/>
              <a:buNone/>
              <a:defRPr/>
            </a:lvl6pPr>
            <a:lvl7pPr marL="3200400" lvl="6" indent="-228600" algn="l">
              <a:spcBef>
                <a:spcPts val="0"/>
              </a:spcBef>
              <a:spcAft>
                <a:spcPts val="0"/>
              </a:spcAft>
              <a:buClr>
                <a:schemeClr val="dk1"/>
              </a:buClr>
              <a:buSzPts val="1800"/>
              <a:buNone/>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ld rechts Text links">
  <p:cSld name="Bild rechts Text links">
    <p:spTree>
      <p:nvGrpSpPr>
        <p:cNvPr id="1" name="Shape 26"/>
        <p:cNvGrpSpPr/>
        <p:nvPr/>
      </p:nvGrpSpPr>
      <p:grpSpPr>
        <a:xfrm>
          <a:off x="0" y="0"/>
          <a:ext cx="0" cy="0"/>
          <a:chOff x="0" y="0"/>
          <a:chExt cx="0" cy="0"/>
        </a:xfrm>
      </p:grpSpPr>
      <p:sp>
        <p:nvSpPr>
          <p:cNvPr id="27" name="Google Shape;27;p28"/>
          <p:cNvSpPr txBox="1">
            <a:spLocks noGrp="1"/>
          </p:cNvSpPr>
          <p:nvPr>
            <p:ph type="title"/>
          </p:nvPr>
        </p:nvSpPr>
        <p:spPr>
          <a:xfrm>
            <a:off x="874712" y="346075"/>
            <a:ext cx="10580687" cy="892416"/>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28"/>
          <p:cNvSpPr>
            <a:spLocks noGrp="1"/>
          </p:cNvSpPr>
          <p:nvPr>
            <p:ph type="pic" idx="2"/>
          </p:nvPr>
        </p:nvSpPr>
        <p:spPr>
          <a:xfrm>
            <a:off x="6322850" y="1476090"/>
            <a:ext cx="5132549" cy="4363093"/>
          </a:xfrm>
          <a:prstGeom prst="rect">
            <a:avLst/>
          </a:prstGeom>
          <a:noFill/>
          <a:ln>
            <a:noFill/>
          </a:ln>
        </p:spPr>
        <p:txBody>
          <a:bodyPr spcFirstLastPara="1" wrap="square" lIns="0" tIns="0" rIns="0" bIns="0" anchor="t" anchorCtr="0">
            <a:noAutofit/>
          </a:bodyPr>
          <a:lstStyle>
            <a:lvl1pPr marR="0" lvl="0" algn="l" rtl="0">
              <a:spcBef>
                <a:spcPts val="600"/>
              </a:spcBef>
              <a:spcAft>
                <a:spcPts val="0"/>
              </a:spcAft>
              <a:buClr>
                <a:schemeClr val="lt2"/>
              </a:buClr>
              <a:buSzPts val="2000"/>
              <a:buFont typeface="Arial"/>
              <a:buNone/>
              <a:defRPr sz="2000" b="0" i="0" u="none" strike="noStrike" cap="none">
                <a:solidFill>
                  <a:schemeClr val="lt2"/>
                </a:solidFill>
                <a:latin typeface="Open Sans"/>
                <a:ea typeface="Open Sans"/>
                <a:cs typeface="Open Sans"/>
                <a:sym typeface="Open Sans"/>
              </a:defRPr>
            </a:lvl1pPr>
            <a:lvl2pPr marR="0" lvl="1" algn="l" rtl="0">
              <a:spcBef>
                <a:spcPts val="300"/>
              </a:spcBef>
              <a:spcAft>
                <a:spcPts val="0"/>
              </a:spcAft>
              <a:buClr>
                <a:schemeClr val="lt2"/>
              </a:buClr>
              <a:buSzPts val="2000"/>
              <a:buFont typeface="Open Sans"/>
              <a:buChar char="—"/>
              <a:defRPr sz="2000" b="0" i="0" u="none" strike="noStrike" cap="none">
                <a:solidFill>
                  <a:schemeClr val="lt2"/>
                </a:solidFill>
                <a:latin typeface="Open Sans"/>
                <a:ea typeface="Open Sans"/>
                <a:cs typeface="Open Sans"/>
                <a:sym typeface="Open Sans"/>
              </a:defRPr>
            </a:lvl2pPr>
            <a:lvl3pPr marR="0" lvl="2" algn="l" rtl="0">
              <a:spcBef>
                <a:spcPts val="600"/>
              </a:spcBef>
              <a:spcAft>
                <a:spcPts val="0"/>
              </a:spcAft>
              <a:buClr>
                <a:schemeClr val="lt2"/>
              </a:buClr>
              <a:buSzPts val="1800"/>
              <a:buFont typeface="Arial"/>
              <a:buNone/>
              <a:defRPr sz="1800" b="0" i="0" u="none" strike="noStrike" cap="none">
                <a:solidFill>
                  <a:schemeClr val="lt2"/>
                </a:solidFill>
                <a:latin typeface="Open Sans"/>
                <a:ea typeface="Open Sans"/>
                <a:cs typeface="Open Sans"/>
                <a:sym typeface="Open Sans"/>
              </a:defRPr>
            </a:lvl3pPr>
            <a:lvl4pPr marR="0" lvl="3" algn="l" rtl="0">
              <a:spcBef>
                <a:spcPts val="300"/>
              </a:spcBef>
              <a:spcAft>
                <a:spcPts val="0"/>
              </a:spcAft>
              <a:buClr>
                <a:schemeClr val="lt2"/>
              </a:buClr>
              <a:buSzPts val="1800"/>
              <a:buFont typeface="Noto Sans Symbols"/>
              <a:buChar char="−"/>
              <a:defRPr sz="1800" b="0" i="0" u="none" strike="noStrike" cap="none">
                <a:solidFill>
                  <a:schemeClr val="lt2"/>
                </a:solidFill>
                <a:latin typeface="Open Sans"/>
                <a:ea typeface="Open Sans"/>
                <a:cs typeface="Open Sans"/>
                <a:sym typeface="Open Sans"/>
              </a:defRPr>
            </a:lvl4pPr>
            <a:lvl5pPr marR="0" lvl="4" algn="l" rtl="0">
              <a:spcBef>
                <a:spcPts val="300"/>
              </a:spcBef>
              <a:spcAft>
                <a:spcPts val="0"/>
              </a:spcAft>
              <a:buClr>
                <a:schemeClr val="lt2"/>
              </a:buClr>
              <a:buSzPts val="1800"/>
              <a:buFont typeface="Noto Sans Symbols"/>
              <a:buChar char="−"/>
              <a:defRPr sz="1800" b="0" i="0" u="none" strike="noStrike" cap="none">
                <a:solidFill>
                  <a:schemeClr val="lt2"/>
                </a:solidFill>
                <a:latin typeface="Open Sans"/>
                <a:ea typeface="Open Sans"/>
                <a:cs typeface="Open Sans"/>
                <a:sym typeface="Open Sans"/>
              </a:defRPr>
            </a:lvl5pPr>
            <a:lvl6pPr marR="0" lvl="5" algn="l" rtl="0">
              <a:spcBef>
                <a:spcPts val="0"/>
              </a:spcBef>
              <a:spcAft>
                <a:spcPts val="0"/>
              </a:spcAft>
              <a:buClr>
                <a:schemeClr val="dk1"/>
              </a:buClr>
              <a:buSzPts val="1600"/>
              <a:buFont typeface="Arial"/>
              <a:buNone/>
              <a:defRPr sz="1600" b="1" i="0" u="none" strike="noStrike" cap="none">
                <a:solidFill>
                  <a:schemeClr val="dk1"/>
                </a:solidFill>
                <a:latin typeface="Open Sans"/>
                <a:ea typeface="Open Sans"/>
                <a:cs typeface="Open Sans"/>
                <a:sym typeface="Open Sans"/>
              </a:defRPr>
            </a:lvl6pPr>
            <a:lvl7pPr marR="0" lvl="6" algn="l" rtl="0">
              <a:spcBef>
                <a:spcPts val="0"/>
              </a:spcBef>
              <a:spcAft>
                <a:spcPts val="0"/>
              </a:spcAft>
              <a:buClr>
                <a:schemeClr val="dk1"/>
              </a:buClr>
              <a:buSzPts val="3200"/>
              <a:buFont typeface="Arial"/>
              <a:buNone/>
              <a:defRPr sz="3200" b="0" i="0" u="none" strike="noStrike" cap="none">
                <a:solidFill>
                  <a:schemeClr val="dk1"/>
                </a:solidFill>
                <a:latin typeface="Open Sans"/>
                <a:ea typeface="Open Sans"/>
                <a:cs typeface="Open Sans"/>
                <a:sym typeface="Open Sans"/>
              </a:defRPr>
            </a:lvl7pPr>
            <a:lvl8pPr marR="0" lvl="7"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8pPr>
            <a:lvl9pPr marR="0" lvl="8"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9pPr>
          </a:lstStyle>
          <a:p>
            <a:endParaRPr/>
          </a:p>
        </p:txBody>
      </p:sp>
      <p:sp>
        <p:nvSpPr>
          <p:cNvPr id="29" name="Google Shape;29;p28"/>
          <p:cNvSpPr txBox="1">
            <a:spLocks noGrp="1"/>
          </p:cNvSpPr>
          <p:nvPr>
            <p:ph type="body" idx="1"/>
          </p:nvPr>
        </p:nvSpPr>
        <p:spPr>
          <a:xfrm>
            <a:off x="874712" y="1476090"/>
            <a:ext cx="5065712" cy="4364037"/>
          </a:xfrm>
          <a:prstGeom prst="rect">
            <a:avLst/>
          </a:prstGeom>
          <a:noFill/>
          <a:ln>
            <a:noFill/>
          </a:ln>
        </p:spPr>
        <p:txBody>
          <a:bodyPr spcFirstLastPara="1" wrap="square" lIns="0" tIns="0" rIns="0" bIns="0" anchor="t" anchorCtr="0">
            <a:noAutofit/>
          </a:bodyPr>
          <a:lstStyle>
            <a:lvl1pPr marL="457200" lvl="0" indent="-228600" algn="l">
              <a:spcBef>
                <a:spcPts val="600"/>
              </a:spcBef>
              <a:spcAft>
                <a:spcPts val="0"/>
              </a:spcAft>
              <a:buClr>
                <a:schemeClr val="lt2"/>
              </a:buClr>
              <a:buSzPts val="1800"/>
              <a:buNone/>
              <a:defRPr/>
            </a:lvl1pPr>
            <a:lvl2pPr marL="914400" lvl="1" indent="-342900" algn="l">
              <a:spcBef>
                <a:spcPts val="300"/>
              </a:spcBef>
              <a:spcAft>
                <a:spcPts val="0"/>
              </a:spcAft>
              <a:buClr>
                <a:schemeClr val="lt2"/>
              </a:buClr>
              <a:buSzPts val="1800"/>
              <a:buChar char="—"/>
              <a:defRPr/>
            </a:lvl2pPr>
            <a:lvl3pPr marL="1371600" lvl="2" indent="-228600" algn="l">
              <a:spcBef>
                <a:spcPts val="600"/>
              </a:spcBef>
              <a:spcAft>
                <a:spcPts val="0"/>
              </a:spcAft>
              <a:buClr>
                <a:schemeClr val="lt2"/>
              </a:buClr>
              <a:buSzPts val="1800"/>
              <a:buNone/>
              <a:defRPr/>
            </a:lvl3pPr>
            <a:lvl4pPr marL="1828800" lvl="3" indent="-342900" algn="l">
              <a:spcBef>
                <a:spcPts val="300"/>
              </a:spcBef>
              <a:spcAft>
                <a:spcPts val="0"/>
              </a:spcAft>
              <a:buClr>
                <a:schemeClr val="lt2"/>
              </a:buClr>
              <a:buSzPts val="1800"/>
              <a:buChar char="−"/>
              <a:defRPr/>
            </a:lvl4pPr>
            <a:lvl5pPr marL="2286000" lvl="4" indent="-342900" algn="l">
              <a:spcBef>
                <a:spcPts val="300"/>
              </a:spcBef>
              <a:spcAft>
                <a:spcPts val="0"/>
              </a:spcAft>
              <a:buClr>
                <a:schemeClr val="lt2"/>
              </a:buClr>
              <a:buSzPts val="1800"/>
              <a:buChar char="−"/>
              <a:defRPr/>
            </a:lvl5pPr>
            <a:lvl6pPr marL="2743200" lvl="5" indent="-228600" algn="l">
              <a:spcBef>
                <a:spcPts val="0"/>
              </a:spcBef>
              <a:spcAft>
                <a:spcPts val="0"/>
              </a:spcAft>
              <a:buClr>
                <a:schemeClr val="dk1"/>
              </a:buClr>
              <a:buSzPts val="1800"/>
              <a:buNone/>
              <a:defRPr/>
            </a:lvl6pPr>
            <a:lvl7pPr marL="3200400" lvl="6" indent="-228600" algn="l">
              <a:spcBef>
                <a:spcPts val="0"/>
              </a:spcBef>
              <a:spcAft>
                <a:spcPts val="0"/>
              </a:spcAft>
              <a:buClr>
                <a:schemeClr val="dk1"/>
              </a:buClr>
              <a:buSzPts val="1800"/>
              <a:buNone/>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chlussfolie">
  <p:cSld name="Schlussfolie">
    <p:bg>
      <p:bgPr>
        <a:gradFill>
          <a:gsLst>
            <a:gs pos="0">
              <a:schemeClr val="accent5"/>
            </a:gs>
            <a:gs pos="40000">
              <a:schemeClr val="accent4"/>
            </a:gs>
            <a:gs pos="100000">
              <a:schemeClr val="accent5"/>
            </a:gs>
          </a:gsLst>
          <a:path path="circle">
            <a:fillToRect l="50000" t="50000" r="50000" b="50000"/>
          </a:path>
          <a:tileRect/>
        </a:gradFill>
        <a:effectLst/>
      </p:bgPr>
    </p:bg>
    <p:spTree>
      <p:nvGrpSpPr>
        <p:cNvPr id="1" name="Shape 30"/>
        <p:cNvGrpSpPr/>
        <p:nvPr/>
      </p:nvGrpSpPr>
      <p:grpSpPr>
        <a:xfrm>
          <a:off x="0" y="0"/>
          <a:ext cx="0" cy="0"/>
          <a:chOff x="0" y="0"/>
          <a:chExt cx="0" cy="0"/>
        </a:xfrm>
      </p:grpSpPr>
      <p:sp>
        <p:nvSpPr>
          <p:cNvPr id="31" name="Google Shape;31;p29" descr="[DECORATIVE]"/>
          <p:cNvSpPr/>
          <p:nvPr/>
        </p:nvSpPr>
        <p:spPr>
          <a:xfrm>
            <a:off x="0" y="4581427"/>
            <a:ext cx="12192000" cy="2276573"/>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20">
              <a:solidFill>
                <a:schemeClr val="lt1"/>
              </a:solidFill>
              <a:latin typeface="Open Sans"/>
              <a:ea typeface="Open Sans"/>
              <a:cs typeface="Open Sans"/>
              <a:sym typeface="Open Sans"/>
            </a:endParaRPr>
          </a:p>
        </p:txBody>
      </p:sp>
      <p:pic>
        <p:nvPicPr>
          <p:cNvPr id="32" name="Google Shape;32;p29" descr="Logo of the Federal Ministry of Labour and Social Affairs. On the right is the lettering Federal Ministry of Labour and Social Affairs. Left of it is a narrow stripe in black-red-gold. Next to the stripe is the federal eagle."/>
          <p:cNvPicPr preferRelativeResize="0"/>
          <p:nvPr/>
        </p:nvPicPr>
        <p:blipFill rotWithShape="1">
          <a:blip r:embed="rId2">
            <a:alphaModFix/>
          </a:blip>
          <a:srcRect/>
          <a:stretch/>
        </p:blipFill>
        <p:spPr>
          <a:xfrm>
            <a:off x="2645223" y="4813798"/>
            <a:ext cx="2141753" cy="1010909"/>
          </a:xfrm>
          <a:prstGeom prst="rect">
            <a:avLst/>
          </a:prstGeom>
          <a:noFill/>
          <a:ln>
            <a:noFill/>
          </a:ln>
        </p:spPr>
      </p:pic>
      <p:sp>
        <p:nvSpPr>
          <p:cNvPr id="33" name="Google Shape;33;p29" descr="[DECORATIVE]"/>
          <p:cNvSpPr/>
          <p:nvPr/>
        </p:nvSpPr>
        <p:spPr>
          <a:xfrm>
            <a:off x="5060477" y="4993710"/>
            <a:ext cx="578389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2A2A2A"/>
                </a:solidFill>
                <a:latin typeface="Open Sans"/>
                <a:ea typeface="Open Sans"/>
                <a:cs typeface="Open Sans"/>
                <a:sym typeface="Open Sans"/>
              </a:rPr>
              <a:t>Supported by the Federal Ministry of Labour and Social Affairs (BMAS) with funds from the compensation fund (promotional code: 01KM151112)</a:t>
            </a:r>
            <a:endParaRPr sz="1600">
              <a:solidFill>
                <a:srgbClr val="2A2A2A"/>
              </a:solidFill>
              <a:latin typeface="Open Sans"/>
              <a:ea typeface="Open Sans"/>
              <a:cs typeface="Open Sans"/>
              <a:sym typeface="Open Sans"/>
            </a:endParaRPr>
          </a:p>
        </p:txBody>
      </p:sp>
      <p:pic>
        <p:nvPicPr>
          <p:cNvPr id="34" name="Google Shape;34;p29" descr="​Logo of the Dresden University of Technology. On the right side, stretching on three lines, is the lettering TECHNICAL UNIVERSITY DRESDEN. On its left there is an octagon. An irregular line strikes through the octogon, forming the letter T in the upper part and U in the lower part."/>
          <p:cNvPicPr preferRelativeResize="0"/>
          <p:nvPr/>
        </p:nvPicPr>
        <p:blipFill rotWithShape="1">
          <a:blip r:embed="rId3">
            <a:alphaModFix/>
          </a:blip>
          <a:srcRect/>
          <a:stretch/>
        </p:blipFill>
        <p:spPr>
          <a:xfrm>
            <a:off x="5092403" y="3409081"/>
            <a:ext cx="2501822" cy="725120"/>
          </a:xfrm>
          <a:prstGeom prst="rect">
            <a:avLst/>
          </a:prstGeom>
          <a:noFill/>
          <a:ln>
            <a:noFill/>
          </a:ln>
        </p:spPr>
      </p:pic>
      <p:pic>
        <p:nvPicPr>
          <p:cNvPr id="35" name="Google Shape;35;p29" descr="Logo of the Karlsruhe Institute of Technology. At the top is written in large letters KIT. To the left of the K are four pointed triangles that form the segments of a fan. The vertical line of the K is one of the four triangles in black. The other triangles are turquoise. Below KIT is written in small letters Karlsruhe Institute of Technology."/>
          <p:cNvPicPr preferRelativeResize="0"/>
          <p:nvPr/>
        </p:nvPicPr>
        <p:blipFill rotWithShape="1">
          <a:blip r:embed="rId4">
            <a:alphaModFix/>
          </a:blip>
          <a:srcRect/>
          <a:stretch/>
        </p:blipFill>
        <p:spPr>
          <a:xfrm>
            <a:off x="7952423" y="3302634"/>
            <a:ext cx="1663134" cy="83156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ld links Text rechts">
  <p:cSld name="Bild links Text rechts">
    <p:spTree>
      <p:nvGrpSpPr>
        <p:cNvPr id="1" name="Shape 36"/>
        <p:cNvGrpSpPr/>
        <p:nvPr/>
      </p:nvGrpSpPr>
      <p:grpSpPr>
        <a:xfrm>
          <a:off x="0" y="0"/>
          <a:ext cx="0" cy="0"/>
          <a:chOff x="0" y="0"/>
          <a:chExt cx="0" cy="0"/>
        </a:xfrm>
      </p:grpSpPr>
      <p:sp>
        <p:nvSpPr>
          <p:cNvPr id="37" name="Google Shape;37;p30"/>
          <p:cNvSpPr txBox="1">
            <a:spLocks noGrp="1"/>
          </p:cNvSpPr>
          <p:nvPr>
            <p:ph type="title"/>
          </p:nvPr>
        </p:nvSpPr>
        <p:spPr>
          <a:xfrm>
            <a:off x="874712" y="346075"/>
            <a:ext cx="10580687" cy="892416"/>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0"/>
          <p:cNvSpPr>
            <a:spLocks noGrp="1"/>
          </p:cNvSpPr>
          <p:nvPr>
            <p:ph type="pic" idx="2"/>
          </p:nvPr>
        </p:nvSpPr>
        <p:spPr>
          <a:xfrm>
            <a:off x="874711" y="1415164"/>
            <a:ext cx="5132549" cy="4363093"/>
          </a:xfrm>
          <a:prstGeom prst="rect">
            <a:avLst/>
          </a:prstGeom>
          <a:noFill/>
          <a:ln>
            <a:noFill/>
          </a:ln>
        </p:spPr>
        <p:txBody>
          <a:bodyPr spcFirstLastPara="1" wrap="square" lIns="0" tIns="0" rIns="0" bIns="0" anchor="t" anchorCtr="0">
            <a:noAutofit/>
          </a:bodyPr>
          <a:lstStyle>
            <a:lvl1pPr marR="0" lvl="0" algn="l" rtl="0">
              <a:spcBef>
                <a:spcPts val="600"/>
              </a:spcBef>
              <a:spcAft>
                <a:spcPts val="0"/>
              </a:spcAft>
              <a:buClr>
                <a:schemeClr val="lt2"/>
              </a:buClr>
              <a:buSzPts val="2000"/>
              <a:buFont typeface="Arial"/>
              <a:buNone/>
              <a:defRPr sz="2000" b="0" i="0" u="none" strike="noStrike" cap="none">
                <a:solidFill>
                  <a:schemeClr val="lt2"/>
                </a:solidFill>
                <a:latin typeface="Open Sans"/>
                <a:ea typeface="Open Sans"/>
                <a:cs typeface="Open Sans"/>
                <a:sym typeface="Open Sans"/>
              </a:defRPr>
            </a:lvl1pPr>
            <a:lvl2pPr marR="0" lvl="1" algn="l" rtl="0">
              <a:spcBef>
                <a:spcPts val="300"/>
              </a:spcBef>
              <a:spcAft>
                <a:spcPts val="0"/>
              </a:spcAft>
              <a:buClr>
                <a:schemeClr val="lt2"/>
              </a:buClr>
              <a:buSzPts val="2000"/>
              <a:buFont typeface="Open Sans"/>
              <a:buChar char="—"/>
              <a:defRPr sz="2000" b="0" i="0" u="none" strike="noStrike" cap="none">
                <a:solidFill>
                  <a:schemeClr val="lt2"/>
                </a:solidFill>
                <a:latin typeface="Open Sans"/>
                <a:ea typeface="Open Sans"/>
                <a:cs typeface="Open Sans"/>
                <a:sym typeface="Open Sans"/>
              </a:defRPr>
            </a:lvl2pPr>
            <a:lvl3pPr marR="0" lvl="2" algn="l" rtl="0">
              <a:spcBef>
                <a:spcPts val="600"/>
              </a:spcBef>
              <a:spcAft>
                <a:spcPts val="0"/>
              </a:spcAft>
              <a:buClr>
                <a:schemeClr val="lt2"/>
              </a:buClr>
              <a:buSzPts val="1800"/>
              <a:buFont typeface="Arial"/>
              <a:buNone/>
              <a:defRPr sz="1800" b="0" i="0" u="none" strike="noStrike" cap="none">
                <a:solidFill>
                  <a:schemeClr val="lt2"/>
                </a:solidFill>
                <a:latin typeface="Open Sans"/>
                <a:ea typeface="Open Sans"/>
                <a:cs typeface="Open Sans"/>
                <a:sym typeface="Open Sans"/>
              </a:defRPr>
            </a:lvl3pPr>
            <a:lvl4pPr marR="0" lvl="3" algn="l" rtl="0">
              <a:spcBef>
                <a:spcPts val="300"/>
              </a:spcBef>
              <a:spcAft>
                <a:spcPts val="0"/>
              </a:spcAft>
              <a:buClr>
                <a:schemeClr val="lt2"/>
              </a:buClr>
              <a:buSzPts val="1800"/>
              <a:buFont typeface="Noto Sans Symbols"/>
              <a:buChar char="−"/>
              <a:defRPr sz="1800" b="0" i="0" u="none" strike="noStrike" cap="none">
                <a:solidFill>
                  <a:schemeClr val="lt2"/>
                </a:solidFill>
                <a:latin typeface="Open Sans"/>
                <a:ea typeface="Open Sans"/>
                <a:cs typeface="Open Sans"/>
                <a:sym typeface="Open Sans"/>
              </a:defRPr>
            </a:lvl4pPr>
            <a:lvl5pPr marR="0" lvl="4" algn="l" rtl="0">
              <a:spcBef>
                <a:spcPts val="300"/>
              </a:spcBef>
              <a:spcAft>
                <a:spcPts val="0"/>
              </a:spcAft>
              <a:buClr>
                <a:schemeClr val="lt2"/>
              </a:buClr>
              <a:buSzPts val="1800"/>
              <a:buFont typeface="Noto Sans Symbols"/>
              <a:buChar char="−"/>
              <a:defRPr sz="1800" b="0" i="0" u="none" strike="noStrike" cap="none">
                <a:solidFill>
                  <a:schemeClr val="lt2"/>
                </a:solidFill>
                <a:latin typeface="Open Sans"/>
                <a:ea typeface="Open Sans"/>
                <a:cs typeface="Open Sans"/>
                <a:sym typeface="Open Sans"/>
              </a:defRPr>
            </a:lvl5pPr>
            <a:lvl6pPr marR="0" lvl="5" algn="l" rtl="0">
              <a:spcBef>
                <a:spcPts val="0"/>
              </a:spcBef>
              <a:spcAft>
                <a:spcPts val="0"/>
              </a:spcAft>
              <a:buClr>
                <a:schemeClr val="dk1"/>
              </a:buClr>
              <a:buSzPts val="1600"/>
              <a:buFont typeface="Arial"/>
              <a:buNone/>
              <a:defRPr sz="1600" b="1" i="0" u="none" strike="noStrike" cap="none">
                <a:solidFill>
                  <a:schemeClr val="dk1"/>
                </a:solidFill>
                <a:latin typeface="Open Sans"/>
                <a:ea typeface="Open Sans"/>
                <a:cs typeface="Open Sans"/>
                <a:sym typeface="Open Sans"/>
              </a:defRPr>
            </a:lvl6pPr>
            <a:lvl7pPr marR="0" lvl="6" algn="l" rtl="0">
              <a:spcBef>
                <a:spcPts val="0"/>
              </a:spcBef>
              <a:spcAft>
                <a:spcPts val="0"/>
              </a:spcAft>
              <a:buClr>
                <a:schemeClr val="dk1"/>
              </a:buClr>
              <a:buSzPts val="3200"/>
              <a:buFont typeface="Arial"/>
              <a:buNone/>
              <a:defRPr sz="3200" b="0" i="0" u="none" strike="noStrike" cap="none">
                <a:solidFill>
                  <a:schemeClr val="dk1"/>
                </a:solidFill>
                <a:latin typeface="Open Sans"/>
                <a:ea typeface="Open Sans"/>
                <a:cs typeface="Open Sans"/>
                <a:sym typeface="Open Sans"/>
              </a:defRPr>
            </a:lvl7pPr>
            <a:lvl8pPr marR="0" lvl="7"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8pPr>
            <a:lvl9pPr marR="0" lvl="8"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9pPr>
          </a:lstStyle>
          <a:p>
            <a:endParaRPr/>
          </a:p>
        </p:txBody>
      </p:sp>
      <p:sp>
        <p:nvSpPr>
          <p:cNvPr id="39" name="Google Shape;39;p30"/>
          <p:cNvSpPr txBox="1">
            <a:spLocks noGrp="1"/>
          </p:cNvSpPr>
          <p:nvPr>
            <p:ph type="body" idx="1"/>
          </p:nvPr>
        </p:nvSpPr>
        <p:spPr>
          <a:xfrm>
            <a:off x="6389688" y="1414463"/>
            <a:ext cx="5065712" cy="4364037"/>
          </a:xfrm>
          <a:prstGeom prst="rect">
            <a:avLst/>
          </a:prstGeom>
          <a:noFill/>
          <a:ln>
            <a:noFill/>
          </a:ln>
        </p:spPr>
        <p:txBody>
          <a:bodyPr spcFirstLastPara="1" wrap="square" lIns="0" tIns="0" rIns="0" bIns="0" anchor="t" anchorCtr="0">
            <a:noAutofit/>
          </a:bodyPr>
          <a:lstStyle>
            <a:lvl1pPr marL="457200" lvl="0" indent="-228600" algn="l">
              <a:spcBef>
                <a:spcPts val="600"/>
              </a:spcBef>
              <a:spcAft>
                <a:spcPts val="0"/>
              </a:spcAft>
              <a:buClr>
                <a:schemeClr val="lt2"/>
              </a:buClr>
              <a:buSzPts val="1800"/>
              <a:buNone/>
              <a:defRPr/>
            </a:lvl1pPr>
            <a:lvl2pPr marL="914400" lvl="1" indent="-342900" algn="l">
              <a:spcBef>
                <a:spcPts val="300"/>
              </a:spcBef>
              <a:spcAft>
                <a:spcPts val="0"/>
              </a:spcAft>
              <a:buClr>
                <a:schemeClr val="lt2"/>
              </a:buClr>
              <a:buSzPts val="1800"/>
              <a:buChar char="—"/>
              <a:defRPr/>
            </a:lvl2pPr>
            <a:lvl3pPr marL="1371600" lvl="2" indent="-228600" algn="l">
              <a:spcBef>
                <a:spcPts val="600"/>
              </a:spcBef>
              <a:spcAft>
                <a:spcPts val="0"/>
              </a:spcAft>
              <a:buClr>
                <a:schemeClr val="lt2"/>
              </a:buClr>
              <a:buSzPts val="1800"/>
              <a:buNone/>
              <a:defRPr/>
            </a:lvl3pPr>
            <a:lvl4pPr marL="1828800" lvl="3" indent="-342900" algn="l">
              <a:spcBef>
                <a:spcPts val="300"/>
              </a:spcBef>
              <a:spcAft>
                <a:spcPts val="0"/>
              </a:spcAft>
              <a:buClr>
                <a:schemeClr val="lt2"/>
              </a:buClr>
              <a:buSzPts val="1800"/>
              <a:buChar char="−"/>
              <a:defRPr/>
            </a:lvl4pPr>
            <a:lvl5pPr marL="2286000" lvl="4" indent="-342900" algn="l">
              <a:spcBef>
                <a:spcPts val="300"/>
              </a:spcBef>
              <a:spcAft>
                <a:spcPts val="0"/>
              </a:spcAft>
              <a:buClr>
                <a:schemeClr val="lt2"/>
              </a:buClr>
              <a:buSzPts val="1800"/>
              <a:buChar char="−"/>
              <a:defRPr/>
            </a:lvl5pPr>
            <a:lvl6pPr marL="2743200" lvl="5" indent="-228600" algn="l">
              <a:spcBef>
                <a:spcPts val="0"/>
              </a:spcBef>
              <a:spcAft>
                <a:spcPts val="0"/>
              </a:spcAft>
              <a:buClr>
                <a:schemeClr val="dk1"/>
              </a:buClr>
              <a:buSzPts val="1800"/>
              <a:buNone/>
              <a:defRPr/>
            </a:lvl6pPr>
            <a:lvl7pPr marL="3200400" lvl="6" indent="-228600" algn="l">
              <a:spcBef>
                <a:spcPts val="0"/>
              </a:spcBef>
              <a:spcAft>
                <a:spcPts val="0"/>
              </a:spcAft>
              <a:buClr>
                <a:schemeClr val="dk1"/>
              </a:buClr>
              <a:buSzPts val="1800"/>
              <a:buNone/>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Zwei Bilder">
  <p:cSld name="Zwei Bilder">
    <p:spTree>
      <p:nvGrpSpPr>
        <p:cNvPr id="1" name="Shape 40"/>
        <p:cNvGrpSpPr/>
        <p:nvPr/>
      </p:nvGrpSpPr>
      <p:grpSpPr>
        <a:xfrm>
          <a:off x="0" y="0"/>
          <a:ext cx="0" cy="0"/>
          <a:chOff x="0" y="0"/>
          <a:chExt cx="0" cy="0"/>
        </a:xfrm>
      </p:grpSpPr>
      <p:sp>
        <p:nvSpPr>
          <p:cNvPr id="41" name="Google Shape;41;p31"/>
          <p:cNvSpPr txBox="1">
            <a:spLocks noGrp="1"/>
          </p:cNvSpPr>
          <p:nvPr>
            <p:ph type="title"/>
          </p:nvPr>
        </p:nvSpPr>
        <p:spPr>
          <a:xfrm>
            <a:off x="874712" y="346075"/>
            <a:ext cx="10580687" cy="892416"/>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1"/>
          <p:cNvSpPr>
            <a:spLocks noGrp="1"/>
          </p:cNvSpPr>
          <p:nvPr>
            <p:ph type="pic" idx="2"/>
          </p:nvPr>
        </p:nvSpPr>
        <p:spPr>
          <a:xfrm>
            <a:off x="874711" y="1415164"/>
            <a:ext cx="5132549" cy="4363093"/>
          </a:xfrm>
          <a:prstGeom prst="rect">
            <a:avLst/>
          </a:prstGeom>
          <a:noFill/>
          <a:ln>
            <a:noFill/>
          </a:ln>
        </p:spPr>
        <p:txBody>
          <a:bodyPr spcFirstLastPara="1" wrap="square" lIns="0" tIns="0" rIns="0" bIns="0" anchor="t" anchorCtr="0">
            <a:noAutofit/>
          </a:bodyPr>
          <a:lstStyle>
            <a:lvl1pPr marR="0" lvl="0" algn="l" rtl="0">
              <a:spcBef>
                <a:spcPts val="600"/>
              </a:spcBef>
              <a:spcAft>
                <a:spcPts val="0"/>
              </a:spcAft>
              <a:buClr>
                <a:schemeClr val="lt2"/>
              </a:buClr>
              <a:buSzPts val="2000"/>
              <a:buFont typeface="Arial"/>
              <a:buNone/>
              <a:defRPr sz="2000" b="0" i="0" u="none" strike="noStrike" cap="none">
                <a:solidFill>
                  <a:schemeClr val="lt2"/>
                </a:solidFill>
                <a:latin typeface="Open Sans"/>
                <a:ea typeface="Open Sans"/>
                <a:cs typeface="Open Sans"/>
                <a:sym typeface="Open Sans"/>
              </a:defRPr>
            </a:lvl1pPr>
            <a:lvl2pPr marR="0" lvl="1" algn="l" rtl="0">
              <a:spcBef>
                <a:spcPts val="300"/>
              </a:spcBef>
              <a:spcAft>
                <a:spcPts val="0"/>
              </a:spcAft>
              <a:buClr>
                <a:schemeClr val="lt2"/>
              </a:buClr>
              <a:buSzPts val="2000"/>
              <a:buFont typeface="Open Sans"/>
              <a:buChar char="—"/>
              <a:defRPr sz="2000" b="0" i="0" u="none" strike="noStrike" cap="none">
                <a:solidFill>
                  <a:schemeClr val="lt2"/>
                </a:solidFill>
                <a:latin typeface="Open Sans"/>
                <a:ea typeface="Open Sans"/>
                <a:cs typeface="Open Sans"/>
                <a:sym typeface="Open Sans"/>
              </a:defRPr>
            </a:lvl2pPr>
            <a:lvl3pPr marR="0" lvl="2" algn="l" rtl="0">
              <a:spcBef>
                <a:spcPts val="600"/>
              </a:spcBef>
              <a:spcAft>
                <a:spcPts val="0"/>
              </a:spcAft>
              <a:buClr>
                <a:schemeClr val="lt2"/>
              </a:buClr>
              <a:buSzPts val="1800"/>
              <a:buFont typeface="Arial"/>
              <a:buNone/>
              <a:defRPr sz="1800" b="0" i="0" u="none" strike="noStrike" cap="none">
                <a:solidFill>
                  <a:schemeClr val="lt2"/>
                </a:solidFill>
                <a:latin typeface="Open Sans"/>
                <a:ea typeface="Open Sans"/>
                <a:cs typeface="Open Sans"/>
                <a:sym typeface="Open Sans"/>
              </a:defRPr>
            </a:lvl3pPr>
            <a:lvl4pPr marR="0" lvl="3" algn="l" rtl="0">
              <a:spcBef>
                <a:spcPts val="300"/>
              </a:spcBef>
              <a:spcAft>
                <a:spcPts val="0"/>
              </a:spcAft>
              <a:buClr>
                <a:schemeClr val="lt2"/>
              </a:buClr>
              <a:buSzPts val="1800"/>
              <a:buFont typeface="Noto Sans Symbols"/>
              <a:buChar char="−"/>
              <a:defRPr sz="1800" b="0" i="0" u="none" strike="noStrike" cap="none">
                <a:solidFill>
                  <a:schemeClr val="lt2"/>
                </a:solidFill>
                <a:latin typeface="Open Sans"/>
                <a:ea typeface="Open Sans"/>
                <a:cs typeface="Open Sans"/>
                <a:sym typeface="Open Sans"/>
              </a:defRPr>
            </a:lvl4pPr>
            <a:lvl5pPr marR="0" lvl="4" algn="l" rtl="0">
              <a:spcBef>
                <a:spcPts val="300"/>
              </a:spcBef>
              <a:spcAft>
                <a:spcPts val="0"/>
              </a:spcAft>
              <a:buClr>
                <a:schemeClr val="lt2"/>
              </a:buClr>
              <a:buSzPts val="1800"/>
              <a:buFont typeface="Noto Sans Symbols"/>
              <a:buChar char="−"/>
              <a:defRPr sz="1800" b="0" i="0" u="none" strike="noStrike" cap="none">
                <a:solidFill>
                  <a:schemeClr val="lt2"/>
                </a:solidFill>
                <a:latin typeface="Open Sans"/>
                <a:ea typeface="Open Sans"/>
                <a:cs typeface="Open Sans"/>
                <a:sym typeface="Open Sans"/>
              </a:defRPr>
            </a:lvl5pPr>
            <a:lvl6pPr marR="0" lvl="5" algn="l" rtl="0">
              <a:spcBef>
                <a:spcPts val="0"/>
              </a:spcBef>
              <a:spcAft>
                <a:spcPts val="0"/>
              </a:spcAft>
              <a:buClr>
                <a:schemeClr val="dk1"/>
              </a:buClr>
              <a:buSzPts val="1600"/>
              <a:buFont typeface="Arial"/>
              <a:buNone/>
              <a:defRPr sz="1600" b="1" i="0" u="none" strike="noStrike" cap="none">
                <a:solidFill>
                  <a:schemeClr val="dk1"/>
                </a:solidFill>
                <a:latin typeface="Open Sans"/>
                <a:ea typeface="Open Sans"/>
                <a:cs typeface="Open Sans"/>
                <a:sym typeface="Open Sans"/>
              </a:defRPr>
            </a:lvl6pPr>
            <a:lvl7pPr marR="0" lvl="6" algn="l" rtl="0">
              <a:spcBef>
                <a:spcPts val="0"/>
              </a:spcBef>
              <a:spcAft>
                <a:spcPts val="0"/>
              </a:spcAft>
              <a:buClr>
                <a:schemeClr val="dk1"/>
              </a:buClr>
              <a:buSzPts val="3200"/>
              <a:buFont typeface="Arial"/>
              <a:buNone/>
              <a:defRPr sz="3200" b="0" i="0" u="none" strike="noStrike" cap="none">
                <a:solidFill>
                  <a:schemeClr val="dk1"/>
                </a:solidFill>
                <a:latin typeface="Open Sans"/>
                <a:ea typeface="Open Sans"/>
                <a:cs typeface="Open Sans"/>
                <a:sym typeface="Open Sans"/>
              </a:defRPr>
            </a:lvl7pPr>
            <a:lvl8pPr marR="0" lvl="7"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8pPr>
            <a:lvl9pPr marR="0" lvl="8"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9pPr>
          </a:lstStyle>
          <a:p>
            <a:endParaRPr/>
          </a:p>
        </p:txBody>
      </p:sp>
      <p:sp>
        <p:nvSpPr>
          <p:cNvPr id="43" name="Google Shape;43;p31"/>
          <p:cNvSpPr>
            <a:spLocks noGrp="1"/>
          </p:cNvSpPr>
          <p:nvPr>
            <p:ph type="pic" idx="3"/>
          </p:nvPr>
        </p:nvSpPr>
        <p:spPr>
          <a:xfrm>
            <a:off x="6322851" y="1415164"/>
            <a:ext cx="5132549" cy="4363093"/>
          </a:xfrm>
          <a:prstGeom prst="rect">
            <a:avLst/>
          </a:prstGeom>
          <a:noFill/>
          <a:ln>
            <a:noFill/>
          </a:ln>
        </p:spPr>
        <p:txBody>
          <a:bodyPr spcFirstLastPara="1" wrap="square" lIns="0" tIns="0" rIns="0" bIns="0" anchor="t" anchorCtr="0">
            <a:noAutofit/>
          </a:bodyPr>
          <a:lstStyle>
            <a:lvl1pPr marR="0" lvl="0" algn="l" rtl="0">
              <a:spcBef>
                <a:spcPts val="600"/>
              </a:spcBef>
              <a:spcAft>
                <a:spcPts val="0"/>
              </a:spcAft>
              <a:buClr>
                <a:schemeClr val="lt2"/>
              </a:buClr>
              <a:buSzPts val="2000"/>
              <a:buFont typeface="Arial"/>
              <a:buNone/>
              <a:defRPr sz="2000" b="0" i="0" u="none" strike="noStrike" cap="none">
                <a:solidFill>
                  <a:schemeClr val="lt2"/>
                </a:solidFill>
                <a:latin typeface="Open Sans"/>
                <a:ea typeface="Open Sans"/>
                <a:cs typeface="Open Sans"/>
                <a:sym typeface="Open Sans"/>
              </a:defRPr>
            </a:lvl1pPr>
            <a:lvl2pPr marR="0" lvl="1" algn="l" rtl="0">
              <a:spcBef>
                <a:spcPts val="300"/>
              </a:spcBef>
              <a:spcAft>
                <a:spcPts val="0"/>
              </a:spcAft>
              <a:buClr>
                <a:schemeClr val="lt2"/>
              </a:buClr>
              <a:buSzPts val="2000"/>
              <a:buFont typeface="Open Sans"/>
              <a:buChar char="—"/>
              <a:defRPr sz="2000" b="0" i="0" u="none" strike="noStrike" cap="none">
                <a:solidFill>
                  <a:schemeClr val="lt2"/>
                </a:solidFill>
                <a:latin typeface="Open Sans"/>
                <a:ea typeface="Open Sans"/>
                <a:cs typeface="Open Sans"/>
                <a:sym typeface="Open Sans"/>
              </a:defRPr>
            </a:lvl2pPr>
            <a:lvl3pPr marR="0" lvl="2" algn="l" rtl="0">
              <a:spcBef>
                <a:spcPts val="600"/>
              </a:spcBef>
              <a:spcAft>
                <a:spcPts val="0"/>
              </a:spcAft>
              <a:buClr>
                <a:schemeClr val="lt2"/>
              </a:buClr>
              <a:buSzPts val="1800"/>
              <a:buFont typeface="Arial"/>
              <a:buNone/>
              <a:defRPr sz="1800" b="0" i="0" u="none" strike="noStrike" cap="none">
                <a:solidFill>
                  <a:schemeClr val="lt2"/>
                </a:solidFill>
                <a:latin typeface="Open Sans"/>
                <a:ea typeface="Open Sans"/>
                <a:cs typeface="Open Sans"/>
                <a:sym typeface="Open Sans"/>
              </a:defRPr>
            </a:lvl3pPr>
            <a:lvl4pPr marR="0" lvl="3" algn="l" rtl="0">
              <a:spcBef>
                <a:spcPts val="300"/>
              </a:spcBef>
              <a:spcAft>
                <a:spcPts val="0"/>
              </a:spcAft>
              <a:buClr>
                <a:schemeClr val="lt2"/>
              </a:buClr>
              <a:buSzPts val="1800"/>
              <a:buFont typeface="Noto Sans Symbols"/>
              <a:buChar char="−"/>
              <a:defRPr sz="1800" b="0" i="0" u="none" strike="noStrike" cap="none">
                <a:solidFill>
                  <a:schemeClr val="lt2"/>
                </a:solidFill>
                <a:latin typeface="Open Sans"/>
                <a:ea typeface="Open Sans"/>
                <a:cs typeface="Open Sans"/>
                <a:sym typeface="Open Sans"/>
              </a:defRPr>
            </a:lvl4pPr>
            <a:lvl5pPr marR="0" lvl="4" algn="l" rtl="0">
              <a:spcBef>
                <a:spcPts val="300"/>
              </a:spcBef>
              <a:spcAft>
                <a:spcPts val="0"/>
              </a:spcAft>
              <a:buClr>
                <a:schemeClr val="lt2"/>
              </a:buClr>
              <a:buSzPts val="1800"/>
              <a:buFont typeface="Noto Sans Symbols"/>
              <a:buChar char="−"/>
              <a:defRPr sz="1800" b="0" i="0" u="none" strike="noStrike" cap="none">
                <a:solidFill>
                  <a:schemeClr val="lt2"/>
                </a:solidFill>
                <a:latin typeface="Open Sans"/>
                <a:ea typeface="Open Sans"/>
                <a:cs typeface="Open Sans"/>
                <a:sym typeface="Open Sans"/>
              </a:defRPr>
            </a:lvl5pPr>
            <a:lvl6pPr marR="0" lvl="5" algn="l" rtl="0">
              <a:spcBef>
                <a:spcPts val="0"/>
              </a:spcBef>
              <a:spcAft>
                <a:spcPts val="0"/>
              </a:spcAft>
              <a:buClr>
                <a:schemeClr val="dk1"/>
              </a:buClr>
              <a:buSzPts val="1600"/>
              <a:buFont typeface="Arial"/>
              <a:buNone/>
              <a:defRPr sz="1600" b="1" i="0" u="none" strike="noStrike" cap="none">
                <a:solidFill>
                  <a:schemeClr val="dk1"/>
                </a:solidFill>
                <a:latin typeface="Open Sans"/>
                <a:ea typeface="Open Sans"/>
                <a:cs typeface="Open Sans"/>
                <a:sym typeface="Open Sans"/>
              </a:defRPr>
            </a:lvl6pPr>
            <a:lvl7pPr marR="0" lvl="6" algn="l" rtl="0">
              <a:spcBef>
                <a:spcPts val="0"/>
              </a:spcBef>
              <a:spcAft>
                <a:spcPts val="0"/>
              </a:spcAft>
              <a:buClr>
                <a:schemeClr val="dk1"/>
              </a:buClr>
              <a:buSzPts val="3200"/>
              <a:buFont typeface="Arial"/>
              <a:buNone/>
              <a:defRPr sz="3200" b="0" i="0" u="none" strike="noStrike" cap="none">
                <a:solidFill>
                  <a:schemeClr val="dk1"/>
                </a:solidFill>
                <a:latin typeface="Open Sans"/>
                <a:ea typeface="Open Sans"/>
                <a:cs typeface="Open Sans"/>
                <a:sym typeface="Open Sans"/>
              </a:defRPr>
            </a:lvl7pPr>
            <a:lvl8pPr marR="0" lvl="7"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8pPr>
            <a:lvl9pPr marR="0" lvl="8"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enutzerdefiniertes Layout">
  <p:cSld name="Benutzerdefiniertes Layout">
    <p:spTree>
      <p:nvGrpSpPr>
        <p:cNvPr id="1" name="Shape 44"/>
        <p:cNvGrpSpPr/>
        <p:nvPr/>
      </p:nvGrpSpPr>
      <p:grpSpPr>
        <a:xfrm>
          <a:off x="0" y="0"/>
          <a:ext cx="0" cy="0"/>
          <a:chOff x="0" y="0"/>
          <a:chExt cx="0" cy="0"/>
        </a:xfrm>
      </p:grpSpPr>
      <p:sp>
        <p:nvSpPr>
          <p:cNvPr id="45" name="Google Shape;45;p32"/>
          <p:cNvSpPr txBox="1">
            <a:spLocks noGrp="1"/>
          </p:cNvSpPr>
          <p:nvPr>
            <p:ph type="title"/>
          </p:nvPr>
        </p:nvSpPr>
        <p:spPr>
          <a:xfrm>
            <a:off x="874712" y="346075"/>
            <a:ext cx="10580687" cy="892416"/>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Benutzerdefiniertes Layout">
  <p:cSld name="1_Benutzerdefiniertes Layout">
    <p:spTree>
      <p:nvGrpSpPr>
        <p:cNvPr id="1" name="Shape 46"/>
        <p:cNvGrpSpPr/>
        <p:nvPr/>
      </p:nvGrpSpPr>
      <p:grpSpPr>
        <a:xfrm>
          <a:off x="0" y="0"/>
          <a:ext cx="0" cy="0"/>
          <a:chOff x="0" y="0"/>
          <a:chExt cx="0" cy="0"/>
        </a:xfrm>
      </p:grpSpPr>
      <p:sp>
        <p:nvSpPr>
          <p:cNvPr id="47" name="Google Shape;47;p33"/>
          <p:cNvSpPr txBox="1">
            <a:spLocks noGrp="1"/>
          </p:cNvSpPr>
          <p:nvPr>
            <p:ph type="title"/>
          </p:nvPr>
        </p:nvSpPr>
        <p:spPr>
          <a:xfrm>
            <a:off x="874712" y="346075"/>
            <a:ext cx="10580687" cy="892416"/>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3"/>
          <p:cNvSpPr>
            <a:spLocks noGrp="1"/>
          </p:cNvSpPr>
          <p:nvPr>
            <p:ph type="chart" idx="2"/>
          </p:nvPr>
        </p:nvSpPr>
        <p:spPr>
          <a:xfrm>
            <a:off x="874713" y="1481138"/>
            <a:ext cx="10580687" cy="4648200"/>
          </a:xfrm>
          <a:prstGeom prst="rect">
            <a:avLst/>
          </a:prstGeom>
          <a:noFill/>
          <a:ln>
            <a:noFill/>
          </a:ln>
        </p:spPr>
        <p:txBody>
          <a:bodyPr spcFirstLastPara="1" wrap="square" lIns="0" tIns="0" rIns="0" bIns="0" anchor="t" anchorCtr="0">
            <a:noAutofit/>
          </a:bodyPr>
          <a:lstStyle>
            <a:lvl1pPr marR="0" lvl="0" algn="l" rtl="0">
              <a:spcBef>
                <a:spcPts val="600"/>
              </a:spcBef>
              <a:spcAft>
                <a:spcPts val="0"/>
              </a:spcAft>
              <a:buClr>
                <a:schemeClr val="lt2"/>
              </a:buClr>
              <a:buSzPts val="2000"/>
              <a:buFont typeface="Arial"/>
              <a:buNone/>
              <a:defRPr sz="2000" b="0" i="0" u="none" strike="noStrike" cap="none">
                <a:solidFill>
                  <a:schemeClr val="lt2"/>
                </a:solidFill>
                <a:latin typeface="Open Sans"/>
                <a:ea typeface="Open Sans"/>
                <a:cs typeface="Open Sans"/>
                <a:sym typeface="Open Sans"/>
              </a:defRPr>
            </a:lvl1pPr>
            <a:lvl2pPr marR="0" lvl="1" algn="l" rtl="0">
              <a:spcBef>
                <a:spcPts val="300"/>
              </a:spcBef>
              <a:spcAft>
                <a:spcPts val="0"/>
              </a:spcAft>
              <a:buClr>
                <a:schemeClr val="lt2"/>
              </a:buClr>
              <a:buSzPts val="2000"/>
              <a:buFont typeface="Open Sans"/>
              <a:buChar char="—"/>
              <a:defRPr sz="2000" b="0" i="0" u="none" strike="noStrike" cap="none">
                <a:solidFill>
                  <a:schemeClr val="lt2"/>
                </a:solidFill>
                <a:latin typeface="Open Sans"/>
                <a:ea typeface="Open Sans"/>
                <a:cs typeface="Open Sans"/>
                <a:sym typeface="Open Sans"/>
              </a:defRPr>
            </a:lvl2pPr>
            <a:lvl3pPr marR="0" lvl="2" algn="l" rtl="0">
              <a:spcBef>
                <a:spcPts val="600"/>
              </a:spcBef>
              <a:spcAft>
                <a:spcPts val="0"/>
              </a:spcAft>
              <a:buClr>
                <a:schemeClr val="lt2"/>
              </a:buClr>
              <a:buSzPts val="1800"/>
              <a:buFont typeface="Arial"/>
              <a:buNone/>
              <a:defRPr sz="1800" b="0" i="0" u="none" strike="noStrike" cap="none">
                <a:solidFill>
                  <a:schemeClr val="lt2"/>
                </a:solidFill>
                <a:latin typeface="Open Sans"/>
                <a:ea typeface="Open Sans"/>
                <a:cs typeface="Open Sans"/>
                <a:sym typeface="Open Sans"/>
              </a:defRPr>
            </a:lvl3pPr>
            <a:lvl4pPr marR="0" lvl="3" algn="l" rtl="0">
              <a:spcBef>
                <a:spcPts val="300"/>
              </a:spcBef>
              <a:spcAft>
                <a:spcPts val="0"/>
              </a:spcAft>
              <a:buClr>
                <a:schemeClr val="lt2"/>
              </a:buClr>
              <a:buSzPts val="1800"/>
              <a:buFont typeface="Noto Sans Symbols"/>
              <a:buChar char="−"/>
              <a:defRPr sz="1800" b="0" i="0" u="none" strike="noStrike" cap="none">
                <a:solidFill>
                  <a:schemeClr val="lt2"/>
                </a:solidFill>
                <a:latin typeface="Open Sans"/>
                <a:ea typeface="Open Sans"/>
                <a:cs typeface="Open Sans"/>
                <a:sym typeface="Open Sans"/>
              </a:defRPr>
            </a:lvl4pPr>
            <a:lvl5pPr marR="0" lvl="4" algn="l" rtl="0">
              <a:spcBef>
                <a:spcPts val="300"/>
              </a:spcBef>
              <a:spcAft>
                <a:spcPts val="0"/>
              </a:spcAft>
              <a:buClr>
                <a:schemeClr val="lt2"/>
              </a:buClr>
              <a:buSzPts val="1800"/>
              <a:buFont typeface="Noto Sans Symbols"/>
              <a:buChar char="−"/>
              <a:defRPr sz="1800" b="0" i="0" u="none" strike="noStrike" cap="none">
                <a:solidFill>
                  <a:schemeClr val="lt2"/>
                </a:solidFill>
                <a:latin typeface="Open Sans"/>
                <a:ea typeface="Open Sans"/>
                <a:cs typeface="Open Sans"/>
                <a:sym typeface="Open Sans"/>
              </a:defRPr>
            </a:lvl5pPr>
            <a:lvl6pPr marR="0" lvl="5" algn="l" rtl="0">
              <a:spcBef>
                <a:spcPts val="0"/>
              </a:spcBef>
              <a:spcAft>
                <a:spcPts val="0"/>
              </a:spcAft>
              <a:buClr>
                <a:schemeClr val="dk1"/>
              </a:buClr>
              <a:buSzPts val="1600"/>
              <a:buFont typeface="Arial"/>
              <a:buNone/>
              <a:defRPr sz="1600" b="1" i="0" u="none" strike="noStrike" cap="none">
                <a:solidFill>
                  <a:schemeClr val="dk1"/>
                </a:solidFill>
                <a:latin typeface="Open Sans"/>
                <a:ea typeface="Open Sans"/>
                <a:cs typeface="Open Sans"/>
                <a:sym typeface="Open Sans"/>
              </a:defRPr>
            </a:lvl6pPr>
            <a:lvl7pPr marR="0" lvl="6" algn="l" rtl="0">
              <a:spcBef>
                <a:spcPts val="0"/>
              </a:spcBef>
              <a:spcAft>
                <a:spcPts val="0"/>
              </a:spcAft>
              <a:buClr>
                <a:schemeClr val="dk1"/>
              </a:buClr>
              <a:buSzPts val="3200"/>
              <a:buFont typeface="Arial"/>
              <a:buNone/>
              <a:defRPr sz="3200" b="0" i="0" u="none" strike="noStrike" cap="none">
                <a:solidFill>
                  <a:schemeClr val="dk1"/>
                </a:solidFill>
                <a:latin typeface="Open Sans"/>
                <a:ea typeface="Open Sans"/>
                <a:cs typeface="Open Sans"/>
                <a:sym typeface="Open Sans"/>
              </a:defRPr>
            </a:lvl7pPr>
            <a:lvl8pPr marR="0" lvl="7"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8pPr>
            <a:lvl9pPr marR="0" lvl="8"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
        <p:cNvGrpSpPr/>
        <p:nvPr/>
      </p:nvGrpSpPr>
      <p:grpSpPr>
        <a:xfrm>
          <a:off x="0" y="0"/>
          <a:ext cx="0" cy="0"/>
          <a:chOff x="0" y="0"/>
          <a:chExt cx="0" cy="0"/>
        </a:xfrm>
      </p:grpSpPr>
      <p:sp>
        <p:nvSpPr>
          <p:cNvPr id="10" name="Google Shape;10;p24" descr="[DECORATIVE]"/>
          <p:cNvSpPr txBox="1"/>
          <p:nvPr/>
        </p:nvSpPr>
        <p:spPr>
          <a:xfrm>
            <a:off x="10912415" y="0"/>
            <a:ext cx="542984" cy="1238491"/>
          </a:xfrm>
          <a:prstGeom prst="rect">
            <a:avLst/>
          </a:prstGeom>
          <a:gradFill>
            <a:gsLst>
              <a:gs pos="0">
                <a:schemeClr val="accent5"/>
              </a:gs>
              <a:gs pos="40000">
                <a:schemeClr val="accent4"/>
              </a:gs>
              <a:gs pos="100000">
                <a:schemeClr val="accent5"/>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200" b="0" i="0" u="none" strike="noStrike" cap="none">
                <a:solidFill>
                  <a:schemeClr val="dk2"/>
                </a:solidFill>
                <a:latin typeface="Open Sans"/>
                <a:ea typeface="Open Sans"/>
                <a:cs typeface="Open Sans"/>
                <a:sym typeface="Open Sans"/>
              </a:rPr>
              <a:t>‹Nr.›</a:t>
            </a:fld>
            <a:endParaRPr sz="1200" b="0" i="0" u="none" strike="noStrike" cap="none">
              <a:solidFill>
                <a:schemeClr val="dk2"/>
              </a:solidFill>
              <a:latin typeface="Open Sans"/>
              <a:ea typeface="Open Sans"/>
              <a:cs typeface="Open Sans"/>
              <a:sym typeface="Open Sans"/>
            </a:endParaRPr>
          </a:p>
        </p:txBody>
      </p:sp>
      <p:sp>
        <p:nvSpPr>
          <p:cNvPr id="11" name="Google Shape;11;p24"/>
          <p:cNvSpPr txBox="1">
            <a:spLocks noGrp="1"/>
          </p:cNvSpPr>
          <p:nvPr>
            <p:ph type="title"/>
          </p:nvPr>
        </p:nvSpPr>
        <p:spPr>
          <a:xfrm>
            <a:off x="874712" y="346075"/>
            <a:ext cx="10580687" cy="892416"/>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accent4"/>
              </a:buClr>
              <a:buSzPts val="2800"/>
              <a:buFont typeface="Open Sans"/>
              <a:buNone/>
              <a:defRPr sz="2800" b="0" i="0" u="none" strike="noStrike" cap="none">
                <a:solidFill>
                  <a:schemeClr val="accent4"/>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4"/>
          <p:cNvSpPr txBox="1">
            <a:spLocks noGrp="1"/>
          </p:cNvSpPr>
          <p:nvPr>
            <p:ph type="body" idx="1"/>
          </p:nvPr>
        </p:nvSpPr>
        <p:spPr>
          <a:xfrm>
            <a:off x="874712" y="1481138"/>
            <a:ext cx="10580687" cy="4360861"/>
          </a:xfrm>
          <a:prstGeom prst="rect">
            <a:avLst/>
          </a:prstGeom>
          <a:noFill/>
          <a:ln>
            <a:noFill/>
          </a:ln>
        </p:spPr>
        <p:txBody>
          <a:bodyPr spcFirstLastPara="1" wrap="square" lIns="0" tIns="0" rIns="0" bIns="0" anchor="t" anchorCtr="0">
            <a:noAutofit/>
          </a:bodyPr>
          <a:lstStyle>
            <a:lvl1pPr marL="457200" marR="0" lvl="0" indent="-228600" algn="l" rtl="0">
              <a:spcBef>
                <a:spcPts val="600"/>
              </a:spcBef>
              <a:spcAft>
                <a:spcPts val="0"/>
              </a:spcAft>
              <a:buClr>
                <a:schemeClr val="lt2"/>
              </a:buClr>
              <a:buSzPts val="2000"/>
              <a:buFont typeface="Arial"/>
              <a:buNone/>
              <a:defRPr sz="2000" b="0" i="0" u="none" strike="noStrike" cap="none">
                <a:solidFill>
                  <a:schemeClr val="lt2"/>
                </a:solidFill>
                <a:latin typeface="Open Sans"/>
                <a:ea typeface="Open Sans"/>
                <a:cs typeface="Open Sans"/>
                <a:sym typeface="Open Sans"/>
              </a:defRPr>
            </a:lvl1pPr>
            <a:lvl2pPr marL="914400" marR="0" lvl="1" indent="-355600" algn="l" rtl="0">
              <a:spcBef>
                <a:spcPts val="300"/>
              </a:spcBef>
              <a:spcAft>
                <a:spcPts val="0"/>
              </a:spcAft>
              <a:buClr>
                <a:schemeClr val="lt2"/>
              </a:buClr>
              <a:buSzPts val="2000"/>
              <a:buFont typeface="Open Sans"/>
              <a:buChar char="—"/>
              <a:defRPr sz="2000" b="0" i="0" u="none" strike="noStrike" cap="none">
                <a:solidFill>
                  <a:schemeClr val="lt2"/>
                </a:solidFill>
                <a:latin typeface="Open Sans"/>
                <a:ea typeface="Open Sans"/>
                <a:cs typeface="Open Sans"/>
                <a:sym typeface="Open Sans"/>
              </a:defRPr>
            </a:lvl2pPr>
            <a:lvl3pPr marL="1371600" marR="0" lvl="2" indent="-228600" algn="l" rtl="0">
              <a:spcBef>
                <a:spcPts val="600"/>
              </a:spcBef>
              <a:spcAft>
                <a:spcPts val="0"/>
              </a:spcAft>
              <a:buClr>
                <a:schemeClr val="lt2"/>
              </a:buClr>
              <a:buSzPts val="1800"/>
              <a:buFont typeface="Arial"/>
              <a:buNone/>
              <a:defRPr sz="1800" b="0" i="0" u="none" strike="noStrike" cap="none">
                <a:solidFill>
                  <a:schemeClr val="lt2"/>
                </a:solidFill>
                <a:latin typeface="Open Sans"/>
                <a:ea typeface="Open Sans"/>
                <a:cs typeface="Open Sans"/>
                <a:sym typeface="Open Sans"/>
              </a:defRPr>
            </a:lvl3pPr>
            <a:lvl4pPr marL="1828800" marR="0" lvl="3" indent="-342900" algn="l" rtl="0">
              <a:spcBef>
                <a:spcPts val="300"/>
              </a:spcBef>
              <a:spcAft>
                <a:spcPts val="0"/>
              </a:spcAft>
              <a:buClr>
                <a:schemeClr val="lt2"/>
              </a:buClr>
              <a:buSzPts val="1800"/>
              <a:buFont typeface="Noto Sans Symbols"/>
              <a:buChar char="−"/>
              <a:defRPr sz="1800" b="0" i="0" u="none" strike="noStrike" cap="none">
                <a:solidFill>
                  <a:schemeClr val="lt2"/>
                </a:solidFill>
                <a:latin typeface="Open Sans"/>
                <a:ea typeface="Open Sans"/>
                <a:cs typeface="Open Sans"/>
                <a:sym typeface="Open Sans"/>
              </a:defRPr>
            </a:lvl4pPr>
            <a:lvl5pPr marL="2286000" marR="0" lvl="4" indent="-342900" algn="l" rtl="0">
              <a:spcBef>
                <a:spcPts val="300"/>
              </a:spcBef>
              <a:spcAft>
                <a:spcPts val="0"/>
              </a:spcAft>
              <a:buClr>
                <a:schemeClr val="lt2"/>
              </a:buClr>
              <a:buSzPts val="1800"/>
              <a:buFont typeface="Noto Sans Symbols"/>
              <a:buChar char="−"/>
              <a:defRPr sz="1800" b="0" i="0" u="none" strike="noStrike" cap="none">
                <a:solidFill>
                  <a:schemeClr val="lt2"/>
                </a:solidFill>
                <a:latin typeface="Open Sans"/>
                <a:ea typeface="Open Sans"/>
                <a:cs typeface="Open Sans"/>
                <a:sym typeface="Open Sans"/>
              </a:defRPr>
            </a:lvl5pPr>
            <a:lvl6pPr marL="2743200" marR="0" lvl="5" indent="-228600" algn="l" rtl="0">
              <a:spcBef>
                <a:spcPts val="0"/>
              </a:spcBef>
              <a:spcAft>
                <a:spcPts val="0"/>
              </a:spcAft>
              <a:buClr>
                <a:schemeClr val="dk1"/>
              </a:buClr>
              <a:buSzPts val="1600"/>
              <a:buFont typeface="Arial"/>
              <a:buNone/>
              <a:defRPr sz="1600" b="1" i="0" u="none" strike="noStrike" cap="none">
                <a:solidFill>
                  <a:schemeClr val="dk1"/>
                </a:solidFill>
                <a:latin typeface="Open Sans"/>
                <a:ea typeface="Open Sans"/>
                <a:cs typeface="Open Sans"/>
                <a:sym typeface="Open Sans"/>
              </a:defRPr>
            </a:lvl6pPr>
            <a:lvl7pPr marL="3200400" marR="0" lvl="6" indent="-228600" algn="l" rtl="0">
              <a:spcBef>
                <a:spcPts val="0"/>
              </a:spcBef>
              <a:spcAft>
                <a:spcPts val="0"/>
              </a:spcAft>
              <a:buClr>
                <a:schemeClr val="dk1"/>
              </a:buClr>
              <a:buSzPts val="3200"/>
              <a:buFont typeface="Arial"/>
              <a:buNone/>
              <a:defRPr sz="32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9pPr>
          </a:lstStyle>
          <a:p>
            <a:endParaRPr/>
          </a:p>
        </p:txBody>
      </p:sp>
      <p:sp>
        <p:nvSpPr>
          <p:cNvPr id="13" name="Google Shape;13;p24" descr="[DECORATIVE]"/>
          <p:cNvSpPr txBox="1"/>
          <p:nvPr/>
        </p:nvSpPr>
        <p:spPr>
          <a:xfrm>
            <a:off x="874711" y="6568028"/>
            <a:ext cx="10580687" cy="184666"/>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chemeClr val="lt2"/>
              </a:buClr>
              <a:buSzPts val="1200"/>
              <a:buFont typeface="Open Sans"/>
              <a:buNone/>
            </a:pPr>
            <a:r>
              <a:rPr lang="en-US" sz="1200" b="0" i="0" u="none" strike="noStrike" cap="none">
                <a:solidFill>
                  <a:schemeClr val="lt2"/>
                </a:solidFill>
                <a:latin typeface="Open Sans"/>
                <a:ea typeface="Open Sans"/>
                <a:cs typeface="Open Sans"/>
                <a:sym typeface="Open Sans"/>
              </a:rPr>
              <a:t>A</a:t>
            </a:r>
            <a:r>
              <a:rPr lang="en-US" sz="1200">
                <a:solidFill>
                  <a:schemeClr val="lt2"/>
                </a:solidFill>
                <a:latin typeface="Open Sans"/>
                <a:ea typeface="Open Sans"/>
                <a:cs typeface="Open Sans"/>
                <a:sym typeface="Open Sans"/>
              </a:rPr>
              <a:t>ccessible</a:t>
            </a:r>
            <a:r>
              <a:rPr lang="en-US" sz="1200" b="0" i="0" u="none" strike="noStrike" cap="none">
                <a:solidFill>
                  <a:schemeClr val="lt2"/>
                </a:solidFill>
                <a:latin typeface="Open Sans"/>
                <a:ea typeface="Open Sans"/>
                <a:cs typeface="Open Sans"/>
                <a:sym typeface="Open Sans"/>
              </a:rPr>
              <a:t> Indoor Maps // </a:t>
            </a:r>
            <a:r>
              <a:rPr lang="en-US" sz="1200">
                <a:solidFill>
                  <a:schemeClr val="lt2"/>
                </a:solidFill>
                <a:latin typeface="Open Sans"/>
                <a:ea typeface="Open Sans"/>
                <a:cs typeface="Open Sans"/>
                <a:sym typeface="Open Sans"/>
              </a:rPr>
              <a:t>Claudia Loitsch</a:t>
            </a:r>
            <a:r>
              <a:rPr lang="en-US" sz="1200" b="0" i="0" u="none" strike="noStrike" cap="none">
                <a:solidFill>
                  <a:schemeClr val="lt2"/>
                </a:solidFill>
                <a:latin typeface="Open Sans"/>
                <a:ea typeface="Open Sans"/>
                <a:cs typeface="Open Sans"/>
                <a:sym typeface="Open Sans"/>
              </a:rPr>
              <a:t> // </a:t>
            </a:r>
            <a:r>
              <a:rPr lang="en-US" sz="1200">
                <a:solidFill>
                  <a:schemeClr val="lt2"/>
                </a:solidFill>
                <a:latin typeface="Open Sans"/>
                <a:ea typeface="Open Sans"/>
                <a:cs typeface="Open Sans"/>
                <a:sym typeface="Open Sans"/>
              </a:rPr>
              <a:t>W3C</a:t>
            </a:r>
            <a:r>
              <a:rPr lang="en-US" sz="1200">
                <a:solidFill>
                  <a:schemeClr val="lt1"/>
                </a:solidFill>
                <a:latin typeface="Open Sans"/>
                <a:ea typeface="Open Sans"/>
                <a:cs typeface="Open Sans"/>
                <a:sym typeface="Open Sans"/>
              </a:rPr>
              <a:t> 2020</a:t>
            </a:r>
            <a:r>
              <a:rPr lang="en-US" sz="1200">
                <a:solidFill>
                  <a:schemeClr val="lt2"/>
                </a:solidFill>
                <a:latin typeface="Open Sans"/>
                <a:ea typeface="Open Sans"/>
                <a:cs typeface="Open Sans"/>
                <a:sym typeface="Open Sans"/>
              </a:rPr>
              <a:t> - Maps for the Web</a:t>
            </a:r>
            <a:endParaRPr sz="1200" b="0" i="0" u="none" strike="noStrike" cap="none">
              <a:solidFill>
                <a:schemeClr val="lt2"/>
              </a:solidFill>
              <a:latin typeface="Open Sans"/>
              <a:ea typeface="Open Sans"/>
              <a:cs typeface="Open Sans"/>
              <a:sym typeface="Open Sans"/>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992">
          <p15:clr>
            <a:srgbClr val="F26B43"/>
          </p15:clr>
        </p15:guide>
        <p15:guide id="2" pos="1120">
          <p15:clr>
            <a:srgbClr val="F26B43"/>
          </p15:clr>
        </p15:guide>
        <p15:guide id="3" pos="1676">
          <p15:clr>
            <a:srgbClr val="F26B43"/>
          </p15:clr>
        </p15:guide>
        <p15:guide id="4" pos="1556">
          <p15:clr>
            <a:srgbClr val="F26B43"/>
          </p15:clr>
        </p15:guide>
        <p15:guide id="5" pos="2252">
          <p15:clr>
            <a:srgbClr val="F26B43"/>
          </p15:clr>
        </p15:guide>
        <p15:guide id="6" pos="2128">
          <p15:clr>
            <a:srgbClr val="F26B43"/>
          </p15:clr>
        </p15:guide>
        <p15:guide id="7" pos="3824">
          <p15:clr>
            <a:srgbClr val="F26B43"/>
          </p15:clr>
        </p15:guide>
        <p15:guide id="8" pos="3948">
          <p15:clr>
            <a:srgbClr val="F26B43"/>
          </p15:clr>
        </p15:guide>
        <p15:guide id="9" pos="4384">
          <p15:clr>
            <a:srgbClr val="F26B43"/>
          </p15:clr>
        </p15:guide>
        <p15:guide id="10" pos="4508">
          <p15:clr>
            <a:srgbClr val="F26B43"/>
          </p15:clr>
        </p15:guide>
        <p15:guide id="11" pos="6780">
          <p15:clr>
            <a:srgbClr val="F26B43"/>
          </p15:clr>
        </p15:guide>
        <p15:guide id="12" pos="6656">
          <p15:clr>
            <a:srgbClr val="F26B43"/>
          </p15:clr>
        </p15:guide>
        <p15:guide id="13" pos="4960">
          <p15:clr>
            <a:srgbClr val="F26B43"/>
          </p15:clr>
        </p15:guide>
        <p15:guide id="14" pos="5084">
          <p15:clr>
            <a:srgbClr val="F26B43"/>
          </p15:clr>
        </p15:guide>
        <p15:guide id="15" orient="horz" pos="538">
          <p15:clr>
            <a:srgbClr val="F26B43"/>
          </p15:clr>
        </p15:guide>
        <p15:guide id="16" pos="551">
          <p15:clr>
            <a:srgbClr val="F26B43"/>
          </p15:clr>
        </p15:guide>
        <p15:guide id="17" pos="6092">
          <p15:clr>
            <a:srgbClr val="F26B43"/>
          </p15:clr>
        </p15:guide>
        <p15:guide id="18" pos="6216">
          <p15:clr>
            <a:srgbClr val="F26B43"/>
          </p15:clr>
        </p15:guide>
        <p15:guide id="19" pos="2692">
          <p15:clr>
            <a:srgbClr val="F26B43"/>
          </p15:clr>
        </p15:guide>
        <p15:guide id="20" pos="2808">
          <p15:clr>
            <a:srgbClr val="F26B43"/>
          </p15:clr>
        </p15:guide>
        <p15:guide id="21" pos="3260">
          <p15:clr>
            <a:srgbClr val="F26B43"/>
          </p15:clr>
        </p15:guide>
        <p15:guide id="22" pos="3380">
          <p15:clr>
            <a:srgbClr val="F26B43"/>
          </p15:clr>
        </p15:guide>
        <p15:guide id="23" pos="5520">
          <p15:clr>
            <a:srgbClr val="F26B43"/>
          </p15:clr>
        </p15:guide>
        <p15:guide id="24" orient="horz" pos="933">
          <p15:clr>
            <a:srgbClr val="F26B43"/>
          </p15:clr>
        </p15:guide>
        <p15:guide id="25" orient="horz" pos="759">
          <p15:clr>
            <a:srgbClr val="F26B43"/>
          </p15:clr>
        </p15:guide>
        <p15:guide id="26" orient="horz" pos="218">
          <p15:clr>
            <a:srgbClr val="F26B43"/>
          </p15:clr>
        </p15:guide>
        <p15:guide id="27" orient="horz" pos="3680">
          <p15:clr>
            <a:srgbClr val="F26B43"/>
          </p15:clr>
        </p15:guide>
        <p15:guide id="28" orient="horz" pos="3861">
          <p15:clr>
            <a:srgbClr val="F26B43"/>
          </p15:clr>
        </p15:guide>
        <p15:guide id="29" orient="horz" pos="2130">
          <p15:clr>
            <a:srgbClr val="F26B43"/>
          </p15:clr>
        </p15:guide>
        <p15:guide id="30" pos="5648">
          <p15:clr>
            <a:srgbClr val="F26B43"/>
          </p15:clr>
        </p15:guide>
        <p15:guide id="31" orient="horz" pos="649">
          <p15:clr>
            <a:srgbClr val="F26B43"/>
          </p15:clr>
        </p15:guide>
        <p15:guide id="32" pos="7216">
          <p15:clr>
            <a:srgbClr val="F26B43"/>
          </p15:clr>
        </p15:guide>
        <p15:guide id="33" orient="horz" pos="3988">
          <p15:clr>
            <a:srgbClr val="F26B43"/>
          </p15:clr>
        </p15:guide>
        <p15:guide id="34" orient="horz" pos="4196">
          <p15:clr>
            <a:srgbClr val="F26B43"/>
          </p15:clr>
        </p15:guide>
        <p15:guide id="35" pos="318">
          <p15:clr>
            <a:srgbClr val="F26B43"/>
          </p15:clr>
        </p15:guide>
        <p15:guide id="36" orient="horz" pos="411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tu-dresden.de/ing/informatik/ai/mci/forschung/forschungsgebiete/tactile-map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hyperlink" Target="https://www.microsoft.com/en-us/research/product/soundscape/" TargetMode="Externa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hyperlink" Target="mailto:Claudia.loitsch@tu-dresden.de"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accessiblemaps.de/" TargetMode="External"/><Relationship Id="rId4" Type="http://schemas.openxmlformats.org/officeDocument/2006/relationships/hyperlink" Target="mailto:Julian.Striegl@tu-dresden.de"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accessiblemaps.de/?page_id=121&amp;lang=en"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1"/>
          <p:cNvSpPr txBox="1">
            <a:spLocks noGrp="1"/>
          </p:cNvSpPr>
          <p:nvPr>
            <p:ph type="title"/>
          </p:nvPr>
        </p:nvSpPr>
        <p:spPr>
          <a:xfrm>
            <a:off x="874713" y="3392203"/>
            <a:ext cx="8009997" cy="972108"/>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2"/>
              </a:buClr>
              <a:buSzPts val="3200"/>
              <a:buFont typeface="Open Sans"/>
              <a:buNone/>
            </a:pPr>
            <a:r>
              <a:rPr lang="en-US" dirty="0"/>
              <a:t>Accessible Indoor Maps: </a:t>
            </a:r>
            <a:br>
              <a:rPr lang="en-US" dirty="0"/>
            </a:br>
            <a:r>
              <a:rPr lang="en-US" sz="2100" dirty="0"/>
              <a:t>Information Need and Automated Solutions to Address Gaps in Maps for People with Disabilities</a:t>
            </a:r>
            <a:endParaRPr sz="2100" dirty="0"/>
          </a:p>
          <a:p>
            <a:pPr marL="0" lvl="0" indent="0" algn="l" rtl="0">
              <a:spcBef>
                <a:spcPts val="0"/>
              </a:spcBef>
              <a:spcAft>
                <a:spcPts val="0"/>
              </a:spcAft>
              <a:buClr>
                <a:schemeClr val="dk2"/>
              </a:buClr>
              <a:buSzPts val="3200"/>
              <a:buFont typeface="Open Sans"/>
              <a:buNone/>
            </a:pPr>
            <a:endParaRPr dirty="0"/>
          </a:p>
        </p:txBody>
      </p:sp>
      <p:sp>
        <p:nvSpPr>
          <p:cNvPr id="54" name="Google Shape;54;p1"/>
          <p:cNvSpPr txBox="1">
            <a:spLocks noGrp="1"/>
          </p:cNvSpPr>
          <p:nvPr>
            <p:ph type="body" idx="1"/>
          </p:nvPr>
        </p:nvSpPr>
        <p:spPr>
          <a:xfrm>
            <a:off x="874713" y="2420841"/>
            <a:ext cx="6810137" cy="828676"/>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600"/>
              <a:buNone/>
            </a:pPr>
            <a:r>
              <a:rPr lang="en-US"/>
              <a:t/>
            </a:r>
            <a:br>
              <a:rPr lang="en-US"/>
            </a:br>
            <a:r>
              <a:rPr lang="en-US"/>
              <a:t>Dr. Claudia Loitsch, Julian Striegl</a:t>
            </a:r>
            <a:br>
              <a:rPr lang="en-US"/>
            </a:br>
            <a:r>
              <a:rPr lang="en-US"/>
              <a:t>Dresden University of Technology</a:t>
            </a:r>
            <a:endParaRPr/>
          </a:p>
          <a:p>
            <a:pPr marL="0" lvl="0" indent="0" algn="l" rtl="0">
              <a:spcBef>
                <a:spcPts val="0"/>
              </a:spcBef>
              <a:spcAft>
                <a:spcPts val="0"/>
              </a:spcAft>
              <a:buClr>
                <a:schemeClr val="dk1"/>
              </a:buClr>
              <a:buSzPts val="1600"/>
              <a:buNone/>
            </a:pPr>
            <a:endParaRPr/>
          </a:p>
        </p:txBody>
      </p:sp>
      <p:sp>
        <p:nvSpPr>
          <p:cNvPr id="55" name="Google Shape;55;p1"/>
          <p:cNvSpPr txBox="1">
            <a:spLocks noGrp="1"/>
          </p:cNvSpPr>
          <p:nvPr>
            <p:ph type="subTitle" idx="2"/>
          </p:nvPr>
        </p:nvSpPr>
        <p:spPr>
          <a:xfrm>
            <a:off x="874714" y="4494775"/>
            <a:ext cx="10438871" cy="1334525"/>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2000"/>
              <a:buNone/>
            </a:pPr>
            <a:endParaRPr/>
          </a:p>
          <a:p>
            <a:pPr marL="0" lvl="0" indent="0" algn="l" rtl="0">
              <a:spcBef>
                <a:spcPts val="600"/>
              </a:spcBef>
              <a:spcAft>
                <a:spcPts val="0"/>
              </a:spcAft>
              <a:buClr>
                <a:schemeClr val="dk1"/>
              </a:buClr>
              <a:buSzPts val="2000"/>
              <a:buNone/>
            </a:pPr>
            <a:r>
              <a:rPr lang="en-US"/>
              <a:t>20.08.2020</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93ab80b606_0_296"/>
          <p:cNvSpPr txBox="1">
            <a:spLocks noGrp="1"/>
          </p:cNvSpPr>
          <p:nvPr>
            <p:ph type="title"/>
          </p:nvPr>
        </p:nvSpPr>
        <p:spPr>
          <a:xfrm>
            <a:off x="911926" y="2663973"/>
            <a:ext cx="10580700" cy="76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800"/>
              <a:t>Accessible Representations of Indoor Maps</a:t>
            </a:r>
            <a:endParaRPr sz="3800"/>
          </a:p>
        </p:txBody>
      </p:sp>
      <p:sp>
        <p:nvSpPr>
          <p:cNvPr id="132" name="Google Shape;132;g93ab80b606_0_296"/>
          <p:cNvSpPr txBox="1">
            <a:spLocks noGrp="1"/>
          </p:cNvSpPr>
          <p:nvPr>
            <p:ph type="body" idx="1"/>
          </p:nvPr>
        </p:nvSpPr>
        <p:spPr>
          <a:xfrm>
            <a:off x="911926" y="3565096"/>
            <a:ext cx="10580700" cy="9144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a:t>Address Diversity</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9307a06c62_0_15"/>
          <p:cNvSpPr txBox="1">
            <a:spLocks noGrp="1"/>
          </p:cNvSpPr>
          <p:nvPr>
            <p:ph type="title"/>
          </p:nvPr>
        </p:nvSpPr>
        <p:spPr>
          <a:xfrm>
            <a:off x="874712" y="346075"/>
            <a:ext cx="10580700" cy="892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State of the Art</a:t>
            </a:r>
            <a:br>
              <a:rPr lang="en-US" dirty="0"/>
            </a:br>
            <a:r>
              <a:rPr lang="en-US" sz="2000" dirty="0"/>
              <a:t>Techniques to Make (Indoor) Maps Accessible for People with VI</a:t>
            </a:r>
            <a:endParaRPr sz="2000" dirty="0"/>
          </a:p>
        </p:txBody>
      </p:sp>
      <p:sp>
        <p:nvSpPr>
          <p:cNvPr id="144" name="Google Shape;144;g9307a06c62_0_15"/>
          <p:cNvSpPr txBox="1"/>
          <p:nvPr/>
        </p:nvSpPr>
        <p:spPr>
          <a:xfrm>
            <a:off x="874700" y="1277900"/>
            <a:ext cx="2369700" cy="40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dirty="0">
                <a:solidFill>
                  <a:schemeClr val="lt1"/>
                </a:solidFill>
                <a:latin typeface="Open Sans"/>
                <a:ea typeface="Open Sans"/>
                <a:cs typeface="Open Sans"/>
                <a:sym typeface="Open Sans"/>
              </a:rPr>
              <a:t>Tactile Maps</a:t>
            </a:r>
            <a:endParaRPr sz="1600" b="1" dirty="0">
              <a:solidFill>
                <a:schemeClr val="lt1"/>
              </a:solidFill>
              <a:latin typeface="Open Sans"/>
              <a:ea typeface="Open Sans"/>
              <a:cs typeface="Open Sans"/>
              <a:sym typeface="Open Sans"/>
            </a:endParaRPr>
          </a:p>
          <a:p>
            <a:pPr marL="0" lvl="0" indent="0" algn="l" rtl="0">
              <a:spcBef>
                <a:spcPts val="0"/>
              </a:spcBef>
              <a:spcAft>
                <a:spcPts val="0"/>
              </a:spcAft>
              <a:buNone/>
            </a:pPr>
            <a:r>
              <a:rPr lang="en-US" sz="1600" dirty="0">
                <a:solidFill>
                  <a:schemeClr val="lt1"/>
                </a:solidFill>
                <a:latin typeface="Open Sans"/>
                <a:ea typeface="Open Sans"/>
                <a:cs typeface="Open Sans"/>
                <a:sym typeface="Open Sans"/>
              </a:rPr>
              <a:t>Most frequently used approach; effective for learning spatial structures [EUO98, GOL18]</a:t>
            </a:r>
            <a:endParaRPr sz="1600" b="1" dirty="0">
              <a:solidFill>
                <a:schemeClr val="lt1"/>
              </a:solidFill>
              <a:latin typeface="Open Sans"/>
              <a:ea typeface="Open Sans"/>
              <a:cs typeface="Open Sans"/>
              <a:sym typeface="Open Sans"/>
            </a:endParaRPr>
          </a:p>
          <a:p>
            <a:pPr marL="0" lvl="0" indent="0" algn="l" rtl="0">
              <a:spcBef>
                <a:spcPts val="0"/>
              </a:spcBef>
              <a:spcAft>
                <a:spcPts val="0"/>
              </a:spcAft>
              <a:buNone/>
            </a:pPr>
            <a:endParaRPr dirty="0">
              <a:latin typeface="Open Sans"/>
              <a:ea typeface="Open Sans"/>
              <a:cs typeface="Open Sans"/>
              <a:sym typeface="Open Sans"/>
            </a:endParaRPr>
          </a:p>
        </p:txBody>
      </p:sp>
      <p:grpSp>
        <p:nvGrpSpPr>
          <p:cNvPr id="2" name="Gruppieren 1" title="grouped elements"/>
          <p:cNvGrpSpPr/>
          <p:nvPr/>
        </p:nvGrpSpPr>
        <p:grpSpPr>
          <a:xfrm>
            <a:off x="874700" y="3019125"/>
            <a:ext cx="2369700" cy="2790700"/>
            <a:chOff x="874700" y="3019125"/>
            <a:chExt cx="2369700" cy="2790700"/>
          </a:xfrm>
        </p:grpSpPr>
        <p:pic>
          <p:nvPicPr>
            <p:cNvPr id="146" name="Google Shape;146;g9307a06c62_0_15" descr="Photo of an indoor map created on swell paper. The perspective of the photo shows the raised lines of rooms."/>
            <p:cNvPicPr preferRelativeResize="0"/>
            <p:nvPr/>
          </p:nvPicPr>
          <p:blipFill>
            <a:blip r:embed="rId3">
              <a:alphaModFix/>
            </a:blip>
            <a:stretch>
              <a:fillRect/>
            </a:stretch>
          </p:blipFill>
          <p:spPr>
            <a:xfrm>
              <a:off x="950901" y="3019125"/>
              <a:ext cx="2069034" cy="1551775"/>
            </a:xfrm>
            <a:prstGeom prst="rect">
              <a:avLst/>
            </a:prstGeom>
            <a:noFill/>
            <a:ln>
              <a:noFill/>
            </a:ln>
          </p:spPr>
        </p:pic>
        <p:sp>
          <p:nvSpPr>
            <p:cNvPr id="145" name="Google Shape;145;g9307a06c62_0_15" descr=" &#10;"/>
            <p:cNvSpPr txBox="1"/>
            <p:nvPr/>
          </p:nvSpPr>
          <p:spPr>
            <a:xfrm>
              <a:off x="874700" y="4624825"/>
              <a:ext cx="2369700" cy="11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solidFill>
                    <a:schemeClr val="lt1"/>
                  </a:solidFill>
                  <a:latin typeface="Open Sans"/>
                  <a:ea typeface="Open Sans"/>
                  <a:cs typeface="Open Sans"/>
                  <a:sym typeface="Open Sans"/>
                </a:rPr>
                <a:t>Example: Indoor map created on swell paper </a:t>
              </a:r>
              <a:endParaRPr sz="1600" dirty="0">
                <a:solidFill>
                  <a:schemeClr val="lt1"/>
                </a:solidFill>
                <a:latin typeface="Open Sans"/>
                <a:ea typeface="Open Sans"/>
                <a:cs typeface="Open Sans"/>
                <a:sym typeface="Open Sans"/>
              </a:endParaRPr>
            </a:p>
          </p:txBody>
        </p:sp>
      </p:grpSp>
      <p:sp>
        <p:nvSpPr>
          <p:cNvPr id="141" name="Google Shape;141;g9307a06c62_0_15"/>
          <p:cNvSpPr txBox="1"/>
          <p:nvPr/>
        </p:nvSpPr>
        <p:spPr>
          <a:xfrm>
            <a:off x="4111050" y="1277900"/>
            <a:ext cx="2369700" cy="40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solidFill>
                  <a:schemeClr val="lt1"/>
                </a:solidFill>
                <a:latin typeface="Open Sans"/>
                <a:ea typeface="Open Sans"/>
                <a:cs typeface="Open Sans"/>
                <a:sym typeface="Open Sans"/>
              </a:rPr>
              <a:t>Virtual Acoustic Map</a:t>
            </a:r>
            <a:endParaRPr sz="1600" b="1">
              <a:solidFill>
                <a:schemeClr val="lt1"/>
              </a:solidFill>
              <a:latin typeface="Open Sans"/>
              <a:ea typeface="Open Sans"/>
              <a:cs typeface="Open Sans"/>
              <a:sym typeface="Open Sans"/>
            </a:endParaRPr>
          </a:p>
          <a:p>
            <a:pPr marL="0" lvl="0" indent="0" algn="l" rtl="0">
              <a:spcBef>
                <a:spcPts val="0"/>
              </a:spcBef>
              <a:spcAft>
                <a:spcPts val="0"/>
              </a:spcAft>
              <a:buNone/>
            </a:pPr>
            <a:r>
              <a:rPr lang="en-US" sz="1600">
                <a:solidFill>
                  <a:schemeClr val="lt1"/>
                </a:solidFill>
                <a:latin typeface="Open Sans"/>
                <a:ea typeface="Open Sans"/>
                <a:cs typeface="Open Sans"/>
                <a:sym typeface="Open Sans"/>
              </a:rPr>
              <a:t>Conversion of map items into different sounds</a:t>
            </a:r>
            <a:endParaRPr sz="1600" b="1">
              <a:solidFill>
                <a:schemeClr val="lt1"/>
              </a:solidFill>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p:txBody>
      </p:sp>
      <p:grpSp>
        <p:nvGrpSpPr>
          <p:cNvPr id="3" name="Gruppieren 2" title="grouped elements"/>
          <p:cNvGrpSpPr/>
          <p:nvPr/>
        </p:nvGrpSpPr>
        <p:grpSpPr>
          <a:xfrm>
            <a:off x="4013200" y="2234849"/>
            <a:ext cx="2660185" cy="2813101"/>
            <a:chOff x="4013200" y="2234849"/>
            <a:chExt cx="2660185" cy="2813101"/>
          </a:xfrm>
        </p:grpSpPr>
        <p:pic>
          <p:nvPicPr>
            <p:cNvPr id="140" name="Google Shape;140;g9307a06c62_0_15" descr="An illustration of a person's path taken while exploring with sound call outs along the way."/>
            <p:cNvPicPr preferRelativeResize="0"/>
            <p:nvPr/>
          </p:nvPicPr>
          <p:blipFill>
            <a:blip r:embed="rId4">
              <a:alphaModFix/>
            </a:blip>
            <a:stretch>
              <a:fillRect/>
            </a:stretch>
          </p:blipFill>
          <p:spPr>
            <a:xfrm>
              <a:off x="4013200" y="2234849"/>
              <a:ext cx="2660185" cy="1551775"/>
            </a:xfrm>
            <a:prstGeom prst="rect">
              <a:avLst/>
            </a:prstGeom>
            <a:noFill/>
            <a:ln>
              <a:noFill/>
            </a:ln>
          </p:spPr>
        </p:pic>
        <p:sp>
          <p:nvSpPr>
            <p:cNvPr id="142" name="Google Shape;142;g9307a06c62_0_15" descr="An illustration of a person's path taken while exploring with sound call outs along the way"/>
            <p:cNvSpPr txBox="1"/>
            <p:nvPr/>
          </p:nvSpPr>
          <p:spPr>
            <a:xfrm>
              <a:off x="4111050" y="3759150"/>
              <a:ext cx="2369700" cy="128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solidFill>
                    <a:schemeClr val="lt1"/>
                  </a:solidFill>
                  <a:latin typeface="Open Sans"/>
                  <a:ea typeface="Open Sans"/>
                  <a:cs typeface="Open Sans"/>
                  <a:sym typeface="Open Sans"/>
                </a:rPr>
                <a:t>Example: Microsoft Soundscape - A map delivered in 3D sound</a:t>
              </a:r>
              <a:r>
                <a:rPr lang="en-US" sz="1600" dirty="0">
                  <a:latin typeface="Open Sans"/>
                  <a:ea typeface="Open Sans"/>
                  <a:cs typeface="Open Sans"/>
                  <a:sym typeface="Open Sans"/>
                </a:rPr>
                <a:t> </a:t>
              </a:r>
              <a:endParaRPr sz="1600" dirty="0">
                <a:latin typeface="Open Sans"/>
                <a:ea typeface="Open Sans"/>
                <a:cs typeface="Open Sans"/>
                <a:sym typeface="Open Sans"/>
              </a:endParaRPr>
            </a:p>
            <a:p>
              <a:pPr marL="0" lvl="0" indent="0" algn="l" rtl="0">
                <a:spcBef>
                  <a:spcPts val="0"/>
                </a:spcBef>
                <a:spcAft>
                  <a:spcPts val="0"/>
                </a:spcAft>
                <a:buNone/>
              </a:pPr>
              <a:r>
                <a:rPr lang="en-US" sz="1100" u="sng" dirty="0">
                  <a:solidFill>
                    <a:schemeClr val="hlink"/>
                  </a:solidFill>
                  <a:hlinkClick r:id="rId5"/>
                </a:rPr>
                <a:t>https://www.microsoft.com/en-us/research/product/soundscape/</a:t>
              </a:r>
              <a:endParaRPr sz="1600" dirty="0">
                <a:latin typeface="Open Sans"/>
                <a:ea typeface="Open Sans"/>
                <a:cs typeface="Open Sans"/>
                <a:sym typeface="Open Sans"/>
              </a:endParaRPr>
            </a:p>
            <a:p>
              <a:pPr marL="0" lvl="0" indent="0" algn="l" rtl="0">
                <a:spcBef>
                  <a:spcPts val="0"/>
                </a:spcBef>
                <a:spcAft>
                  <a:spcPts val="0"/>
                </a:spcAft>
                <a:buNone/>
              </a:pPr>
              <a:endParaRPr dirty="0">
                <a:latin typeface="Open Sans"/>
                <a:ea typeface="Open Sans"/>
                <a:cs typeface="Open Sans"/>
                <a:sym typeface="Open Sans"/>
              </a:endParaRPr>
            </a:p>
          </p:txBody>
        </p:sp>
      </p:grpSp>
      <p:sp>
        <p:nvSpPr>
          <p:cNvPr id="148" name="Google Shape;148;g9307a06c62_0_15"/>
          <p:cNvSpPr txBox="1"/>
          <p:nvPr/>
        </p:nvSpPr>
        <p:spPr>
          <a:xfrm>
            <a:off x="7374950" y="1277900"/>
            <a:ext cx="2369700" cy="40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dirty="0">
                <a:solidFill>
                  <a:schemeClr val="lt1"/>
                </a:solidFill>
                <a:latin typeface="Open Sans"/>
                <a:ea typeface="Open Sans"/>
                <a:cs typeface="Open Sans"/>
                <a:sym typeface="Open Sans"/>
              </a:rPr>
              <a:t>Audio-Tactile Maps</a:t>
            </a:r>
            <a:endParaRPr sz="1600" b="1" dirty="0">
              <a:solidFill>
                <a:schemeClr val="lt1"/>
              </a:solidFill>
              <a:latin typeface="Open Sans"/>
              <a:ea typeface="Open Sans"/>
              <a:cs typeface="Open Sans"/>
              <a:sym typeface="Open Sans"/>
            </a:endParaRPr>
          </a:p>
          <a:p>
            <a:pPr marL="0" lvl="0" indent="0" algn="l" rtl="0">
              <a:spcBef>
                <a:spcPts val="0"/>
              </a:spcBef>
              <a:spcAft>
                <a:spcPts val="0"/>
              </a:spcAft>
              <a:buNone/>
            </a:pPr>
            <a:r>
              <a:rPr lang="en-US" sz="1600" dirty="0">
                <a:solidFill>
                  <a:schemeClr val="lt1"/>
                </a:solidFill>
                <a:latin typeface="Open Sans"/>
                <a:ea typeface="Open Sans"/>
                <a:cs typeface="Open Sans"/>
                <a:sym typeface="Open Sans"/>
              </a:rPr>
              <a:t>Multimodal interaction techniques to augment maps with information</a:t>
            </a:r>
            <a:endParaRPr sz="1600" dirty="0">
              <a:solidFill>
                <a:schemeClr val="lt1"/>
              </a:solidFill>
              <a:latin typeface="Open Sans"/>
              <a:ea typeface="Open Sans"/>
              <a:cs typeface="Open Sans"/>
              <a:sym typeface="Open Sans"/>
            </a:endParaRPr>
          </a:p>
          <a:p>
            <a:pPr marL="0" lvl="0" indent="0" algn="l" rtl="0">
              <a:spcBef>
                <a:spcPts val="0"/>
              </a:spcBef>
              <a:spcAft>
                <a:spcPts val="0"/>
              </a:spcAft>
              <a:buNone/>
            </a:pPr>
            <a:endParaRPr dirty="0">
              <a:latin typeface="Open Sans"/>
              <a:ea typeface="Open Sans"/>
              <a:cs typeface="Open Sans"/>
              <a:sym typeface="Open Sans"/>
            </a:endParaRPr>
          </a:p>
        </p:txBody>
      </p:sp>
      <p:grpSp>
        <p:nvGrpSpPr>
          <p:cNvPr id="4" name="Gruppieren 3" title="grouped elements"/>
          <p:cNvGrpSpPr/>
          <p:nvPr/>
        </p:nvGrpSpPr>
        <p:grpSpPr>
          <a:xfrm>
            <a:off x="7457150" y="2694950"/>
            <a:ext cx="3109252" cy="3791450"/>
            <a:chOff x="7457150" y="2694950"/>
            <a:chExt cx="3109252" cy="3791450"/>
          </a:xfrm>
        </p:grpSpPr>
        <p:pic>
          <p:nvPicPr>
            <p:cNvPr id="149" name="Google Shape;149;g9307a06c62_0_15" descr="Video showing the refreshable and touchsensitive Hyperbraille Display. A map is shown on the pin matrix. A user explores the map with her finger and uses a tap gesture to receive auditive feedback. "/>
            <p:cNvPicPr preferRelativeResize="0"/>
            <p:nvPr/>
          </p:nvPicPr>
          <p:blipFill>
            <a:blip r:embed="rId6">
              <a:alphaModFix/>
            </a:blip>
            <a:stretch>
              <a:fillRect/>
            </a:stretch>
          </p:blipFill>
          <p:spPr>
            <a:xfrm>
              <a:off x="7457152" y="2694950"/>
              <a:ext cx="3109250" cy="2331933"/>
            </a:xfrm>
            <a:prstGeom prst="rect">
              <a:avLst/>
            </a:prstGeom>
            <a:noFill/>
            <a:ln>
              <a:noFill/>
            </a:ln>
          </p:spPr>
        </p:pic>
        <p:sp>
          <p:nvSpPr>
            <p:cNvPr id="150" name="Google Shape;150;g9307a06c62_0_15"/>
            <p:cNvSpPr txBox="1"/>
            <p:nvPr/>
          </p:nvSpPr>
          <p:spPr>
            <a:xfrm>
              <a:off x="7457150" y="5197600"/>
              <a:ext cx="2369700" cy="128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solidFill>
                    <a:schemeClr val="lt1"/>
                  </a:solidFill>
                  <a:latin typeface="Open Sans"/>
                  <a:ea typeface="Open Sans"/>
                  <a:cs typeface="Open Sans"/>
                  <a:sym typeface="Open Sans"/>
                </a:rPr>
                <a:t>Example: Tactile Maps on the </a:t>
              </a:r>
              <a:r>
                <a:rPr lang="en-US" sz="1600" dirty="0" err="1">
                  <a:solidFill>
                    <a:schemeClr val="lt1"/>
                  </a:solidFill>
                  <a:latin typeface="Open Sans"/>
                  <a:ea typeface="Open Sans"/>
                  <a:cs typeface="Open Sans"/>
                  <a:sym typeface="Open Sans"/>
                </a:rPr>
                <a:t>Hyperbraille</a:t>
              </a:r>
              <a:r>
                <a:rPr lang="en-US" sz="1600" dirty="0">
                  <a:solidFill>
                    <a:schemeClr val="lt1"/>
                  </a:solidFill>
                  <a:latin typeface="Open Sans"/>
                  <a:ea typeface="Open Sans"/>
                  <a:cs typeface="Open Sans"/>
                  <a:sym typeface="Open Sans"/>
                </a:rPr>
                <a:t> Display</a:t>
              </a:r>
              <a:endParaRPr sz="1600" dirty="0">
                <a:latin typeface="Open Sans"/>
                <a:ea typeface="Open Sans"/>
                <a:cs typeface="Open Sans"/>
                <a:sym typeface="Open Sans"/>
              </a:endParaRPr>
            </a:p>
            <a:p>
              <a:pPr marL="0" lvl="0" indent="0" algn="l" rtl="0">
                <a:spcBef>
                  <a:spcPts val="0"/>
                </a:spcBef>
                <a:spcAft>
                  <a:spcPts val="0"/>
                </a:spcAft>
                <a:buNone/>
              </a:pPr>
              <a:r>
                <a:rPr lang="en-US" sz="1100" u="sng" dirty="0">
                  <a:solidFill>
                    <a:schemeClr val="hlink"/>
                  </a:solidFill>
                  <a:hlinkClick r:id="rId7"/>
                </a:rPr>
                <a:t>https://tu-dresden.de/ing/informatik/ai/mci/forschung/forschungsgebiete/tactile-maps</a:t>
              </a:r>
              <a:endParaRPr sz="1600" dirty="0">
                <a:latin typeface="Open Sans"/>
                <a:ea typeface="Open Sans"/>
                <a:cs typeface="Open Sans"/>
                <a:sym typeface="Open Sans"/>
              </a:endParaRPr>
            </a:p>
            <a:p>
              <a:pPr marL="0" lvl="0" indent="0" algn="l" rtl="0">
                <a:spcBef>
                  <a:spcPts val="0"/>
                </a:spcBef>
                <a:spcAft>
                  <a:spcPts val="0"/>
                </a:spcAft>
                <a:buNone/>
              </a:pPr>
              <a:endParaRPr dirty="0">
                <a:latin typeface="Open Sans"/>
                <a:ea typeface="Open Sans"/>
                <a:cs typeface="Open Sans"/>
                <a:sym typeface="Open Sans"/>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94f2e082aa_0_138"/>
          <p:cNvSpPr txBox="1">
            <a:spLocks noGrp="1"/>
          </p:cNvSpPr>
          <p:nvPr>
            <p:ph type="title"/>
          </p:nvPr>
        </p:nvSpPr>
        <p:spPr>
          <a:xfrm>
            <a:off x="874712" y="346075"/>
            <a:ext cx="10580700" cy="892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4"/>
              </a:buClr>
              <a:buSzPts val="2800"/>
              <a:buFont typeface="Open Sans"/>
              <a:buNone/>
            </a:pPr>
            <a:r>
              <a:rPr lang="en-US" dirty="0"/>
              <a:t>Accessible Indoor Maps </a:t>
            </a:r>
            <a:br>
              <a:rPr lang="en-US" dirty="0"/>
            </a:br>
            <a:r>
              <a:rPr lang="en-US" sz="2000" dirty="0"/>
              <a:t>Challenges to be Addressed </a:t>
            </a:r>
            <a:endParaRPr sz="2000" dirty="0"/>
          </a:p>
        </p:txBody>
      </p:sp>
      <p:sp>
        <p:nvSpPr>
          <p:cNvPr id="158" name="Google Shape;158;g94f2e082aa_0_138" descr="decorative">
            <a:extLst>
              <a:ext uri="{C183D7F6-B498-43B3-948B-1728B52AA6E4}">
                <adec:decorative xmlns:adec="http://schemas.microsoft.com/office/drawing/2017/decorative" xmlns="" val="1"/>
              </a:ext>
            </a:extLst>
          </p:cNvPr>
          <p:cNvSpPr/>
          <p:nvPr/>
        </p:nvSpPr>
        <p:spPr>
          <a:xfrm rot="2700000">
            <a:off x="1808169" y="1348516"/>
            <a:ext cx="748949" cy="4053601"/>
          </a:xfrm>
          <a:prstGeom prst="roundRect">
            <a:avLst>
              <a:gd name="adj" fmla="val 50000"/>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9" name="Google Shape;159;g94f2e082aa_0_138"/>
          <p:cNvSpPr/>
          <p:nvPr/>
        </p:nvSpPr>
        <p:spPr>
          <a:xfrm>
            <a:off x="774032" y="4273751"/>
            <a:ext cx="498788" cy="498788"/>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r>
              <a:rPr lang="en-US" sz="1600" b="1">
                <a:solidFill>
                  <a:srgbClr val="155B54"/>
                </a:solidFill>
                <a:latin typeface="Roboto"/>
                <a:ea typeface="Roboto"/>
                <a:cs typeface="Roboto"/>
                <a:sym typeface="Roboto"/>
              </a:rPr>
              <a:t>1</a:t>
            </a:r>
            <a:endParaRPr sz="1600" b="1">
              <a:solidFill>
                <a:srgbClr val="155B54"/>
              </a:solidFill>
              <a:latin typeface="Roboto"/>
              <a:ea typeface="Roboto"/>
              <a:cs typeface="Roboto"/>
              <a:sym typeface="Roboto"/>
            </a:endParaRPr>
          </a:p>
        </p:txBody>
      </p:sp>
      <p:sp>
        <p:nvSpPr>
          <p:cNvPr id="160" name="Google Shape;160;g94f2e082aa_0_138"/>
          <p:cNvSpPr txBox="1"/>
          <p:nvPr/>
        </p:nvSpPr>
        <p:spPr>
          <a:xfrm rot="18900000">
            <a:off x="757166" y="2986264"/>
            <a:ext cx="3115152" cy="524378"/>
          </a:xfrm>
          <a:prstGeom prst="rect">
            <a:avLst/>
          </a:prstGeom>
          <a:no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r>
              <a:rPr lang="en-US" sz="1600" b="1">
                <a:solidFill>
                  <a:srgbClr val="FFFFFF"/>
                </a:solidFill>
                <a:latin typeface="Roboto"/>
                <a:ea typeface="Roboto"/>
                <a:cs typeface="Roboto"/>
                <a:sym typeface="Roboto"/>
              </a:rPr>
              <a:t>Insufficient Indoor Data</a:t>
            </a:r>
            <a:endParaRPr sz="1100" b="1">
              <a:solidFill>
                <a:srgbClr val="FFFFFF"/>
              </a:solidFill>
              <a:latin typeface="Roboto"/>
              <a:ea typeface="Roboto"/>
              <a:cs typeface="Roboto"/>
              <a:sym typeface="Roboto"/>
            </a:endParaRPr>
          </a:p>
        </p:txBody>
      </p:sp>
      <p:sp>
        <p:nvSpPr>
          <p:cNvPr id="161" name="Google Shape;161;g94f2e082aa_0_138"/>
          <p:cNvSpPr txBox="1"/>
          <p:nvPr/>
        </p:nvSpPr>
        <p:spPr>
          <a:xfrm rot="18900000">
            <a:off x="1445017" y="3370861"/>
            <a:ext cx="2938098" cy="881315"/>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2100"/>
              </a:spcAft>
              <a:buNone/>
            </a:pPr>
            <a:r>
              <a:rPr lang="en-US" sz="1100" dirty="0">
                <a:latin typeface="Roboto"/>
                <a:ea typeface="Roboto"/>
                <a:cs typeface="Roboto"/>
                <a:sym typeface="Roboto"/>
              </a:rPr>
              <a:t>Low coverage of indoor maps, incorrectly and inconsistently applied indoor schemes, information on accessibility features not available, lack of standardization [SLS20]</a:t>
            </a:r>
            <a:endParaRPr sz="1100" b="1" dirty="0">
              <a:latin typeface="Roboto"/>
              <a:ea typeface="Roboto"/>
              <a:cs typeface="Roboto"/>
              <a:sym typeface="Roboto"/>
            </a:endParaRPr>
          </a:p>
        </p:txBody>
      </p:sp>
      <p:sp>
        <p:nvSpPr>
          <p:cNvPr id="163" name="Google Shape;163;g94f2e082aa_0_138" descr="decorative">
            <a:extLst>
              <a:ext uri="{C183D7F6-B498-43B3-948B-1728B52AA6E4}">
                <adec:decorative xmlns:adec="http://schemas.microsoft.com/office/drawing/2017/decorative" xmlns="" val="1"/>
              </a:ext>
            </a:extLst>
          </p:cNvPr>
          <p:cNvSpPr/>
          <p:nvPr/>
        </p:nvSpPr>
        <p:spPr>
          <a:xfrm rot="2700000">
            <a:off x="4355068" y="1348515"/>
            <a:ext cx="748949" cy="4053600"/>
          </a:xfrm>
          <a:prstGeom prst="roundRect">
            <a:avLst>
              <a:gd name="adj" fmla="val 50000"/>
            </a:avLst>
          </a:prstGeom>
          <a:solidFill>
            <a:srgbClr val="1B786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4" name="Google Shape;164;g94f2e082aa_0_138"/>
          <p:cNvSpPr/>
          <p:nvPr/>
        </p:nvSpPr>
        <p:spPr>
          <a:xfrm>
            <a:off x="3320931" y="4273750"/>
            <a:ext cx="498788" cy="498788"/>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r>
              <a:rPr lang="en-US" sz="1600" b="1">
                <a:solidFill>
                  <a:srgbClr val="1B786E"/>
                </a:solidFill>
                <a:latin typeface="Roboto"/>
                <a:ea typeface="Roboto"/>
                <a:cs typeface="Roboto"/>
                <a:sym typeface="Roboto"/>
              </a:rPr>
              <a:t>2</a:t>
            </a:r>
            <a:endParaRPr sz="1600" b="1">
              <a:solidFill>
                <a:srgbClr val="1B786E"/>
              </a:solidFill>
              <a:latin typeface="Roboto"/>
              <a:ea typeface="Roboto"/>
              <a:cs typeface="Roboto"/>
              <a:sym typeface="Roboto"/>
            </a:endParaRPr>
          </a:p>
        </p:txBody>
      </p:sp>
      <p:sp>
        <p:nvSpPr>
          <p:cNvPr id="165" name="Google Shape;165;g94f2e082aa_0_138"/>
          <p:cNvSpPr txBox="1"/>
          <p:nvPr/>
        </p:nvSpPr>
        <p:spPr>
          <a:xfrm rot="18900000">
            <a:off x="3298541" y="2983864"/>
            <a:ext cx="3121940" cy="524378"/>
          </a:xfrm>
          <a:prstGeom prst="rect">
            <a:avLst/>
          </a:prstGeom>
          <a:no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r>
              <a:rPr lang="en-US" sz="1600" b="1">
                <a:solidFill>
                  <a:srgbClr val="FFFFFF"/>
                </a:solidFill>
                <a:latin typeface="Roboto"/>
                <a:ea typeface="Roboto"/>
                <a:cs typeface="Roboto"/>
                <a:sym typeface="Roboto"/>
              </a:rPr>
              <a:t>Tedious Data Collection</a:t>
            </a:r>
            <a:endParaRPr sz="1100" b="1">
              <a:solidFill>
                <a:srgbClr val="FFFFFF"/>
              </a:solidFill>
              <a:latin typeface="Roboto"/>
              <a:ea typeface="Roboto"/>
              <a:cs typeface="Roboto"/>
              <a:sym typeface="Roboto"/>
            </a:endParaRPr>
          </a:p>
        </p:txBody>
      </p:sp>
      <p:sp>
        <p:nvSpPr>
          <p:cNvPr id="166" name="Google Shape;166;g94f2e082aa_0_138"/>
          <p:cNvSpPr txBox="1"/>
          <p:nvPr/>
        </p:nvSpPr>
        <p:spPr>
          <a:xfrm rot="18900000">
            <a:off x="4015116" y="3361251"/>
            <a:ext cx="2938097" cy="946934"/>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2100"/>
              </a:spcAft>
              <a:buNone/>
            </a:pPr>
            <a:r>
              <a:rPr lang="en-US" sz="1100" dirty="0">
                <a:latin typeface="Roboto"/>
                <a:ea typeface="Roboto"/>
                <a:cs typeface="Roboto"/>
                <a:sym typeface="Roboto"/>
              </a:rPr>
              <a:t>Required level of detail is too high to achieve with traditional mapping methods [LSS11], commercial platforms focus on mapping of POIs [FBC19]</a:t>
            </a:r>
            <a:endParaRPr sz="1100" b="1" dirty="0">
              <a:latin typeface="Roboto"/>
              <a:ea typeface="Roboto"/>
              <a:cs typeface="Roboto"/>
              <a:sym typeface="Roboto"/>
            </a:endParaRPr>
          </a:p>
        </p:txBody>
      </p:sp>
      <p:sp>
        <p:nvSpPr>
          <p:cNvPr id="168" name="Google Shape;168;g94f2e082aa_0_138" descr="decorative">
            <a:extLst>
              <a:ext uri="{C183D7F6-B498-43B3-948B-1728B52AA6E4}">
                <adec:decorative xmlns:adec="http://schemas.microsoft.com/office/drawing/2017/decorative" xmlns="" val="1"/>
              </a:ext>
            </a:extLst>
          </p:cNvPr>
          <p:cNvSpPr/>
          <p:nvPr/>
        </p:nvSpPr>
        <p:spPr>
          <a:xfrm rot="2700000">
            <a:off x="6915029" y="1348515"/>
            <a:ext cx="748949" cy="4053601"/>
          </a:xfrm>
          <a:prstGeom prst="roundRect">
            <a:avLst>
              <a:gd name="adj" fmla="val 50000"/>
            </a:avLst>
          </a:prstGeom>
          <a:solidFill>
            <a:srgbClr val="1D7E7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9" name="Google Shape;169;g94f2e082aa_0_138"/>
          <p:cNvSpPr/>
          <p:nvPr/>
        </p:nvSpPr>
        <p:spPr>
          <a:xfrm>
            <a:off x="5880893" y="4273751"/>
            <a:ext cx="498788" cy="498788"/>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r>
              <a:rPr lang="en-US" sz="1600" b="1">
                <a:solidFill>
                  <a:srgbClr val="1D7E74"/>
                </a:solidFill>
                <a:latin typeface="Roboto"/>
                <a:ea typeface="Roboto"/>
                <a:cs typeface="Roboto"/>
                <a:sym typeface="Roboto"/>
              </a:rPr>
              <a:t>3</a:t>
            </a:r>
            <a:endParaRPr sz="1600" b="1">
              <a:solidFill>
                <a:srgbClr val="1D7E74"/>
              </a:solidFill>
              <a:latin typeface="Roboto"/>
              <a:ea typeface="Roboto"/>
              <a:cs typeface="Roboto"/>
              <a:sym typeface="Roboto"/>
            </a:endParaRPr>
          </a:p>
        </p:txBody>
      </p:sp>
      <p:sp>
        <p:nvSpPr>
          <p:cNvPr id="170" name="Google Shape;170;g94f2e082aa_0_138"/>
          <p:cNvSpPr txBox="1"/>
          <p:nvPr/>
        </p:nvSpPr>
        <p:spPr>
          <a:xfrm rot="18900000">
            <a:off x="5866686" y="2987264"/>
            <a:ext cx="3112324" cy="524378"/>
          </a:xfrm>
          <a:prstGeom prst="rect">
            <a:avLst/>
          </a:prstGeom>
          <a:no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r>
              <a:rPr lang="en-US" sz="1600" b="1" dirty="0">
                <a:solidFill>
                  <a:srgbClr val="FFFFFF"/>
                </a:solidFill>
                <a:latin typeface="Roboto"/>
                <a:ea typeface="Roboto"/>
                <a:cs typeface="Roboto"/>
                <a:sym typeface="Roboto"/>
              </a:rPr>
              <a:t>Insufficient Knowledge</a:t>
            </a:r>
            <a:endParaRPr sz="1100" b="1" dirty="0">
              <a:solidFill>
                <a:srgbClr val="FFFFFF"/>
              </a:solidFill>
              <a:latin typeface="Roboto"/>
              <a:ea typeface="Roboto"/>
              <a:cs typeface="Roboto"/>
              <a:sym typeface="Roboto"/>
            </a:endParaRPr>
          </a:p>
        </p:txBody>
      </p:sp>
      <p:sp>
        <p:nvSpPr>
          <p:cNvPr id="171" name="Google Shape;171;g94f2e082aa_0_138"/>
          <p:cNvSpPr txBox="1"/>
          <p:nvPr/>
        </p:nvSpPr>
        <p:spPr>
          <a:xfrm rot="18900000">
            <a:off x="6561494" y="3366880"/>
            <a:ext cx="2938098" cy="908468"/>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2100"/>
              </a:spcAft>
              <a:buNone/>
            </a:pPr>
            <a:r>
              <a:rPr lang="en-US" sz="1100" dirty="0">
                <a:latin typeface="Roboto"/>
                <a:ea typeface="Roboto"/>
                <a:cs typeface="Roboto"/>
                <a:sym typeface="Roboto"/>
              </a:rPr>
              <a:t>Mapping community has insufficient knowledge on necessity of mapping of indoor features for people with disabilities [SLS20]</a:t>
            </a:r>
            <a:endParaRPr sz="1100" b="1" dirty="0">
              <a:latin typeface="Roboto"/>
              <a:ea typeface="Roboto"/>
              <a:cs typeface="Roboto"/>
              <a:sym typeface="Roboto"/>
            </a:endParaRPr>
          </a:p>
        </p:txBody>
      </p:sp>
      <p:sp>
        <p:nvSpPr>
          <p:cNvPr id="173" name="Google Shape;173;g94f2e082aa_0_138" descr="decorative">
            <a:extLst>
              <a:ext uri="{C183D7F6-B498-43B3-948B-1728B52AA6E4}">
                <adec:decorative xmlns:adec="http://schemas.microsoft.com/office/drawing/2017/decorative" xmlns="" val="1"/>
              </a:ext>
            </a:extLst>
          </p:cNvPr>
          <p:cNvSpPr/>
          <p:nvPr/>
        </p:nvSpPr>
        <p:spPr>
          <a:xfrm rot="2700000">
            <a:off x="9461928" y="1348516"/>
            <a:ext cx="748949" cy="4053601"/>
          </a:xfrm>
          <a:prstGeom prst="roundRect">
            <a:avLst>
              <a:gd name="adj" fmla="val 50000"/>
            </a:avLst>
          </a:prstGeom>
          <a:solidFill>
            <a:srgbClr val="1F887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4" name="Google Shape;174;g94f2e082aa_0_138"/>
          <p:cNvSpPr/>
          <p:nvPr/>
        </p:nvSpPr>
        <p:spPr>
          <a:xfrm>
            <a:off x="8427792" y="4273751"/>
            <a:ext cx="498788" cy="498788"/>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r>
              <a:rPr lang="en-US" sz="1600" b="1">
                <a:solidFill>
                  <a:srgbClr val="1F887E"/>
                </a:solidFill>
                <a:latin typeface="Roboto"/>
                <a:ea typeface="Roboto"/>
                <a:cs typeface="Roboto"/>
                <a:sym typeface="Roboto"/>
              </a:rPr>
              <a:t>4</a:t>
            </a:r>
            <a:endParaRPr sz="1600" b="1">
              <a:solidFill>
                <a:srgbClr val="1F887E"/>
              </a:solidFill>
              <a:latin typeface="Roboto"/>
              <a:ea typeface="Roboto"/>
              <a:cs typeface="Roboto"/>
              <a:sym typeface="Roboto"/>
            </a:endParaRPr>
          </a:p>
        </p:txBody>
      </p:sp>
      <p:sp>
        <p:nvSpPr>
          <p:cNvPr id="175" name="Google Shape;175;g94f2e082aa_0_138"/>
          <p:cNvSpPr txBox="1"/>
          <p:nvPr/>
        </p:nvSpPr>
        <p:spPr>
          <a:xfrm rot="18900000">
            <a:off x="8408112" y="2985064"/>
            <a:ext cx="3118546" cy="524378"/>
          </a:xfrm>
          <a:prstGeom prst="rect">
            <a:avLst/>
          </a:prstGeom>
          <a:no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r>
              <a:rPr lang="en-US" sz="1600" b="1" dirty="0">
                <a:solidFill>
                  <a:schemeClr val="dk1"/>
                </a:solidFill>
                <a:latin typeface="Roboto"/>
                <a:ea typeface="Roboto"/>
                <a:cs typeface="Roboto"/>
                <a:sym typeface="Roboto"/>
              </a:rPr>
              <a:t>Diverse User Groups</a:t>
            </a:r>
            <a:endParaRPr sz="1600" b="1" dirty="0">
              <a:solidFill>
                <a:srgbClr val="FFFFFF"/>
              </a:solidFill>
              <a:latin typeface="Roboto"/>
              <a:ea typeface="Roboto"/>
              <a:cs typeface="Roboto"/>
              <a:sym typeface="Roboto"/>
            </a:endParaRPr>
          </a:p>
        </p:txBody>
      </p:sp>
      <p:sp>
        <p:nvSpPr>
          <p:cNvPr id="176" name="Google Shape;176;g94f2e082aa_0_138"/>
          <p:cNvSpPr txBox="1"/>
          <p:nvPr/>
        </p:nvSpPr>
        <p:spPr>
          <a:xfrm rot="18900000">
            <a:off x="9111994" y="3365389"/>
            <a:ext cx="2938098" cy="91865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2100"/>
              </a:spcAft>
              <a:buNone/>
            </a:pPr>
            <a:r>
              <a:rPr lang="en-US" sz="1100" dirty="0">
                <a:latin typeface="Roboto"/>
                <a:ea typeface="Roboto"/>
                <a:cs typeface="Roboto"/>
                <a:sym typeface="Roboto"/>
              </a:rPr>
              <a:t>Varying sensory, physical, and cognitive abilities can lead to differing accessibility challenges with digital maps [FBC19]</a:t>
            </a:r>
            <a:endParaRPr sz="1100" b="1" dirty="0">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94f2e082aa_0_150"/>
          <p:cNvSpPr txBox="1">
            <a:spLocks noGrp="1"/>
          </p:cNvSpPr>
          <p:nvPr>
            <p:ph type="title"/>
          </p:nvPr>
        </p:nvSpPr>
        <p:spPr>
          <a:xfrm>
            <a:off x="874712" y="346075"/>
            <a:ext cx="10580700" cy="892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Possible Solutions </a:t>
            </a:r>
            <a:br>
              <a:rPr lang="en-US"/>
            </a:br>
            <a:r>
              <a:rPr lang="en-US" sz="2000"/>
              <a:t>For the Collection and Representation of Accessibility Information</a:t>
            </a:r>
            <a:endParaRPr sz="2000"/>
          </a:p>
          <a:p>
            <a:pPr marL="0" lvl="0" indent="0" algn="l" rtl="0">
              <a:spcBef>
                <a:spcPts val="0"/>
              </a:spcBef>
              <a:spcAft>
                <a:spcPts val="0"/>
              </a:spcAft>
              <a:buClr>
                <a:schemeClr val="accent4"/>
              </a:buClr>
              <a:buSzPts val="2800"/>
              <a:buFont typeface="Open Sans"/>
              <a:buNone/>
            </a:pPr>
            <a:endParaRPr/>
          </a:p>
        </p:txBody>
      </p:sp>
      <p:sp>
        <p:nvSpPr>
          <p:cNvPr id="197" name="Google Shape;197;g94f2e082aa_0_150"/>
          <p:cNvSpPr/>
          <p:nvPr/>
        </p:nvSpPr>
        <p:spPr>
          <a:xfrm>
            <a:off x="873457" y="1415164"/>
            <a:ext cx="4680000" cy="1080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rgbClr val="FFFFFF"/>
                </a:solidFill>
                <a:latin typeface="Open Sans"/>
                <a:ea typeface="Open Sans"/>
                <a:cs typeface="Open Sans"/>
                <a:sym typeface="Open Sans"/>
              </a:rPr>
              <a:t>(Semi)-</a:t>
            </a:r>
            <a:r>
              <a:rPr lang="en-US" sz="1600" b="1" i="0" u="none" strike="noStrike" cap="none">
                <a:solidFill>
                  <a:srgbClr val="FFFFFF"/>
                </a:solidFill>
                <a:latin typeface="Open Sans"/>
                <a:ea typeface="Open Sans"/>
                <a:cs typeface="Open Sans"/>
                <a:sym typeface="Open Sans"/>
              </a:rPr>
              <a:t>Automatically</a:t>
            </a:r>
            <a:r>
              <a:rPr lang="en-US" sz="1600" b="0" i="0" u="none" strike="noStrike" cap="none">
                <a:solidFill>
                  <a:srgbClr val="FFFFFF"/>
                </a:solidFill>
                <a:latin typeface="Open Sans"/>
                <a:ea typeface="Open Sans"/>
                <a:cs typeface="Open Sans"/>
                <a:sym typeface="Open Sans"/>
              </a:rPr>
              <a:t> creating indoor maps containing accessibility features of buildings</a:t>
            </a:r>
            <a:endParaRPr/>
          </a:p>
        </p:txBody>
      </p:sp>
      <p:sp>
        <p:nvSpPr>
          <p:cNvPr id="198" name="Google Shape;198;g94f2e082aa_0_150"/>
          <p:cNvSpPr/>
          <p:nvPr/>
        </p:nvSpPr>
        <p:spPr>
          <a:xfrm>
            <a:off x="873450" y="2671775"/>
            <a:ext cx="2217900" cy="1706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rgbClr val="FFFFFF"/>
                </a:solidFill>
                <a:latin typeface="Open Sans"/>
                <a:ea typeface="Open Sans"/>
                <a:cs typeface="Open Sans"/>
                <a:sym typeface="Open Sans"/>
              </a:rPr>
              <a:t>Specification </a:t>
            </a:r>
            <a:r>
              <a:rPr lang="en-US" sz="1600">
                <a:solidFill>
                  <a:srgbClr val="FFFFFF"/>
                </a:solidFill>
                <a:latin typeface="Open Sans"/>
                <a:ea typeface="Open Sans"/>
                <a:cs typeface="Open Sans"/>
                <a:sym typeface="Open Sans"/>
              </a:rPr>
              <a:t>of indoor mapping schema with accessibility features</a:t>
            </a:r>
            <a:endParaRPr>
              <a:latin typeface="Open Sans"/>
              <a:ea typeface="Open Sans"/>
              <a:cs typeface="Open Sans"/>
              <a:sym typeface="Open Sans"/>
            </a:endParaRPr>
          </a:p>
        </p:txBody>
      </p:sp>
      <p:sp>
        <p:nvSpPr>
          <p:cNvPr id="199" name="Google Shape;199;g94f2e082aa_0_150"/>
          <p:cNvSpPr/>
          <p:nvPr/>
        </p:nvSpPr>
        <p:spPr>
          <a:xfrm>
            <a:off x="3300750" y="2671775"/>
            <a:ext cx="2217900" cy="1706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rgbClr val="FFFFFF"/>
                </a:solidFill>
                <a:latin typeface="Open Sans"/>
                <a:ea typeface="Open Sans"/>
                <a:cs typeface="Open Sans"/>
                <a:sym typeface="Open Sans"/>
              </a:rPr>
              <a:t>Transformation </a:t>
            </a:r>
            <a:r>
              <a:rPr lang="en-US" sz="1600">
                <a:solidFill>
                  <a:srgbClr val="FFFFFF"/>
                </a:solidFill>
                <a:latin typeface="Open Sans"/>
                <a:ea typeface="Open Sans"/>
                <a:cs typeface="Open Sans"/>
                <a:sym typeface="Open Sans"/>
              </a:rPr>
              <a:t>of existing maps to new schema</a:t>
            </a:r>
            <a:endParaRPr>
              <a:latin typeface="Open Sans"/>
              <a:ea typeface="Open Sans"/>
              <a:cs typeface="Open Sans"/>
              <a:sym typeface="Open Sans"/>
            </a:endParaRPr>
          </a:p>
        </p:txBody>
      </p:sp>
      <p:sp>
        <p:nvSpPr>
          <p:cNvPr id="200" name="Google Shape;200;g94f2e082aa_0_150"/>
          <p:cNvSpPr/>
          <p:nvPr/>
        </p:nvSpPr>
        <p:spPr>
          <a:xfrm>
            <a:off x="873450" y="4571325"/>
            <a:ext cx="2217900" cy="1706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rgbClr val="FFFFFF"/>
                </a:solidFill>
                <a:latin typeface="Open Sans"/>
                <a:ea typeface="Open Sans"/>
                <a:cs typeface="Open Sans"/>
                <a:sym typeface="Open Sans"/>
              </a:rPr>
              <a:t>Analysis Tools </a:t>
            </a:r>
            <a:r>
              <a:rPr lang="en-US" sz="1600">
                <a:solidFill>
                  <a:srgbClr val="FFFFFF"/>
                </a:solidFill>
                <a:latin typeface="Open Sans"/>
                <a:ea typeface="Open Sans"/>
                <a:cs typeface="Open Sans"/>
                <a:sym typeface="Open Sans"/>
              </a:rPr>
              <a:t>for the quality of accessibility information in indoor maps</a:t>
            </a:r>
            <a:endParaRPr>
              <a:latin typeface="Open Sans"/>
              <a:ea typeface="Open Sans"/>
              <a:cs typeface="Open Sans"/>
              <a:sym typeface="Open Sans"/>
            </a:endParaRPr>
          </a:p>
        </p:txBody>
      </p:sp>
      <p:sp>
        <p:nvSpPr>
          <p:cNvPr id="201" name="Google Shape;201;g94f2e082aa_0_150"/>
          <p:cNvSpPr/>
          <p:nvPr/>
        </p:nvSpPr>
        <p:spPr>
          <a:xfrm>
            <a:off x="3300750" y="4571325"/>
            <a:ext cx="2217900" cy="1706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rgbClr val="FFFFFF"/>
                </a:solidFill>
                <a:latin typeface="Open Sans"/>
                <a:ea typeface="Open Sans"/>
                <a:cs typeface="Open Sans"/>
                <a:sym typeface="Open Sans"/>
              </a:rPr>
              <a:t>(Semi)-Automatic &amp; Crowdsourcing </a:t>
            </a:r>
            <a:r>
              <a:rPr lang="en-US" sz="1600">
                <a:solidFill>
                  <a:srgbClr val="FFFFFF"/>
                </a:solidFill>
                <a:latin typeface="Open Sans"/>
                <a:ea typeface="Open Sans"/>
                <a:cs typeface="Open Sans"/>
                <a:sym typeface="Open Sans"/>
              </a:rPr>
              <a:t>based approaches for data collection and map creation </a:t>
            </a:r>
            <a:endParaRPr>
              <a:latin typeface="Open Sans"/>
              <a:ea typeface="Open Sans"/>
              <a:cs typeface="Open Sans"/>
              <a:sym typeface="Open Sans"/>
            </a:endParaRPr>
          </a:p>
        </p:txBody>
      </p:sp>
      <p:grpSp>
        <p:nvGrpSpPr>
          <p:cNvPr id="183" name="Google Shape;183;g94f2e082aa_0_150" descr="Examples of different presentation of indoor maps"/>
          <p:cNvGrpSpPr/>
          <p:nvPr/>
        </p:nvGrpSpPr>
        <p:grpSpPr>
          <a:xfrm>
            <a:off x="6765875" y="1415164"/>
            <a:ext cx="4700970" cy="5132035"/>
            <a:chOff x="6765875" y="1415164"/>
            <a:chExt cx="4700970" cy="5132035"/>
          </a:xfrm>
        </p:grpSpPr>
        <p:sp>
          <p:nvSpPr>
            <p:cNvPr id="184" name="Google Shape;184;g94f2e082aa_0_150"/>
            <p:cNvSpPr/>
            <p:nvPr/>
          </p:nvSpPr>
          <p:spPr>
            <a:xfrm>
              <a:off x="6786845" y="1415164"/>
              <a:ext cx="4680000" cy="1080000"/>
            </a:xfrm>
            <a:prstGeom prst="rect">
              <a:avLst/>
            </a:prstGeom>
            <a:solidFill>
              <a:srgbClr val="06828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rgbClr val="FFFFFF"/>
                  </a:solidFill>
                  <a:latin typeface="Open Sans"/>
                  <a:ea typeface="Open Sans"/>
                  <a:cs typeface="Open Sans"/>
                  <a:sym typeface="Open Sans"/>
                </a:rPr>
                <a:t>Automatically</a:t>
              </a:r>
              <a:r>
                <a:rPr lang="en-US" sz="1600">
                  <a:solidFill>
                    <a:srgbClr val="FFFFFF"/>
                  </a:solidFill>
                  <a:latin typeface="Open Sans"/>
                  <a:ea typeface="Open Sans"/>
                  <a:cs typeface="Open Sans"/>
                  <a:sym typeface="Open Sans"/>
                </a:rPr>
                <a:t> creating accessible and individualised representations of indoor maps</a:t>
              </a:r>
              <a:endParaRPr/>
            </a:p>
          </p:txBody>
        </p:sp>
        <p:grpSp>
          <p:nvGrpSpPr>
            <p:cNvPr id="185" name="Google Shape;185;g94f2e082aa_0_150"/>
            <p:cNvGrpSpPr/>
            <p:nvPr/>
          </p:nvGrpSpPr>
          <p:grpSpPr>
            <a:xfrm>
              <a:off x="6786843" y="2635908"/>
              <a:ext cx="2211900" cy="1863303"/>
              <a:chOff x="6786843" y="2635908"/>
              <a:chExt cx="2211900" cy="1863303"/>
            </a:xfrm>
          </p:grpSpPr>
          <p:pic>
            <p:nvPicPr>
              <p:cNvPr id="186" name="Google Shape;186;g94f2e082aa_0_150" descr="Image of example map with a marked room location"/>
              <p:cNvPicPr preferRelativeResize="0"/>
              <p:nvPr/>
            </p:nvPicPr>
            <p:blipFill rotWithShape="1">
              <a:blip r:embed="rId3">
                <a:alphaModFix/>
              </a:blip>
              <a:srcRect l="20681" t="370" r="14282" b="-370"/>
              <a:stretch/>
            </p:blipFill>
            <p:spPr>
              <a:xfrm>
                <a:off x="6786844" y="2646828"/>
                <a:ext cx="2211762" cy="1852384"/>
              </a:xfrm>
              <a:prstGeom prst="rect">
                <a:avLst/>
              </a:prstGeom>
              <a:noFill/>
              <a:ln>
                <a:noFill/>
              </a:ln>
            </p:spPr>
          </p:pic>
          <p:sp>
            <p:nvSpPr>
              <p:cNvPr id="187" name="Google Shape;187;g94f2e082aa_0_150"/>
              <p:cNvSpPr txBox="1"/>
              <p:nvPr/>
            </p:nvSpPr>
            <p:spPr>
              <a:xfrm>
                <a:off x="6786843" y="2635908"/>
                <a:ext cx="2211900" cy="591000"/>
              </a:xfrm>
              <a:prstGeom prst="rect">
                <a:avLst/>
              </a:prstGeom>
              <a:solidFill>
                <a:srgbClr val="F2F2F2">
                  <a:alpha val="94900"/>
                </a:srgb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20" b="1">
                    <a:solidFill>
                      <a:srgbClr val="068288"/>
                    </a:solidFill>
                    <a:latin typeface="Open Sans"/>
                    <a:ea typeface="Open Sans"/>
                    <a:cs typeface="Open Sans"/>
                    <a:sym typeface="Open Sans"/>
                  </a:rPr>
                  <a:t>Visual on Mobile or Desktop</a:t>
                </a:r>
                <a:endParaRPr b="1"/>
              </a:p>
            </p:txBody>
          </p:sp>
        </p:grpSp>
        <p:grpSp>
          <p:nvGrpSpPr>
            <p:cNvPr id="188" name="Google Shape;188;g94f2e082aa_0_150"/>
            <p:cNvGrpSpPr/>
            <p:nvPr/>
          </p:nvGrpSpPr>
          <p:grpSpPr>
            <a:xfrm>
              <a:off x="9126850" y="2642115"/>
              <a:ext cx="2327400" cy="1868259"/>
              <a:chOff x="9126850" y="2646828"/>
              <a:chExt cx="2327400" cy="1868259"/>
            </a:xfrm>
          </p:grpSpPr>
          <p:pic>
            <p:nvPicPr>
              <p:cNvPr id="189" name="Google Shape;189;g94f2e082aa_0_150" descr="Image results for tactile indoor map"/>
              <p:cNvPicPr preferRelativeResize="0"/>
              <p:nvPr/>
            </p:nvPicPr>
            <p:blipFill rotWithShape="1">
              <a:blip r:embed="rId4">
                <a:alphaModFix/>
              </a:blip>
              <a:srcRect l="7997" t="579" r="31366" b="14139"/>
              <a:stretch/>
            </p:blipFill>
            <p:spPr>
              <a:xfrm>
                <a:off x="9143984" y="2646828"/>
                <a:ext cx="2310162" cy="1868259"/>
              </a:xfrm>
              <a:prstGeom prst="rect">
                <a:avLst/>
              </a:prstGeom>
              <a:noFill/>
              <a:ln>
                <a:noFill/>
              </a:ln>
            </p:spPr>
          </p:pic>
          <p:sp>
            <p:nvSpPr>
              <p:cNvPr id="190" name="Google Shape;190;g94f2e082aa_0_150"/>
              <p:cNvSpPr txBox="1"/>
              <p:nvPr/>
            </p:nvSpPr>
            <p:spPr>
              <a:xfrm>
                <a:off x="9126850" y="2649303"/>
                <a:ext cx="2327400" cy="591000"/>
              </a:xfrm>
              <a:prstGeom prst="rect">
                <a:avLst/>
              </a:prstGeom>
              <a:solidFill>
                <a:srgbClr val="F2F2F2">
                  <a:alpha val="94900"/>
                </a:srgb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20" b="1">
                    <a:solidFill>
                      <a:srgbClr val="068288"/>
                    </a:solidFill>
                    <a:latin typeface="Open Sans"/>
                    <a:ea typeface="Open Sans"/>
                    <a:cs typeface="Open Sans"/>
                    <a:sym typeface="Open Sans"/>
                  </a:rPr>
                  <a:t>Tactile Printout</a:t>
                </a:r>
                <a:endParaRPr b="1"/>
              </a:p>
            </p:txBody>
          </p:sp>
        </p:grpSp>
        <p:grpSp>
          <p:nvGrpSpPr>
            <p:cNvPr id="191" name="Google Shape;191;g94f2e082aa_0_150"/>
            <p:cNvGrpSpPr/>
            <p:nvPr/>
          </p:nvGrpSpPr>
          <p:grpSpPr>
            <a:xfrm>
              <a:off x="6765875" y="4566000"/>
              <a:ext cx="2233718" cy="1981200"/>
              <a:chOff x="6765875" y="4608417"/>
              <a:chExt cx="2233718" cy="1981200"/>
            </a:xfrm>
          </p:grpSpPr>
          <p:pic>
            <p:nvPicPr>
              <p:cNvPr id="192" name="Google Shape;192;g94f2e082aa_0_150" descr="Bildergebnis für braille display metec"/>
              <p:cNvPicPr preferRelativeResize="0"/>
              <p:nvPr/>
            </p:nvPicPr>
            <p:blipFill rotWithShape="1">
              <a:blip r:embed="rId5">
                <a:alphaModFix/>
              </a:blip>
              <a:srcRect l="23579" t="14900" r="-360" b="-14899"/>
              <a:stretch/>
            </p:blipFill>
            <p:spPr>
              <a:xfrm>
                <a:off x="6777318" y="4608417"/>
                <a:ext cx="2222275" cy="1981199"/>
              </a:xfrm>
              <a:prstGeom prst="rect">
                <a:avLst/>
              </a:prstGeom>
              <a:noFill/>
              <a:ln>
                <a:noFill/>
              </a:ln>
            </p:spPr>
          </p:pic>
          <p:sp>
            <p:nvSpPr>
              <p:cNvPr id="193" name="Google Shape;193;g94f2e082aa_0_150"/>
              <p:cNvSpPr txBox="1"/>
              <p:nvPr/>
            </p:nvSpPr>
            <p:spPr>
              <a:xfrm>
                <a:off x="6765875" y="4608417"/>
                <a:ext cx="2232600" cy="591000"/>
              </a:xfrm>
              <a:prstGeom prst="rect">
                <a:avLst/>
              </a:prstGeom>
              <a:solidFill>
                <a:srgbClr val="F2F2F2">
                  <a:alpha val="94900"/>
                </a:srgb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20" b="1">
                    <a:solidFill>
                      <a:srgbClr val="068288"/>
                    </a:solidFill>
                    <a:latin typeface="Open Sans"/>
                    <a:ea typeface="Open Sans"/>
                    <a:cs typeface="Open Sans"/>
                    <a:sym typeface="Open Sans"/>
                  </a:rPr>
                  <a:t>Specific AT</a:t>
                </a:r>
                <a:endParaRPr b="1"/>
              </a:p>
            </p:txBody>
          </p:sp>
        </p:grpSp>
        <p:grpSp>
          <p:nvGrpSpPr>
            <p:cNvPr id="194" name="Google Shape;194;g94f2e082aa_0_150"/>
            <p:cNvGrpSpPr/>
            <p:nvPr/>
          </p:nvGrpSpPr>
          <p:grpSpPr>
            <a:xfrm>
              <a:off x="9138291" y="4569450"/>
              <a:ext cx="2315984" cy="1670201"/>
              <a:chOff x="9138291" y="4569450"/>
              <a:chExt cx="2315984" cy="1670201"/>
            </a:xfrm>
          </p:grpSpPr>
          <p:pic>
            <p:nvPicPr>
              <p:cNvPr id="195" name="Google Shape;195;g94f2e082aa_0_150" descr="Example image from a robotic ball mounted on a white cane for mobile interaction techniques"/>
              <p:cNvPicPr preferRelativeResize="0"/>
              <p:nvPr/>
            </p:nvPicPr>
            <p:blipFill rotWithShape="1">
              <a:blip r:embed="rId6">
                <a:alphaModFix/>
              </a:blip>
              <a:srcRect t="46907"/>
              <a:stretch/>
            </p:blipFill>
            <p:spPr>
              <a:xfrm>
                <a:off x="9138291" y="4569450"/>
                <a:ext cx="2315856" cy="1670201"/>
              </a:xfrm>
              <a:prstGeom prst="rect">
                <a:avLst/>
              </a:prstGeom>
              <a:noFill/>
              <a:ln>
                <a:noFill/>
              </a:ln>
            </p:spPr>
          </p:pic>
          <p:sp>
            <p:nvSpPr>
              <p:cNvPr id="196" name="Google Shape;196;g94f2e082aa_0_150"/>
              <p:cNvSpPr txBox="1"/>
              <p:nvPr/>
            </p:nvSpPr>
            <p:spPr>
              <a:xfrm>
                <a:off x="9143975" y="4569450"/>
                <a:ext cx="2310300" cy="591000"/>
              </a:xfrm>
              <a:prstGeom prst="rect">
                <a:avLst/>
              </a:prstGeom>
              <a:solidFill>
                <a:srgbClr val="F2F2F2">
                  <a:alpha val="94900"/>
                </a:srgb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20" b="1">
                    <a:solidFill>
                      <a:srgbClr val="068288"/>
                    </a:solidFill>
                    <a:latin typeface="Open Sans"/>
                    <a:ea typeface="Open Sans"/>
                    <a:cs typeface="Open Sans"/>
                    <a:sym typeface="Open Sans"/>
                  </a:rPr>
                  <a:t>Mobile Interaction</a:t>
                </a:r>
                <a:endParaRPr b="1"/>
              </a:p>
            </p:txBody>
          </p: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93c2bbdb57_0_32"/>
          <p:cNvSpPr txBox="1">
            <a:spLocks noGrp="1"/>
          </p:cNvSpPr>
          <p:nvPr>
            <p:ph type="title"/>
          </p:nvPr>
        </p:nvSpPr>
        <p:spPr>
          <a:xfrm>
            <a:off x="874712" y="346075"/>
            <a:ext cx="10580700" cy="892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Summary</a:t>
            </a:r>
            <a:endParaRPr/>
          </a:p>
        </p:txBody>
      </p:sp>
      <p:sp>
        <p:nvSpPr>
          <p:cNvPr id="208" name="Google Shape;208;g93c2bbdb57_0_32"/>
          <p:cNvSpPr txBox="1">
            <a:spLocks noGrp="1"/>
          </p:cNvSpPr>
          <p:nvPr>
            <p:ph type="body" idx="1"/>
          </p:nvPr>
        </p:nvSpPr>
        <p:spPr>
          <a:xfrm>
            <a:off x="874711" y="1507156"/>
            <a:ext cx="10580700" cy="4364100"/>
          </a:xfrm>
          <a:prstGeom prst="rect">
            <a:avLst/>
          </a:prstGeom>
        </p:spPr>
        <p:txBody>
          <a:bodyPr spcFirstLastPara="1" wrap="square" lIns="0" tIns="0" rIns="0" bIns="0" anchor="t" anchorCtr="0">
            <a:noAutofit/>
          </a:bodyPr>
          <a:lstStyle/>
          <a:p>
            <a:pPr marL="0" lvl="0" indent="0" algn="l" rtl="0">
              <a:lnSpc>
                <a:spcPct val="115000"/>
              </a:lnSpc>
              <a:spcBef>
                <a:spcPts val="600"/>
              </a:spcBef>
              <a:spcAft>
                <a:spcPts val="0"/>
              </a:spcAft>
              <a:buNone/>
            </a:pPr>
            <a:r>
              <a:rPr lang="en-US" b="1">
                <a:solidFill>
                  <a:srgbClr val="666666"/>
                </a:solidFill>
              </a:rPr>
              <a:t>It is currently a very good time to consider the aforementioned levels properly and to take accessibility into account at an early stage in the development of standards for web-based maps. </a:t>
            </a:r>
            <a:endParaRPr b="1">
              <a:solidFill>
                <a:srgbClr val="666666"/>
              </a:solidFill>
            </a:endParaRPr>
          </a:p>
          <a:p>
            <a:pPr marL="0" lvl="0" indent="0" algn="l" rtl="0">
              <a:lnSpc>
                <a:spcPct val="115000"/>
              </a:lnSpc>
              <a:spcBef>
                <a:spcPts val="600"/>
              </a:spcBef>
              <a:spcAft>
                <a:spcPts val="0"/>
              </a:spcAft>
              <a:buNone/>
            </a:pPr>
            <a:endParaRPr>
              <a:solidFill>
                <a:schemeClr val="lt1"/>
              </a:solidFill>
            </a:endParaRPr>
          </a:p>
          <a:p>
            <a:pPr marL="0" lvl="0" indent="0" algn="l" rtl="0">
              <a:lnSpc>
                <a:spcPct val="115000"/>
              </a:lnSpc>
              <a:spcBef>
                <a:spcPts val="600"/>
              </a:spcBef>
              <a:spcAft>
                <a:spcPts val="0"/>
              </a:spcAft>
              <a:buNone/>
            </a:pPr>
            <a:r>
              <a:rPr lang="en-US">
                <a:solidFill>
                  <a:schemeClr val="lt1"/>
                </a:solidFill>
              </a:rPr>
              <a:t>Our envisaged contribution: </a:t>
            </a:r>
            <a:endParaRPr>
              <a:solidFill>
                <a:schemeClr val="lt1"/>
              </a:solidFill>
            </a:endParaRPr>
          </a:p>
          <a:p>
            <a:pPr marL="457200" lvl="0" indent="-342900" algn="l" rtl="0">
              <a:lnSpc>
                <a:spcPct val="115000"/>
              </a:lnSpc>
              <a:spcBef>
                <a:spcPts val="600"/>
              </a:spcBef>
              <a:spcAft>
                <a:spcPts val="0"/>
              </a:spcAft>
              <a:buClr>
                <a:schemeClr val="lt1"/>
              </a:buClr>
              <a:buSzPts val="1800"/>
              <a:buAutoNum type="arabicPeriod"/>
            </a:pPr>
            <a:r>
              <a:rPr lang="en-US">
                <a:solidFill>
                  <a:schemeClr val="lt1"/>
                </a:solidFill>
              </a:rPr>
              <a:t>Dedicated </a:t>
            </a:r>
            <a:r>
              <a:rPr lang="en-US" b="1">
                <a:solidFill>
                  <a:srgbClr val="FF6D08"/>
                </a:solidFill>
              </a:rPr>
              <a:t>user research </a:t>
            </a:r>
            <a:r>
              <a:rPr lang="en-US">
                <a:solidFill>
                  <a:schemeClr val="lt1"/>
                </a:solidFill>
              </a:rPr>
              <a:t>on mobility in unknown buildings </a:t>
            </a:r>
            <a:endParaRPr>
              <a:solidFill>
                <a:schemeClr val="lt1"/>
              </a:solidFill>
            </a:endParaRPr>
          </a:p>
          <a:p>
            <a:pPr marL="457200" lvl="0" indent="-342900" algn="l" rtl="0">
              <a:lnSpc>
                <a:spcPct val="115000"/>
              </a:lnSpc>
              <a:spcBef>
                <a:spcPts val="0"/>
              </a:spcBef>
              <a:spcAft>
                <a:spcPts val="0"/>
              </a:spcAft>
              <a:buClr>
                <a:schemeClr val="lt1"/>
              </a:buClr>
              <a:buSzPts val="1800"/>
              <a:buAutoNum type="arabicPeriod"/>
            </a:pPr>
            <a:r>
              <a:rPr lang="en-US">
                <a:solidFill>
                  <a:schemeClr val="lt1"/>
                </a:solidFill>
              </a:rPr>
              <a:t>Software to significantly </a:t>
            </a:r>
            <a:r>
              <a:rPr lang="en-US" b="1">
                <a:solidFill>
                  <a:srgbClr val="FF6D08"/>
                </a:solidFill>
              </a:rPr>
              <a:t>improve the coverage of indoor maps</a:t>
            </a:r>
            <a:endParaRPr b="1">
              <a:solidFill>
                <a:srgbClr val="FF6D08"/>
              </a:solidFill>
            </a:endParaRPr>
          </a:p>
          <a:p>
            <a:pPr marL="457200" lvl="0" indent="-342900" algn="l" rtl="0">
              <a:lnSpc>
                <a:spcPct val="115000"/>
              </a:lnSpc>
              <a:spcBef>
                <a:spcPts val="0"/>
              </a:spcBef>
              <a:spcAft>
                <a:spcPts val="0"/>
              </a:spcAft>
              <a:buClr>
                <a:schemeClr val="lt1"/>
              </a:buClr>
              <a:buSzPts val="1800"/>
              <a:buAutoNum type="arabicPeriod"/>
            </a:pPr>
            <a:r>
              <a:rPr lang="en-US">
                <a:solidFill>
                  <a:schemeClr val="lt1"/>
                </a:solidFill>
              </a:rPr>
              <a:t>Solutions for </a:t>
            </a:r>
            <a:r>
              <a:rPr lang="en-US" b="1">
                <a:solidFill>
                  <a:srgbClr val="FF6D08"/>
                </a:solidFill>
              </a:rPr>
              <a:t>barrier-free map representations </a:t>
            </a:r>
            <a:r>
              <a:rPr lang="en-US">
                <a:solidFill>
                  <a:schemeClr val="lt1"/>
                </a:solidFill>
              </a:rPr>
              <a:t>for different contexts of use</a:t>
            </a:r>
            <a:r>
              <a:rPr lang="en-US" b="1">
                <a:solidFill>
                  <a:srgbClr val="FF6D08"/>
                </a:solidFill>
              </a:rPr>
              <a:t> </a:t>
            </a:r>
            <a:endParaRPr b="1">
              <a:solidFill>
                <a:srgbClr val="FF6D08"/>
              </a:solidFill>
            </a:endParaRPr>
          </a:p>
          <a:p>
            <a:pPr marL="0" lvl="0" indent="0" algn="l" rtl="0">
              <a:lnSpc>
                <a:spcPct val="115000"/>
              </a:lnSpc>
              <a:spcBef>
                <a:spcPts val="600"/>
              </a:spcBef>
              <a:spcAft>
                <a:spcPts val="0"/>
              </a:spcAft>
              <a:buNone/>
            </a:pPr>
            <a:endParaRPr b="1">
              <a:solidFill>
                <a:srgbClr val="FF6D08"/>
              </a:solidFill>
            </a:endParaRPr>
          </a:p>
          <a:p>
            <a:pPr marL="0" lvl="0" indent="0" algn="l" rtl="0">
              <a:lnSpc>
                <a:spcPct val="115000"/>
              </a:lnSpc>
              <a:spcBef>
                <a:spcPts val="600"/>
              </a:spcBef>
              <a:spcAft>
                <a:spcPts val="0"/>
              </a:spcAft>
              <a:buNone/>
            </a:pPr>
            <a:r>
              <a:rPr lang="en-US" b="1">
                <a:solidFill>
                  <a:srgbClr val="FF6D08"/>
                </a:solidFill>
              </a:rPr>
              <a:t>Get in touch with us for collaborations and contributions on this topic: </a:t>
            </a:r>
            <a:endParaRPr b="1">
              <a:solidFill>
                <a:srgbClr val="FF6D08"/>
              </a:solidFill>
            </a:endParaRPr>
          </a:p>
          <a:p>
            <a:pPr marL="457200" lvl="0" indent="-317500" algn="l" rtl="0">
              <a:lnSpc>
                <a:spcPct val="115000"/>
              </a:lnSpc>
              <a:spcBef>
                <a:spcPts val="600"/>
              </a:spcBef>
              <a:spcAft>
                <a:spcPts val="0"/>
              </a:spcAft>
              <a:buClr>
                <a:srgbClr val="666666"/>
              </a:buClr>
              <a:buSzPts val="1400"/>
              <a:buChar char="●"/>
            </a:pPr>
            <a:r>
              <a:rPr lang="en-US" sz="1600" u="sng">
                <a:solidFill>
                  <a:srgbClr val="666666"/>
                </a:solidFill>
                <a:hlinkClick r:id="rId3">
                  <a:extLst>
                    <a:ext uri="{A12FA001-AC4F-418D-AE19-62706E023703}">
                      <ahyp:hlinkClr xmlns:ahyp="http://schemas.microsoft.com/office/drawing/2018/hyperlinkcolor" xmlns="" val="tx"/>
                    </a:ext>
                  </a:extLst>
                </a:hlinkClick>
              </a:rPr>
              <a:t>Claudia.Loitsch@tu-dresden.de</a:t>
            </a:r>
            <a:r>
              <a:rPr lang="en-US" sz="1600">
                <a:solidFill>
                  <a:srgbClr val="666666"/>
                </a:solidFill>
              </a:rPr>
              <a:t> //  </a:t>
            </a:r>
            <a:r>
              <a:rPr lang="en-US" sz="1600" u="sng">
                <a:solidFill>
                  <a:srgbClr val="666666"/>
                </a:solidFill>
                <a:hlinkClick r:id="rId4">
                  <a:extLst>
                    <a:ext uri="{A12FA001-AC4F-418D-AE19-62706E023703}">
                      <ahyp:hlinkClr xmlns:ahyp="http://schemas.microsoft.com/office/drawing/2018/hyperlinkcolor" xmlns="" val="tx"/>
                    </a:ext>
                  </a:extLst>
                </a:hlinkClick>
              </a:rPr>
              <a:t>Julian.Striegl@tu-dresden.de</a:t>
            </a:r>
            <a:r>
              <a:rPr lang="en-US" sz="1600">
                <a:solidFill>
                  <a:srgbClr val="666666"/>
                </a:solidFill>
              </a:rPr>
              <a:t> // </a:t>
            </a:r>
            <a:r>
              <a:rPr lang="en-US" sz="1600" u="sng">
                <a:solidFill>
                  <a:schemeClr val="hlink"/>
                </a:solidFill>
                <a:hlinkClick r:id="rId5"/>
              </a:rPr>
              <a:t>http://accessiblemaps.de/</a:t>
            </a:r>
            <a:r>
              <a:rPr lang="en-US" sz="1600">
                <a:solidFill>
                  <a:srgbClr val="666666"/>
                </a:solidFill>
              </a:rPr>
              <a:t> </a:t>
            </a:r>
            <a:endParaRPr sz="1600">
              <a:solidFill>
                <a:srgbClr val="666666"/>
              </a:solidFill>
            </a:endParaRPr>
          </a:p>
          <a:p>
            <a:pPr marL="0" lvl="0" indent="0" algn="l" rtl="0">
              <a:lnSpc>
                <a:spcPct val="115000"/>
              </a:lnSpc>
              <a:spcBef>
                <a:spcPts val="600"/>
              </a:spcBef>
              <a:spcAft>
                <a:spcPts val="0"/>
              </a:spcAft>
              <a:buNone/>
            </a:pPr>
            <a:endParaRPr b="1">
              <a:solidFill>
                <a:srgbClr val="FF6D08"/>
              </a:solidFill>
            </a:endParaRPr>
          </a:p>
          <a:p>
            <a:pPr marL="0" lvl="0" indent="0" algn="l" rtl="0">
              <a:lnSpc>
                <a:spcPct val="115000"/>
              </a:lnSpc>
              <a:spcBef>
                <a:spcPts val="600"/>
              </a:spcBef>
              <a:spcAft>
                <a:spcPts val="0"/>
              </a:spcAft>
              <a:buNone/>
            </a:pPr>
            <a:endParaRPr b="1">
              <a:solidFill>
                <a:srgbClr val="FF6D08"/>
              </a:solidFill>
            </a:endParaRPr>
          </a:p>
          <a:p>
            <a:pPr marL="0" lvl="0" indent="0" algn="l" rtl="0">
              <a:spcBef>
                <a:spcPts val="60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1"/>
          <p:cNvSpPr txBox="1">
            <a:spLocks noGrp="1"/>
          </p:cNvSpPr>
          <p:nvPr>
            <p:ph type="title"/>
          </p:nvPr>
        </p:nvSpPr>
        <p:spPr>
          <a:xfrm>
            <a:off x="874712" y="346075"/>
            <a:ext cx="10580687" cy="892416"/>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4"/>
              </a:buClr>
              <a:buSzPts val="2800"/>
              <a:buFont typeface="Open Sans"/>
              <a:buNone/>
            </a:pPr>
            <a:r>
              <a:rPr lang="en-US"/>
              <a:t>References</a:t>
            </a:r>
            <a:endParaRPr/>
          </a:p>
        </p:txBody>
      </p:sp>
      <p:sp>
        <p:nvSpPr>
          <p:cNvPr id="222" name="Google Shape;222;p21"/>
          <p:cNvSpPr txBox="1">
            <a:spLocks noGrp="1"/>
          </p:cNvSpPr>
          <p:nvPr>
            <p:ph type="body" idx="1"/>
          </p:nvPr>
        </p:nvSpPr>
        <p:spPr>
          <a:xfrm>
            <a:off x="874711" y="1430956"/>
            <a:ext cx="10580687" cy="5028210"/>
          </a:xfrm>
          <a:prstGeom prst="rect">
            <a:avLst/>
          </a:prstGeom>
          <a:noFill/>
          <a:ln>
            <a:noFill/>
          </a:ln>
        </p:spPr>
        <p:txBody>
          <a:bodyPr spcFirstLastPara="1" wrap="square" lIns="0" tIns="0" rIns="0" bIns="0" anchor="t" anchorCtr="0">
            <a:noAutofit/>
          </a:bodyPr>
          <a:lstStyle/>
          <a:p>
            <a:pPr marL="342900" lvl="0" indent="-317500" algn="l" rtl="0">
              <a:spcBef>
                <a:spcPts val="600"/>
              </a:spcBef>
              <a:spcAft>
                <a:spcPts val="0"/>
              </a:spcAft>
              <a:buClr>
                <a:schemeClr val="lt2"/>
              </a:buClr>
              <a:buSzPts val="1600"/>
              <a:buFont typeface="Arial"/>
              <a:buChar char="•"/>
            </a:pPr>
            <a:r>
              <a:rPr lang="en-US" sz="1600"/>
              <a:t>[GVR19] Grand View Research: Digital Map Data - Market Analysis From 2016 to 2027. Tech. rep. (2019)</a:t>
            </a:r>
            <a:endParaRPr sz="1600"/>
          </a:p>
          <a:p>
            <a:pPr marL="342900" lvl="0" indent="-317500" algn="l" rtl="0">
              <a:spcBef>
                <a:spcPts val="600"/>
              </a:spcBef>
              <a:spcAft>
                <a:spcPts val="0"/>
              </a:spcAft>
              <a:buClr>
                <a:schemeClr val="lt2"/>
              </a:buClr>
              <a:buSzPts val="1600"/>
              <a:buFont typeface="Arial"/>
              <a:buChar char="•"/>
            </a:pPr>
            <a:r>
              <a:rPr lang="en-US" sz="1600"/>
              <a:t>[EMC20] Christin Engel, Karin Müller, Angela Constantinescu, Claudia Loitsch, Vanessa Petrausch, Gerhard Weber, Rainer Stiefelhagen. Travelling more independently: A Requirements Analysis for Accessible Journeys to Unknown Buildings for People with Visual Impairments; to be published in Proceedings of Assets 2020</a:t>
            </a:r>
            <a:endParaRPr sz="1600"/>
          </a:p>
          <a:p>
            <a:pPr marL="342900" lvl="0" indent="-317500" algn="l" rtl="0">
              <a:spcBef>
                <a:spcPts val="600"/>
              </a:spcBef>
              <a:spcAft>
                <a:spcPts val="0"/>
              </a:spcAft>
              <a:buSzPts val="1600"/>
              <a:buChar char="•"/>
            </a:pPr>
            <a:r>
              <a:rPr lang="en-US" sz="1600"/>
              <a:t>[SLS20] Julian Striegl, Claudia Loitsch, Jan Schmalfuss-Schwarz, Gerhard Weber. Analysis of Indoor Maps Accounting the Needs of People with Impairments. </a:t>
            </a:r>
            <a:r>
              <a:rPr lang="en-US" sz="1600">
                <a:solidFill>
                  <a:schemeClr val="lt1"/>
                </a:solidFill>
              </a:rPr>
              <a:t>to be published in Proceedings of ICCHP 2020</a:t>
            </a:r>
            <a:endParaRPr sz="1600">
              <a:solidFill>
                <a:schemeClr val="lt1"/>
              </a:solidFill>
            </a:endParaRPr>
          </a:p>
          <a:p>
            <a:pPr marL="342900" lvl="0" indent="-317500" algn="l" rtl="0">
              <a:spcBef>
                <a:spcPts val="600"/>
              </a:spcBef>
              <a:spcAft>
                <a:spcPts val="0"/>
              </a:spcAft>
              <a:buClr>
                <a:schemeClr val="lt1"/>
              </a:buClr>
              <a:buSzPts val="1600"/>
              <a:buFont typeface="Open Sans"/>
              <a:buChar char="•"/>
            </a:pPr>
            <a:r>
              <a:rPr lang="en-US" sz="1600">
                <a:solidFill>
                  <a:schemeClr val="lt1"/>
                </a:solidFill>
              </a:rPr>
              <a:t>[LSS11] Laakso, M., Sarjakoski, T., Sarjakoski, L.T.: Improving accessibility information in pedestrian maps and databases. Cartographica 46(2), 101–108 (jan 2011)</a:t>
            </a:r>
            <a:endParaRPr sz="1600">
              <a:solidFill>
                <a:schemeClr val="lt1"/>
              </a:solidFill>
            </a:endParaRPr>
          </a:p>
          <a:p>
            <a:pPr marL="342900" lvl="0" indent="-317500" algn="l" rtl="0">
              <a:spcBef>
                <a:spcPts val="600"/>
              </a:spcBef>
              <a:spcAft>
                <a:spcPts val="0"/>
              </a:spcAft>
              <a:buClr>
                <a:schemeClr val="lt1"/>
              </a:buClr>
              <a:buSzPts val="1600"/>
              <a:buChar char="•"/>
            </a:pPr>
            <a:r>
              <a:rPr lang="en-US" sz="1600">
                <a:solidFill>
                  <a:schemeClr val="lt1"/>
                </a:solidFill>
              </a:rPr>
              <a:t>[FBC19] Froehlich,  J.E.,  Brock,  A.M.,  Caspi,  A.,  Guerreiro,  J.,  Hara,  K.,  Kirkham,  R.,Schöning, J., Tannert, B.: Grand challenges in accessible maps. Interactions 26 (2), 78–81 (mar 2019)</a:t>
            </a:r>
            <a:endParaRPr sz="1600">
              <a:solidFill>
                <a:schemeClr val="lt1"/>
              </a:solidFill>
            </a:endParaRPr>
          </a:p>
          <a:p>
            <a:pPr marL="342900" lvl="0" indent="-317500" algn="l" rtl="0">
              <a:spcBef>
                <a:spcPts val="600"/>
              </a:spcBef>
              <a:spcAft>
                <a:spcPts val="0"/>
              </a:spcAft>
              <a:buClr>
                <a:schemeClr val="lt1"/>
              </a:buClr>
              <a:buSzPts val="1600"/>
              <a:buChar char="•"/>
            </a:pPr>
            <a:r>
              <a:rPr lang="en-US" sz="1600">
                <a:solidFill>
                  <a:schemeClr val="lt1"/>
                </a:solidFill>
              </a:rPr>
              <a:t>[W3C20] Research and Development Working Group (RDWG) of W3C: Accessible Maps (September 2020), https://www.w3.org/WAI/RD/wiki/Accessible Maps</a:t>
            </a:r>
            <a:endParaRPr sz="1600">
              <a:solidFill>
                <a:schemeClr val="lt1"/>
              </a:solidFill>
            </a:endParaRPr>
          </a:p>
          <a:p>
            <a:pPr marL="342900" lvl="0" indent="-317500" algn="l" rtl="0">
              <a:spcBef>
                <a:spcPts val="600"/>
              </a:spcBef>
              <a:spcAft>
                <a:spcPts val="0"/>
              </a:spcAft>
              <a:buClr>
                <a:schemeClr val="lt1"/>
              </a:buClr>
              <a:buSzPts val="1600"/>
              <a:buChar char="•"/>
            </a:pPr>
            <a:r>
              <a:rPr lang="en-US" sz="1600">
                <a:solidFill>
                  <a:schemeClr val="lt1"/>
                </a:solidFill>
              </a:rPr>
              <a:t>[EUO98] M. Angeles Espinosa, Simon Ungar, Esperanza Ochaita, Mark Blades, and Christopher Spencer. 1998. Comparing Methods for Introducing Blind and Visually Impaired People to Unfamiliar Urban Environments. Journal of Environmental Psychology 18, 3 (1998), 277 – 287.</a:t>
            </a:r>
            <a:endParaRPr sz="16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938b5b9b7e_0_28"/>
          <p:cNvSpPr txBox="1">
            <a:spLocks noGrp="1"/>
          </p:cNvSpPr>
          <p:nvPr>
            <p:ph type="title"/>
          </p:nvPr>
        </p:nvSpPr>
        <p:spPr>
          <a:xfrm>
            <a:off x="874712" y="346075"/>
            <a:ext cx="10580700" cy="892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4"/>
              </a:buClr>
              <a:buSzPts val="2800"/>
              <a:buFont typeface="Open Sans"/>
              <a:buNone/>
            </a:pPr>
            <a:r>
              <a:rPr lang="en-US"/>
              <a:t>References II</a:t>
            </a:r>
            <a:endParaRPr/>
          </a:p>
        </p:txBody>
      </p:sp>
      <p:sp>
        <p:nvSpPr>
          <p:cNvPr id="228" name="Google Shape;228;g938b5b9b7e_0_28"/>
          <p:cNvSpPr txBox="1">
            <a:spLocks noGrp="1"/>
          </p:cNvSpPr>
          <p:nvPr>
            <p:ph type="body" idx="1"/>
          </p:nvPr>
        </p:nvSpPr>
        <p:spPr>
          <a:xfrm>
            <a:off x="874711" y="1430956"/>
            <a:ext cx="10580700" cy="5028300"/>
          </a:xfrm>
          <a:prstGeom prst="rect">
            <a:avLst/>
          </a:prstGeom>
          <a:noFill/>
          <a:ln>
            <a:noFill/>
          </a:ln>
        </p:spPr>
        <p:txBody>
          <a:bodyPr spcFirstLastPara="1" wrap="square" lIns="0" tIns="0" rIns="0" bIns="0" anchor="t" anchorCtr="0">
            <a:noAutofit/>
          </a:bodyPr>
          <a:lstStyle/>
          <a:p>
            <a:pPr marL="342900" lvl="0" indent="-317500" algn="l" rtl="0">
              <a:spcBef>
                <a:spcPts val="600"/>
              </a:spcBef>
              <a:spcAft>
                <a:spcPts val="0"/>
              </a:spcAft>
              <a:buClr>
                <a:schemeClr val="lt2"/>
              </a:buClr>
              <a:buSzPts val="1600"/>
              <a:buFont typeface="Arial"/>
              <a:buChar char="•"/>
            </a:pPr>
            <a:r>
              <a:rPr lang="en-US" sz="1600"/>
              <a:t>[GOL18] Mira Goldschmidt. 2018. Orientation and Mobility Training to People with Visual Impairments. Springer International Publishing, Cham, 237–261. https://doi.org/10.1007/978-3-319-54446-5_8</a:t>
            </a:r>
            <a:endParaRPr sz="1600"/>
          </a:p>
          <a:p>
            <a:pPr marL="342900" lvl="0" indent="-317500" algn="l" rtl="0">
              <a:spcBef>
                <a:spcPts val="600"/>
              </a:spcBef>
              <a:spcAft>
                <a:spcPts val="0"/>
              </a:spcAft>
              <a:buClr>
                <a:schemeClr val="lt2"/>
              </a:buClr>
              <a:buSzPts val="1600"/>
              <a:buFont typeface="Arial"/>
              <a:buChar char="•"/>
            </a:pPr>
            <a:r>
              <a:rPr lang="en-US" sz="1600"/>
              <a:t>[TWD04] </a:t>
            </a:r>
            <a:r>
              <a:rPr lang="en-US" sz="1600">
                <a:solidFill>
                  <a:schemeClr val="lt1"/>
                </a:solidFill>
              </a:rPr>
              <a:t>Thapar, N., Warner, G., Drainoni, M.L., Williams, S.R., Ditchfield, H., Wierbicky,J., Nesathurai, S.: A pilot study of functional access to public buildings and facilities for persons with impairments. Disability and Rehabilitation 26 (5), 280–289 (mar 2004)</a:t>
            </a:r>
            <a:r>
              <a:rPr lang="en-US" sz="1600"/>
              <a:t> </a:t>
            </a:r>
            <a:endParaRPr sz="1600"/>
          </a:p>
          <a:p>
            <a:pPr marL="342900" lvl="0" indent="-317500" algn="l" rtl="0">
              <a:spcBef>
                <a:spcPts val="600"/>
              </a:spcBef>
              <a:spcAft>
                <a:spcPts val="0"/>
              </a:spcAft>
              <a:buSzPts val="1600"/>
              <a:buChar char="•"/>
            </a:pPr>
            <a:r>
              <a:rPr lang="en-US" sz="1600"/>
              <a:t>[VKW08] Völkel,  T.,  Kühn,  R.,  Weber,  G.:  Mobility  Impaired  Pedestrians  Are  Not  Cars: Requirements  for  the  Annotation  of  Geographical  Data.  In:  Computers  Helping People with Special Needs. pp. 1085 — 1092. Springer Berlin Heidelberg (2008)</a:t>
            </a:r>
            <a:endParaRPr sz="1600"/>
          </a:p>
          <a:p>
            <a:pPr marL="342900" lvl="0" indent="-317500" algn="l" rtl="0">
              <a:spcBef>
                <a:spcPts val="600"/>
              </a:spcBef>
              <a:spcAft>
                <a:spcPts val="0"/>
              </a:spcAft>
              <a:buSzPts val="1600"/>
              <a:buChar char="•"/>
            </a:pPr>
            <a:r>
              <a:rPr lang="en-US" sz="1600"/>
              <a:t>[PC18] Park, J., Chowdhury, S.: Investigating the barriers in a typical journey by public transport users with disabilities. Journal of Transport and Health 10 (May 2018), 361–368 (2018)</a:t>
            </a:r>
            <a:endParaRPr sz="1600"/>
          </a:p>
          <a:p>
            <a:pPr marL="342900" lvl="0" indent="-317500" algn="l" rtl="0">
              <a:spcBef>
                <a:spcPts val="600"/>
              </a:spcBef>
              <a:spcAft>
                <a:spcPts val="0"/>
              </a:spcAft>
              <a:buSzPts val="1600"/>
              <a:buChar char="•"/>
            </a:pPr>
            <a:r>
              <a:rPr lang="en-US" sz="1600"/>
              <a:t>[AA15] Alkhanifer, A.A.: The Role of Situation Awareness Metrics in the Assessment of Indoor Orientation Assistive Technologies that Aid Blind Individuals in Unfamiliar Indoor Environments. Dissertation, Rochester Institute of Technology (2015)</a:t>
            </a:r>
            <a:endParaRPr sz="1600"/>
          </a:p>
          <a:p>
            <a:pPr marL="342900" lvl="0" indent="-317500" algn="l" rtl="0">
              <a:spcBef>
                <a:spcPts val="600"/>
              </a:spcBef>
              <a:spcAft>
                <a:spcPts val="0"/>
              </a:spcAft>
              <a:buSzPts val="1600"/>
              <a:buChar char="•"/>
            </a:pPr>
            <a:r>
              <a:rPr lang="en-US" sz="1600"/>
              <a:t>[DPK07] Ding, D., Parmanto, B., Karimi, H.A., Roongpiboonsopit, D., Pramana, G., Conahan, T., Kasemsuppakorn, P.: Design considerations for a personalized wheelchair navigation system. In: Annual International Conference of the IEEE Engineering in Medicine and Biology - Proceedings. pp. 4790–4793 (2007)</a:t>
            </a:r>
            <a:endParaRPr sz="16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2" name="Google Shape;62;g93c2bbdb57_0_0"/>
          <p:cNvSpPr txBox="1">
            <a:spLocks noGrp="1"/>
          </p:cNvSpPr>
          <p:nvPr>
            <p:ph type="title"/>
          </p:nvPr>
        </p:nvSpPr>
        <p:spPr>
          <a:xfrm>
            <a:off x="874700" y="346075"/>
            <a:ext cx="10580700" cy="892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Who we are </a:t>
            </a:r>
            <a:endParaRPr dirty="0"/>
          </a:p>
          <a:p>
            <a:pPr marL="0" lvl="0" indent="0" algn="l" rtl="0">
              <a:spcBef>
                <a:spcPts val="0"/>
              </a:spcBef>
              <a:spcAft>
                <a:spcPts val="0"/>
              </a:spcAft>
              <a:buNone/>
            </a:pPr>
            <a:r>
              <a:rPr lang="en-US" sz="2000" dirty="0"/>
              <a:t>The </a:t>
            </a:r>
            <a:r>
              <a:rPr lang="en-US" sz="2000" dirty="0" err="1"/>
              <a:t>AccessibleMaps</a:t>
            </a:r>
            <a:r>
              <a:rPr lang="en-US" sz="2000" dirty="0"/>
              <a:t> Consortium</a:t>
            </a:r>
            <a:endParaRPr sz="2000" dirty="0"/>
          </a:p>
        </p:txBody>
      </p:sp>
      <p:sp>
        <p:nvSpPr>
          <p:cNvPr id="61" name="Google Shape;61;g93c2bbdb57_0_0"/>
          <p:cNvSpPr txBox="1">
            <a:spLocks noGrp="1"/>
          </p:cNvSpPr>
          <p:nvPr>
            <p:ph type="body" idx="1"/>
          </p:nvPr>
        </p:nvSpPr>
        <p:spPr>
          <a:xfrm>
            <a:off x="874700" y="1476100"/>
            <a:ext cx="6281700" cy="4364100"/>
          </a:xfrm>
          <a:prstGeom prst="rect">
            <a:avLst/>
          </a:prstGeom>
        </p:spPr>
        <p:txBody>
          <a:bodyPr spcFirstLastPara="1" wrap="square" lIns="0" tIns="0" rIns="0" bIns="0" anchor="t" anchorCtr="0">
            <a:noAutofit/>
          </a:bodyPr>
          <a:lstStyle/>
          <a:p>
            <a:pPr marL="457200" lvl="0" indent="-342900" algn="l" rtl="0">
              <a:spcBef>
                <a:spcPts val="600"/>
              </a:spcBef>
              <a:spcAft>
                <a:spcPts val="0"/>
              </a:spcAft>
              <a:buSzPts val="1800"/>
              <a:buChar char="●"/>
            </a:pPr>
            <a:r>
              <a:rPr lang="en-US"/>
              <a:t>International and interdisciplinary team of the </a:t>
            </a:r>
            <a:r>
              <a:rPr lang="en-US" b="1">
                <a:solidFill>
                  <a:srgbClr val="FF6D08"/>
                </a:solidFill>
              </a:rPr>
              <a:t>Dresden University of Technology</a:t>
            </a:r>
            <a:r>
              <a:rPr lang="en-US"/>
              <a:t> and the </a:t>
            </a:r>
            <a:r>
              <a:rPr lang="en-US" b="1">
                <a:solidFill>
                  <a:schemeClr val="accent1"/>
                </a:solidFill>
              </a:rPr>
              <a:t>Karlsruhe Institute of Technology</a:t>
            </a:r>
            <a:r>
              <a:rPr lang="en-US"/>
              <a:t> are working together on innovative and new solutions to improve mobility within buildings.</a:t>
            </a:r>
            <a:endParaRPr/>
          </a:p>
          <a:p>
            <a:pPr marL="457200" lvl="0" indent="0" algn="l" rtl="0">
              <a:spcBef>
                <a:spcPts val="600"/>
              </a:spcBef>
              <a:spcAft>
                <a:spcPts val="0"/>
              </a:spcAft>
              <a:buNone/>
            </a:pPr>
            <a:endParaRPr/>
          </a:p>
          <a:p>
            <a:pPr marL="457200" lvl="0" indent="-342900" algn="l" rtl="0">
              <a:spcBef>
                <a:spcPts val="600"/>
              </a:spcBef>
              <a:spcAft>
                <a:spcPts val="0"/>
              </a:spcAft>
              <a:buSzPts val="1800"/>
              <a:buChar char="●"/>
            </a:pPr>
            <a:r>
              <a:rPr lang="en-US" b="1">
                <a:solidFill>
                  <a:schemeClr val="accent1"/>
                </a:solidFill>
              </a:rPr>
              <a:t>AccessibleMaps</a:t>
            </a:r>
            <a:r>
              <a:rPr lang="en-US"/>
              <a:t> aims to develop software that automatically generates indoor maps enriched with accessibility features</a:t>
            </a:r>
            <a:endParaRPr/>
          </a:p>
          <a:p>
            <a:pPr marL="457200" lvl="0" indent="0" algn="l" rtl="0">
              <a:spcBef>
                <a:spcPts val="600"/>
              </a:spcBef>
              <a:spcAft>
                <a:spcPts val="0"/>
              </a:spcAft>
              <a:buNone/>
            </a:pPr>
            <a:endParaRPr/>
          </a:p>
          <a:p>
            <a:pPr marL="457200" lvl="0" indent="-342900" algn="l" rtl="0">
              <a:spcBef>
                <a:spcPts val="600"/>
              </a:spcBef>
              <a:spcAft>
                <a:spcPts val="0"/>
              </a:spcAft>
              <a:buSzPts val="1800"/>
              <a:buChar char="●"/>
            </a:pPr>
            <a:r>
              <a:rPr lang="en-US"/>
              <a:t>Web: </a:t>
            </a:r>
            <a:r>
              <a:rPr lang="en-US" b="1" u="sng">
                <a:solidFill>
                  <a:schemeClr val="hlink"/>
                </a:solidFill>
                <a:hlinkClick r:id="rId3"/>
              </a:rPr>
              <a:t>http://accessiblemaps.de</a:t>
            </a:r>
            <a:endParaRPr b="1"/>
          </a:p>
          <a:p>
            <a:pPr marL="457200" lvl="0" indent="0" algn="l" rtl="0">
              <a:spcBef>
                <a:spcPts val="600"/>
              </a:spcBef>
              <a:spcAft>
                <a:spcPts val="0"/>
              </a:spcAft>
              <a:buNone/>
            </a:pPr>
            <a:r>
              <a:rPr lang="en-US"/>
              <a:t> </a:t>
            </a:r>
            <a:endParaRPr/>
          </a:p>
          <a:p>
            <a:pPr marL="0" lvl="0" indent="0" algn="l" rtl="0">
              <a:spcBef>
                <a:spcPts val="600"/>
              </a:spcBef>
              <a:spcAft>
                <a:spcPts val="0"/>
              </a:spcAft>
              <a:buNone/>
            </a:pPr>
            <a:endParaRPr/>
          </a:p>
        </p:txBody>
      </p:sp>
      <p:pic>
        <p:nvPicPr>
          <p:cNvPr id="63" name="Google Shape;63;g93c2bbdb57_0_0" descr="Group photo of the AccessibleMap Team."/>
          <p:cNvPicPr preferRelativeResize="0"/>
          <p:nvPr/>
        </p:nvPicPr>
        <p:blipFill>
          <a:blip r:embed="rId4">
            <a:alphaModFix/>
          </a:blip>
          <a:stretch>
            <a:fillRect/>
          </a:stretch>
        </p:blipFill>
        <p:spPr>
          <a:xfrm>
            <a:off x="7389925" y="1481150"/>
            <a:ext cx="4065325" cy="3452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txBox="1">
            <a:spLocks noGrp="1"/>
          </p:cNvSpPr>
          <p:nvPr>
            <p:ph type="title"/>
          </p:nvPr>
        </p:nvSpPr>
        <p:spPr>
          <a:xfrm>
            <a:off x="874712" y="346075"/>
            <a:ext cx="10580687" cy="892416"/>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4"/>
              </a:buClr>
              <a:buSzPts val="2800"/>
              <a:buFont typeface="Open Sans"/>
              <a:buNone/>
            </a:pPr>
            <a:r>
              <a:rPr lang="en-US"/>
              <a:t>Topics of today's presentation</a:t>
            </a:r>
            <a:endParaRPr/>
          </a:p>
          <a:p>
            <a:pPr marL="0" lvl="0" indent="0" algn="l" rtl="0">
              <a:spcBef>
                <a:spcPts val="0"/>
              </a:spcBef>
              <a:spcAft>
                <a:spcPts val="0"/>
              </a:spcAft>
              <a:buClr>
                <a:schemeClr val="accent4"/>
              </a:buClr>
              <a:buSzPts val="2800"/>
              <a:buFont typeface="Open Sans"/>
              <a:buNone/>
            </a:pPr>
            <a:r>
              <a:rPr lang="en-US" sz="2000"/>
              <a:t>Outline</a:t>
            </a:r>
            <a:endParaRPr sz="2000"/>
          </a:p>
        </p:txBody>
      </p:sp>
      <p:sp>
        <p:nvSpPr>
          <p:cNvPr id="69" name="Google Shape;69;p2"/>
          <p:cNvSpPr txBox="1">
            <a:spLocks noGrp="1"/>
          </p:cNvSpPr>
          <p:nvPr>
            <p:ph type="body" idx="1"/>
          </p:nvPr>
        </p:nvSpPr>
        <p:spPr>
          <a:xfrm>
            <a:off x="874711" y="1430956"/>
            <a:ext cx="10580687" cy="4901750"/>
          </a:xfrm>
          <a:prstGeom prst="rect">
            <a:avLst/>
          </a:prstGeom>
          <a:noFill/>
          <a:ln>
            <a:noFill/>
          </a:ln>
        </p:spPr>
        <p:txBody>
          <a:bodyPr spcFirstLastPara="1" wrap="square" lIns="0" tIns="0" rIns="0" bIns="0" anchor="t" anchorCtr="0">
            <a:noAutofit/>
          </a:bodyPr>
          <a:lstStyle/>
          <a:p>
            <a:pPr marL="457200" lvl="0" indent="-342900" algn="l" rtl="0">
              <a:lnSpc>
                <a:spcPct val="100000"/>
              </a:lnSpc>
              <a:spcBef>
                <a:spcPts val="0"/>
              </a:spcBef>
              <a:spcAft>
                <a:spcPts val="0"/>
              </a:spcAft>
              <a:buSzPts val="1800"/>
              <a:buAutoNum type="arabicPeriod"/>
            </a:pPr>
            <a:r>
              <a:rPr lang="en-US"/>
              <a:t>Motivation</a:t>
            </a:r>
            <a:endParaRPr/>
          </a:p>
          <a:p>
            <a:pPr marL="457200" lvl="0" indent="0" algn="l" rtl="0">
              <a:lnSpc>
                <a:spcPct val="100000"/>
              </a:lnSpc>
              <a:spcBef>
                <a:spcPts val="0"/>
              </a:spcBef>
              <a:spcAft>
                <a:spcPts val="0"/>
              </a:spcAft>
              <a:buNone/>
            </a:pPr>
            <a:endParaRPr/>
          </a:p>
          <a:p>
            <a:pPr marL="457200" lvl="0" indent="-342900" algn="l" rtl="0">
              <a:lnSpc>
                <a:spcPct val="100000"/>
              </a:lnSpc>
              <a:spcBef>
                <a:spcPts val="0"/>
              </a:spcBef>
              <a:spcAft>
                <a:spcPts val="0"/>
              </a:spcAft>
              <a:buSzPts val="1800"/>
              <a:buAutoNum type="arabicPeriod"/>
            </a:pPr>
            <a:r>
              <a:rPr lang="en-US"/>
              <a:t>Understanding the Needs and Abilities of People with Disabilities</a:t>
            </a:r>
            <a:endParaRPr/>
          </a:p>
          <a:p>
            <a:pPr marL="457200" lvl="0" indent="0" algn="l" rtl="0">
              <a:lnSpc>
                <a:spcPct val="100000"/>
              </a:lnSpc>
              <a:spcBef>
                <a:spcPts val="0"/>
              </a:spcBef>
              <a:spcAft>
                <a:spcPts val="0"/>
              </a:spcAft>
              <a:buNone/>
            </a:pPr>
            <a:endParaRPr/>
          </a:p>
          <a:p>
            <a:pPr marL="457200" lvl="0" indent="-342900" algn="l" rtl="0">
              <a:lnSpc>
                <a:spcPct val="100000"/>
              </a:lnSpc>
              <a:spcBef>
                <a:spcPts val="0"/>
              </a:spcBef>
              <a:spcAft>
                <a:spcPts val="0"/>
              </a:spcAft>
              <a:buSzPts val="1800"/>
              <a:buAutoNum type="arabicPeriod"/>
            </a:pPr>
            <a:r>
              <a:rPr lang="en-US"/>
              <a:t>Current Situation - Where are </a:t>
            </a:r>
            <a:r>
              <a:rPr lang="en-US">
                <a:solidFill>
                  <a:schemeClr val="lt1"/>
                </a:solidFill>
              </a:rPr>
              <a:t>we </a:t>
            </a:r>
            <a:r>
              <a:rPr lang="en-US"/>
              <a:t>now </a:t>
            </a:r>
            <a:endParaRPr/>
          </a:p>
          <a:p>
            <a:pPr marL="914400" lvl="1" indent="-342900" algn="l" rtl="0">
              <a:lnSpc>
                <a:spcPct val="100000"/>
              </a:lnSpc>
              <a:spcBef>
                <a:spcPts val="0"/>
              </a:spcBef>
              <a:spcAft>
                <a:spcPts val="0"/>
              </a:spcAft>
              <a:buSzPts val="1800"/>
              <a:buChar char="○"/>
            </a:pPr>
            <a:r>
              <a:rPr lang="en-US"/>
              <a:t>Data Basis </a:t>
            </a:r>
            <a:endParaRPr/>
          </a:p>
          <a:p>
            <a:pPr marL="914400" lvl="1" indent="-342900" algn="l" rtl="0">
              <a:lnSpc>
                <a:spcPct val="100000"/>
              </a:lnSpc>
              <a:spcBef>
                <a:spcPts val="0"/>
              </a:spcBef>
              <a:spcAft>
                <a:spcPts val="0"/>
              </a:spcAft>
              <a:buSzPts val="1800"/>
              <a:buChar char="○"/>
            </a:pPr>
            <a:r>
              <a:rPr lang="en-US"/>
              <a:t>Accessible Representation </a:t>
            </a:r>
            <a:endParaRPr/>
          </a:p>
          <a:p>
            <a:pPr marL="914400" lvl="1" indent="-342900" algn="l" rtl="0">
              <a:lnSpc>
                <a:spcPct val="100000"/>
              </a:lnSpc>
              <a:spcBef>
                <a:spcPts val="0"/>
              </a:spcBef>
              <a:spcAft>
                <a:spcPts val="0"/>
              </a:spcAft>
              <a:buSzPts val="1800"/>
              <a:buChar char="○"/>
            </a:pPr>
            <a:r>
              <a:rPr lang="en-US"/>
              <a:t>Challenges</a:t>
            </a:r>
            <a:endParaRPr/>
          </a:p>
          <a:p>
            <a:pPr marL="457200" lvl="0" indent="0" algn="l" rtl="0">
              <a:lnSpc>
                <a:spcPct val="100000"/>
              </a:lnSpc>
              <a:spcBef>
                <a:spcPts val="0"/>
              </a:spcBef>
              <a:spcAft>
                <a:spcPts val="0"/>
              </a:spcAft>
              <a:buNone/>
            </a:pPr>
            <a:endParaRPr/>
          </a:p>
          <a:p>
            <a:pPr marL="457200" lvl="0" indent="-342900" algn="l" rtl="0">
              <a:lnSpc>
                <a:spcPct val="100000"/>
              </a:lnSpc>
              <a:spcBef>
                <a:spcPts val="0"/>
              </a:spcBef>
              <a:spcAft>
                <a:spcPts val="0"/>
              </a:spcAft>
              <a:buSzPts val="1800"/>
              <a:buAutoNum type="arabicPeriod"/>
            </a:pPr>
            <a:r>
              <a:rPr lang="en-US"/>
              <a:t> Possible Solutions </a:t>
            </a:r>
            <a:br>
              <a:rPr lang="en-US"/>
            </a:br>
            <a:r>
              <a:rPr lang="en-US"/>
              <a:t> For the Collection and Representation of Accessibility Information</a:t>
            </a:r>
            <a:endParaRPr/>
          </a:p>
          <a:p>
            <a:pPr marL="342900" lvl="0" indent="-215900" algn="l" rtl="0">
              <a:spcBef>
                <a:spcPts val="600"/>
              </a:spcBef>
              <a:spcAft>
                <a:spcPts val="0"/>
              </a:spcAft>
              <a:buClr>
                <a:schemeClr val="lt2"/>
              </a:buClr>
              <a:buSzPts val="2000"/>
              <a:buFont typeface="Arial"/>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6"/>
          <p:cNvSpPr txBox="1">
            <a:spLocks noGrp="1"/>
          </p:cNvSpPr>
          <p:nvPr>
            <p:ph type="title"/>
          </p:nvPr>
        </p:nvSpPr>
        <p:spPr>
          <a:xfrm>
            <a:off x="874712" y="346075"/>
            <a:ext cx="10580687" cy="892416"/>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4"/>
              </a:buClr>
              <a:buSzPts val="2800"/>
              <a:buFont typeface="Open Sans"/>
              <a:buNone/>
            </a:pPr>
            <a:r>
              <a:rPr lang="en-US"/>
              <a:t>Motivation</a:t>
            </a:r>
            <a:endParaRPr/>
          </a:p>
          <a:p>
            <a:pPr marL="0" lvl="0" indent="0" algn="l" rtl="0">
              <a:spcBef>
                <a:spcPts val="0"/>
              </a:spcBef>
              <a:spcAft>
                <a:spcPts val="0"/>
              </a:spcAft>
              <a:buNone/>
            </a:pPr>
            <a:r>
              <a:rPr lang="en-US" sz="2100"/>
              <a:t>Accessible Indoor Maps</a:t>
            </a:r>
            <a:endParaRPr sz="2100"/>
          </a:p>
        </p:txBody>
      </p:sp>
      <p:sp>
        <p:nvSpPr>
          <p:cNvPr id="76" name="Google Shape;76;p6"/>
          <p:cNvSpPr txBox="1">
            <a:spLocks noGrp="1"/>
          </p:cNvSpPr>
          <p:nvPr>
            <p:ph type="body" idx="1"/>
          </p:nvPr>
        </p:nvSpPr>
        <p:spPr>
          <a:xfrm>
            <a:off x="874712" y="1476090"/>
            <a:ext cx="5065800" cy="4364100"/>
          </a:xfrm>
          <a:prstGeom prst="rect">
            <a:avLst/>
          </a:prstGeom>
          <a:noFill/>
          <a:ln>
            <a:noFill/>
          </a:ln>
        </p:spPr>
        <p:txBody>
          <a:bodyPr spcFirstLastPara="1" wrap="square" lIns="0" tIns="0" rIns="0" bIns="0" anchor="t" anchorCtr="0">
            <a:noAutofit/>
          </a:bodyPr>
          <a:lstStyle/>
          <a:p>
            <a:pPr marL="342900" lvl="0" indent="-342900" algn="l" rtl="0">
              <a:spcBef>
                <a:spcPts val="600"/>
              </a:spcBef>
              <a:spcAft>
                <a:spcPts val="0"/>
              </a:spcAft>
              <a:buClr>
                <a:schemeClr val="lt1"/>
              </a:buClr>
              <a:buSzPts val="2000"/>
              <a:buFont typeface="Noto Sans Symbols"/>
              <a:buChar char="−"/>
            </a:pPr>
            <a:r>
              <a:rPr lang="en-US" b="1">
                <a:solidFill>
                  <a:schemeClr val="lt1"/>
                </a:solidFill>
              </a:rPr>
              <a:t>Social relevance:</a:t>
            </a:r>
            <a:r>
              <a:rPr lang="en-US">
                <a:solidFill>
                  <a:schemeClr val="lt1"/>
                </a:solidFill>
              </a:rPr>
              <a:t> Independent travelling and mobility is challenging for people with visual and mobility impairment [PC18]</a:t>
            </a:r>
            <a:endParaRPr>
              <a:solidFill>
                <a:schemeClr val="lt1"/>
              </a:solidFill>
            </a:endParaRPr>
          </a:p>
          <a:p>
            <a:pPr marL="0" lvl="0" indent="0" algn="l" rtl="0">
              <a:spcBef>
                <a:spcPts val="600"/>
              </a:spcBef>
              <a:spcAft>
                <a:spcPts val="0"/>
              </a:spcAft>
              <a:buNone/>
            </a:pPr>
            <a:endParaRPr>
              <a:solidFill>
                <a:schemeClr val="lt1"/>
              </a:solidFill>
            </a:endParaRPr>
          </a:p>
          <a:p>
            <a:pPr marL="342900" lvl="0" indent="-330200" algn="l" rtl="0">
              <a:spcBef>
                <a:spcPts val="600"/>
              </a:spcBef>
              <a:spcAft>
                <a:spcPts val="0"/>
              </a:spcAft>
              <a:buClr>
                <a:schemeClr val="lt1"/>
              </a:buClr>
              <a:buSzPts val="1800"/>
              <a:buChar char="−"/>
            </a:pPr>
            <a:r>
              <a:rPr lang="en-US">
                <a:solidFill>
                  <a:schemeClr val="lt1"/>
                </a:solidFill>
              </a:rPr>
              <a:t>Many and diverse barriers in buildings, e.g. ground level objects not detectable for blind people using a cane. </a:t>
            </a:r>
            <a:endParaRPr>
              <a:solidFill>
                <a:schemeClr val="lt1"/>
              </a:solidFill>
            </a:endParaRPr>
          </a:p>
          <a:p>
            <a:pPr marL="0" lvl="0" indent="0" algn="l" rtl="0">
              <a:spcBef>
                <a:spcPts val="600"/>
              </a:spcBef>
              <a:spcAft>
                <a:spcPts val="0"/>
              </a:spcAft>
              <a:buNone/>
            </a:pPr>
            <a:endParaRPr>
              <a:solidFill>
                <a:schemeClr val="lt1"/>
              </a:solidFill>
            </a:endParaRPr>
          </a:p>
          <a:p>
            <a:pPr marL="342900" lvl="0" indent="-330200" algn="l" rtl="0">
              <a:spcBef>
                <a:spcPts val="600"/>
              </a:spcBef>
              <a:spcAft>
                <a:spcPts val="0"/>
              </a:spcAft>
              <a:buClr>
                <a:schemeClr val="lt1"/>
              </a:buClr>
              <a:buSzPts val="1800"/>
              <a:buChar char="−"/>
            </a:pPr>
            <a:r>
              <a:rPr lang="en-US">
                <a:solidFill>
                  <a:schemeClr val="lt1"/>
                </a:solidFill>
              </a:rPr>
              <a:t>Why Indoor and why maps? </a:t>
            </a:r>
            <a:endParaRPr>
              <a:solidFill>
                <a:schemeClr val="lt1"/>
              </a:solidFill>
            </a:endParaRPr>
          </a:p>
          <a:p>
            <a:pPr marL="0" lvl="0" indent="0" algn="l" rtl="0">
              <a:spcBef>
                <a:spcPts val="600"/>
              </a:spcBef>
              <a:spcAft>
                <a:spcPts val="0"/>
              </a:spcAft>
              <a:buNone/>
            </a:pPr>
            <a:endParaRPr>
              <a:solidFill>
                <a:schemeClr val="lt1"/>
              </a:solidFill>
            </a:endParaRPr>
          </a:p>
          <a:p>
            <a:pPr marL="0" lvl="0" indent="0" algn="l" rtl="0">
              <a:spcBef>
                <a:spcPts val="600"/>
              </a:spcBef>
              <a:spcAft>
                <a:spcPts val="0"/>
              </a:spcAft>
              <a:buNone/>
            </a:pPr>
            <a:endParaRPr>
              <a:solidFill>
                <a:schemeClr val="lt1"/>
              </a:solidFill>
            </a:endParaRPr>
          </a:p>
        </p:txBody>
      </p:sp>
      <p:grpSp>
        <p:nvGrpSpPr>
          <p:cNvPr id="2" name="Gruppieren 1" descr="Animated photo showing a blind person walking in an open room of a building. As he walks, he does not see all the objects on the floor with his white cane."/>
          <p:cNvGrpSpPr/>
          <p:nvPr/>
        </p:nvGrpSpPr>
        <p:grpSpPr>
          <a:xfrm>
            <a:off x="6317100" y="1533550"/>
            <a:ext cx="4667700" cy="3167800"/>
            <a:chOff x="6317100" y="1533550"/>
            <a:chExt cx="4667700" cy="3167800"/>
          </a:xfrm>
        </p:grpSpPr>
        <p:pic>
          <p:nvPicPr>
            <p:cNvPr id="77" name="Google Shape;77;p6" descr="Animated photo showing a blind person walking in an open room of a building. As he walks, he does not see all the objects on the floor with his white cane."/>
            <p:cNvPicPr preferRelativeResize="0"/>
            <p:nvPr/>
          </p:nvPicPr>
          <p:blipFill>
            <a:blip r:embed="rId3">
              <a:alphaModFix/>
            </a:blip>
            <a:stretch>
              <a:fillRect/>
            </a:stretch>
          </p:blipFill>
          <p:spPr>
            <a:xfrm>
              <a:off x="6393307" y="1533550"/>
              <a:ext cx="4534950" cy="2569825"/>
            </a:xfrm>
            <a:prstGeom prst="rect">
              <a:avLst/>
            </a:prstGeom>
            <a:noFill/>
            <a:ln>
              <a:noFill/>
            </a:ln>
          </p:spPr>
        </p:pic>
        <p:sp>
          <p:nvSpPr>
            <p:cNvPr id="78" name="Google Shape;78;p6"/>
            <p:cNvSpPr txBox="1"/>
            <p:nvPr/>
          </p:nvSpPr>
          <p:spPr>
            <a:xfrm>
              <a:off x="6317100" y="3895550"/>
              <a:ext cx="4667700" cy="80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Open Sans"/>
                <a:ea typeface="Open Sans"/>
                <a:cs typeface="Open Sans"/>
                <a:sym typeface="Open Sans"/>
              </a:endParaRPr>
            </a:p>
            <a:p>
              <a:pPr marL="0" lvl="0" indent="0" algn="l" rtl="0">
                <a:spcBef>
                  <a:spcPts val="0"/>
                </a:spcBef>
                <a:spcAft>
                  <a:spcPts val="0"/>
                </a:spcAft>
                <a:buNone/>
              </a:pPr>
              <a:r>
                <a:rPr lang="en-US" dirty="0">
                  <a:latin typeface="Open Sans"/>
                  <a:ea typeface="Open Sans"/>
                  <a:cs typeface="Open Sans"/>
                  <a:sym typeface="Open Sans"/>
                </a:rPr>
                <a:t>Source: TV report of our project Range-IT</a:t>
              </a:r>
              <a:endParaRPr dirty="0">
                <a:latin typeface="Open Sans"/>
                <a:ea typeface="Open Sans"/>
                <a:cs typeface="Open Sans"/>
                <a:sym typeface="Open Sans"/>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g9307a06c62_0_0"/>
          <p:cNvSpPr txBox="1"/>
          <p:nvPr/>
        </p:nvSpPr>
        <p:spPr>
          <a:xfrm>
            <a:off x="874712" y="346075"/>
            <a:ext cx="10580700" cy="892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2800" dirty="0">
                <a:solidFill>
                  <a:schemeClr val="accent4"/>
                </a:solidFill>
                <a:latin typeface="Open Sans"/>
                <a:ea typeface="Open Sans"/>
                <a:cs typeface="Open Sans"/>
                <a:sym typeface="Open Sans"/>
              </a:rPr>
              <a:t>Modelling Physical Accessibility</a:t>
            </a:r>
            <a:br>
              <a:rPr lang="en-US" sz="2800" dirty="0">
                <a:solidFill>
                  <a:schemeClr val="accent4"/>
                </a:solidFill>
                <a:latin typeface="Open Sans"/>
                <a:ea typeface="Open Sans"/>
                <a:cs typeface="Open Sans"/>
                <a:sym typeface="Open Sans"/>
              </a:rPr>
            </a:br>
            <a:r>
              <a:rPr lang="en-US" sz="2200" dirty="0">
                <a:solidFill>
                  <a:schemeClr val="accent4"/>
                </a:solidFill>
                <a:latin typeface="Open Sans"/>
                <a:ea typeface="Open Sans"/>
                <a:cs typeface="Open Sans"/>
                <a:sym typeface="Open Sans"/>
              </a:rPr>
              <a:t>Understand the </a:t>
            </a:r>
            <a:r>
              <a:rPr lang="en-US" sz="2000" dirty="0">
                <a:solidFill>
                  <a:schemeClr val="accent4"/>
                </a:solidFill>
                <a:latin typeface="Open Sans"/>
                <a:ea typeface="Open Sans"/>
                <a:cs typeface="Open Sans"/>
                <a:sym typeface="Open Sans"/>
              </a:rPr>
              <a:t>Needs and Abilities of People with Disabilities I</a:t>
            </a:r>
            <a:endParaRPr sz="2800" dirty="0">
              <a:solidFill>
                <a:srgbClr val="068288"/>
              </a:solidFill>
              <a:latin typeface="Open Sans"/>
              <a:ea typeface="Open Sans"/>
              <a:cs typeface="Open Sans"/>
              <a:sym typeface="Open Sans"/>
            </a:endParaRPr>
          </a:p>
        </p:txBody>
      </p:sp>
      <p:sp>
        <p:nvSpPr>
          <p:cNvPr id="85" name="Google Shape;85;g9307a06c62_0_0"/>
          <p:cNvSpPr txBox="1"/>
          <p:nvPr/>
        </p:nvSpPr>
        <p:spPr>
          <a:xfrm>
            <a:off x="874700" y="1635282"/>
            <a:ext cx="10580700" cy="1169700"/>
          </a:xfrm>
          <a:prstGeom prst="rect">
            <a:avLst/>
          </a:prstGeom>
          <a:noFill/>
          <a:ln>
            <a:noFill/>
          </a:ln>
        </p:spPr>
        <p:txBody>
          <a:bodyPr spcFirstLastPara="1" wrap="square" lIns="0" tIns="0" rIns="0" bIns="0" anchor="t" anchorCtr="0">
            <a:noAutofit/>
          </a:bodyPr>
          <a:lstStyle/>
          <a:p>
            <a:pPr marL="342900" lvl="0" indent="-342900" algn="l" rtl="0">
              <a:spcBef>
                <a:spcPts val="0"/>
              </a:spcBef>
              <a:spcAft>
                <a:spcPts val="0"/>
              </a:spcAft>
              <a:buClr>
                <a:srgbClr val="555555"/>
              </a:buClr>
              <a:buSzPts val="2000"/>
              <a:buFont typeface="Noto Sans Symbols"/>
              <a:buChar char="−"/>
            </a:pPr>
            <a:r>
              <a:rPr lang="en-US" sz="2000" dirty="0">
                <a:solidFill>
                  <a:srgbClr val="555555"/>
                </a:solidFill>
                <a:latin typeface="Open Sans"/>
                <a:ea typeface="Open Sans"/>
                <a:cs typeface="Open Sans"/>
                <a:sym typeface="Open Sans"/>
              </a:rPr>
              <a:t>People with disabilities need granular information about the </a:t>
            </a:r>
            <a:r>
              <a:rPr lang="en-US" sz="2000" b="1" dirty="0">
                <a:solidFill>
                  <a:srgbClr val="FF6D08"/>
                </a:solidFill>
                <a:latin typeface="Open Sans"/>
                <a:ea typeface="Open Sans"/>
                <a:cs typeface="Open Sans"/>
                <a:sym typeface="Open Sans"/>
              </a:rPr>
              <a:t>layout</a:t>
            </a:r>
            <a:r>
              <a:rPr lang="en-US" sz="2000" dirty="0">
                <a:solidFill>
                  <a:srgbClr val="555555"/>
                </a:solidFill>
                <a:latin typeface="Open Sans"/>
                <a:ea typeface="Open Sans"/>
                <a:cs typeface="Open Sans"/>
                <a:sym typeface="Open Sans"/>
              </a:rPr>
              <a:t>, </a:t>
            </a:r>
            <a:r>
              <a:rPr lang="en-US" sz="2000" b="1" dirty="0">
                <a:solidFill>
                  <a:srgbClr val="FF6D08"/>
                </a:solidFill>
                <a:latin typeface="Open Sans"/>
                <a:ea typeface="Open Sans"/>
                <a:cs typeface="Open Sans"/>
                <a:sym typeface="Open Sans"/>
              </a:rPr>
              <a:t>orientation features</a:t>
            </a:r>
            <a:r>
              <a:rPr lang="en-US" sz="2000" dirty="0">
                <a:solidFill>
                  <a:srgbClr val="555555"/>
                </a:solidFill>
                <a:latin typeface="Open Sans"/>
                <a:ea typeface="Open Sans"/>
                <a:cs typeface="Open Sans"/>
                <a:sym typeface="Open Sans"/>
              </a:rPr>
              <a:t> (i.e. landmarks), </a:t>
            </a:r>
            <a:r>
              <a:rPr lang="en-US" sz="2000" b="1" dirty="0">
                <a:solidFill>
                  <a:schemeClr val="accent1"/>
                </a:solidFill>
                <a:latin typeface="Open Sans"/>
                <a:ea typeface="Open Sans"/>
                <a:cs typeface="Open Sans"/>
                <a:sym typeface="Open Sans"/>
              </a:rPr>
              <a:t>barriers</a:t>
            </a:r>
            <a:r>
              <a:rPr lang="en-US" sz="2000" dirty="0">
                <a:solidFill>
                  <a:srgbClr val="555555"/>
                </a:solidFill>
                <a:latin typeface="Open Sans"/>
                <a:ea typeface="Open Sans"/>
                <a:cs typeface="Open Sans"/>
                <a:sym typeface="Open Sans"/>
              </a:rPr>
              <a:t> and </a:t>
            </a:r>
            <a:r>
              <a:rPr lang="en-US" sz="2000" b="1" dirty="0">
                <a:solidFill>
                  <a:srgbClr val="FF6D08"/>
                </a:solidFill>
                <a:latin typeface="Open Sans"/>
                <a:ea typeface="Open Sans"/>
                <a:cs typeface="Open Sans"/>
                <a:sym typeface="Open Sans"/>
              </a:rPr>
              <a:t>temporal relations</a:t>
            </a:r>
            <a:r>
              <a:rPr lang="en-US" sz="2000" dirty="0">
                <a:solidFill>
                  <a:srgbClr val="555555"/>
                </a:solidFill>
                <a:latin typeface="Open Sans"/>
                <a:ea typeface="Open Sans"/>
                <a:cs typeface="Open Sans"/>
                <a:sym typeface="Open Sans"/>
              </a:rPr>
              <a:t> to find their way independently [FBC19].</a:t>
            </a:r>
            <a:endParaRPr sz="2000" dirty="0">
              <a:solidFill>
                <a:srgbClr val="555555"/>
              </a:solidFill>
              <a:latin typeface="Open Sans"/>
              <a:ea typeface="Open Sans"/>
              <a:cs typeface="Open Sans"/>
              <a:sym typeface="Open Sans"/>
            </a:endParaRPr>
          </a:p>
        </p:txBody>
      </p:sp>
      <p:graphicFrame>
        <p:nvGraphicFramePr>
          <p:cNvPr id="86" name="Google Shape;86;g9307a06c62_0_0" descr=" " title="Table summarizes examples of the information need for mobility impaired people and visually impaired people."/>
          <p:cNvGraphicFramePr/>
          <p:nvPr>
            <p:extLst>
              <p:ext uri="{D42A27DB-BD31-4B8C-83A1-F6EECF244321}">
                <p14:modId xmlns:p14="http://schemas.microsoft.com/office/powerpoint/2010/main" val="1982869495"/>
              </p:ext>
            </p:extLst>
          </p:nvPr>
        </p:nvGraphicFramePr>
        <p:xfrm>
          <a:off x="874725" y="2804975"/>
          <a:ext cx="10580700" cy="3017430"/>
        </p:xfrm>
        <a:graphic>
          <a:graphicData uri="http://schemas.openxmlformats.org/drawingml/2006/table">
            <a:tbl>
              <a:tblPr firstRow="1">
                <a:tableStyleId>{D27102A9-8310-4765-A935-A1911B00CA55}</a:tableStyleId>
              </a:tblPr>
              <a:tblGrid>
                <a:gridCol w="2700325">
                  <a:extLst>
                    <a:ext uri="{9D8B030D-6E8A-4147-A177-3AD203B41FA5}">
                      <a16:colId xmlns:a16="http://schemas.microsoft.com/office/drawing/2014/main" val="20000"/>
                    </a:ext>
                  </a:extLst>
                </a:gridCol>
                <a:gridCol w="3989575">
                  <a:extLst>
                    <a:ext uri="{9D8B030D-6E8A-4147-A177-3AD203B41FA5}">
                      <a16:colId xmlns:a16="http://schemas.microsoft.com/office/drawing/2014/main" val="20001"/>
                    </a:ext>
                  </a:extLst>
                </a:gridCol>
                <a:gridCol w="3890800">
                  <a:extLst>
                    <a:ext uri="{9D8B030D-6E8A-4147-A177-3AD203B41FA5}">
                      <a16:colId xmlns:a16="http://schemas.microsoft.com/office/drawing/2014/main" val="20002"/>
                    </a:ext>
                  </a:extLst>
                </a:gridCol>
              </a:tblGrid>
              <a:tr h="381000">
                <a:tc>
                  <a:txBody>
                    <a:bodyPr/>
                    <a:lstStyle/>
                    <a:p>
                      <a:pPr marL="0" lvl="0" indent="0" algn="l" rtl="0">
                        <a:spcBef>
                          <a:spcPts val="300"/>
                        </a:spcBef>
                        <a:spcAft>
                          <a:spcPts val="0"/>
                        </a:spcAft>
                        <a:buNone/>
                      </a:pPr>
                      <a:r>
                        <a:rPr lang="en-US" sz="1800" dirty="0">
                          <a:solidFill>
                            <a:schemeClr val="bg1"/>
                          </a:solidFill>
                          <a:sym typeface="Open Sans"/>
                        </a:rPr>
                        <a:t>Information need</a:t>
                      </a:r>
                      <a:endParaRPr sz="1800" dirty="0">
                        <a:solidFill>
                          <a:schemeClr val="bg1"/>
                        </a:solidFill>
                        <a:latin typeface="Open Sans"/>
                        <a:ea typeface="Open Sans"/>
                        <a:cs typeface="Open Sans"/>
                        <a:sym typeface="Open Sans"/>
                      </a:endParaRPr>
                    </a:p>
                  </a:txBody>
                  <a:tcPr marL="91425" marR="91425" marT="91425" marB="91425"/>
                </a:tc>
                <a:tc>
                  <a:txBody>
                    <a:bodyPr/>
                    <a:lstStyle/>
                    <a:p>
                      <a:pPr marL="0" lvl="0" indent="0" algn="l" rtl="0">
                        <a:spcBef>
                          <a:spcPts val="600"/>
                        </a:spcBef>
                        <a:spcAft>
                          <a:spcPts val="0"/>
                        </a:spcAft>
                        <a:buNone/>
                      </a:pPr>
                      <a:r>
                        <a:rPr lang="en-US" sz="1800" dirty="0">
                          <a:solidFill>
                            <a:schemeClr val="bg1"/>
                          </a:solidFill>
                          <a:sym typeface="Open Sans"/>
                        </a:rPr>
                        <a:t>Mobility impaired people </a:t>
                      </a:r>
                      <a:endParaRPr sz="1800" dirty="0">
                        <a:solidFill>
                          <a:schemeClr val="bg1"/>
                        </a:solidFill>
                        <a:latin typeface="Open Sans"/>
                        <a:ea typeface="Open Sans"/>
                        <a:cs typeface="Open Sans"/>
                        <a:sym typeface="Open Sans"/>
                      </a:endParaRPr>
                    </a:p>
                  </a:txBody>
                  <a:tcPr marL="91425" marR="91425" marT="91425" marB="91425"/>
                </a:tc>
                <a:tc>
                  <a:txBody>
                    <a:bodyPr/>
                    <a:lstStyle/>
                    <a:p>
                      <a:pPr marL="0" lvl="0" indent="0" algn="l" rtl="0">
                        <a:spcBef>
                          <a:spcPts val="600"/>
                        </a:spcBef>
                        <a:spcAft>
                          <a:spcPts val="0"/>
                        </a:spcAft>
                        <a:buNone/>
                      </a:pPr>
                      <a:r>
                        <a:rPr lang="en-US" sz="1800" dirty="0">
                          <a:solidFill>
                            <a:schemeClr val="bg1"/>
                          </a:solidFill>
                          <a:sym typeface="Open Sans"/>
                        </a:rPr>
                        <a:t>Visually impaired people</a:t>
                      </a:r>
                      <a:endParaRPr sz="1800" dirty="0">
                        <a:solidFill>
                          <a:schemeClr val="bg1"/>
                        </a:solidFill>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300"/>
                        </a:spcBef>
                        <a:spcAft>
                          <a:spcPts val="0"/>
                        </a:spcAft>
                        <a:buNone/>
                      </a:pPr>
                      <a:r>
                        <a:rPr lang="en-US" sz="1800" dirty="0">
                          <a:solidFill>
                            <a:schemeClr val="bg1"/>
                          </a:solidFill>
                          <a:sym typeface="Open Sans"/>
                        </a:rPr>
                        <a:t>potential barriers </a:t>
                      </a:r>
                      <a:endParaRPr sz="1800" dirty="0">
                        <a:solidFill>
                          <a:schemeClr val="bg1"/>
                        </a:solidFill>
                        <a:latin typeface="Open Sans"/>
                        <a:ea typeface="Open Sans"/>
                        <a:cs typeface="Open Sans"/>
                        <a:sym typeface="Open Sans"/>
                      </a:endParaRPr>
                    </a:p>
                  </a:txBody>
                  <a:tcPr marL="91425" marR="91425" marT="91425" marB="91425"/>
                </a:tc>
                <a:tc>
                  <a:txBody>
                    <a:bodyPr/>
                    <a:lstStyle/>
                    <a:p>
                      <a:pPr marL="0" lvl="0" indent="0" algn="l" rtl="0">
                        <a:spcBef>
                          <a:spcPts val="300"/>
                        </a:spcBef>
                        <a:spcAft>
                          <a:spcPts val="0"/>
                        </a:spcAft>
                        <a:buNone/>
                      </a:pPr>
                      <a:r>
                        <a:rPr lang="en-US" sz="1800" dirty="0">
                          <a:solidFill>
                            <a:schemeClr val="bg1"/>
                          </a:solidFill>
                          <a:sym typeface="Open Sans"/>
                        </a:rPr>
                        <a:t>narrow doors or passages, lack of or non-functioning elevators and escalators, lack of handrails, uneven walking surfaces and heavy doors [TWD04]</a:t>
                      </a:r>
                      <a:endParaRPr sz="1800" dirty="0">
                        <a:solidFill>
                          <a:schemeClr val="bg1"/>
                        </a:solidFill>
                        <a:latin typeface="Open Sans"/>
                        <a:ea typeface="Open Sans"/>
                        <a:cs typeface="Open Sans"/>
                        <a:sym typeface="Open Sans"/>
                      </a:endParaRPr>
                    </a:p>
                  </a:txBody>
                  <a:tcPr marL="91425" marR="91425" marT="91425" marB="91425"/>
                </a:tc>
                <a:tc>
                  <a:txBody>
                    <a:bodyPr/>
                    <a:lstStyle/>
                    <a:p>
                      <a:pPr marL="0" lvl="0" indent="0" algn="l" rtl="0">
                        <a:spcBef>
                          <a:spcPts val="300"/>
                        </a:spcBef>
                        <a:spcAft>
                          <a:spcPts val="0"/>
                        </a:spcAft>
                        <a:buNone/>
                      </a:pPr>
                      <a:r>
                        <a:rPr lang="en-US" sz="1800">
                          <a:solidFill>
                            <a:schemeClr val="bg1"/>
                          </a:solidFill>
                          <a:sym typeface="Open Sans"/>
                        </a:rPr>
                        <a:t>handrails and wayfinding information (in complex and confusing buildings), or buildings with bad lighting conditions [TWD04] </a:t>
                      </a:r>
                      <a:endParaRPr sz="1800">
                        <a:solidFill>
                          <a:schemeClr val="bg1"/>
                        </a:solidFill>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300"/>
                        </a:spcBef>
                        <a:spcAft>
                          <a:spcPts val="0"/>
                        </a:spcAft>
                        <a:buNone/>
                      </a:pPr>
                      <a:r>
                        <a:rPr lang="en-US" sz="1800" dirty="0">
                          <a:solidFill>
                            <a:schemeClr val="bg1"/>
                          </a:solidFill>
                          <a:sym typeface="Open Sans"/>
                        </a:rPr>
                        <a:t>accessibility features</a:t>
                      </a:r>
                      <a:endParaRPr sz="1800" dirty="0">
                        <a:solidFill>
                          <a:schemeClr val="bg1"/>
                        </a:solidFill>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None/>
                      </a:pPr>
                      <a:r>
                        <a:rPr lang="en-US" sz="1800">
                          <a:solidFill>
                            <a:schemeClr val="bg1"/>
                          </a:solidFill>
                          <a:sym typeface="Open Sans"/>
                        </a:rPr>
                        <a:t>slope of a path, floor covering, manual or automatic opening of doors, or accessibility of restrooms</a:t>
                      </a:r>
                      <a:endParaRPr sz="1800">
                        <a:solidFill>
                          <a:schemeClr val="bg1"/>
                        </a:solidFill>
                        <a:latin typeface="Open Sans"/>
                        <a:ea typeface="Open Sans"/>
                        <a:cs typeface="Open Sans"/>
                        <a:sym typeface="Open Sans"/>
                      </a:endParaRPr>
                    </a:p>
                  </a:txBody>
                  <a:tcPr marL="91425" marR="91425" marT="91425" marB="91425"/>
                </a:tc>
                <a:tc>
                  <a:txBody>
                    <a:bodyPr/>
                    <a:lstStyle/>
                    <a:p>
                      <a:pPr marL="0" lvl="0" indent="0" algn="l" rtl="0">
                        <a:spcBef>
                          <a:spcPts val="300"/>
                        </a:spcBef>
                        <a:spcAft>
                          <a:spcPts val="0"/>
                        </a:spcAft>
                        <a:buNone/>
                      </a:pPr>
                      <a:r>
                        <a:rPr lang="en-US" sz="1800" dirty="0">
                          <a:solidFill>
                            <a:schemeClr val="bg1"/>
                          </a:solidFill>
                          <a:sym typeface="Open Sans"/>
                        </a:rPr>
                        <a:t>availability and location of braille signs [AA15] and tactile </a:t>
                      </a:r>
                      <a:r>
                        <a:rPr lang="en-US" sz="1800" dirty="0" err="1">
                          <a:solidFill>
                            <a:schemeClr val="bg1"/>
                          </a:solidFill>
                          <a:sym typeface="Open Sans"/>
                        </a:rPr>
                        <a:t>pavings</a:t>
                      </a:r>
                      <a:endParaRPr sz="1800" dirty="0">
                        <a:solidFill>
                          <a:schemeClr val="bg1"/>
                        </a:solidFill>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2"/>
                  </a:ext>
                </a:extLst>
              </a:tr>
            </a:tbl>
          </a:graphicData>
        </a:graphic>
      </p:graphicFrame>
      <p:sp>
        <p:nvSpPr>
          <p:cNvPr id="2" name="Titel 1" hidden="1">
            <a:extLst>
              <a:ext uri="{FF2B5EF4-FFF2-40B4-BE49-F238E27FC236}">
                <a16:creationId xmlns:a16="http://schemas.microsoft.com/office/drawing/2014/main" id="{6E61B11B-B6DB-5C47-B81C-32CA365EEA10}"/>
              </a:ext>
            </a:extLst>
          </p:cNvPr>
          <p:cNvSpPr>
            <a:spLocks noGrp="1"/>
          </p:cNvSpPr>
          <p:nvPr>
            <p:ph type="title"/>
          </p:nvPr>
        </p:nvSpPr>
        <p:spPr/>
        <p:txBody>
          <a:bodyPr/>
          <a:lstStyle/>
          <a:p>
            <a:r>
              <a:rPr lang="en-US" sz="3600" dirty="0"/>
              <a:t>Modelling Physical Accessibility</a:t>
            </a:r>
            <a:br>
              <a:rPr lang="en-US" sz="3600" dirty="0"/>
            </a:br>
            <a:r>
              <a:rPr lang="en-US" sz="3200" dirty="0"/>
              <a:t>Understand the </a:t>
            </a:r>
            <a:r>
              <a:rPr lang="en-US" dirty="0"/>
              <a:t>Needs and Abilities of People with Disabilities I</a:t>
            </a:r>
            <a:r>
              <a:rPr lang="en-US" sz="3600" dirty="0">
                <a:solidFill>
                  <a:srgbClr val="068288"/>
                </a:solidFill>
              </a:rPr>
              <a:t/>
            </a:r>
            <a:br>
              <a:rPr lang="en-US" sz="3600" dirty="0">
                <a:solidFill>
                  <a:srgbClr val="068288"/>
                </a:solidFill>
              </a:rPr>
            </a:br>
            <a:endParaRPr lang="de-DE"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g93ab80b606_0_273"/>
          <p:cNvSpPr txBox="1">
            <a:spLocks noGrp="1"/>
          </p:cNvSpPr>
          <p:nvPr>
            <p:ph type="title"/>
          </p:nvPr>
        </p:nvSpPr>
        <p:spPr>
          <a:xfrm>
            <a:off x="874712" y="346075"/>
            <a:ext cx="10580700" cy="892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Modelling Physical Accessibility</a:t>
            </a:r>
            <a:br>
              <a:rPr lang="en-US" dirty="0"/>
            </a:br>
            <a:r>
              <a:rPr lang="en-US" sz="2200" dirty="0"/>
              <a:t>Understand the </a:t>
            </a:r>
            <a:r>
              <a:rPr lang="en-US" sz="2000" dirty="0"/>
              <a:t>Needs and Abilities of People with Disabilities II</a:t>
            </a:r>
            <a:endParaRPr dirty="0"/>
          </a:p>
        </p:txBody>
      </p:sp>
      <p:sp>
        <p:nvSpPr>
          <p:cNvPr id="93" name="Google Shape;93;g93ab80b606_0_273"/>
          <p:cNvSpPr txBox="1">
            <a:spLocks noGrp="1"/>
          </p:cNvSpPr>
          <p:nvPr>
            <p:ph type="body" idx="1"/>
          </p:nvPr>
        </p:nvSpPr>
        <p:spPr>
          <a:xfrm>
            <a:off x="874707" y="1430950"/>
            <a:ext cx="3765600" cy="4364100"/>
          </a:xfrm>
          <a:prstGeom prst="rect">
            <a:avLst/>
          </a:prstGeom>
        </p:spPr>
        <p:txBody>
          <a:bodyPr spcFirstLastPara="1" wrap="square" lIns="0" tIns="0" rIns="0" bIns="0" anchor="t" anchorCtr="0">
            <a:noAutofit/>
          </a:bodyPr>
          <a:lstStyle/>
          <a:p>
            <a:pPr marL="457200" lvl="0" indent="-342900" algn="l" rtl="0">
              <a:spcBef>
                <a:spcPts val="0"/>
              </a:spcBef>
              <a:spcAft>
                <a:spcPts val="0"/>
              </a:spcAft>
              <a:buClr>
                <a:schemeClr val="lt1"/>
              </a:buClr>
              <a:buSzPts val="1800"/>
              <a:buChar char="●"/>
            </a:pPr>
            <a:r>
              <a:rPr lang="en-US">
                <a:solidFill>
                  <a:schemeClr val="lt1"/>
                </a:solidFill>
              </a:rPr>
              <a:t>Diverse information need for planning a trip and its implementation [EMC20]</a:t>
            </a:r>
            <a:endParaRPr>
              <a:solidFill>
                <a:schemeClr val="lt1"/>
              </a:solidFill>
            </a:endParaRPr>
          </a:p>
          <a:p>
            <a:pPr marL="457200" lvl="0" indent="0" algn="l" rtl="0">
              <a:spcBef>
                <a:spcPts val="0"/>
              </a:spcBef>
              <a:spcAft>
                <a:spcPts val="0"/>
              </a:spcAft>
              <a:buNone/>
            </a:pPr>
            <a:endParaRPr>
              <a:solidFill>
                <a:schemeClr val="lt1"/>
              </a:solidFill>
            </a:endParaRPr>
          </a:p>
          <a:p>
            <a:pPr marL="457200" lvl="0" indent="-342900" algn="l" rtl="0">
              <a:spcBef>
                <a:spcPts val="0"/>
              </a:spcBef>
              <a:spcAft>
                <a:spcPts val="0"/>
              </a:spcAft>
              <a:buClr>
                <a:schemeClr val="lt1"/>
              </a:buClr>
              <a:buSzPts val="1800"/>
              <a:buChar char="●"/>
            </a:pPr>
            <a:r>
              <a:rPr lang="en-US" b="1">
                <a:solidFill>
                  <a:schemeClr val="lt1"/>
                </a:solidFill>
              </a:rPr>
              <a:t>Problem: </a:t>
            </a:r>
            <a:r>
              <a:rPr lang="en-US">
                <a:solidFill>
                  <a:schemeClr val="lt1"/>
                </a:solidFill>
              </a:rPr>
              <a:t>No common approach to collect and makes information about physical accessibility of buildings available for different user groups and for all parts of the travel chain. </a:t>
            </a:r>
            <a:endParaRPr>
              <a:solidFill>
                <a:schemeClr val="lt1"/>
              </a:solidFill>
            </a:endParaRPr>
          </a:p>
          <a:p>
            <a:pPr marL="0" lvl="0" indent="0" algn="l" rtl="0">
              <a:spcBef>
                <a:spcPts val="0"/>
              </a:spcBef>
              <a:spcAft>
                <a:spcPts val="0"/>
              </a:spcAft>
              <a:buNone/>
            </a:pPr>
            <a:endParaRPr>
              <a:solidFill>
                <a:srgbClr val="FF6D08"/>
              </a:solidFill>
            </a:endParaRPr>
          </a:p>
          <a:p>
            <a:pPr marL="457200" lvl="0" indent="-342900" algn="l" rtl="0">
              <a:spcBef>
                <a:spcPts val="0"/>
              </a:spcBef>
              <a:spcAft>
                <a:spcPts val="0"/>
              </a:spcAft>
              <a:buClr>
                <a:schemeClr val="lt1"/>
              </a:buClr>
              <a:buSzPts val="1800"/>
              <a:buChar char="●"/>
            </a:pPr>
            <a:r>
              <a:rPr lang="en-US">
                <a:solidFill>
                  <a:srgbClr val="FF6D08"/>
                </a:solidFill>
              </a:rPr>
              <a:t>Accessible indoor maps can be a solution! </a:t>
            </a:r>
            <a:r>
              <a:rPr lang="en-US">
                <a:solidFill>
                  <a:schemeClr val="lt1"/>
                </a:solidFill>
              </a:rPr>
              <a:t> </a:t>
            </a:r>
            <a:endParaRPr>
              <a:solidFill>
                <a:schemeClr val="lt1"/>
              </a:solidFill>
            </a:endParaRPr>
          </a:p>
        </p:txBody>
      </p:sp>
      <p:sp>
        <p:nvSpPr>
          <p:cNvPr id="95" name="Google Shape;95;g93ab80b606_0_273"/>
          <p:cNvSpPr txBox="1">
            <a:spLocks noGrp="1"/>
          </p:cNvSpPr>
          <p:nvPr>
            <p:ph type="body" idx="1"/>
          </p:nvPr>
        </p:nvSpPr>
        <p:spPr>
          <a:xfrm>
            <a:off x="4892425" y="1479325"/>
            <a:ext cx="7215600" cy="66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1700" b="1" dirty="0">
                <a:solidFill>
                  <a:schemeClr val="lt1"/>
                </a:solidFill>
              </a:rPr>
              <a:t>Table 1.</a:t>
            </a:r>
            <a:r>
              <a:rPr lang="en-US" sz="1700" dirty="0">
                <a:solidFill>
                  <a:schemeClr val="lt1"/>
                </a:solidFill>
              </a:rPr>
              <a:t> Relevance  of features for blind people (BL) and people with low vision (LV) when planning and implementing a trip</a:t>
            </a:r>
            <a:r>
              <a:rPr lang="en-US" sz="1800" dirty="0">
                <a:solidFill>
                  <a:schemeClr val="lt1"/>
                </a:solidFill>
              </a:rPr>
              <a:t> [EMC20]</a:t>
            </a:r>
            <a:endParaRPr sz="1800" dirty="0">
              <a:solidFill>
                <a:schemeClr val="lt1"/>
              </a:solidFill>
            </a:endParaRPr>
          </a:p>
        </p:txBody>
      </p:sp>
      <p:pic>
        <p:nvPicPr>
          <p:cNvPr id="94" name="Google Shape;94;g93ab80b606_0_273" descr="The table shows a list of features that may be important for people with VI. It consists of seven columns. The first column contains the feature classes (metadata, building description, indoor landmarks, outdoor landmarks) and the 2nd and 3rd columns contain the features and their&#10;subfeatures. Columns 4-5 show the relative frequencies of importance of the features in the planning (column 4 for blind and column 5 for visually 4/5&#10;impaired). The values are the sum of very important and fairly important. In the last two columns are the results of the implementation phase (column&#10;6 for blind and column 7 for visually impaired)."/>
          <p:cNvPicPr preferRelativeResize="0"/>
          <p:nvPr/>
        </p:nvPicPr>
        <p:blipFill>
          <a:blip r:embed="rId3">
            <a:alphaModFix/>
          </a:blip>
          <a:stretch>
            <a:fillRect/>
          </a:stretch>
        </p:blipFill>
        <p:spPr>
          <a:xfrm>
            <a:off x="4723780" y="2014550"/>
            <a:ext cx="7215595" cy="44875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g93ab80b606_0_290"/>
          <p:cNvSpPr txBox="1">
            <a:spLocks noGrp="1"/>
          </p:cNvSpPr>
          <p:nvPr>
            <p:ph type="title"/>
          </p:nvPr>
        </p:nvSpPr>
        <p:spPr>
          <a:xfrm>
            <a:off x="911926" y="2663973"/>
            <a:ext cx="10580700" cy="76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800"/>
              <a:t>Data Basis of Indoor Maps</a:t>
            </a:r>
            <a:endParaRPr sz="3800"/>
          </a:p>
        </p:txBody>
      </p:sp>
      <p:sp>
        <p:nvSpPr>
          <p:cNvPr id="102" name="Google Shape;102;g93ab80b606_0_290"/>
          <p:cNvSpPr txBox="1">
            <a:spLocks noGrp="1"/>
          </p:cNvSpPr>
          <p:nvPr>
            <p:ph type="body" idx="1"/>
          </p:nvPr>
        </p:nvSpPr>
        <p:spPr>
          <a:xfrm>
            <a:off x="911926" y="3565096"/>
            <a:ext cx="10580700" cy="9144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a:t>Collecting, Validating, and Modelling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4"/>
          <p:cNvSpPr txBox="1">
            <a:spLocks noGrp="1"/>
          </p:cNvSpPr>
          <p:nvPr>
            <p:ph type="title"/>
          </p:nvPr>
        </p:nvSpPr>
        <p:spPr>
          <a:xfrm>
            <a:off x="874712" y="346075"/>
            <a:ext cx="10580700" cy="892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4"/>
              </a:buClr>
              <a:buSzPts val="2800"/>
              <a:buFont typeface="Open Sans"/>
              <a:buNone/>
            </a:pPr>
            <a:r>
              <a:rPr lang="en-US"/>
              <a:t>Case Study // Current State of Indoor Maps in OSM</a:t>
            </a:r>
            <a:br>
              <a:rPr lang="en-US"/>
            </a:br>
            <a:r>
              <a:rPr lang="en-US" sz="2000"/>
              <a:t>Quantitative Analysis</a:t>
            </a:r>
            <a:endParaRPr sz="2000"/>
          </a:p>
        </p:txBody>
      </p:sp>
      <p:sp>
        <p:nvSpPr>
          <p:cNvPr id="112" name="Google Shape;112;p14"/>
          <p:cNvSpPr txBox="1"/>
          <p:nvPr/>
        </p:nvSpPr>
        <p:spPr>
          <a:xfrm>
            <a:off x="3634375" y="1443525"/>
            <a:ext cx="7286700" cy="2331000"/>
          </a:xfrm>
          <a:prstGeom prst="rect">
            <a:avLst/>
          </a:prstGeom>
          <a:noFill/>
          <a:ln>
            <a:noFill/>
          </a:ln>
        </p:spPr>
        <p:txBody>
          <a:bodyPr spcFirstLastPara="1" wrap="square" lIns="91425" tIns="91425" rIns="91425" bIns="91425" anchor="t" anchorCtr="0">
            <a:noAutofit/>
          </a:bodyPr>
          <a:lstStyle/>
          <a:p>
            <a:pPr marL="342900" lvl="0" indent="-317500" algn="l" rtl="0">
              <a:spcBef>
                <a:spcPts val="0"/>
              </a:spcBef>
              <a:spcAft>
                <a:spcPts val="0"/>
              </a:spcAft>
              <a:buClr>
                <a:schemeClr val="lt1"/>
              </a:buClr>
              <a:buSzPts val="1600"/>
              <a:buFont typeface="Noto Sans Symbols"/>
              <a:buChar char="●"/>
            </a:pPr>
            <a:r>
              <a:rPr lang="en-US" sz="1600">
                <a:solidFill>
                  <a:schemeClr val="lt1"/>
                </a:solidFill>
                <a:latin typeface="Open Sans"/>
                <a:ea typeface="Open Sans"/>
                <a:cs typeface="Open Sans"/>
                <a:sym typeface="Open Sans"/>
              </a:rPr>
              <a:t>Currently there are no widely accepted open standards for the expression of accessibility information in indoor maps</a:t>
            </a:r>
            <a:br>
              <a:rPr lang="en-US" sz="1600">
                <a:solidFill>
                  <a:schemeClr val="lt1"/>
                </a:solidFill>
                <a:latin typeface="Open Sans"/>
                <a:ea typeface="Open Sans"/>
                <a:cs typeface="Open Sans"/>
                <a:sym typeface="Open Sans"/>
              </a:rPr>
            </a:br>
            <a:endParaRPr sz="1600">
              <a:solidFill>
                <a:schemeClr val="lt1"/>
              </a:solidFill>
              <a:latin typeface="Open Sans"/>
              <a:ea typeface="Open Sans"/>
              <a:cs typeface="Open Sans"/>
              <a:sym typeface="Open Sans"/>
            </a:endParaRPr>
          </a:p>
          <a:p>
            <a:pPr marL="342900" lvl="0" indent="-317500" algn="l" rtl="0">
              <a:spcBef>
                <a:spcPts val="0"/>
              </a:spcBef>
              <a:spcAft>
                <a:spcPts val="0"/>
              </a:spcAft>
              <a:buClr>
                <a:schemeClr val="lt1"/>
              </a:buClr>
              <a:buSzPts val="1600"/>
              <a:buFont typeface="Open Sans"/>
              <a:buChar char="●"/>
            </a:pPr>
            <a:r>
              <a:rPr lang="en-US" sz="1600" b="1">
                <a:solidFill>
                  <a:schemeClr val="lt1"/>
                </a:solidFill>
                <a:latin typeface="Open Sans"/>
                <a:ea typeface="Open Sans"/>
                <a:cs typeface="Open Sans"/>
                <a:sym typeface="Open Sans"/>
              </a:rPr>
              <a:t>Methodology</a:t>
            </a:r>
            <a:r>
              <a:rPr lang="en-US" sz="1600">
                <a:solidFill>
                  <a:schemeClr val="lt1"/>
                </a:solidFill>
                <a:latin typeface="Open Sans"/>
                <a:ea typeface="Open Sans"/>
                <a:cs typeface="Open Sans"/>
                <a:sym typeface="Open Sans"/>
              </a:rPr>
              <a:t>: Requests for the Overpass API were formed based on tags specific for the mapping of indoor areas in OSM using Simple Indoor Tagging (SIT) - the currently used tagging schema for indoor maps in OSM</a:t>
            </a:r>
            <a:endParaRPr sz="1600">
              <a:solidFill>
                <a:schemeClr val="lt1"/>
              </a:solidFill>
              <a:latin typeface="Open Sans"/>
              <a:ea typeface="Open Sans"/>
              <a:cs typeface="Open Sans"/>
              <a:sym typeface="Open Sans"/>
            </a:endParaRPr>
          </a:p>
          <a:p>
            <a:pPr marL="575915" lvl="4" indent="-153962" algn="l" rtl="0">
              <a:spcBef>
                <a:spcPts val="0"/>
              </a:spcBef>
              <a:spcAft>
                <a:spcPts val="0"/>
              </a:spcAft>
              <a:buClr>
                <a:schemeClr val="lt1"/>
              </a:buClr>
              <a:buSzPts val="1400"/>
              <a:buFont typeface="Open Sans"/>
              <a:buChar char="○"/>
            </a:pPr>
            <a:r>
              <a:rPr lang="en-US">
                <a:solidFill>
                  <a:schemeClr val="lt1"/>
                </a:solidFill>
                <a:latin typeface="Open Sans"/>
                <a:ea typeface="Open Sans"/>
                <a:cs typeface="Open Sans"/>
                <a:sym typeface="Open Sans"/>
              </a:rPr>
              <a:t>Minimum of required tags:</a:t>
            </a:r>
            <a:r>
              <a:rPr lang="en-US" i="1">
                <a:solidFill>
                  <a:schemeClr val="lt1"/>
                </a:solidFill>
                <a:latin typeface="Open Sans"/>
                <a:ea typeface="Open Sans"/>
                <a:cs typeface="Open Sans"/>
                <a:sym typeface="Open Sans"/>
              </a:rPr>
              <a:t> min_level, max_level, level</a:t>
            </a:r>
            <a:endParaRPr i="1">
              <a:solidFill>
                <a:schemeClr val="lt1"/>
              </a:solidFill>
              <a:latin typeface="Open Sans"/>
              <a:ea typeface="Open Sans"/>
              <a:cs typeface="Open Sans"/>
              <a:sym typeface="Open Sans"/>
            </a:endParaRPr>
          </a:p>
          <a:p>
            <a:pPr marL="575915" lvl="4" indent="-153962" algn="l" rtl="0">
              <a:spcBef>
                <a:spcPts val="0"/>
              </a:spcBef>
              <a:spcAft>
                <a:spcPts val="0"/>
              </a:spcAft>
              <a:buClr>
                <a:schemeClr val="lt1"/>
              </a:buClr>
              <a:buSzPts val="1400"/>
              <a:buFont typeface="Open Sans"/>
              <a:buChar char="○"/>
            </a:pPr>
            <a:r>
              <a:rPr lang="en-US">
                <a:solidFill>
                  <a:schemeClr val="lt1"/>
                </a:solidFill>
                <a:latin typeface="Open Sans"/>
                <a:ea typeface="Open Sans"/>
                <a:cs typeface="Open Sans"/>
                <a:sym typeface="Open Sans"/>
              </a:rPr>
              <a:t>Tags for a complete indoor map:</a:t>
            </a:r>
            <a:r>
              <a:rPr lang="en-US" i="1">
                <a:solidFill>
                  <a:schemeClr val="lt1"/>
                </a:solidFill>
                <a:latin typeface="Open Sans"/>
                <a:ea typeface="Open Sans"/>
                <a:cs typeface="Open Sans"/>
                <a:sym typeface="Open Sans"/>
              </a:rPr>
              <a:t> room, area, wall, corridor</a:t>
            </a:r>
            <a:endParaRPr i="1">
              <a:solidFill>
                <a:schemeClr val="lt1"/>
              </a:solidFill>
              <a:latin typeface="Open Sans"/>
              <a:ea typeface="Open Sans"/>
              <a:cs typeface="Open Sans"/>
              <a:sym typeface="Open Sans"/>
            </a:endParaRPr>
          </a:p>
        </p:txBody>
      </p:sp>
      <p:sp>
        <p:nvSpPr>
          <p:cNvPr id="113" name="Google Shape;113;p14"/>
          <p:cNvSpPr txBox="1"/>
          <p:nvPr/>
        </p:nvSpPr>
        <p:spPr>
          <a:xfrm>
            <a:off x="3634375" y="3880025"/>
            <a:ext cx="7197300" cy="23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chemeClr val="accent1"/>
                </a:solidFill>
                <a:latin typeface="Open Sans"/>
                <a:ea typeface="Open Sans"/>
                <a:cs typeface="Open Sans"/>
                <a:sym typeface="Open Sans"/>
              </a:rPr>
              <a:t>Quantitative Analysis Results [SLS20]</a:t>
            </a:r>
            <a:r>
              <a:rPr lang="en-US" sz="1800">
                <a:solidFill>
                  <a:schemeClr val="lt1"/>
                </a:solidFill>
                <a:latin typeface="Open Sans"/>
                <a:ea typeface="Open Sans"/>
                <a:cs typeface="Open Sans"/>
                <a:sym typeface="Open Sans"/>
              </a:rPr>
              <a:t/>
            </a:r>
            <a:br>
              <a:rPr lang="en-US" sz="1800">
                <a:solidFill>
                  <a:schemeClr val="lt1"/>
                </a:solidFill>
                <a:latin typeface="Open Sans"/>
                <a:ea typeface="Open Sans"/>
                <a:cs typeface="Open Sans"/>
                <a:sym typeface="Open Sans"/>
              </a:rPr>
            </a:br>
            <a:endParaRPr sz="1800">
              <a:solidFill>
                <a:schemeClr val="lt1"/>
              </a:solidFill>
              <a:latin typeface="Open Sans"/>
              <a:ea typeface="Open Sans"/>
              <a:cs typeface="Open Sans"/>
              <a:sym typeface="Open Sans"/>
            </a:endParaRPr>
          </a:p>
          <a:p>
            <a:pPr marL="457200" lvl="0" indent="-330200" algn="l" rtl="0">
              <a:lnSpc>
                <a:spcPct val="100000"/>
              </a:lnSpc>
              <a:spcBef>
                <a:spcPts val="0"/>
              </a:spcBef>
              <a:spcAft>
                <a:spcPts val="0"/>
              </a:spcAft>
              <a:buClr>
                <a:schemeClr val="lt1"/>
              </a:buClr>
              <a:buSzPts val="1600"/>
              <a:buFont typeface="Open Sans"/>
              <a:buChar char="●"/>
            </a:pPr>
            <a:r>
              <a:rPr lang="en-US" sz="1600">
                <a:solidFill>
                  <a:schemeClr val="lt1"/>
                </a:solidFill>
                <a:latin typeface="Open Sans"/>
                <a:ea typeface="Open Sans"/>
                <a:cs typeface="Open Sans"/>
                <a:sym typeface="Open Sans"/>
              </a:rPr>
              <a:t>The number of mapped indoor environments is sparse, regardless of the used indoor tagging schema.</a:t>
            </a:r>
            <a:endParaRPr sz="1600">
              <a:solidFill>
                <a:schemeClr val="lt1"/>
              </a:solidFill>
              <a:latin typeface="Open Sans"/>
              <a:ea typeface="Open Sans"/>
              <a:cs typeface="Open Sans"/>
              <a:sym typeface="Open Sans"/>
            </a:endParaRPr>
          </a:p>
          <a:p>
            <a:pPr marL="457200" lvl="0" indent="-330200" algn="l" rtl="0">
              <a:lnSpc>
                <a:spcPct val="100000"/>
              </a:lnSpc>
              <a:spcBef>
                <a:spcPts val="0"/>
              </a:spcBef>
              <a:spcAft>
                <a:spcPts val="0"/>
              </a:spcAft>
              <a:buClr>
                <a:schemeClr val="lt1"/>
              </a:buClr>
              <a:buSzPts val="1600"/>
              <a:buFont typeface="Open Sans"/>
              <a:buChar char="●"/>
            </a:pPr>
            <a:r>
              <a:rPr lang="en-US" sz="1600">
                <a:solidFill>
                  <a:schemeClr val="lt1"/>
                </a:solidFill>
                <a:latin typeface="Open Sans"/>
                <a:ea typeface="Open Sans"/>
                <a:cs typeface="Open Sans"/>
                <a:sym typeface="Open Sans"/>
              </a:rPr>
              <a:t>Even though SIT is the tagging schema currently chosen for indoor mapping by the OSM community, only a small percentage of objects have SIT associated tags.</a:t>
            </a:r>
            <a:endParaRPr sz="1600">
              <a:solidFill>
                <a:schemeClr val="lt1"/>
              </a:solidFill>
              <a:latin typeface="Open Sans"/>
              <a:ea typeface="Open Sans"/>
              <a:cs typeface="Open Sans"/>
              <a:sym typeface="Open Sans"/>
            </a:endParaRPr>
          </a:p>
          <a:p>
            <a:pPr marL="457200" lvl="0" indent="-330200" algn="l" rtl="0">
              <a:lnSpc>
                <a:spcPct val="100000"/>
              </a:lnSpc>
              <a:spcBef>
                <a:spcPts val="0"/>
              </a:spcBef>
              <a:spcAft>
                <a:spcPts val="0"/>
              </a:spcAft>
              <a:buClr>
                <a:schemeClr val="lt1"/>
              </a:buClr>
              <a:buSzPts val="1600"/>
              <a:buFont typeface="Open Sans"/>
              <a:buChar char="●"/>
            </a:pPr>
            <a:r>
              <a:rPr lang="en-US" sz="1600">
                <a:solidFill>
                  <a:schemeClr val="lt1"/>
                </a:solidFill>
                <a:latin typeface="Open Sans"/>
                <a:ea typeface="Open Sans"/>
                <a:cs typeface="Open Sans"/>
                <a:sym typeface="Open Sans"/>
              </a:rPr>
              <a:t>In four major European cities on average only one building had a completely mapped indoor environment</a:t>
            </a:r>
            <a:endParaRPr sz="1600">
              <a:solidFill>
                <a:schemeClr val="lt1"/>
              </a:solidFill>
              <a:latin typeface="Open Sans"/>
              <a:ea typeface="Open Sans"/>
              <a:cs typeface="Open Sans"/>
              <a:sym typeface="Open Sans"/>
            </a:endParaRPr>
          </a:p>
        </p:txBody>
      </p:sp>
      <p:grpSp>
        <p:nvGrpSpPr>
          <p:cNvPr id="2" name="Gruppieren 1" title="Group of map images"/>
          <p:cNvGrpSpPr/>
          <p:nvPr/>
        </p:nvGrpSpPr>
        <p:grpSpPr>
          <a:xfrm>
            <a:off x="793425" y="1443524"/>
            <a:ext cx="2525704" cy="4898026"/>
            <a:chOff x="793425" y="1443524"/>
            <a:chExt cx="2525704" cy="4898026"/>
          </a:xfrm>
        </p:grpSpPr>
        <p:pic>
          <p:nvPicPr>
            <p:cNvPr id="109" name="Google Shape;109;p14" descr="A map of vienna in which all objects are highlighted that fulfill the minimal SIT requirements."/>
            <p:cNvPicPr preferRelativeResize="0"/>
            <p:nvPr/>
          </p:nvPicPr>
          <p:blipFill rotWithShape="1">
            <a:blip r:embed="rId3">
              <a:alphaModFix/>
            </a:blip>
            <a:srcRect/>
            <a:stretch/>
          </p:blipFill>
          <p:spPr>
            <a:xfrm>
              <a:off x="874729" y="1443524"/>
              <a:ext cx="2444400" cy="2046103"/>
            </a:xfrm>
            <a:prstGeom prst="rect">
              <a:avLst/>
            </a:prstGeom>
            <a:noFill/>
            <a:ln>
              <a:noFill/>
            </a:ln>
          </p:spPr>
        </p:pic>
        <p:pic>
          <p:nvPicPr>
            <p:cNvPr id="110" name="Google Shape;110;p14" descr="A map of vienna in which all objects are highlighted that are mapped completely following the SIT schema. Only three buildings are highlighted."/>
            <p:cNvPicPr preferRelativeResize="0"/>
            <p:nvPr/>
          </p:nvPicPr>
          <p:blipFill rotWithShape="1">
            <a:blip r:embed="rId4">
              <a:alphaModFix/>
            </a:blip>
            <a:srcRect/>
            <a:stretch/>
          </p:blipFill>
          <p:spPr>
            <a:xfrm>
              <a:off x="874723" y="3634323"/>
              <a:ext cx="2444400" cy="2047715"/>
            </a:xfrm>
            <a:prstGeom prst="rect">
              <a:avLst/>
            </a:prstGeom>
            <a:noFill/>
            <a:ln>
              <a:noFill/>
            </a:ln>
          </p:spPr>
        </p:pic>
        <p:sp>
          <p:nvSpPr>
            <p:cNvPr id="111" name="Google Shape;111;p14"/>
            <p:cNvSpPr txBox="1"/>
            <p:nvPr/>
          </p:nvSpPr>
          <p:spPr>
            <a:xfrm>
              <a:off x="793425" y="5750550"/>
              <a:ext cx="2525700" cy="59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20">
                  <a:solidFill>
                    <a:schemeClr val="lt1"/>
                  </a:solidFill>
                  <a:latin typeface="Open Sans"/>
                  <a:ea typeface="Open Sans"/>
                  <a:cs typeface="Open Sans"/>
                  <a:sym typeface="Open Sans"/>
                </a:rPr>
                <a:t>Comparison of all objects with SIT tags and SIT complete buildings in Vienna. </a:t>
              </a:r>
              <a:br>
                <a:rPr lang="en-US" sz="920">
                  <a:solidFill>
                    <a:schemeClr val="lt1"/>
                  </a:solidFill>
                  <a:latin typeface="Open Sans"/>
                  <a:ea typeface="Open Sans"/>
                  <a:cs typeface="Open Sans"/>
                  <a:sym typeface="Open Sans"/>
                </a:rPr>
              </a:br>
              <a:r>
                <a:rPr lang="en-US" sz="920">
                  <a:solidFill>
                    <a:schemeClr val="lt1"/>
                  </a:solidFill>
                  <a:latin typeface="Open Sans"/>
                  <a:ea typeface="Open Sans"/>
                  <a:cs typeface="Open Sans"/>
                  <a:sym typeface="Open Sans"/>
                </a:rPr>
                <a:t>Overpass Turbo: http://overpass-turbo.eu/, Access date: 06.05.2020</a:t>
              </a:r>
              <a:endParaRPr sz="700"/>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5"/>
          <p:cNvSpPr txBox="1">
            <a:spLocks noGrp="1"/>
          </p:cNvSpPr>
          <p:nvPr>
            <p:ph type="title"/>
          </p:nvPr>
        </p:nvSpPr>
        <p:spPr>
          <a:xfrm>
            <a:off x="874712" y="346075"/>
            <a:ext cx="10580700" cy="892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4"/>
              </a:buClr>
              <a:buSzPts val="2800"/>
              <a:buFont typeface="Open Sans"/>
              <a:buNone/>
            </a:pPr>
            <a:r>
              <a:rPr lang="en-US" dirty="0"/>
              <a:t>Case Study // Current State of Indoor Maps in OSM</a:t>
            </a:r>
            <a:br>
              <a:rPr lang="en-US" dirty="0"/>
            </a:br>
            <a:r>
              <a:rPr lang="en-US" sz="2000" dirty="0"/>
              <a:t>Qualitative Analysis</a:t>
            </a:r>
            <a:endParaRPr sz="2000" dirty="0"/>
          </a:p>
        </p:txBody>
      </p:sp>
      <p:grpSp>
        <p:nvGrpSpPr>
          <p:cNvPr id="3" name="Gruppieren 2" descr="Grouped elements"/>
          <p:cNvGrpSpPr/>
          <p:nvPr/>
        </p:nvGrpSpPr>
        <p:grpSpPr>
          <a:xfrm>
            <a:off x="4063487" y="1179275"/>
            <a:ext cx="7004538" cy="4206500"/>
            <a:chOff x="4063487" y="1179275"/>
            <a:chExt cx="7004538" cy="4206500"/>
          </a:xfrm>
        </p:grpSpPr>
        <p:graphicFrame>
          <p:nvGraphicFramePr>
            <p:cNvPr id="120" name="Google Shape;120;p15" descr="Qualitative analysis of indoor maps in OSM for the four European cities Berlin, Rome, Vienna and Paris. Berlin: 6 buildings fullfill the minimal SIT requirements, 1 building is completely mapped using SIT, 1 building has accessibility information for mobility impaired people. Rome: 9 buildings fullfill the minimal SIT requirements, 0 buildings are completely mapped using SIT. Vienna: 7 buildings fullfill the minimal SIT requirements, 3 are completely mapped using SIT, 3 buildings have information for mobility impaired people, 0 have information for visually impaired people. Paris: 5 buildings fullfill the minimal SIT requirements, 0 are completely mapped."/>
            <p:cNvGraphicFramePr/>
            <p:nvPr>
              <p:extLst>
                <p:ext uri="{D42A27DB-BD31-4B8C-83A1-F6EECF244321}">
                  <p14:modId xmlns:p14="http://schemas.microsoft.com/office/powerpoint/2010/main" val="2349091765"/>
                </p:ext>
              </p:extLst>
            </p:nvPr>
          </p:nvGraphicFramePr>
          <p:xfrm>
            <a:off x="4063487" y="1509126"/>
            <a:ext cx="6816750" cy="3534950"/>
          </p:xfrm>
          <a:graphic>
            <a:graphicData uri="http://schemas.openxmlformats.org/drawingml/2006/table">
              <a:tbl>
                <a:tblPr firstRow="1" bandRow="1">
                  <a:noFill/>
                  <a:tableStyleId>{8171243B-AA59-46FE-9BA3-2B61E3157BCD}</a:tableStyleId>
                </a:tblPr>
                <a:tblGrid>
                  <a:gridCol w="1363350">
                    <a:extLst>
                      <a:ext uri="{9D8B030D-6E8A-4147-A177-3AD203B41FA5}">
                        <a16:colId xmlns:a16="http://schemas.microsoft.com/office/drawing/2014/main" val="20000"/>
                      </a:ext>
                    </a:extLst>
                  </a:gridCol>
                  <a:gridCol w="1363350">
                    <a:extLst>
                      <a:ext uri="{9D8B030D-6E8A-4147-A177-3AD203B41FA5}">
                        <a16:colId xmlns:a16="http://schemas.microsoft.com/office/drawing/2014/main" val="20001"/>
                      </a:ext>
                    </a:extLst>
                  </a:gridCol>
                  <a:gridCol w="1363350">
                    <a:extLst>
                      <a:ext uri="{9D8B030D-6E8A-4147-A177-3AD203B41FA5}">
                        <a16:colId xmlns:a16="http://schemas.microsoft.com/office/drawing/2014/main" val="20002"/>
                      </a:ext>
                    </a:extLst>
                  </a:gridCol>
                  <a:gridCol w="1363350">
                    <a:extLst>
                      <a:ext uri="{9D8B030D-6E8A-4147-A177-3AD203B41FA5}">
                        <a16:colId xmlns:a16="http://schemas.microsoft.com/office/drawing/2014/main" val="20003"/>
                      </a:ext>
                    </a:extLst>
                  </a:gridCol>
                  <a:gridCol w="1363350">
                    <a:extLst>
                      <a:ext uri="{9D8B030D-6E8A-4147-A177-3AD203B41FA5}">
                        <a16:colId xmlns:a16="http://schemas.microsoft.com/office/drawing/2014/main" val="20004"/>
                      </a:ext>
                    </a:extLst>
                  </a:gridCol>
                </a:tblGrid>
                <a:tr h="294325">
                  <a:tc>
                    <a:txBody>
                      <a:bodyPr/>
                      <a:lstStyle/>
                      <a:p>
                        <a:pPr marL="0" marR="0" lvl="0" indent="0" algn="l" rtl="0">
                          <a:spcBef>
                            <a:spcPts val="0"/>
                          </a:spcBef>
                          <a:spcAft>
                            <a:spcPts val="0"/>
                          </a:spcAft>
                          <a:buNone/>
                        </a:pPr>
                        <a:r>
                          <a:rPr lang="en-US" sz="1200">
                            <a:solidFill>
                              <a:srgbClr val="000000"/>
                            </a:solidFill>
                          </a:rPr>
                          <a:t>City</a:t>
                        </a:r>
                        <a:endParaRPr sz="1200">
                          <a:solidFill>
                            <a:srgbClr val="000000"/>
                          </a:solidFill>
                        </a:endParaRPr>
                      </a:p>
                    </a:txBody>
                    <a:tcPr marL="91450" marR="91450" marT="45725" marB="45725"/>
                  </a:tc>
                  <a:tc>
                    <a:txBody>
                      <a:bodyPr/>
                      <a:lstStyle/>
                      <a:p>
                        <a:pPr marL="0" marR="0" lvl="0" indent="0" algn="l" rtl="0">
                          <a:spcBef>
                            <a:spcPts val="0"/>
                          </a:spcBef>
                          <a:spcAft>
                            <a:spcPts val="0"/>
                          </a:spcAft>
                          <a:buNone/>
                        </a:pPr>
                        <a:r>
                          <a:rPr lang="en-US" sz="1200">
                            <a:solidFill>
                              <a:srgbClr val="000000"/>
                            </a:solidFill>
                          </a:rPr>
                          <a:t>Berlin</a:t>
                        </a:r>
                        <a:endParaRPr sz="1200">
                          <a:solidFill>
                            <a:srgbClr val="000000"/>
                          </a:solidFill>
                        </a:endParaRPr>
                      </a:p>
                    </a:txBody>
                    <a:tcPr marL="91450" marR="91450" marT="45725" marB="45725"/>
                  </a:tc>
                  <a:tc>
                    <a:txBody>
                      <a:bodyPr/>
                      <a:lstStyle/>
                      <a:p>
                        <a:pPr marL="0" marR="0" lvl="0" indent="0" algn="l" rtl="0">
                          <a:spcBef>
                            <a:spcPts val="0"/>
                          </a:spcBef>
                          <a:spcAft>
                            <a:spcPts val="0"/>
                          </a:spcAft>
                          <a:buNone/>
                        </a:pPr>
                        <a:r>
                          <a:rPr lang="en-US" sz="1200">
                            <a:solidFill>
                              <a:srgbClr val="000000"/>
                            </a:solidFill>
                          </a:rPr>
                          <a:t>Rome</a:t>
                        </a:r>
                        <a:endParaRPr sz="1200">
                          <a:solidFill>
                            <a:srgbClr val="000000"/>
                          </a:solidFill>
                        </a:endParaRPr>
                      </a:p>
                    </a:txBody>
                    <a:tcPr marL="91450" marR="91450" marT="45725" marB="45725"/>
                  </a:tc>
                  <a:tc>
                    <a:txBody>
                      <a:bodyPr/>
                      <a:lstStyle/>
                      <a:p>
                        <a:pPr marL="0" marR="0" lvl="0" indent="0" algn="l" rtl="0">
                          <a:spcBef>
                            <a:spcPts val="0"/>
                          </a:spcBef>
                          <a:spcAft>
                            <a:spcPts val="0"/>
                          </a:spcAft>
                          <a:buNone/>
                        </a:pPr>
                        <a:r>
                          <a:rPr lang="en-US" sz="1200">
                            <a:solidFill>
                              <a:srgbClr val="000000"/>
                            </a:solidFill>
                          </a:rPr>
                          <a:t>Vienna</a:t>
                        </a:r>
                        <a:endParaRPr sz="1200">
                          <a:solidFill>
                            <a:srgbClr val="000000"/>
                          </a:solidFill>
                        </a:endParaRPr>
                      </a:p>
                    </a:txBody>
                    <a:tcPr marL="91450" marR="91450" marT="45725" marB="45725"/>
                  </a:tc>
                  <a:tc>
                    <a:txBody>
                      <a:bodyPr/>
                      <a:lstStyle/>
                      <a:p>
                        <a:pPr marL="0" marR="0" lvl="0" indent="0" algn="l" rtl="0">
                          <a:spcBef>
                            <a:spcPts val="0"/>
                          </a:spcBef>
                          <a:spcAft>
                            <a:spcPts val="0"/>
                          </a:spcAft>
                          <a:buNone/>
                        </a:pPr>
                        <a:r>
                          <a:rPr lang="en-US" sz="1200">
                            <a:solidFill>
                              <a:srgbClr val="000000"/>
                            </a:solidFill>
                          </a:rPr>
                          <a:t>Paris</a:t>
                        </a:r>
                        <a:endParaRPr sz="1200">
                          <a:solidFill>
                            <a:srgbClr val="000000"/>
                          </a:solidFill>
                        </a:endParaRPr>
                      </a:p>
                    </a:txBody>
                    <a:tcPr marL="91450" marR="91450" marT="45725" marB="45725"/>
                  </a:tc>
                  <a:extLst>
                    <a:ext uri="{0D108BD9-81ED-4DB2-BD59-A6C34878D82A}">
                      <a16:rowId xmlns:a16="http://schemas.microsoft.com/office/drawing/2014/main" val="10000"/>
                    </a:ext>
                  </a:extLst>
                </a:tr>
                <a:tr h="515450">
                  <a:tc>
                    <a:txBody>
                      <a:bodyPr/>
                      <a:lstStyle/>
                      <a:p>
                        <a:pPr marL="0" marR="0" lvl="0" indent="0" algn="l" rtl="0">
                          <a:spcBef>
                            <a:spcPts val="0"/>
                          </a:spcBef>
                          <a:spcAft>
                            <a:spcPts val="0"/>
                          </a:spcAft>
                          <a:buNone/>
                        </a:pPr>
                        <a:r>
                          <a:rPr lang="en-US" sz="1200">
                            <a:solidFill>
                              <a:srgbClr val="000000"/>
                            </a:solidFill>
                          </a:rPr>
                          <a:t>Buildings (SIT minimal)</a:t>
                        </a:r>
                        <a:endParaRPr sz="1200">
                          <a:solidFill>
                            <a:srgbClr val="000000"/>
                          </a:solidFill>
                        </a:endParaRPr>
                      </a:p>
                    </a:txBody>
                    <a:tcPr marL="91450" marR="91450" marT="45725" marB="45725"/>
                  </a:tc>
                  <a:tc>
                    <a:txBody>
                      <a:bodyPr/>
                      <a:lstStyle/>
                      <a:p>
                        <a:pPr marL="0" marR="0" lvl="0" indent="0" algn="l" rtl="0">
                          <a:spcBef>
                            <a:spcPts val="0"/>
                          </a:spcBef>
                          <a:spcAft>
                            <a:spcPts val="0"/>
                          </a:spcAft>
                          <a:buNone/>
                        </a:pPr>
                        <a:r>
                          <a:rPr lang="en-US" sz="1200">
                            <a:solidFill>
                              <a:srgbClr val="000000"/>
                            </a:solidFill>
                          </a:rPr>
                          <a:t>6</a:t>
                        </a:r>
                        <a:endParaRPr sz="1200">
                          <a:solidFill>
                            <a:srgbClr val="000000"/>
                          </a:solidFill>
                        </a:endParaRPr>
                      </a:p>
                    </a:txBody>
                    <a:tcPr marL="91450" marR="91450" marT="45725" marB="45725"/>
                  </a:tc>
                  <a:tc>
                    <a:txBody>
                      <a:bodyPr/>
                      <a:lstStyle/>
                      <a:p>
                        <a:pPr marL="0" marR="0" lvl="0" indent="0" algn="l" rtl="0">
                          <a:spcBef>
                            <a:spcPts val="0"/>
                          </a:spcBef>
                          <a:spcAft>
                            <a:spcPts val="0"/>
                          </a:spcAft>
                          <a:buNone/>
                        </a:pPr>
                        <a:r>
                          <a:rPr lang="en-US" sz="1200">
                            <a:solidFill>
                              <a:srgbClr val="000000"/>
                            </a:solidFill>
                          </a:rPr>
                          <a:t>9</a:t>
                        </a:r>
                        <a:endParaRPr sz="1200">
                          <a:solidFill>
                            <a:srgbClr val="000000"/>
                          </a:solidFill>
                        </a:endParaRPr>
                      </a:p>
                    </a:txBody>
                    <a:tcPr marL="91450" marR="91450" marT="45725" marB="45725"/>
                  </a:tc>
                  <a:tc>
                    <a:txBody>
                      <a:bodyPr/>
                      <a:lstStyle/>
                      <a:p>
                        <a:pPr marL="0" marR="0" lvl="0" indent="0" algn="l" rtl="0">
                          <a:spcBef>
                            <a:spcPts val="0"/>
                          </a:spcBef>
                          <a:spcAft>
                            <a:spcPts val="0"/>
                          </a:spcAft>
                          <a:buNone/>
                        </a:pPr>
                        <a:r>
                          <a:rPr lang="en-US" sz="1200">
                            <a:solidFill>
                              <a:srgbClr val="000000"/>
                            </a:solidFill>
                          </a:rPr>
                          <a:t>7</a:t>
                        </a:r>
                        <a:endParaRPr sz="1200">
                          <a:solidFill>
                            <a:srgbClr val="000000"/>
                          </a:solidFill>
                        </a:endParaRPr>
                      </a:p>
                    </a:txBody>
                    <a:tcPr marL="91450" marR="91450" marT="45725" marB="45725"/>
                  </a:tc>
                  <a:tc>
                    <a:txBody>
                      <a:bodyPr/>
                      <a:lstStyle/>
                      <a:p>
                        <a:pPr marL="0" marR="0" lvl="0" indent="0" algn="l" rtl="0">
                          <a:spcBef>
                            <a:spcPts val="0"/>
                          </a:spcBef>
                          <a:spcAft>
                            <a:spcPts val="0"/>
                          </a:spcAft>
                          <a:buNone/>
                        </a:pPr>
                        <a:r>
                          <a:rPr lang="en-US" sz="1200">
                            <a:solidFill>
                              <a:srgbClr val="000000"/>
                            </a:solidFill>
                          </a:rPr>
                          <a:t>5</a:t>
                        </a:r>
                        <a:endParaRPr sz="1200">
                          <a:solidFill>
                            <a:srgbClr val="000000"/>
                          </a:solidFill>
                        </a:endParaRPr>
                      </a:p>
                    </a:txBody>
                    <a:tcPr marL="91450" marR="91450" marT="45725" marB="45725"/>
                  </a:tc>
                  <a:extLst>
                    <a:ext uri="{0D108BD9-81ED-4DB2-BD59-A6C34878D82A}">
                      <a16:rowId xmlns:a16="http://schemas.microsoft.com/office/drawing/2014/main" val="10001"/>
                    </a:ext>
                  </a:extLst>
                </a:tr>
                <a:tr h="515450">
                  <a:tc>
                    <a:txBody>
                      <a:bodyPr/>
                      <a:lstStyle/>
                      <a:p>
                        <a:pPr marL="0" marR="0" lvl="0" indent="0" algn="l" rtl="0">
                          <a:spcBef>
                            <a:spcPts val="0"/>
                          </a:spcBef>
                          <a:spcAft>
                            <a:spcPts val="0"/>
                          </a:spcAft>
                          <a:buNone/>
                        </a:pPr>
                        <a:r>
                          <a:rPr lang="en-US" sz="1200">
                            <a:solidFill>
                              <a:srgbClr val="000000"/>
                            </a:solidFill>
                          </a:rPr>
                          <a:t>Buildings (SIT complete)</a:t>
                        </a:r>
                        <a:endParaRPr sz="1200">
                          <a:solidFill>
                            <a:srgbClr val="000000"/>
                          </a:solidFill>
                        </a:endParaRPr>
                      </a:p>
                    </a:txBody>
                    <a:tcPr marL="91450" marR="91450" marT="45725" marB="45725"/>
                  </a:tc>
                  <a:tc>
                    <a:txBody>
                      <a:bodyPr/>
                      <a:lstStyle/>
                      <a:p>
                        <a:pPr marL="0" marR="0" lvl="0" indent="0" algn="l" rtl="0">
                          <a:spcBef>
                            <a:spcPts val="0"/>
                          </a:spcBef>
                          <a:spcAft>
                            <a:spcPts val="0"/>
                          </a:spcAft>
                          <a:buNone/>
                        </a:pPr>
                        <a:r>
                          <a:rPr lang="en-US" sz="1200">
                            <a:solidFill>
                              <a:srgbClr val="000000"/>
                            </a:solidFill>
                          </a:rPr>
                          <a:t>1</a:t>
                        </a:r>
                        <a:endParaRPr sz="1200">
                          <a:solidFill>
                            <a:srgbClr val="000000"/>
                          </a:solidFill>
                        </a:endParaRPr>
                      </a:p>
                    </a:txBody>
                    <a:tcPr marL="91450" marR="91450" marT="45725" marB="45725"/>
                  </a:tc>
                  <a:tc>
                    <a:txBody>
                      <a:bodyPr/>
                      <a:lstStyle/>
                      <a:p>
                        <a:pPr marL="0" marR="0" lvl="0" indent="0" algn="l" rtl="0">
                          <a:spcBef>
                            <a:spcPts val="0"/>
                          </a:spcBef>
                          <a:spcAft>
                            <a:spcPts val="0"/>
                          </a:spcAft>
                          <a:buNone/>
                        </a:pPr>
                        <a:r>
                          <a:rPr lang="en-US" sz="1200">
                            <a:solidFill>
                              <a:srgbClr val="000000"/>
                            </a:solidFill>
                          </a:rPr>
                          <a:t>0</a:t>
                        </a:r>
                        <a:endParaRPr sz="1200">
                          <a:solidFill>
                            <a:srgbClr val="000000"/>
                          </a:solidFill>
                        </a:endParaRPr>
                      </a:p>
                    </a:txBody>
                    <a:tcPr marL="91450" marR="91450" marT="45725" marB="45725"/>
                  </a:tc>
                  <a:tc>
                    <a:txBody>
                      <a:bodyPr/>
                      <a:lstStyle/>
                      <a:p>
                        <a:pPr marL="0" marR="0" lvl="0" indent="0" algn="l" rtl="0">
                          <a:spcBef>
                            <a:spcPts val="0"/>
                          </a:spcBef>
                          <a:spcAft>
                            <a:spcPts val="0"/>
                          </a:spcAft>
                          <a:buNone/>
                        </a:pPr>
                        <a:r>
                          <a:rPr lang="en-US" sz="1200">
                            <a:solidFill>
                              <a:srgbClr val="000000"/>
                            </a:solidFill>
                          </a:rPr>
                          <a:t>3</a:t>
                        </a:r>
                        <a:endParaRPr sz="1200">
                          <a:solidFill>
                            <a:srgbClr val="000000"/>
                          </a:solidFill>
                        </a:endParaRPr>
                      </a:p>
                    </a:txBody>
                    <a:tcPr marL="91450" marR="91450" marT="45725" marB="45725"/>
                  </a:tc>
                  <a:tc>
                    <a:txBody>
                      <a:bodyPr/>
                      <a:lstStyle/>
                      <a:p>
                        <a:pPr marL="0" marR="0" lvl="0" indent="0" algn="l" rtl="0">
                          <a:spcBef>
                            <a:spcPts val="0"/>
                          </a:spcBef>
                          <a:spcAft>
                            <a:spcPts val="0"/>
                          </a:spcAft>
                          <a:buNone/>
                        </a:pPr>
                        <a:r>
                          <a:rPr lang="en-US" sz="1200" dirty="0">
                            <a:solidFill>
                              <a:srgbClr val="000000"/>
                            </a:solidFill>
                          </a:rPr>
                          <a:t>0</a:t>
                        </a:r>
                        <a:endParaRPr sz="1200" dirty="0">
                          <a:solidFill>
                            <a:srgbClr val="000000"/>
                          </a:solidFill>
                        </a:endParaRPr>
                      </a:p>
                    </a:txBody>
                    <a:tcPr marL="91450" marR="91450" marT="45725" marB="45725"/>
                  </a:tc>
                  <a:extLst>
                    <a:ext uri="{0D108BD9-81ED-4DB2-BD59-A6C34878D82A}">
                      <a16:rowId xmlns:a16="http://schemas.microsoft.com/office/drawing/2014/main" val="10002"/>
                    </a:ext>
                  </a:extLst>
                </a:tr>
                <a:tr h="736575">
                  <a:tc>
                    <a:txBody>
                      <a:bodyPr/>
                      <a:lstStyle/>
                      <a:p>
                        <a:pPr marL="0" marR="0" lvl="0" indent="0" algn="l" rtl="0">
                          <a:spcBef>
                            <a:spcPts val="0"/>
                          </a:spcBef>
                          <a:spcAft>
                            <a:spcPts val="0"/>
                          </a:spcAft>
                          <a:buNone/>
                        </a:pPr>
                        <a:r>
                          <a:rPr lang="en-US" sz="1200">
                            <a:solidFill>
                              <a:srgbClr val="000000"/>
                            </a:solidFill>
                          </a:rPr>
                          <a:t>Buildings with features for PMI</a:t>
                        </a:r>
                        <a:endParaRPr sz="1200">
                          <a:solidFill>
                            <a:srgbClr val="000000"/>
                          </a:solidFill>
                        </a:endParaRPr>
                      </a:p>
                    </a:txBody>
                    <a:tcPr marL="91450" marR="91450" marT="45725" marB="45725"/>
                  </a:tc>
                  <a:tc>
                    <a:txBody>
                      <a:bodyPr/>
                      <a:lstStyle/>
                      <a:p>
                        <a:pPr marL="0" marR="0" lvl="0" indent="0" algn="l" rtl="0">
                          <a:spcBef>
                            <a:spcPts val="0"/>
                          </a:spcBef>
                          <a:spcAft>
                            <a:spcPts val="0"/>
                          </a:spcAft>
                          <a:buNone/>
                        </a:pPr>
                        <a:r>
                          <a:rPr lang="en-US" sz="1200">
                            <a:solidFill>
                              <a:srgbClr val="000000"/>
                            </a:solidFill>
                          </a:rPr>
                          <a:t>1</a:t>
                        </a:r>
                        <a:endParaRPr sz="1200">
                          <a:solidFill>
                            <a:srgbClr val="000000"/>
                          </a:solidFill>
                        </a:endParaRPr>
                      </a:p>
                    </a:txBody>
                    <a:tcPr marL="91450" marR="91450" marT="45725" marB="45725"/>
                  </a:tc>
                  <a:tc>
                    <a:txBody>
                      <a:bodyPr/>
                      <a:lstStyle/>
                      <a:p>
                        <a:pPr marL="0" marR="0" lvl="0" indent="0" algn="l" rtl="0">
                          <a:spcBef>
                            <a:spcPts val="0"/>
                          </a:spcBef>
                          <a:spcAft>
                            <a:spcPts val="0"/>
                          </a:spcAft>
                          <a:buNone/>
                        </a:pPr>
                        <a:r>
                          <a:rPr lang="en-US" sz="1200">
                            <a:solidFill>
                              <a:srgbClr val="000000"/>
                            </a:solidFill>
                          </a:rPr>
                          <a:t>0</a:t>
                        </a:r>
                        <a:endParaRPr sz="1200">
                          <a:solidFill>
                            <a:srgbClr val="000000"/>
                          </a:solidFill>
                        </a:endParaRPr>
                      </a:p>
                    </a:txBody>
                    <a:tcPr marL="91450" marR="91450" marT="45725" marB="45725"/>
                  </a:tc>
                  <a:tc>
                    <a:txBody>
                      <a:bodyPr/>
                      <a:lstStyle/>
                      <a:p>
                        <a:pPr marL="0" marR="0" lvl="0" indent="0" algn="l" rtl="0">
                          <a:spcBef>
                            <a:spcPts val="0"/>
                          </a:spcBef>
                          <a:spcAft>
                            <a:spcPts val="0"/>
                          </a:spcAft>
                          <a:buNone/>
                        </a:pPr>
                        <a:r>
                          <a:rPr lang="en-US" sz="1200">
                            <a:solidFill>
                              <a:srgbClr val="000000"/>
                            </a:solidFill>
                          </a:rPr>
                          <a:t>3</a:t>
                        </a:r>
                        <a:endParaRPr sz="1200">
                          <a:solidFill>
                            <a:srgbClr val="000000"/>
                          </a:solidFill>
                        </a:endParaRPr>
                      </a:p>
                    </a:txBody>
                    <a:tcPr marL="91450" marR="91450" marT="45725" marB="45725"/>
                  </a:tc>
                  <a:tc>
                    <a:txBody>
                      <a:bodyPr/>
                      <a:lstStyle/>
                      <a:p>
                        <a:pPr marL="0" marR="0" lvl="0" indent="0" algn="l" rtl="0">
                          <a:spcBef>
                            <a:spcPts val="0"/>
                          </a:spcBef>
                          <a:spcAft>
                            <a:spcPts val="0"/>
                          </a:spcAft>
                          <a:buNone/>
                        </a:pPr>
                        <a:r>
                          <a:rPr lang="en-US" sz="1200" dirty="0">
                            <a:solidFill>
                              <a:srgbClr val="000000"/>
                            </a:solidFill>
                          </a:rPr>
                          <a:t>0</a:t>
                        </a:r>
                        <a:endParaRPr sz="1200" dirty="0">
                          <a:solidFill>
                            <a:srgbClr val="000000"/>
                          </a:solidFill>
                        </a:endParaRPr>
                      </a:p>
                    </a:txBody>
                    <a:tcPr marL="91450" marR="91450" marT="45725" marB="45725"/>
                  </a:tc>
                  <a:extLst>
                    <a:ext uri="{0D108BD9-81ED-4DB2-BD59-A6C34878D82A}">
                      <a16:rowId xmlns:a16="http://schemas.microsoft.com/office/drawing/2014/main" val="10003"/>
                    </a:ext>
                  </a:extLst>
                </a:tr>
                <a:tr h="736575">
                  <a:tc>
                    <a:txBody>
                      <a:bodyPr/>
                      <a:lstStyle/>
                      <a:p>
                        <a:pPr marL="0" marR="0" lvl="0" indent="0" algn="l" rtl="0">
                          <a:spcBef>
                            <a:spcPts val="0"/>
                          </a:spcBef>
                          <a:spcAft>
                            <a:spcPts val="0"/>
                          </a:spcAft>
                          <a:buNone/>
                        </a:pPr>
                        <a:r>
                          <a:rPr lang="en-US" sz="1200">
                            <a:solidFill>
                              <a:srgbClr val="000000"/>
                            </a:solidFill>
                          </a:rPr>
                          <a:t>Buildings with features for PVI</a:t>
                        </a:r>
                        <a:endParaRPr sz="1200">
                          <a:solidFill>
                            <a:srgbClr val="000000"/>
                          </a:solidFill>
                        </a:endParaRPr>
                      </a:p>
                    </a:txBody>
                    <a:tcPr marL="91450" marR="91450" marT="45725" marB="45725"/>
                  </a:tc>
                  <a:tc>
                    <a:txBody>
                      <a:bodyPr/>
                      <a:lstStyle/>
                      <a:p>
                        <a:pPr marL="0" marR="0" lvl="0" indent="0" algn="l" rtl="0">
                          <a:spcBef>
                            <a:spcPts val="0"/>
                          </a:spcBef>
                          <a:spcAft>
                            <a:spcPts val="0"/>
                          </a:spcAft>
                          <a:buNone/>
                        </a:pPr>
                        <a:r>
                          <a:rPr lang="en-US" sz="1200">
                            <a:solidFill>
                              <a:srgbClr val="000000"/>
                            </a:solidFill>
                          </a:rPr>
                          <a:t>0</a:t>
                        </a:r>
                        <a:endParaRPr sz="1200">
                          <a:solidFill>
                            <a:srgbClr val="000000"/>
                          </a:solidFill>
                        </a:endParaRPr>
                      </a:p>
                    </a:txBody>
                    <a:tcPr marL="91450" marR="91450" marT="45725" marB="45725"/>
                  </a:tc>
                  <a:tc>
                    <a:txBody>
                      <a:bodyPr/>
                      <a:lstStyle/>
                      <a:p>
                        <a:pPr marL="0" marR="0" lvl="0" indent="0" algn="l" rtl="0">
                          <a:spcBef>
                            <a:spcPts val="0"/>
                          </a:spcBef>
                          <a:spcAft>
                            <a:spcPts val="0"/>
                          </a:spcAft>
                          <a:buNone/>
                        </a:pPr>
                        <a:r>
                          <a:rPr lang="en-US" sz="1200">
                            <a:solidFill>
                              <a:srgbClr val="000000"/>
                            </a:solidFill>
                          </a:rPr>
                          <a:t>0</a:t>
                        </a:r>
                        <a:endParaRPr sz="1200">
                          <a:solidFill>
                            <a:srgbClr val="000000"/>
                          </a:solidFill>
                        </a:endParaRPr>
                      </a:p>
                    </a:txBody>
                    <a:tcPr marL="91450" marR="91450" marT="45725" marB="45725"/>
                  </a:tc>
                  <a:tc>
                    <a:txBody>
                      <a:bodyPr/>
                      <a:lstStyle/>
                      <a:p>
                        <a:pPr marL="0" marR="0" lvl="0" indent="0" algn="l" rtl="0">
                          <a:spcBef>
                            <a:spcPts val="0"/>
                          </a:spcBef>
                          <a:spcAft>
                            <a:spcPts val="0"/>
                          </a:spcAft>
                          <a:buNone/>
                        </a:pPr>
                        <a:r>
                          <a:rPr lang="en-US" sz="1200">
                            <a:solidFill>
                              <a:srgbClr val="000000"/>
                            </a:solidFill>
                          </a:rPr>
                          <a:t>0</a:t>
                        </a:r>
                        <a:endParaRPr sz="1200">
                          <a:solidFill>
                            <a:srgbClr val="000000"/>
                          </a:solidFill>
                        </a:endParaRPr>
                      </a:p>
                    </a:txBody>
                    <a:tcPr marL="91450" marR="91450" marT="45725" marB="45725"/>
                  </a:tc>
                  <a:tc>
                    <a:txBody>
                      <a:bodyPr/>
                      <a:lstStyle/>
                      <a:p>
                        <a:pPr marL="0" marR="0" lvl="0" indent="0" algn="l" rtl="0">
                          <a:spcBef>
                            <a:spcPts val="0"/>
                          </a:spcBef>
                          <a:spcAft>
                            <a:spcPts val="0"/>
                          </a:spcAft>
                          <a:buNone/>
                        </a:pPr>
                        <a:r>
                          <a:rPr lang="en-US" sz="1200">
                            <a:solidFill>
                              <a:srgbClr val="000000"/>
                            </a:solidFill>
                          </a:rPr>
                          <a:t>0</a:t>
                        </a:r>
                        <a:endParaRPr sz="1200">
                          <a:solidFill>
                            <a:srgbClr val="000000"/>
                          </a:solidFill>
                        </a:endParaRPr>
                      </a:p>
                    </a:txBody>
                    <a:tcPr marL="91450" marR="91450" marT="45725" marB="45725"/>
                  </a:tc>
                  <a:extLst>
                    <a:ext uri="{0D108BD9-81ED-4DB2-BD59-A6C34878D82A}">
                      <a16:rowId xmlns:a16="http://schemas.microsoft.com/office/drawing/2014/main" val="10004"/>
                    </a:ext>
                  </a:extLst>
                </a:tr>
                <a:tr h="736575">
                  <a:tc>
                    <a:txBody>
                      <a:bodyPr/>
                      <a:lstStyle/>
                      <a:p>
                        <a:pPr marL="0" marR="0" lvl="0" indent="0" algn="l" rtl="0">
                          <a:spcBef>
                            <a:spcPts val="0"/>
                          </a:spcBef>
                          <a:spcAft>
                            <a:spcPts val="0"/>
                          </a:spcAft>
                          <a:buNone/>
                        </a:pPr>
                        <a:r>
                          <a:rPr lang="en-US" sz="1200">
                            <a:solidFill>
                              <a:srgbClr val="000000"/>
                            </a:solidFill>
                          </a:rPr>
                          <a:t>Buildings with features for PMI &amp; PVI</a:t>
                        </a:r>
                        <a:endParaRPr sz="1200">
                          <a:solidFill>
                            <a:srgbClr val="000000"/>
                          </a:solidFill>
                        </a:endParaRPr>
                      </a:p>
                    </a:txBody>
                    <a:tcPr marL="91450" marR="91450" marT="45725" marB="45725"/>
                  </a:tc>
                  <a:tc>
                    <a:txBody>
                      <a:bodyPr/>
                      <a:lstStyle/>
                      <a:p>
                        <a:pPr marL="0" marR="0" lvl="0" indent="0" algn="l" rtl="0">
                          <a:spcBef>
                            <a:spcPts val="0"/>
                          </a:spcBef>
                          <a:spcAft>
                            <a:spcPts val="0"/>
                          </a:spcAft>
                          <a:buNone/>
                        </a:pPr>
                        <a:r>
                          <a:rPr lang="en-US" sz="1200">
                            <a:solidFill>
                              <a:srgbClr val="000000"/>
                            </a:solidFill>
                          </a:rPr>
                          <a:t>0</a:t>
                        </a:r>
                        <a:endParaRPr sz="1200">
                          <a:solidFill>
                            <a:srgbClr val="000000"/>
                          </a:solidFill>
                        </a:endParaRPr>
                      </a:p>
                    </a:txBody>
                    <a:tcPr marL="91450" marR="91450" marT="45725" marB="45725"/>
                  </a:tc>
                  <a:tc>
                    <a:txBody>
                      <a:bodyPr/>
                      <a:lstStyle/>
                      <a:p>
                        <a:pPr marL="0" marR="0" lvl="0" indent="0" algn="l" rtl="0">
                          <a:spcBef>
                            <a:spcPts val="0"/>
                          </a:spcBef>
                          <a:spcAft>
                            <a:spcPts val="0"/>
                          </a:spcAft>
                          <a:buNone/>
                        </a:pPr>
                        <a:r>
                          <a:rPr lang="en-US" sz="1200">
                            <a:solidFill>
                              <a:srgbClr val="000000"/>
                            </a:solidFill>
                          </a:rPr>
                          <a:t>0</a:t>
                        </a:r>
                        <a:endParaRPr sz="1200">
                          <a:solidFill>
                            <a:srgbClr val="000000"/>
                          </a:solidFill>
                        </a:endParaRPr>
                      </a:p>
                    </a:txBody>
                    <a:tcPr marL="91450" marR="91450" marT="45725" marB="45725"/>
                  </a:tc>
                  <a:tc>
                    <a:txBody>
                      <a:bodyPr/>
                      <a:lstStyle/>
                      <a:p>
                        <a:pPr marL="0" marR="0" lvl="0" indent="0" algn="l" rtl="0">
                          <a:spcBef>
                            <a:spcPts val="0"/>
                          </a:spcBef>
                          <a:spcAft>
                            <a:spcPts val="0"/>
                          </a:spcAft>
                          <a:buNone/>
                        </a:pPr>
                        <a:r>
                          <a:rPr lang="en-US" sz="1200">
                            <a:solidFill>
                              <a:srgbClr val="000000"/>
                            </a:solidFill>
                          </a:rPr>
                          <a:t>0</a:t>
                        </a:r>
                        <a:endParaRPr sz="1200">
                          <a:solidFill>
                            <a:srgbClr val="000000"/>
                          </a:solidFill>
                        </a:endParaRPr>
                      </a:p>
                    </a:txBody>
                    <a:tcPr marL="91450" marR="91450" marT="45725" marB="45725"/>
                  </a:tc>
                  <a:tc>
                    <a:txBody>
                      <a:bodyPr/>
                      <a:lstStyle/>
                      <a:p>
                        <a:pPr marL="0" marR="0" lvl="0" indent="0" algn="l" rtl="0">
                          <a:spcBef>
                            <a:spcPts val="0"/>
                          </a:spcBef>
                          <a:spcAft>
                            <a:spcPts val="0"/>
                          </a:spcAft>
                          <a:buNone/>
                        </a:pPr>
                        <a:r>
                          <a:rPr lang="en-US" sz="1200" dirty="0">
                            <a:solidFill>
                              <a:srgbClr val="000000"/>
                            </a:solidFill>
                          </a:rPr>
                          <a:t>0</a:t>
                        </a:r>
                        <a:endParaRPr sz="1200" dirty="0">
                          <a:solidFill>
                            <a:srgbClr val="000000"/>
                          </a:solidFill>
                        </a:endParaRPr>
                      </a:p>
                    </a:txBody>
                    <a:tcPr marL="91450" marR="91450" marT="45725" marB="45725"/>
                  </a:tc>
                  <a:extLst>
                    <a:ext uri="{0D108BD9-81ED-4DB2-BD59-A6C34878D82A}">
                      <a16:rowId xmlns:a16="http://schemas.microsoft.com/office/drawing/2014/main" val="10005"/>
                    </a:ext>
                  </a:extLst>
                </a:tr>
              </a:tbl>
            </a:graphicData>
          </a:graphic>
        </p:graphicFrame>
        <p:sp>
          <p:nvSpPr>
            <p:cNvPr id="121" name="Google Shape;121;p15"/>
            <p:cNvSpPr txBox="1"/>
            <p:nvPr/>
          </p:nvSpPr>
          <p:spPr>
            <a:xfrm>
              <a:off x="5327650" y="5044075"/>
              <a:ext cx="5666400" cy="3417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20" dirty="0">
                  <a:solidFill>
                    <a:schemeClr val="lt1"/>
                  </a:solidFill>
                  <a:latin typeface="Open Sans"/>
                  <a:ea typeface="Open Sans"/>
                  <a:cs typeface="Open Sans"/>
                  <a:sym typeface="Open Sans"/>
                </a:rPr>
                <a:t>PMI: People with mobility impairments, PVI: People with visual impairments</a:t>
              </a:r>
              <a:endParaRPr sz="1220" dirty="0">
                <a:solidFill>
                  <a:schemeClr val="lt1"/>
                </a:solidFill>
                <a:latin typeface="Open Sans"/>
                <a:ea typeface="Open Sans"/>
                <a:cs typeface="Open Sans"/>
                <a:sym typeface="Open Sans"/>
              </a:endParaRPr>
            </a:p>
          </p:txBody>
        </p:sp>
        <p:sp>
          <p:nvSpPr>
            <p:cNvPr id="122" name="Google Shape;122;p15"/>
            <p:cNvSpPr txBox="1"/>
            <p:nvPr/>
          </p:nvSpPr>
          <p:spPr>
            <a:xfrm>
              <a:off x="9364625" y="1179275"/>
              <a:ext cx="1703400" cy="236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20" dirty="0">
                  <a:solidFill>
                    <a:schemeClr val="lt1"/>
                  </a:solidFill>
                  <a:latin typeface="Open Sans"/>
                  <a:ea typeface="Open Sans"/>
                  <a:cs typeface="Open Sans"/>
                  <a:sym typeface="Open Sans"/>
                </a:rPr>
                <a:t>(state: 10.04.2020)</a:t>
              </a:r>
              <a:endParaRPr sz="1320" dirty="0">
                <a:solidFill>
                  <a:schemeClr val="lt1"/>
                </a:solidFill>
                <a:latin typeface="Open Sans"/>
                <a:ea typeface="Open Sans"/>
                <a:cs typeface="Open Sans"/>
                <a:sym typeface="Open Sans"/>
              </a:endParaRPr>
            </a:p>
          </p:txBody>
        </p:sp>
      </p:grpSp>
      <p:grpSp>
        <p:nvGrpSpPr>
          <p:cNvPr id="4" name="Gruppieren 3" title="Grouped Elements"/>
          <p:cNvGrpSpPr/>
          <p:nvPr/>
        </p:nvGrpSpPr>
        <p:grpSpPr>
          <a:xfrm>
            <a:off x="874698" y="1509127"/>
            <a:ext cx="5073752" cy="4750128"/>
            <a:chOff x="874698" y="1509127"/>
            <a:chExt cx="5073752" cy="4750128"/>
          </a:xfrm>
        </p:grpSpPr>
        <p:pic>
          <p:nvPicPr>
            <p:cNvPr id="123" name="Google Shape;123;p15" descr="An indoor map of a building. All rooms, corridors, stairways, elevators and entrance doors are mapped. "/>
            <p:cNvPicPr preferRelativeResize="0"/>
            <p:nvPr/>
          </p:nvPicPr>
          <p:blipFill rotWithShape="1">
            <a:blip r:embed="rId3">
              <a:alphaModFix/>
            </a:blip>
            <a:srcRect/>
            <a:stretch/>
          </p:blipFill>
          <p:spPr>
            <a:xfrm>
              <a:off x="874698" y="1509127"/>
              <a:ext cx="2590026" cy="2331026"/>
            </a:xfrm>
            <a:prstGeom prst="rect">
              <a:avLst/>
            </a:prstGeom>
            <a:noFill/>
            <a:ln>
              <a:noFill/>
            </a:ln>
          </p:spPr>
        </p:pic>
        <p:pic>
          <p:nvPicPr>
            <p:cNvPr id="124" name="Google Shape;124;p15" descr="An indoor map of a building. Only several points of interest are mapped. Information on the position of rooms, corridors, elevators and doors are missing."/>
            <p:cNvPicPr preferRelativeResize="0"/>
            <p:nvPr/>
          </p:nvPicPr>
          <p:blipFill rotWithShape="1">
            <a:blip r:embed="rId4">
              <a:alphaModFix/>
            </a:blip>
            <a:srcRect/>
            <a:stretch/>
          </p:blipFill>
          <p:spPr>
            <a:xfrm>
              <a:off x="874698" y="3928228"/>
              <a:ext cx="2590026" cy="2331027"/>
            </a:xfrm>
            <a:prstGeom prst="rect">
              <a:avLst/>
            </a:prstGeom>
            <a:noFill/>
            <a:ln>
              <a:noFill/>
            </a:ln>
          </p:spPr>
        </p:pic>
        <p:sp>
          <p:nvSpPr>
            <p:cNvPr id="125" name="Google Shape;125;p15"/>
            <p:cNvSpPr txBox="1"/>
            <p:nvPr/>
          </p:nvSpPr>
          <p:spPr>
            <a:xfrm>
              <a:off x="3506150" y="5461975"/>
              <a:ext cx="2442300" cy="723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20">
                  <a:solidFill>
                    <a:schemeClr val="lt1"/>
                  </a:solidFill>
                  <a:latin typeface="Open Sans"/>
                  <a:ea typeface="Open Sans"/>
                  <a:cs typeface="Open Sans"/>
                  <a:sym typeface="Open Sans"/>
                </a:rPr>
                <a:t>Comparison of two buildings with mapped indoor environments following the SIT schema. OpenLevelUp: https://openlevelup.net, Access date: 11.06.2020</a:t>
              </a:r>
              <a:endParaRPr sz="920">
                <a:solidFill>
                  <a:schemeClr val="lt1"/>
                </a:solidFill>
                <a:latin typeface="Open Sans"/>
                <a:ea typeface="Open Sans"/>
                <a:cs typeface="Open Sans"/>
                <a:sym typeface="Open Sans"/>
              </a:endParaRPr>
            </a:p>
          </p:txBody>
        </p:sp>
      </p:grpSp>
    </p:spTree>
  </p:cSld>
  <p:clrMapOvr>
    <a:masterClrMapping/>
  </p:clrMapOvr>
</p:sld>
</file>

<file path=ppt/theme/theme1.xml><?xml version="1.0" encoding="utf-8"?>
<a:theme xmlns:a="http://schemas.openxmlformats.org/drawingml/2006/main" name="TUD_2018_16zu9">
  <a:themeElements>
    <a:clrScheme name="AccessibleMaps">
      <a:dk1>
        <a:srgbClr val="FFFFFF"/>
      </a:dk1>
      <a:lt1>
        <a:srgbClr val="555555"/>
      </a:lt1>
      <a:dk2>
        <a:srgbClr val="FFFFFF"/>
      </a:dk2>
      <a:lt2>
        <a:srgbClr val="555555"/>
      </a:lt2>
      <a:accent1>
        <a:srgbClr val="FF6D08"/>
      </a:accent1>
      <a:accent2>
        <a:srgbClr val="A9672F"/>
      </a:accent2>
      <a:accent3>
        <a:srgbClr val="924503"/>
      </a:accent3>
      <a:accent4>
        <a:srgbClr val="068288"/>
      </a:accent4>
      <a:accent5>
        <a:srgbClr val="1D6366"/>
      </a:accent5>
      <a:accent6>
        <a:srgbClr val="025558"/>
      </a:accent6>
      <a:hlink>
        <a:srgbClr val="FF6D08"/>
      </a:hlink>
      <a:folHlink>
        <a:srgbClr val="FF6D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3228</Words>
  <Application>Microsoft Office PowerPoint</Application>
  <PresentationFormat>Breitbild</PresentationFormat>
  <Paragraphs>265</Paragraphs>
  <Slides>17</Slides>
  <Notes>17</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17</vt:i4>
      </vt:variant>
    </vt:vector>
  </HeadingPairs>
  <TitlesOfParts>
    <vt:vector size="23" baseType="lpstr">
      <vt:lpstr>Open Sans</vt:lpstr>
      <vt:lpstr>Calibri</vt:lpstr>
      <vt:lpstr>Roboto</vt:lpstr>
      <vt:lpstr>Noto Sans Symbols</vt:lpstr>
      <vt:lpstr>Arial</vt:lpstr>
      <vt:lpstr>TUD_2018_16zu9</vt:lpstr>
      <vt:lpstr>Accessible Indoor Maps:  Information Need and Automated Solutions to Address Gaps in Maps for People with Disabilities </vt:lpstr>
      <vt:lpstr>Who we are  The AccessibleMaps Consortium</vt:lpstr>
      <vt:lpstr>Topics of today's presentation Outline</vt:lpstr>
      <vt:lpstr>Motivation Accessible Indoor Maps</vt:lpstr>
      <vt:lpstr>Modelling Physical Accessibility Understand the Needs and Abilities of People with Disabilities I </vt:lpstr>
      <vt:lpstr>Modelling Physical Accessibility Understand the Needs and Abilities of People with Disabilities II</vt:lpstr>
      <vt:lpstr>Data Basis of Indoor Maps</vt:lpstr>
      <vt:lpstr>Case Study // Current State of Indoor Maps in OSM Quantitative Analysis</vt:lpstr>
      <vt:lpstr>Case Study // Current State of Indoor Maps in OSM Qualitative Analysis</vt:lpstr>
      <vt:lpstr>Accessible Representations of Indoor Maps</vt:lpstr>
      <vt:lpstr>State of the Art Techniques to Make (Indoor) Maps Accessible for People with VI</vt:lpstr>
      <vt:lpstr>Accessible Indoor Maps  Challenges to be Addressed </vt:lpstr>
      <vt:lpstr>Possible Solutions  For the Collection and Representation of Accessibility Information </vt:lpstr>
      <vt:lpstr>Summary</vt:lpstr>
      <vt:lpstr>References</vt:lpstr>
      <vt:lpstr>References II</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Accessible Indoor Maps:  Information Need and Automated Solutions to Address Gaps in Maps for People with Disabilities </dc:title>
  <dc:creator>Julian Striegl;Engel, Christin</dc:creator>
  <cp:lastModifiedBy>Claudia Loitsch</cp:lastModifiedBy>
  <cp:revision>12</cp:revision>
  <dcterms:created xsi:type="dcterms:W3CDTF">2020-01-08T14:08:06Z</dcterms:created>
  <dcterms:modified xsi:type="dcterms:W3CDTF">2020-09-02T13:38:15Z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0x010100B7726BF3EEC2A0499B1BB6A0DDD68FAB</vt:lpwstr>
  </property>
</Properties>
</file>