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0" r:id="rId3"/>
    <p:sldId id="342" r:id="rId4"/>
    <p:sldId id="344" r:id="rId5"/>
    <p:sldId id="346" r:id="rId6"/>
    <p:sldId id="345" r:id="rId7"/>
    <p:sldId id="343" r:id="rId8"/>
    <p:sldId id="341" r:id="rId9"/>
    <p:sldId id="29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8" autoAdjust="0"/>
    <p:restoredTop sz="86433" autoAdjust="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3702"/>
        <p:guide orient="horz" pos="663"/>
        <p:guide pos="2880"/>
      </p:guideLst>
    </p:cSldViewPr>
  </p:slideViewPr>
  <p:outlineViewPr>
    <p:cViewPr>
      <p:scale>
        <a:sx n="33" d="100"/>
        <a:sy n="33" d="100"/>
      </p:scale>
      <p:origin x="0" y="15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7" d="100"/>
          <a:sy n="57" d="100"/>
        </p:scale>
        <p:origin x="-26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21D2E6-A16D-4EC7-B3E3-AF5293B553B7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BBAF3-2406-45C7-A5D4-B794B88E23D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147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6EBD2-6F03-4FAF-82C5-F55D54249653}" type="datetimeFigureOut">
              <a:rPr lang="fr-FR" smtClean="0"/>
              <a:t>2020-03-30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01CDD-FE37-459D-A9DB-4867815F0E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67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de gar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9508" y="3386857"/>
            <a:ext cx="4824536" cy="72008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Auteur et date de la présentation</a:t>
            </a:r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965969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4888" y="1268760"/>
            <a:ext cx="2946649" cy="49685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8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2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3779912" y="44624"/>
            <a:ext cx="5184576" cy="61926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4888" y="44624"/>
            <a:ext cx="2946649" cy="1162050"/>
          </a:xfrm>
          <a:prstGeom prst="rect">
            <a:avLst/>
          </a:prstGeom>
        </p:spPr>
        <p:txBody>
          <a:bodyPr anchor="t"/>
          <a:lstStyle>
            <a:lvl1pPr algn="l"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16" name="ZoneTexte 15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800600"/>
            <a:ext cx="820891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55576" y="44624"/>
            <a:ext cx="8208912" cy="46829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55576" y="5367338"/>
            <a:ext cx="820891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8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2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5" name="ZoneTexte 14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ème de couv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 userDrawn="1"/>
        </p:nvSpPr>
        <p:spPr>
          <a:xfrm>
            <a:off x="755576" y="2348880"/>
            <a:ext cx="7772400" cy="96596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MERCI</a:t>
            </a:r>
            <a:endParaRPr lang="fr-BE" dirty="0"/>
          </a:p>
        </p:txBody>
      </p:sp>
      <p:sp>
        <p:nvSpPr>
          <p:cNvPr id="6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229508" y="3386857"/>
            <a:ext cx="4824536" cy="72008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0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www.stet.eu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1377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34888" y="44624"/>
            <a:ext cx="8229600" cy="100811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en-GB" noProof="0" dirty="0" err="1" smtClean="0"/>
              <a:t>Sommaire</a:t>
            </a:r>
            <a:endParaRPr lang="en-GB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734888" y="1124744"/>
            <a:ext cx="82296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  <a:defRPr sz="2000" baseline="0">
                <a:solidFill>
                  <a:schemeClr val="accent2"/>
                </a:solidFill>
              </a:defRPr>
            </a:lvl1pPr>
            <a:lvl2pPr marL="446088" indent="0">
              <a:spcBef>
                <a:spcPts val="300"/>
              </a:spcBef>
              <a:buClr>
                <a:schemeClr val="tx2"/>
              </a:buClr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GB" noProof="0" dirty="0" smtClean="0"/>
              <a:t>Titre de la </a:t>
            </a:r>
            <a:r>
              <a:rPr lang="en-GB" noProof="0" dirty="0" err="1" smtClean="0"/>
              <a:t>rubrique</a:t>
            </a:r>
            <a:endParaRPr lang="en-GB" noProof="0" dirty="0" smtClean="0"/>
          </a:p>
          <a:p>
            <a:pPr lvl="1"/>
            <a:r>
              <a:rPr lang="en-GB" noProof="0" dirty="0" smtClean="0"/>
              <a:t>Titre de la sous-</a:t>
            </a:r>
            <a:r>
              <a:rPr lang="en-GB" noProof="0" dirty="0" err="1" smtClean="0"/>
              <a:t>rubrique</a:t>
            </a:r>
            <a:endParaRPr lang="en-GB" noProof="0" dirty="0" smtClean="0"/>
          </a:p>
          <a:p>
            <a:pPr lvl="0"/>
            <a:r>
              <a:rPr lang="en-GB" noProof="0" dirty="0" smtClean="0"/>
              <a:t>Titre de la 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2</a:t>
            </a:r>
          </a:p>
          <a:p>
            <a:pPr lvl="1"/>
            <a:r>
              <a:rPr lang="en-GB" noProof="0" dirty="0" smtClean="0"/>
              <a:t>Titre de la sous-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2</a:t>
            </a:r>
          </a:p>
          <a:p>
            <a:pPr lvl="0"/>
            <a:r>
              <a:rPr lang="en-GB" noProof="0" dirty="0" smtClean="0"/>
              <a:t>Titre de la 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3</a:t>
            </a:r>
          </a:p>
          <a:p>
            <a:pPr lvl="1"/>
            <a:r>
              <a:rPr lang="en-GB" noProof="0" dirty="0" smtClean="0"/>
              <a:t>Titre de la sous-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3</a:t>
            </a:r>
          </a:p>
          <a:p>
            <a:pPr lvl="0"/>
            <a:r>
              <a:rPr lang="en-GB" noProof="0" dirty="0" smtClean="0"/>
              <a:t>Titre de la 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4</a:t>
            </a:r>
          </a:p>
          <a:p>
            <a:pPr lvl="1"/>
            <a:r>
              <a:rPr lang="en-GB" noProof="0" dirty="0" smtClean="0"/>
              <a:t>Titre de la sous-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4</a:t>
            </a:r>
          </a:p>
          <a:p>
            <a:pPr lvl="0"/>
            <a:r>
              <a:rPr lang="en-GB" noProof="0" dirty="0" smtClean="0"/>
              <a:t>Titre de la 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5</a:t>
            </a:r>
          </a:p>
          <a:p>
            <a:pPr lvl="1"/>
            <a:r>
              <a:rPr lang="en-GB" noProof="0" dirty="0" smtClean="0"/>
              <a:t>Titre de la sous-</a:t>
            </a:r>
            <a:r>
              <a:rPr lang="en-GB" noProof="0" dirty="0" err="1" smtClean="0"/>
              <a:t>rubrique</a:t>
            </a:r>
            <a:r>
              <a:rPr lang="en-GB" noProof="0" dirty="0" smtClean="0"/>
              <a:t> 5</a:t>
            </a:r>
          </a:p>
          <a:p>
            <a:pPr lvl="0"/>
            <a:endParaRPr lang="en-GB" noProof="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026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4" name="ZoneTexte 3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noProof="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authorisation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9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5122" name="Picture 2" descr="Z:\Charte Graphique STET\2016\Last\Pixels-numérotation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237" y="1484784"/>
            <a:ext cx="1923776" cy="135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texte 19"/>
          <p:cNvSpPr>
            <a:spLocks noGrp="1"/>
          </p:cNvSpPr>
          <p:nvPr>
            <p:ph type="body" sz="quarter" idx="13" hasCustomPrompt="1"/>
          </p:nvPr>
        </p:nvSpPr>
        <p:spPr>
          <a:xfrm>
            <a:off x="819038" y="2706131"/>
            <a:ext cx="7500174" cy="138888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2700" b="0" i="0" cap="all" baseline="0">
                <a:solidFill>
                  <a:schemeClr val="accent2"/>
                </a:solidFill>
                <a:latin typeface="+mj-lt"/>
                <a:cs typeface="Proxima Nova Semibold"/>
              </a:defRPr>
            </a:lvl1pPr>
          </a:lstStyle>
          <a:p>
            <a:pPr lvl="0"/>
            <a:r>
              <a:rPr lang="fr-FR" dirty="0" smtClean="0"/>
              <a:t>Cliquez pour modifier le titre</a:t>
            </a:r>
          </a:p>
        </p:txBody>
      </p:sp>
      <p:sp>
        <p:nvSpPr>
          <p:cNvPr id="13" name="ZoneTexte 12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  <p:extLst>
      <p:ext uri="{BB962C8B-B14F-4D97-AF65-F5344CB8AC3E}">
        <p14:creationId xmlns:p14="http://schemas.microsoft.com/office/powerpoint/2010/main" val="2149799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34888" y="44624"/>
            <a:ext cx="8229600" cy="100811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026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noProof="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authorisation are prohibited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-1" y="1052514"/>
            <a:ext cx="9144001" cy="48244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476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0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2" name="Titre 1"/>
          <p:cNvSpPr>
            <a:spLocks noGrp="1"/>
          </p:cNvSpPr>
          <p:nvPr>
            <p:ph type="title" hasCustomPrompt="1"/>
          </p:nvPr>
        </p:nvSpPr>
        <p:spPr>
          <a:xfrm>
            <a:off x="734888" y="44624"/>
            <a:ext cx="8229600" cy="100811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9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2" name="ZoneTexte 11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755576" y="1124744"/>
            <a:ext cx="40320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pic>
        <p:nvPicPr>
          <p:cNvPr id="8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2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4" name="Titre 1"/>
          <p:cNvSpPr>
            <a:spLocks noGrp="1"/>
          </p:cNvSpPr>
          <p:nvPr>
            <p:ph type="title" hasCustomPrompt="1"/>
          </p:nvPr>
        </p:nvSpPr>
        <p:spPr>
          <a:xfrm>
            <a:off x="734888" y="44624"/>
            <a:ext cx="8229600" cy="100811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4932488" y="1124744"/>
            <a:ext cx="4032000" cy="518457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5576" y="1124744"/>
            <a:ext cx="4032000" cy="639762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932488" y="1124744"/>
            <a:ext cx="4032000" cy="639762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ts val="2000"/>
              </a:lnSpc>
              <a:buNone/>
              <a:defRPr sz="20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10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4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6" name="Titre 1"/>
          <p:cNvSpPr>
            <a:spLocks noGrp="1"/>
          </p:cNvSpPr>
          <p:nvPr>
            <p:ph type="title" hasCustomPrompt="1"/>
          </p:nvPr>
        </p:nvSpPr>
        <p:spPr>
          <a:xfrm>
            <a:off x="734888" y="44624"/>
            <a:ext cx="8229600" cy="100811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755576" y="1794495"/>
            <a:ext cx="4032000" cy="444281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18" name="Espace réservé du contenu 2"/>
          <p:cNvSpPr>
            <a:spLocks noGrp="1"/>
          </p:cNvSpPr>
          <p:nvPr>
            <p:ph idx="14" hasCustomPrompt="1"/>
          </p:nvPr>
        </p:nvSpPr>
        <p:spPr>
          <a:xfrm>
            <a:off x="4932488" y="1794495"/>
            <a:ext cx="4032000" cy="444281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accent2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buClr>
                <a:schemeClr val="tx2"/>
              </a:buClr>
              <a:defRPr sz="180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00000"/>
              </a:lnSpc>
              <a:spcBef>
                <a:spcPts val="3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20" name="ZoneTexte 19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re 1"/>
          <p:cNvSpPr>
            <a:spLocks noGrp="1"/>
          </p:cNvSpPr>
          <p:nvPr>
            <p:ph type="title" hasCustomPrompt="1"/>
          </p:nvPr>
        </p:nvSpPr>
        <p:spPr>
          <a:xfrm>
            <a:off x="755576" y="4401600"/>
            <a:ext cx="8208912" cy="1619688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 b="1" i="0" baseline="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BE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5576" y="44625"/>
            <a:ext cx="8208912" cy="436227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pic>
        <p:nvPicPr>
          <p:cNvPr id="7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-1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Z:\Charte Graphique STET\2016\Last\Doc Word\pixels page de garde wor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5868837"/>
            <a:ext cx="683568" cy="98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316416" y="6434596"/>
            <a:ext cx="504056" cy="365125"/>
          </a:xfrm>
          <a:prstGeom prst="rect">
            <a:avLst/>
          </a:prstGeom>
        </p:spPr>
        <p:txBody>
          <a:bodyPr anchor="b"/>
          <a:lstStyle>
            <a:lvl1pPr algn="r">
              <a:defRPr sz="1000" b="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pic>
        <p:nvPicPr>
          <p:cNvPr id="11" name="Picture 2" descr="Z:\Charte Graphique STET\2016\Last\logo CMJN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1" t="30916" r="10825" b="30864"/>
          <a:stretch/>
        </p:blipFill>
        <p:spPr bwMode="auto">
          <a:xfrm>
            <a:off x="57213" y="6371954"/>
            <a:ext cx="1274427" cy="4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00192" y="643459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14" name="ZoneTexte 13"/>
          <p:cNvSpPr txBox="1"/>
          <p:nvPr userDrawn="1"/>
        </p:nvSpPr>
        <p:spPr>
          <a:xfrm>
            <a:off x="1331640" y="6568888"/>
            <a:ext cx="38164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©STET – Any use or copy without STET </a:t>
            </a:r>
            <a:r>
              <a:rPr lang="en-US" sz="900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authorisation</a:t>
            </a:r>
            <a:r>
              <a:rPr lang="en-US" sz="9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prohibited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0" r:id="rId4"/>
    <p:sldLayoutId id="2147483654" r:id="rId5"/>
    <p:sldLayoutId id="2147483655" r:id="rId6"/>
    <p:sldLayoutId id="2147483652" r:id="rId7"/>
    <p:sldLayoutId id="2147483653" r:id="rId8"/>
    <p:sldLayoutId id="2147483651" r:id="rId9"/>
    <p:sldLayoutId id="2147483656" r:id="rId10"/>
    <p:sldLayoutId id="2147483657" r:id="rId11"/>
    <p:sldLayoutId id="214748366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STET PSD2 API </a:t>
            </a:r>
            <a:r>
              <a:rPr lang="en-GB" noProof="0" dirty="0" smtClean="0"/>
              <a:t>-  </a:t>
            </a:r>
            <a:r>
              <a:rPr lang="en-GB" noProof="0" dirty="0" err="1" smtClean="0"/>
              <a:t>UPdate</a:t>
            </a:r>
            <a:endParaRPr lang="en-GB" noProof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 smtClean="0"/>
              <a:t>Hervé Robache – April 2020</a:t>
            </a:r>
            <a:endParaRPr lang="en-GB" noProof="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339752" y="4149080"/>
            <a:ext cx="46805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©STET – </a:t>
            </a:r>
            <a:r>
              <a:rPr kumimoji="0" lang="en-US" altLang="fr-FR" sz="800" b="0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Internal use </a:t>
            </a:r>
            <a:r>
              <a:rPr kumimoji="0" lang="en-US" altLang="fr-FR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- Any use or copy without STET </a:t>
            </a:r>
            <a:r>
              <a:rPr kumimoji="0" lang="en-GB" altLang="fr-FR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authorisation</a:t>
            </a:r>
            <a:r>
              <a:rPr kumimoji="0" lang="en-US" altLang="fr-FR" sz="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+mj-lt"/>
                <a:ea typeface="Arial" pitchFamily="34" charset="0"/>
                <a:cs typeface="Times New Roman" pitchFamily="18" charset="0"/>
              </a:rPr>
              <a:t> are prohibited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46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STET PSD2 API Status</a:t>
            </a:r>
            <a:endParaRPr lang="en-GB" noProof="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Implementations mainly based in France</a:t>
            </a:r>
          </a:p>
          <a:p>
            <a:pPr lvl="1"/>
            <a:r>
              <a:rPr lang="en-GB" dirty="0" smtClean="0"/>
              <a:t>But also in Belgium and Luxembourg</a:t>
            </a:r>
          </a:p>
          <a:p>
            <a:endParaRPr lang="en-GB" dirty="0" smtClean="0"/>
          </a:p>
          <a:p>
            <a:r>
              <a:rPr lang="en-GB" dirty="0" smtClean="0"/>
              <a:t>Implementations went live 4Q2019</a:t>
            </a:r>
          </a:p>
          <a:p>
            <a:pPr lvl="1"/>
            <a:r>
              <a:rPr lang="en-GB" dirty="0" smtClean="0"/>
              <a:t>Very low activity</a:t>
            </a:r>
          </a:p>
          <a:p>
            <a:pPr lvl="1"/>
            <a:r>
              <a:rPr lang="en-GB" dirty="0" smtClean="0"/>
              <a:t>Lot of misinterpretations from Bank or Fintech’s side</a:t>
            </a:r>
          </a:p>
          <a:p>
            <a:pPr lvl="2"/>
            <a:r>
              <a:rPr lang="en-GB" smtClean="0"/>
              <a:t>Fast track and fix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Since 1Q2020</a:t>
            </a:r>
          </a:p>
          <a:p>
            <a:pPr lvl="1"/>
            <a:r>
              <a:rPr lang="en-GB" dirty="0" smtClean="0"/>
              <a:t>Activity is raising up for Account Information Service Providers</a:t>
            </a:r>
          </a:p>
          <a:p>
            <a:pPr lvl="1"/>
            <a:r>
              <a:rPr lang="en-GB" dirty="0" smtClean="0"/>
              <a:t>Still Payment Initiation has not started yet</a:t>
            </a:r>
          </a:p>
          <a:p>
            <a:pPr lvl="2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81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Raised</a:t>
            </a:r>
            <a:r>
              <a:rPr lang="fr-FR" dirty="0" smtClean="0"/>
              <a:t> Issues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Strong Customer Authentication (SCA)</a:t>
            </a:r>
          </a:p>
          <a:p>
            <a:pPr lvl="1"/>
            <a:r>
              <a:rPr lang="en-GB" dirty="0" smtClean="0"/>
              <a:t>Combination of two different types of factors among</a:t>
            </a:r>
          </a:p>
          <a:p>
            <a:pPr lvl="2"/>
            <a:r>
              <a:rPr lang="en-GB" dirty="0" smtClean="0"/>
              <a:t>Knowledge, Possession (use of smartphone), Inherence (Biometric)</a:t>
            </a:r>
          </a:p>
          <a:p>
            <a:pPr lvl="1"/>
            <a:r>
              <a:rPr lang="en-GB" dirty="0" smtClean="0"/>
              <a:t>Standardised protocols (FIDO) or proprietary</a:t>
            </a:r>
          </a:p>
          <a:p>
            <a:pPr lvl="2"/>
            <a:endParaRPr lang="en-GB" dirty="0" smtClean="0"/>
          </a:p>
          <a:p>
            <a:pPr lvl="1"/>
            <a:r>
              <a:rPr lang="en-GB" dirty="0" smtClean="0"/>
              <a:t>Different approaches : REDIRECT, DECOUPLED, EMBEDDED</a:t>
            </a:r>
          </a:p>
          <a:p>
            <a:pPr lvl="2"/>
            <a:r>
              <a:rPr lang="en-GB" dirty="0" smtClean="0"/>
              <a:t>Mainly REDIRECT Approach using OAUTH2 Authorization Code</a:t>
            </a:r>
          </a:p>
          <a:p>
            <a:pPr lvl="3"/>
            <a:r>
              <a:rPr lang="en-GB" dirty="0" smtClean="0"/>
              <a:t>Native « in-Browser » implementations</a:t>
            </a:r>
          </a:p>
          <a:p>
            <a:pPr lvl="3"/>
            <a:r>
              <a:rPr lang="en-GB" dirty="0" smtClean="0"/>
              <a:t>Frictionless App2App implementation</a:t>
            </a:r>
          </a:p>
          <a:p>
            <a:pPr lvl="3"/>
            <a:r>
              <a:rPr lang="en-GB" dirty="0" smtClean="0"/>
              <a:t>Complex  Web/App implementation</a:t>
            </a:r>
          </a:p>
          <a:p>
            <a:pPr lvl="2"/>
            <a:r>
              <a:rPr lang="en-GB" dirty="0" smtClean="0"/>
              <a:t>Looking on DECOUPLED approach (FAPI CIBA)</a:t>
            </a:r>
          </a:p>
          <a:p>
            <a:pPr lvl="2"/>
            <a:endParaRPr lang="en-GB" dirty="0"/>
          </a:p>
          <a:p>
            <a:pPr lvl="1"/>
            <a:r>
              <a:rPr lang="en-GB" dirty="0" smtClean="0"/>
              <a:t>Multiple authentication</a:t>
            </a:r>
          </a:p>
          <a:p>
            <a:pPr lvl="1"/>
            <a:r>
              <a:rPr lang="en-GB" dirty="0" smtClean="0"/>
              <a:t>Authentication delegation</a:t>
            </a:r>
          </a:p>
          <a:p>
            <a:pPr lvl="1"/>
            <a:r>
              <a:rPr lang="en-GB" dirty="0" smtClean="0"/>
              <a:t>Acceptance by signature (EMBEDDED approach)</a:t>
            </a:r>
            <a:endParaRPr lang="en-GB" dirty="0"/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1609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Raised Issues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OAUTH2 Session Fixation Attack (Standard issue)</a:t>
            </a:r>
          </a:p>
          <a:p>
            <a:pPr lvl="1"/>
            <a:r>
              <a:rPr lang="en-GB" dirty="0" smtClean="0"/>
              <a:t>Fixed in Version 1.4.2</a:t>
            </a:r>
          </a:p>
          <a:p>
            <a:pPr lvl="1"/>
            <a:endParaRPr lang="en-GB" dirty="0" smtClean="0"/>
          </a:p>
          <a:p>
            <a:pPr lvl="0"/>
            <a:r>
              <a:rPr lang="en-GB" dirty="0" smtClean="0"/>
              <a:t>Scope of Data</a:t>
            </a:r>
          </a:p>
          <a:p>
            <a:pPr lvl="1"/>
            <a:r>
              <a:rPr lang="en-GB" dirty="0" smtClean="0"/>
              <a:t>PSD2 mainly focuses</a:t>
            </a:r>
            <a:r>
              <a:rPr lang="en-GB" baseline="0" dirty="0" smtClean="0"/>
              <a:t> on Payment accounts</a:t>
            </a:r>
          </a:p>
          <a:p>
            <a:pPr lvl="2"/>
            <a:r>
              <a:rPr lang="en-GB" dirty="0" smtClean="0"/>
              <a:t>Savings, Securities,</a:t>
            </a:r>
            <a:r>
              <a:rPr lang="en-GB" baseline="0" dirty="0" smtClean="0"/>
              <a:t> Insurances are not covered</a:t>
            </a:r>
          </a:p>
          <a:p>
            <a:pPr lvl="2"/>
            <a:endParaRPr lang="en-GB" dirty="0" smtClean="0"/>
          </a:p>
          <a:p>
            <a:r>
              <a:rPr lang="en-GB" dirty="0" smtClean="0"/>
              <a:t>SCA on </a:t>
            </a:r>
            <a:r>
              <a:rPr lang="en-GB" dirty="0" err="1" smtClean="0"/>
              <a:t>Fallback</a:t>
            </a:r>
            <a:r>
              <a:rPr lang="en-GB" dirty="0" smtClean="0"/>
              <a:t> Solution</a:t>
            </a:r>
          </a:p>
          <a:p>
            <a:endParaRPr lang="en-GB" dirty="0"/>
          </a:p>
          <a:p>
            <a:r>
              <a:rPr lang="en-GB" dirty="0" smtClean="0"/>
              <a:t>Provision of data on Payment Service User</a:t>
            </a:r>
          </a:p>
          <a:p>
            <a:pPr lvl="1"/>
            <a:r>
              <a:rPr lang="en-GB" dirty="0" smtClean="0"/>
              <a:t>Needed for fraud detection and Anti-Money Laundering</a:t>
            </a:r>
          </a:p>
          <a:p>
            <a:pPr lvl="1"/>
            <a:r>
              <a:rPr lang="en-GB" dirty="0" smtClean="0"/>
              <a:t>But privacy issue (EU General Data Protection Regulation)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Confusion on transaction dates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95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 forward</a:t>
            </a:r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Integration with ISO20022</a:t>
            </a:r>
          </a:p>
          <a:p>
            <a:pPr lvl="1"/>
            <a:r>
              <a:rPr lang="en-GB" smtClean="0"/>
              <a:t>(See </a:t>
            </a:r>
            <a:r>
              <a:rPr lang="en-GB" dirty="0" smtClean="0"/>
              <a:t>Presentation by Kris </a:t>
            </a:r>
            <a:r>
              <a:rPr lang="en-GB" dirty="0" err="1" smtClean="0"/>
              <a:t>Ketels</a:t>
            </a:r>
            <a:r>
              <a:rPr lang="en-GB" dirty="0" smtClean="0"/>
              <a:t> on April 2</a:t>
            </a:r>
            <a:r>
              <a:rPr lang="en-GB" baseline="30000" dirty="0" smtClean="0"/>
              <a:t>nd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Revision of ISO20022</a:t>
            </a:r>
          </a:p>
          <a:p>
            <a:pPr lvl="2"/>
            <a:r>
              <a:rPr lang="en-GB" dirty="0" smtClean="0"/>
              <a:t>Integration of REST API properties</a:t>
            </a:r>
          </a:p>
          <a:p>
            <a:pPr lvl="1"/>
            <a:r>
              <a:rPr lang="en-GB" dirty="0" smtClean="0"/>
              <a:t>Convergence with other initiatives (Open Banking UK and Berlin Group)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Work with ETSI (European Telecommunication Standards Institute)</a:t>
            </a:r>
          </a:p>
          <a:p>
            <a:endParaRPr lang="en-GB" dirty="0"/>
          </a:p>
          <a:p>
            <a:r>
              <a:rPr lang="en-GB" dirty="0" smtClean="0"/>
              <a:t>Version </a:t>
            </a:r>
            <a:r>
              <a:rPr lang="en-GB" dirty="0"/>
              <a:t>1.5.0 (4Q2020)</a:t>
            </a:r>
          </a:p>
          <a:p>
            <a:pPr lvl="1"/>
            <a:r>
              <a:rPr lang="en-GB" dirty="0"/>
              <a:t>Provision of additional </a:t>
            </a:r>
            <a:r>
              <a:rPr lang="en-GB" dirty="0" smtClean="0"/>
              <a:t>data or functionalities</a:t>
            </a:r>
            <a:endParaRPr lang="en-GB" dirty="0"/>
          </a:p>
          <a:p>
            <a:pPr lvl="1"/>
            <a:endParaRPr lang="en-GB" dirty="0"/>
          </a:p>
          <a:p>
            <a:pPr marL="40005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24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89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55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STET PSD2 API </a:t>
            </a:r>
            <a:r>
              <a:rPr lang="fr-FR" dirty="0" err="1" smtClean="0"/>
              <a:t>Context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467544" y="148478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European</a:t>
            </a:r>
            <a:r>
              <a:rPr lang="fr-FR" dirty="0" smtClean="0"/>
              <a:t> Commission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348136" y="148478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Parliament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228728" y="148478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European</a:t>
            </a:r>
            <a:r>
              <a:rPr lang="fr-FR" dirty="0" smtClean="0"/>
              <a:t> Central Bank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6145092" y="148478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European</a:t>
            </a:r>
            <a:r>
              <a:rPr lang="fr-FR" dirty="0" smtClean="0"/>
              <a:t> Banking </a:t>
            </a:r>
            <a:r>
              <a:rPr lang="fr-FR" dirty="0" err="1" smtClean="0"/>
              <a:t>Authority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67544" y="256490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National </a:t>
            </a:r>
            <a:r>
              <a:rPr lang="fr-FR" dirty="0" err="1" smtClean="0"/>
              <a:t>Government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2348136" y="256490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National </a:t>
            </a:r>
            <a:r>
              <a:rPr lang="fr-FR" dirty="0" err="1" smtClean="0"/>
              <a:t>Parliament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4228728" y="256490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National Central Bank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6145092" y="256490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National Banking </a:t>
            </a:r>
            <a:r>
              <a:rPr lang="fr-FR" dirty="0" err="1" smtClean="0"/>
              <a:t>Authority</a:t>
            </a:r>
            <a:endParaRPr lang="fr-FR" dirty="0"/>
          </a:p>
        </p:txBody>
      </p:sp>
      <p:sp>
        <p:nvSpPr>
          <p:cNvPr id="13" name="Ellipse 12"/>
          <p:cNvSpPr/>
          <p:nvPr/>
        </p:nvSpPr>
        <p:spPr>
          <a:xfrm>
            <a:off x="3275856" y="3717032"/>
            <a:ext cx="1736576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CNPS</a:t>
            </a:r>
            <a:endParaRPr lang="fr-FR" dirty="0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331640" y="3463636"/>
            <a:ext cx="1944216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0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noProof="0" dirty="0" smtClean="0"/>
              <a:t>Thank you!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8712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STET">
      <a:dk1>
        <a:sysClr val="windowText" lastClr="000000"/>
      </a:dk1>
      <a:lt1>
        <a:srgbClr val="ECF0F1"/>
      </a:lt1>
      <a:dk2>
        <a:srgbClr val="003399"/>
      </a:dk2>
      <a:lt2>
        <a:srgbClr val="751D7D"/>
      </a:lt2>
      <a:accent1>
        <a:srgbClr val="03094A"/>
      </a:accent1>
      <a:accent2>
        <a:srgbClr val="002673"/>
      </a:accent2>
      <a:accent3>
        <a:srgbClr val="C26BCA"/>
      </a:accent3>
      <a:accent4>
        <a:srgbClr val="76CB97"/>
      </a:accent4>
      <a:accent5>
        <a:srgbClr val="38929E"/>
      </a:accent5>
      <a:accent6>
        <a:srgbClr val="267CB0"/>
      </a:accent6>
      <a:hlink>
        <a:srgbClr val="E74C3C"/>
      </a:hlink>
      <a:folHlink>
        <a:srgbClr val="E67E22"/>
      </a:folHlink>
    </a:clrScheme>
    <a:fontScheme name="S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4974</TotalTime>
  <Words>283</Words>
  <Application>Microsoft Office PowerPoint</Application>
  <PresentationFormat>Affichage à l'écran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STET PSD2 API -  UPdate</vt:lpstr>
      <vt:lpstr>STET PSD2 API Status</vt:lpstr>
      <vt:lpstr>Raised Issues</vt:lpstr>
      <vt:lpstr>Raised Issues</vt:lpstr>
      <vt:lpstr>Way forward</vt:lpstr>
      <vt:lpstr>Présentation PowerPoint</vt:lpstr>
      <vt:lpstr>Présentation PowerPoint</vt:lpstr>
      <vt:lpstr>STET PSD2 API Context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Martinant Floriane</dc:creator>
  <cp:lastModifiedBy>Robache Hervé</cp:lastModifiedBy>
  <cp:revision>239</cp:revision>
  <dcterms:created xsi:type="dcterms:W3CDTF">2015-12-30T12:31:13Z</dcterms:created>
  <dcterms:modified xsi:type="dcterms:W3CDTF">2020-03-30T17:14:42Z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° du document">
    <vt:lpwstr>1.0.3</vt:lpwstr>
  </property>
</Properties>
</file>