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97" r:id="rId3"/>
    <p:sldId id="446" r:id="rId4"/>
    <p:sldId id="442" r:id="rId5"/>
    <p:sldId id="455" r:id="rId6"/>
    <p:sldId id="457" r:id="rId7"/>
    <p:sldId id="456" r:id="rId8"/>
    <p:sldId id="459" r:id="rId9"/>
    <p:sldId id="454" r:id="rId10"/>
    <p:sldId id="448" r:id="rId11"/>
    <p:sldId id="452" r:id="rId12"/>
    <p:sldId id="423" r:id="rId1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66"/>
    <a:srgbClr val="FF0066"/>
    <a:srgbClr val="00FF00"/>
    <a:srgbClr val="3366FF"/>
    <a:srgbClr val="FF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85914" autoAdjust="0"/>
  </p:normalViewPr>
  <p:slideViewPr>
    <p:cSldViewPr>
      <p:cViewPr varScale="1">
        <p:scale>
          <a:sx n="55" d="100"/>
          <a:sy n="55" d="100"/>
        </p:scale>
        <p:origin x="10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27" tIns="45712" rIns="91427" bIns="45712" rtlCol="0"/>
          <a:lstStyle>
            <a:lvl1pPr algn="r">
              <a:defRPr sz="1200"/>
            </a:lvl1pPr>
          </a:lstStyle>
          <a:p>
            <a:fld id="{AAF6E4FF-D583-452F-B259-70CE399C2207}" type="datetimeFigureOut">
              <a:rPr kumimoji="1" lang="ja-JP" altLang="en-US" smtClean="0"/>
              <a:t>2019/9/16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2" rIns="91427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27" tIns="45712" rIns="91427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865"/>
            <a:ext cx="2949575" cy="49688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5"/>
            <a:ext cx="2949575" cy="496887"/>
          </a:xfrm>
          <a:prstGeom prst="rect">
            <a:avLst/>
          </a:prstGeom>
        </p:spPr>
        <p:txBody>
          <a:bodyPr vert="horz" lIns="91427" tIns="45712" rIns="91427" bIns="45712" rtlCol="0" anchor="b"/>
          <a:lstStyle>
            <a:lvl1pPr algn="r">
              <a:defRPr sz="1200"/>
            </a:lvl1pPr>
          </a:lstStyle>
          <a:p>
            <a:fld id="{61828ACB-7179-48AD-96E4-4B60A83E6E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50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28ACB-7179-48AD-96E4-4B60A83E6E7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98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0113" y="739775"/>
            <a:ext cx="4935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4B745-0066-47C0-BFA9-D6419C46F9FB}" type="slidenum">
              <a:rPr lang="ja-JP" altLang="en-US" smtClean="0"/>
              <a:pPr>
                <a:defRPr/>
              </a:pPr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427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6625" y="33338"/>
            <a:ext cx="5005388" cy="37544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350872" y="3837207"/>
            <a:ext cx="6177660" cy="5992385"/>
          </a:xfrm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614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 全和a.jpg                                                      0001394FHD60                           C28A1E02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6" b="10020"/>
          <a:stretch>
            <a:fillRect/>
          </a:stretch>
        </p:blipFill>
        <p:spPr bwMode="gray">
          <a:xfrm>
            <a:off x="0" y="1433513"/>
            <a:ext cx="9145588" cy="472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8"/>
          <p:cNvSpPr>
            <a:spLocks noChangeShapeType="1"/>
          </p:cNvSpPr>
          <p:nvPr userDrawn="1"/>
        </p:nvSpPr>
        <p:spPr bwMode="ltGray">
          <a:xfrm flipV="1">
            <a:off x="6781800" y="6553200"/>
            <a:ext cx="1676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ltGray">
          <a:xfrm flipV="1">
            <a:off x="8901113" y="6553200"/>
            <a:ext cx="242887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dirty="0">
              <a:solidFill>
                <a:srgbClr val="000000"/>
              </a:solidFill>
            </a:endParaRPr>
          </a:p>
        </p:txBody>
      </p:sp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9" b="41618"/>
          <a:stretch>
            <a:fillRect/>
          </a:stretch>
        </p:blipFill>
        <p:spPr bwMode="gray">
          <a:xfrm>
            <a:off x="6729413" y="6365875"/>
            <a:ext cx="24145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16"/>
          <p:cNvGrpSpPr>
            <a:grpSpLocks/>
          </p:cNvGrpSpPr>
          <p:nvPr userDrawn="1"/>
        </p:nvGrpSpPr>
        <p:grpSpPr bwMode="auto">
          <a:xfrm>
            <a:off x="0" y="1371600"/>
            <a:ext cx="9144000" cy="76200"/>
            <a:chOff x="0" y="384"/>
            <a:chExt cx="5760" cy="48"/>
          </a:xfrm>
        </p:grpSpPr>
        <p:sp>
          <p:nvSpPr>
            <p:cNvPr id="10" name="Rectangle 17"/>
            <p:cNvSpPr>
              <a:spLocks noChangeArrowheads="1"/>
            </p:cNvSpPr>
            <p:nvPr userDrawn="1"/>
          </p:nvSpPr>
          <p:spPr bwMode="auto">
            <a:xfrm>
              <a:off x="288" y="384"/>
              <a:ext cx="5472" cy="48"/>
            </a:xfrm>
            <a:prstGeom prst="rect">
              <a:avLst/>
            </a:prstGeom>
            <a:solidFill>
              <a:srgbClr val="2222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0" y="384"/>
              <a:ext cx="144" cy="48"/>
            </a:xfrm>
            <a:prstGeom prst="rect">
              <a:avLst/>
            </a:prstGeom>
            <a:solidFill>
              <a:srgbClr val="20A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144" y="384"/>
              <a:ext cx="144" cy="48"/>
            </a:xfrm>
            <a:prstGeom prst="rect">
              <a:avLst/>
            </a:prstGeom>
            <a:solidFill>
              <a:srgbClr val="E10B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25"/>
          <p:cNvGrpSpPr>
            <a:grpSpLocks/>
          </p:cNvGrpSpPr>
          <p:nvPr userDrawn="1"/>
        </p:nvGrpSpPr>
        <p:grpSpPr bwMode="auto">
          <a:xfrm>
            <a:off x="0" y="6172200"/>
            <a:ext cx="9144000" cy="76200"/>
            <a:chOff x="0" y="3888"/>
            <a:chExt cx="5760" cy="48"/>
          </a:xfrm>
        </p:grpSpPr>
        <p:sp>
          <p:nvSpPr>
            <p:cNvPr id="14" name="Rectangle 21"/>
            <p:cNvSpPr>
              <a:spLocks noChangeArrowheads="1"/>
            </p:cNvSpPr>
            <p:nvPr userDrawn="1"/>
          </p:nvSpPr>
          <p:spPr bwMode="auto">
            <a:xfrm>
              <a:off x="0" y="3888"/>
              <a:ext cx="5472" cy="48"/>
            </a:xfrm>
            <a:prstGeom prst="rect">
              <a:avLst/>
            </a:prstGeom>
            <a:solidFill>
              <a:srgbClr val="2222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22"/>
            <p:cNvSpPr>
              <a:spLocks noChangeArrowheads="1"/>
            </p:cNvSpPr>
            <p:nvPr userDrawn="1"/>
          </p:nvSpPr>
          <p:spPr bwMode="auto">
            <a:xfrm>
              <a:off x="5616" y="3888"/>
              <a:ext cx="144" cy="48"/>
            </a:xfrm>
            <a:prstGeom prst="rect">
              <a:avLst/>
            </a:prstGeom>
            <a:solidFill>
              <a:srgbClr val="20A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 userDrawn="1"/>
          </p:nvSpPr>
          <p:spPr bwMode="auto">
            <a:xfrm>
              <a:off x="5472" y="3888"/>
              <a:ext cx="144" cy="48"/>
            </a:xfrm>
            <a:prstGeom prst="rect">
              <a:avLst/>
            </a:prstGeom>
            <a:solidFill>
              <a:srgbClr val="E10B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ＭＳ Ｐ明朝" pitchFamily="18" charset="-128"/>
                <a:ea typeface="ＭＳ Ｐ明朝" pitchFamily="18" charset="-128"/>
              </a:defRPr>
            </a:lvl1pPr>
          </a:lstStyle>
          <a:p>
            <a:pPr lvl="0"/>
            <a:endParaRPr lang="ja-JP" altLang="ja-JP" noProof="0"/>
          </a:p>
        </p:txBody>
      </p:sp>
    </p:spTree>
    <p:extLst>
      <p:ext uri="{BB962C8B-B14F-4D97-AF65-F5344CB8AC3E}">
        <p14:creationId xmlns:p14="http://schemas.microsoft.com/office/powerpoint/2010/main" val="556654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124E-CE64-448E-B49F-D59B8AAF058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139700"/>
            <a:ext cx="2105025" cy="60325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28600" y="139700"/>
            <a:ext cx="6162675" cy="60325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A9597-0EAF-4381-A686-EF6BD15C612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9144" y="1295402"/>
            <a:ext cx="7916862" cy="405408"/>
          </a:xfrm>
        </p:spPr>
        <p:txBody>
          <a:bodyPr/>
          <a:lstStyle>
            <a:lvl1pPr marL="0" indent="0">
              <a:buNone/>
              <a:defRPr sz="2000"/>
            </a:lvl1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/>
          </p:nvPr>
        </p:nvSpPr>
        <p:spPr>
          <a:xfrm>
            <a:off x="719144" y="1844678"/>
            <a:ext cx="7916862" cy="4104605"/>
          </a:xfrm>
        </p:spPr>
        <p:txBody>
          <a:bodyPr/>
          <a:lstStyle>
            <a:lvl1pPr marL="0" indent="0">
              <a:lnSpc>
                <a:spcPct val="60000"/>
              </a:lnSpc>
              <a:buNone/>
              <a:defRPr sz="1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0198C-ED0E-4442-B116-FEC0F4C9AE5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439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19138" y="1295400"/>
            <a:ext cx="7916862" cy="405408"/>
          </a:xfrm>
        </p:spPr>
        <p:txBody>
          <a:bodyPr/>
          <a:lstStyle>
            <a:lvl1pPr marL="0" indent="0">
              <a:buNone/>
              <a:defRPr sz="2000"/>
            </a:lvl1pPr>
            <a:lvl3pPr>
              <a:defRPr>
                <a:latin typeface="+mn-ea"/>
                <a:ea typeface="+mn-ea"/>
              </a:defRPr>
            </a:lvl3pPr>
            <a:lvl4pPr>
              <a:defRPr>
                <a:latin typeface="+mn-ea"/>
                <a:ea typeface="+mn-ea"/>
              </a:defRPr>
            </a:lvl4pPr>
            <a:lvl5pPr>
              <a:defRPr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コンテンツ プレースホルダー 5"/>
          <p:cNvSpPr>
            <a:spLocks noGrp="1"/>
          </p:cNvSpPr>
          <p:nvPr>
            <p:ph sz="quarter" idx="11"/>
          </p:nvPr>
        </p:nvSpPr>
        <p:spPr>
          <a:xfrm>
            <a:off x="719138" y="1844674"/>
            <a:ext cx="7916862" cy="410460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DF18A60-C62A-41C1-8859-07604B626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A5540-0E19-42B0-8BC4-9D5A0F6B67AB}" type="slidenum">
              <a:rPr lang="en-US" altLang="ja-JP"/>
              <a:pPr/>
              <a:t>‹#›</a:t>
            </a:fld>
            <a:endParaRPr lang="en-US" altLang="ja-JP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64023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8">
            <a:extLst>
              <a:ext uri="{FF2B5EF4-FFF2-40B4-BE49-F238E27FC236}">
                <a16:creationId xmlns:a16="http://schemas.microsoft.com/office/drawing/2014/main" id="{89F68E66-1DC0-409C-A4D6-69D83754A3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1052513"/>
            <a:ext cx="8713788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sp>
        <p:nvSpPr>
          <p:cNvPr id="4" name="テキスト ボックス 9">
            <a:extLst>
              <a:ext uri="{FF2B5EF4-FFF2-40B4-BE49-F238E27FC236}">
                <a16:creationId xmlns:a16="http://schemas.microsoft.com/office/drawing/2014/main" id="{C72105C0-560C-4A73-84D8-3CDFB80D60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80288" y="457200"/>
            <a:ext cx="1512887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/>
                <a:cs typeface="Osaka"/>
              </a:defRPr>
            </a:lvl9pPr>
          </a:lstStyle>
          <a:p>
            <a:pPr eaLnBrk="1" hangingPunct="1"/>
            <a:endParaRPr lang="en-US" altLang="ja-JP">
              <a:ea typeface="MS PGothic" panose="020B0600070205080204" pitchFamily="34" charset="-128"/>
            </a:endParaRPr>
          </a:p>
          <a:p>
            <a:pPr eaLnBrk="1" hangingPunct="1"/>
            <a:endParaRPr lang="ja-JP" altLang="en-US">
              <a:ea typeface="MS PGothic" panose="020B0600070205080204" pitchFamily="34" charset="-128"/>
            </a:endParaRPr>
          </a:p>
        </p:txBody>
      </p:sp>
      <p:pic>
        <p:nvPicPr>
          <p:cNvPr id="5" name="図 10">
            <a:extLst>
              <a:ext uri="{FF2B5EF4-FFF2-40B4-BE49-F238E27FC236}">
                <a16:creationId xmlns:a16="http://schemas.microsoft.com/office/drawing/2014/main" id="{F08FB67A-E8DB-49EF-BA8E-8ADDB7A0B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52738"/>
            <a:ext cx="19446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プレースホルダー 4" title="会社名を入力"/>
          <p:cNvSpPr>
            <a:spLocks noGrp="1"/>
          </p:cNvSpPr>
          <p:nvPr>
            <p:ph type="body" sz="quarter" idx="15"/>
          </p:nvPr>
        </p:nvSpPr>
        <p:spPr>
          <a:xfrm>
            <a:off x="684212" y="1700758"/>
            <a:ext cx="7704137" cy="720130"/>
          </a:xfrm>
        </p:spPr>
        <p:txBody>
          <a:bodyPr/>
          <a:lstStyle>
            <a:lvl1pPr marL="0" indent="0" algn="ctr">
              <a:buNone/>
              <a:defRPr sz="34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6" name="Rectangle 21">
            <a:extLst>
              <a:ext uri="{FF2B5EF4-FFF2-40B4-BE49-F238E27FC236}">
                <a16:creationId xmlns:a16="http://schemas.microsoft.com/office/drawing/2014/main" id="{3A87541B-FA2A-4BF9-9B67-B391F0332035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54428DD-0AF3-42B3-AB8E-B758FF6228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301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6B694-07BE-4494-8087-1EE158DBF0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2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E4A40-CAF2-4F7D-B364-8620AD2B21F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0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00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486FA-C608-44E2-8E55-B36DA23F7BC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9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30BB-BA2A-45A7-BA23-CDB108C99C4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B58A1-10DD-4556-8531-1DE559A4DD7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8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5BAF5-5F42-482B-B625-342119AFE020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6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8CFCB-4A75-4AAE-ADAB-455C4526115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45DD-1118-4437-B4C6-7EC29A10BF9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2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 全和b.jpg                                                      0001394FHD60                           C28A1E02: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3" b="4443"/>
          <a:stretch>
            <a:fillRect/>
          </a:stretch>
        </p:blipFill>
        <p:spPr bwMode="gray">
          <a:xfrm>
            <a:off x="0" y="1522413"/>
            <a:ext cx="9145588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9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9" t="54167" r="18750" b="41667"/>
          <a:stretch>
            <a:fillRect/>
          </a:stretch>
        </p:blipFill>
        <p:spPr bwMode="gray">
          <a:xfrm>
            <a:off x="2971800" y="65024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397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527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5545D4-D3FF-4A60-AD32-CE25B3113C90}" type="slidenum">
              <a:rPr lang="en-US" altLang="ja-JP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grpSp>
        <p:nvGrpSpPr>
          <p:cNvPr id="1033" name="Group 26"/>
          <p:cNvGrpSpPr>
            <a:grpSpLocks/>
          </p:cNvGrpSpPr>
          <p:nvPr userDrawn="1"/>
        </p:nvGrpSpPr>
        <p:grpSpPr bwMode="auto">
          <a:xfrm>
            <a:off x="0" y="609600"/>
            <a:ext cx="9144000" cy="76200"/>
            <a:chOff x="0" y="384"/>
            <a:chExt cx="5760" cy="48"/>
          </a:xfrm>
        </p:grpSpPr>
        <p:sp>
          <p:nvSpPr>
            <p:cNvPr id="1034" name="Rectangle 23"/>
            <p:cNvSpPr>
              <a:spLocks noChangeArrowheads="1"/>
            </p:cNvSpPr>
            <p:nvPr userDrawn="1"/>
          </p:nvSpPr>
          <p:spPr bwMode="auto">
            <a:xfrm>
              <a:off x="288" y="384"/>
              <a:ext cx="5472" cy="48"/>
            </a:xfrm>
            <a:prstGeom prst="rect">
              <a:avLst/>
            </a:prstGeom>
            <a:solidFill>
              <a:srgbClr val="22228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35" name="Rectangle 24"/>
            <p:cNvSpPr>
              <a:spLocks noChangeArrowheads="1"/>
            </p:cNvSpPr>
            <p:nvPr userDrawn="1"/>
          </p:nvSpPr>
          <p:spPr bwMode="auto">
            <a:xfrm>
              <a:off x="0" y="384"/>
              <a:ext cx="144" cy="48"/>
            </a:xfrm>
            <a:prstGeom prst="rect">
              <a:avLst/>
            </a:prstGeom>
            <a:solidFill>
              <a:srgbClr val="20A22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36" name="Rectangle 25"/>
            <p:cNvSpPr>
              <a:spLocks noChangeArrowheads="1"/>
            </p:cNvSpPr>
            <p:nvPr userDrawn="1"/>
          </p:nvSpPr>
          <p:spPr bwMode="auto">
            <a:xfrm>
              <a:off x="144" y="384"/>
              <a:ext cx="144" cy="48"/>
            </a:xfrm>
            <a:prstGeom prst="rect">
              <a:avLst/>
            </a:prstGeom>
            <a:solidFill>
              <a:srgbClr val="E10B0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200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emf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7.jpeg"/><Relationship Id="rId3" Type="http://schemas.openxmlformats.org/officeDocument/2006/relationships/image" Target="../media/image45.jpe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6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5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hyperlink" Target="http://ord.yahoo.co.jp/o/image/RV=1/RE=1547855151/RH=b3JkLnlhaG9vLmNvLmpw/RB=/RU=aHR0cHM6Ly9uby1nZW5raW4uY29tL2VudHJ5L3F1aWNwYXkv/RS=%5eADBWazMiy7tquxEcS7PvCnlzIZl6lE-;_ylc=X3IDMgRmc3QDMD9yPTMmbD1yaQRpZHgDMARvaWQDQU5kOUdjVGw5dUdXSXA5dzVNcGhtTWdtemJDbEdzS29za2V6emxmMDlITmJIZmpud21WcGNDcm54dG90V1EEcAM0NEt2NDRLazQ0T0Q0NEt2NDRPYTQ0S2sEcG9zAzMEc2VjA3NodwRzbGsDcmk-" TargetMode="External"/><Relationship Id="rId28" Type="http://schemas.openxmlformats.org/officeDocument/2006/relationships/image" Target="../media/image69.png"/><Relationship Id="rId10" Type="http://schemas.openxmlformats.org/officeDocument/2006/relationships/image" Target="../media/image52.png"/><Relationship Id="rId19" Type="http://schemas.openxmlformats.org/officeDocument/2006/relationships/image" Target="../media/image61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rd.yahoo.co.jp/o/image/RV=1/RE=1553075972/RH=b3JkLnlhaG9vLmNvLmpw/RB=/RU=aHR0cHM6Ly9hdGFkaXN0YW5jZS5uZXQvMjAxOC8wOC8xMy9uZmMtbG9nb3Mv/RS=%5eADBG7MRV8mAW0ItOBXawRR1qQq5MGs-;_ylc=X3IDMgRmc3QDMD9yPTcmbD1yaQRpZHgDMARvaWQDQU5kOUdjVGd5b2ozS0xiMkhXbnFocV9HcnBKYjNuTFZkbkFOS3dTZ3YwNnFDWERjelAtWk9fT0FjZmg0ZmVNBHADUlUxV0lFNUdReUJ0WVhKcgRwb3MDNwRzZWMDc2h3BHNsawNyaQ--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rd.yahoo.co.jp/o/image/RV=1/RE=1552708458/RH=b3JkLnlhaG9vLmNvLmpw/RB=/RU=aHR0cHM6Ly93d3cuYXNlYW50b2RheS5jb20vMjAxOC8wMS90aGUtZnV0dXJlLW9mLXFyLWNvZGUtcGF5bWVudHMv/RS=%5eADBuMH9anW6CwDNXTSVxm58rtUEIys-;_ylc=X3IDMgRmc3QDMD9yPTIwNCZsPXJpBGlkeAMwBG9pZANBTmQ5R2NTMXAxbHpGdE9lbUtST1c2WjBtemdRWElPZHJ5RW1lVWRsV2VRazhGM0MtQ2tONVhQX0ZBbFRBbncEcANRMjl1YzNWdFpYSWdjSEpsYzJWdWRHVmtJRzF2WkdVZ1FtRnlJR052WkdVZ1VWSWdRMjlrWlEtLQRwb3MDMjA0BHNlYwNzaHcEc2xrA3Jp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hyperlink" Target="http://ord.yahoo.co.jp/o/image/RV=1/RE=1552703404/RH=b3JkLnlhaG9vLmNvLmpw/RB=/RU=aHR0cHM6Ly93d3cuYXRtbWFya2V0cGxhY2UuY29tL25ld3MvZW12Y28tY3JlYXRlcy1yb3lhbHR5LWZyZWUtbWFyay10by1wcm9tb3RlLXVzZS1vZi1xci1jb2Rlcy8-/RS=%5eADBNMmiaikRRwI2x7A3AMN7T0riyak-;_ylc=X3IDMgRmc3QDMD9yPTExJmw9cmkEaWR4AzAEb2lkA0FOZDlHY1Nwb0hfcU1TSUE1ZmF4RHUteFRxM1U0cVJEcWNoenNnOHYzR0xLTFVLZTd6UVBxRlBPU2dxaTVRBHADUlUxV0lGRlNJRU52WkdVLQRwb3MDMTEEc2VjA3NodwRzbGsDcmk-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hyperlink" Target="https://www.rbbtoday.com/article/img/2018/01/17/157474/587575.html" TargetMode="External"/><Relationship Id="rId12" Type="http://schemas.openxmlformats.org/officeDocument/2006/relationships/image" Target="../media/image27.png"/><Relationship Id="rId2" Type="http://schemas.openxmlformats.org/officeDocument/2006/relationships/hyperlink" Target="http://ord.yahoo.co.jp/o/image/RV=1/RE=1545098614/RH=b3JkLnlhaG9vLmNvLmpw/RB=/RU=aHR0cHM6Ly9waXBpdGNob2ljZS5qcC9hbGlwYXktd2VjaGF0cGF5Lw--/RS=%5eADBl8uHmCcK2twmm6RWOskrhEIy42c-;_ylc=X3IDMgRmc3QDMD9yPTMmbD1yaQRpZHgDMARvaWQDQU5kOUdjUkJUSXhmQ1ZHZDlCWWNZR1ZKaDdBS1NiajhRQzZjSGk0QkxrX3FNQ3dYU054NUluM0JBMkR0M1NmQQRwA1YyVkRhR0YwVUdGNQRwb3MDMwRzZWMDc2h3BHNsawNyaQ--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paymentsjapan.or.jp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6"/>
          <p:cNvSpPr>
            <a:spLocks noChangeArrowheads="1"/>
          </p:cNvSpPr>
          <p:nvPr/>
        </p:nvSpPr>
        <p:spPr bwMode="gray">
          <a:xfrm>
            <a:off x="0" y="4509120"/>
            <a:ext cx="91440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ja-JP" altLang="en-US" sz="2000" b="1" dirty="0">
              <a:solidFill>
                <a:srgbClr val="ECECEC"/>
              </a:solidFill>
              <a:latin typeface="Century Gothic" panose="020B0502020202020204" pitchFamily="34" charset="0"/>
              <a:ea typeface="Meiryo UI" pitchFamily="50" charset="-128"/>
              <a:cs typeface="Meiryo UI" pitchFamily="50" charset="-128"/>
            </a:endParaRPr>
          </a:p>
          <a:p>
            <a:pPr algn="ctr">
              <a:spcBef>
                <a:spcPct val="20000"/>
              </a:spcBef>
            </a:pPr>
            <a:r>
              <a:rPr lang="en-US" altLang="ja-JP" sz="2000" b="1" dirty="0">
                <a:solidFill>
                  <a:srgbClr val="ECECEC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JCB Co., Ltd. </a:t>
            </a:r>
          </a:p>
          <a:p>
            <a:pPr algn="ctr">
              <a:spcBef>
                <a:spcPct val="20000"/>
              </a:spcBef>
            </a:pPr>
            <a:r>
              <a:rPr lang="en-US" altLang="ja-JP" sz="2000" b="1" dirty="0" smtClean="0">
                <a:solidFill>
                  <a:srgbClr val="ECECEC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September 2019</a:t>
            </a:r>
            <a:endParaRPr lang="en-US" altLang="ja-JP" sz="2000" b="1" dirty="0">
              <a:solidFill>
                <a:srgbClr val="ECECEC"/>
              </a:solidFill>
              <a:latin typeface="Century Gothic" panose="020B0502020202020204" pitchFamily="34" charset="0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276872"/>
            <a:ext cx="9144000" cy="16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ＭＳ Ｐ明朝" pitchFamily="18" charset="-128"/>
                <a:ea typeface="ＭＳ Ｐ明朝" pitchFamily="18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ja-JP" sz="3200" dirty="0" smtClean="0">
                <a:solidFill>
                  <a:srgbClr val="ECECEC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QR </a:t>
            </a:r>
            <a:r>
              <a:rPr lang="en-US" altLang="ja-JP" sz="3200" dirty="0">
                <a:solidFill>
                  <a:srgbClr val="ECECEC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Code Payment </a:t>
            </a:r>
            <a:r>
              <a:rPr lang="en-US" altLang="ja-JP" sz="3200" dirty="0" smtClean="0">
                <a:solidFill>
                  <a:srgbClr val="ECECEC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in Japan</a:t>
            </a:r>
            <a:endParaRPr lang="en-US" altLang="ja-JP" sz="3200" dirty="0">
              <a:solidFill>
                <a:srgbClr val="ECECEC"/>
              </a:solidFill>
              <a:latin typeface="Century Gothic" panose="020B0502020202020204" pitchFamily="34" charset="0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378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158" y="2181115"/>
            <a:ext cx="1065227" cy="221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graphicFrame>
        <p:nvGraphicFramePr>
          <p:cNvPr id="57" name="表 56"/>
          <p:cNvGraphicFramePr>
            <a:graphicFrameLocks noGrp="1"/>
          </p:cNvGraphicFramePr>
          <p:nvPr>
            <p:extLst/>
          </p:nvPr>
        </p:nvGraphicFramePr>
        <p:xfrm>
          <a:off x="2002075" y="2740763"/>
          <a:ext cx="6890405" cy="1097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4334">
                <a:tc>
                  <a:txBody>
                    <a:bodyPr/>
                    <a:lstStyle/>
                    <a:p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Display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Data format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A</a:t>
                      </a:r>
                      <a:endParaRPr kumimoji="1" lang="ja-JP" altLang="en-US" sz="1200" b="1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Barcode</a:t>
                      </a:r>
                    </a:p>
                  </a:txBody>
                  <a:tcPr marL="84424" marR="84424" marT="45751" marB="45751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19 digit (16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＋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3(Security Data)</a:t>
                      </a:r>
                      <a:r>
                        <a:rPr kumimoji="1" lang="en-US" altLang="ja-JP" sz="1200" baseline="300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※1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B</a:t>
                      </a:r>
                      <a:endParaRPr kumimoji="1" lang="ja-JP" altLang="en-US" sz="1200" b="1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QR Code (Magstripe)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EMV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format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Magstripe Track2 equivalent</a:t>
                      </a:r>
                      <a:r>
                        <a:rPr kumimoji="1" lang="en-US" altLang="ja-JP" sz="1200" baseline="300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※2</a:t>
                      </a:r>
                      <a:endParaRPr kumimoji="1" lang="ja-JP" altLang="en-US" sz="1200" baseline="300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3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C</a:t>
                      </a:r>
                      <a:endParaRPr kumimoji="1" lang="ja-JP" altLang="en-US" sz="1200" b="1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QR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Code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(IC)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（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out of scope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）</a:t>
                      </a:r>
                      <a:endParaRPr kumimoji="1" lang="ja-JP" altLang="en-US" sz="12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EMV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format</a:t>
                      </a:r>
                      <a:r>
                        <a:rPr kumimoji="1" lang="ja-JP" altLang="en-US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：</a:t>
                      </a:r>
                      <a:r>
                        <a:rPr kumimoji="1" lang="en-US" altLang="ja-JP" sz="12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IC equivalent</a:t>
                      </a:r>
                      <a:r>
                        <a:rPr kumimoji="1" lang="en-US" altLang="ja-JP" sz="1200" baseline="30000" dirty="0"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※3</a:t>
                      </a:r>
                      <a:endParaRPr kumimoji="1" lang="ja-JP" altLang="en-US" sz="1200" baseline="30000" dirty="0">
                        <a:solidFill>
                          <a:srgbClr val="0000FF"/>
                        </a:solidFill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84424" marR="84424" marT="45751" marB="45751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" name="テキスト ボックス 4"/>
          <p:cNvSpPr txBox="1">
            <a:spLocks noChangeArrowheads="1"/>
          </p:cNvSpPr>
          <p:nvPr/>
        </p:nvSpPr>
        <p:spPr bwMode="auto">
          <a:xfrm>
            <a:off x="1850088" y="2337268"/>
            <a:ext cx="4678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Display Requirement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of Smart Phone</a:t>
            </a:r>
          </a:p>
        </p:txBody>
      </p:sp>
      <p:cxnSp>
        <p:nvCxnSpPr>
          <p:cNvPr id="61" name="直線矢印コネクタ 6"/>
          <p:cNvCxnSpPr>
            <a:cxnSpLocks noChangeShapeType="1"/>
          </p:cNvCxnSpPr>
          <p:nvPr/>
        </p:nvCxnSpPr>
        <p:spPr bwMode="auto">
          <a:xfrm flipH="1" flipV="1">
            <a:off x="1393554" y="2723422"/>
            <a:ext cx="678835" cy="355237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2" name="直線矢印コネクタ 23"/>
          <p:cNvCxnSpPr>
            <a:cxnSpLocks noChangeShapeType="1"/>
          </p:cNvCxnSpPr>
          <p:nvPr/>
        </p:nvCxnSpPr>
        <p:spPr bwMode="auto">
          <a:xfrm flipH="1" flipV="1">
            <a:off x="1358082" y="3289031"/>
            <a:ext cx="750166" cy="6307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4" name="正方形/長方形 63"/>
          <p:cNvSpPr/>
          <p:nvPr/>
        </p:nvSpPr>
        <p:spPr>
          <a:xfrm>
            <a:off x="2023648" y="3028859"/>
            <a:ext cx="6868832" cy="564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51520" y="1340768"/>
            <a:ext cx="8589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In order to utilize the current infrastructure at merchants in Japan, we decided to make QR Code and Barcode specification. </a:t>
            </a:r>
            <a:endParaRPr lang="en-US" altLang="ja-JP" dirty="0">
              <a:latin typeface="Century Gothic" panose="020B0502020202020204" pitchFamily="34" charset="0"/>
            </a:endParaRPr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3C52A434-6F1B-4365-AF3D-9AAC6B71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05" y="4612676"/>
            <a:ext cx="46789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1pPr>
            <a:lvl2pPr marL="742950" indent="-28575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2pPr>
            <a:lvl3pPr marL="1143000" indent="-22860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3pPr>
            <a:lvl4pPr marL="1600200" indent="-22860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4pPr>
            <a:lvl5pPr marL="2057400" indent="-228600"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000099"/>
                </a:solidFill>
                <a:latin typeface="Tahom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Track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equivalent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data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in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QR</a:t>
            </a:r>
            <a:r>
              <a:rPr lang="ja-JP" alt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Code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F72E85C-72B2-471B-9196-0866C2B67051}"/>
              </a:ext>
            </a:extLst>
          </p:cNvPr>
          <p:cNvGrpSpPr/>
          <p:nvPr/>
        </p:nvGrpSpPr>
        <p:grpSpPr>
          <a:xfrm>
            <a:off x="255428" y="5693091"/>
            <a:ext cx="8506225" cy="636312"/>
            <a:chOff x="276713" y="5290754"/>
            <a:chExt cx="8019691" cy="636312"/>
          </a:xfrm>
        </p:grpSpPr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2EF00823-37A0-4915-94AD-D55A640629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6713" y="5669746"/>
              <a:ext cx="3299612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5" name="テキスト ボックス 4">
              <a:extLst>
                <a:ext uri="{FF2B5EF4-FFF2-40B4-BE49-F238E27FC236}">
                  <a16:creationId xmlns:a16="http://schemas.microsoft.com/office/drawing/2014/main" id="{D6AF5276-40FB-4937-8A67-AA6C3DC962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271" y="5679271"/>
              <a:ext cx="24076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16 digit variable value</a:t>
              </a:r>
              <a:endParaRPr lang="ja-JP" altLang="en-US" sz="1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7BD180D3-4039-40CF-9BE5-DD5851977E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52195" y="5669746"/>
              <a:ext cx="707825" cy="0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7" name="テキスト ボックス 14">
              <a:extLst>
                <a:ext uri="{FF2B5EF4-FFF2-40B4-BE49-F238E27FC236}">
                  <a16:creationId xmlns:a16="http://schemas.microsoft.com/office/drawing/2014/main" id="{E109B47E-E03A-4ADC-AD03-EFDDC84960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825" y="5680845"/>
              <a:ext cx="28170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/>
              <a:r>
                <a:rPr lang="en-US" altLang="ja-JP" sz="1000" dirty="0">
                  <a:solidFill>
                    <a:srgbClr val="FF0000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3 digit variable value </a:t>
              </a:r>
              <a:endParaRPr lang="ja-JP" altLang="en-US" sz="1000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  <p:pic>
          <p:nvPicPr>
            <p:cNvPr id="18" name="table">
              <a:extLst>
                <a:ext uri="{FF2B5EF4-FFF2-40B4-BE49-F238E27FC236}">
                  <a16:creationId xmlns:a16="http://schemas.microsoft.com/office/drawing/2014/main" id="{2185197B-12CB-4C56-896B-3F093559D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288" y="5290754"/>
              <a:ext cx="7991116" cy="387675"/>
            </a:xfrm>
            <a:prstGeom prst="rect">
              <a:avLst/>
            </a:prstGeom>
          </p:spPr>
        </p:pic>
      </p:grpSp>
      <p:sp>
        <p:nvSpPr>
          <p:cNvPr id="19" name="テキスト ボックス 80">
            <a:extLst>
              <a:ext uri="{FF2B5EF4-FFF2-40B4-BE49-F238E27FC236}">
                <a16:creationId xmlns:a16="http://schemas.microsoft.com/office/drawing/2014/main" id="{5545DDD4-A620-48F5-A349-D1D2573E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34" y="4911614"/>
            <a:ext cx="8706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1200" dirty="0"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Follow current Track 2 equivalent data layout</a:t>
            </a:r>
            <a:r>
              <a:rPr lang="en-US" altLang="ja-JP" sz="1200" baseline="30000" dirty="0"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1200" dirty="0"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 and set 3 digit variable value in the CAV area (30-32)</a:t>
            </a:r>
          </a:p>
          <a:p>
            <a:pPr eaLnBrk="1" hangingPunct="1"/>
            <a:r>
              <a:rPr lang="en-US" altLang="ja-JP" sz="1200" baseline="30000" dirty="0"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※</a:t>
            </a:r>
            <a:r>
              <a:rPr lang="en-US" altLang="ja-JP" sz="1200" dirty="0">
                <a:latin typeface="Century Gothic" panose="020B0502020202020204" pitchFamily="34" charset="0"/>
                <a:ea typeface="Meiryo UI" pitchFamily="50" charset="-128"/>
                <a:cs typeface="Meiryo UI" pitchFamily="50" charset="-128"/>
              </a:rPr>
              <a:t>This layout is tag 57 of track 2 equivalent data described in the EMV QR Code Specification and it is different from the data in magstripe.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A4930E9-A2CB-419B-8FE3-3DAF526563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39" t="42249" r="36963" b="26500"/>
          <a:stretch/>
        </p:blipFill>
        <p:spPr>
          <a:xfrm>
            <a:off x="7279896" y="105429"/>
            <a:ext cx="1676398" cy="381000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 bwMode="auto">
          <a:xfrm>
            <a:off x="274004" y="129229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latin typeface="Century Gothic" panose="020B0502020202020204" pitchFamily="34" charset="0"/>
              </a:rPr>
              <a:t>4. 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Smart Code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22" name="対角する 2 つの角を丸めた四角形 36">
            <a:extLst>
              <a:ext uri="{FF2B5EF4-FFF2-40B4-BE49-F238E27FC236}">
                <a16:creationId xmlns:a16="http://schemas.microsoft.com/office/drawing/2014/main" id="{98D3DA69-CBD7-48BA-8860-80D737F8A065}"/>
              </a:ext>
            </a:extLst>
          </p:cNvPr>
          <p:cNvSpPr/>
          <p:nvPr/>
        </p:nvSpPr>
        <p:spPr bwMode="auto">
          <a:xfrm>
            <a:off x="222800" y="759873"/>
            <a:ext cx="5865307" cy="364871"/>
          </a:xfrm>
          <a:prstGeom prst="round2Diag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20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Specification of Smart Code</a:t>
            </a:r>
            <a:endParaRPr lang="en-US" altLang="ja-JP" sz="2000" b="1" dirty="0">
              <a:solidFill>
                <a:schemeClr val="tx1"/>
              </a:solidFill>
              <a:latin typeface="Century Gothic" panose="020B0502020202020204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23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812360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 smtClean="0"/>
              <a:t>9</a:t>
            </a: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9866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63830" y="1196753"/>
            <a:ext cx="8897796" cy="4896543"/>
          </a:xfrm>
          <a:prstGeom prst="rect">
            <a:avLst/>
          </a:prstGeom>
          <a:noFill/>
          <a:ln w="19050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rtlCol="0" anchor="ctr">
            <a:noAutofit/>
          </a:bodyPr>
          <a:lstStyle>
            <a:defPPr>
              <a:defRPr lang="ja-JP"/>
            </a:defPPr>
            <a:lvl1pPr>
              <a:lnSpc>
                <a:spcPct val="100000"/>
              </a:lnSpc>
              <a:defRPr sz="2400" b="0"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defRPr>
            </a:lvl1pPr>
            <a:lvl2pPr marL="449263" lvl="1" indent="-449263">
              <a:lnSpc>
                <a:spcPct val="100000"/>
              </a:lnSpc>
              <a:spcBef>
                <a:spcPts val="300"/>
              </a:spcBef>
              <a:buFont typeface="Wingdings" pitchFamily="2" charset="2"/>
              <a:buChar char="ü"/>
              <a:defRPr sz="2400" b="0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defRPr>
            </a:lvl2pPr>
          </a:lstStyle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The single JCB Acquirer in Japan and a largest merchant network </a:t>
            </a:r>
            <a:endParaRPr lang="ja-JP" altLang="en-US" sz="2000" dirty="0">
              <a:solidFill>
                <a:schemeClr val="tx1"/>
              </a:solidFill>
              <a:latin typeface="Century Gothic" panose="020B0502020202020204" pitchFamily="34" charset="0"/>
              <a:ea typeface="メイリオ" pitchFamily="50" charset="-128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Acquiring other int’l payment brands and e-money in Japan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ja-JP" sz="2000" dirty="0">
              <a:solidFill>
                <a:schemeClr val="tx1"/>
              </a:solidFill>
              <a:latin typeface="Century Gothic" panose="020B0502020202020204" pitchFamily="34" charset="0"/>
              <a:ea typeface="メイリオ" pitchFamily="50" charset="-128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“</a:t>
            </a:r>
            <a:r>
              <a:rPr lang="en-US" altLang="ja-JP" sz="2000" dirty="0" err="1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QUICPay</a:t>
            </a:r>
            <a:r>
              <a:rPr lang="en-US" altLang="ja-JP" sz="2000" dirty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” acceptance network (</a:t>
            </a:r>
            <a:r>
              <a:rPr lang="en-US" altLang="ja-JP" sz="2000" dirty="0" err="1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Felica</a:t>
            </a:r>
            <a:r>
              <a:rPr lang="en-US" altLang="ja-JP" sz="2000" dirty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 based contactless</a:t>
            </a:r>
            <a:r>
              <a:rPr lang="en-US" altLang="ja-JP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)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ja-JP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  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2000" dirty="0" smtClean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Subsidiary &amp; JV Companies </a:t>
            </a:r>
            <a:endParaRPr lang="en-US" altLang="ja-JP" sz="2000" dirty="0">
              <a:solidFill>
                <a:schemeClr val="tx1"/>
              </a:solidFill>
              <a:latin typeface="Century Gothic" panose="020B0502020202020204" pitchFamily="34" charset="0"/>
              <a:ea typeface="メイリオ" pitchFamily="50" charset="-128"/>
            </a:endParaRPr>
          </a:p>
          <a:p>
            <a:pPr lvl="2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Japan </a:t>
            </a:r>
            <a:r>
              <a:rPr lang="en-US" altLang="ja-JP" sz="1600" dirty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Card </a:t>
            </a:r>
            <a:r>
              <a:rPr lang="en-US" altLang="ja-JP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メイリオ" pitchFamily="50" charset="-128"/>
              </a:rPr>
              <a:t>Network: </a:t>
            </a:r>
            <a:r>
              <a:rPr lang="en-US" altLang="ja-JP" sz="1600" dirty="0" smtClean="0">
                <a:latin typeface="Century Gothic" panose="020B0502020202020204" pitchFamily="34" charset="0"/>
                <a:ea typeface="メイリオ" pitchFamily="50" charset="-128"/>
              </a:rPr>
              <a:t>Authorization &amp; Settlement Switching Center </a:t>
            </a:r>
            <a:endParaRPr lang="en-US" altLang="ja-JP" sz="1600" dirty="0">
              <a:solidFill>
                <a:schemeClr val="tx1"/>
              </a:solidFill>
              <a:latin typeface="Century Gothic" panose="020B0502020202020204" pitchFamily="34" charset="0"/>
              <a:ea typeface="メイリオ" pitchFamily="50" charset="-128"/>
            </a:endParaRPr>
          </a:p>
          <a:p>
            <a:pPr lvl="2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>
                <a:latin typeface="Century Gothic" panose="020B0502020202020204" pitchFamily="34" charset="0"/>
                <a:ea typeface="メイリオ" pitchFamily="50" charset="-128"/>
              </a:rPr>
              <a:t>JMS - JV </a:t>
            </a:r>
            <a:r>
              <a:rPr lang="en-US" altLang="ja-JP" sz="1600" dirty="0" smtClean="0">
                <a:latin typeface="Century Gothic" panose="020B0502020202020204" pitchFamily="34" charset="0"/>
                <a:ea typeface="メイリオ" pitchFamily="50" charset="-128"/>
              </a:rPr>
              <a:t>among</a:t>
            </a:r>
          </a:p>
          <a:p>
            <a:pPr lvl="2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ja-JP" sz="1600" dirty="0" smtClean="0">
                <a:latin typeface="Century Gothic" panose="020B0502020202020204" pitchFamily="34" charset="0"/>
                <a:ea typeface="メイリオ" pitchFamily="50" charset="-128"/>
              </a:rPr>
              <a:t>J&amp;J</a:t>
            </a:r>
            <a:r>
              <a:rPr lang="en-US" altLang="ja-JP" sz="1600" dirty="0">
                <a:latin typeface="Century Gothic" panose="020B0502020202020204" pitchFamily="34" charset="0"/>
                <a:ea typeface="メイリオ" pitchFamily="50" charset="-128"/>
              </a:rPr>
              <a:t> </a:t>
            </a:r>
            <a:r>
              <a:rPr lang="en-US" altLang="ja-JP" sz="1600" dirty="0" smtClean="0">
                <a:latin typeface="Century Gothic" panose="020B0502020202020204" pitchFamily="34" charset="0"/>
                <a:ea typeface="メイリオ" pitchFamily="50" charset="-128"/>
              </a:rPr>
              <a:t>Business Development – JV with JTB and provides "J-Tax </a:t>
            </a:r>
            <a:r>
              <a:rPr lang="en-US" altLang="ja-JP" sz="1600" dirty="0">
                <a:latin typeface="Century Gothic" panose="020B0502020202020204" pitchFamily="34" charset="0"/>
                <a:ea typeface="メイリオ" pitchFamily="50" charset="-128"/>
              </a:rPr>
              <a:t>Free" Solution</a:t>
            </a:r>
          </a:p>
          <a:p>
            <a:pPr lvl="2">
              <a:lnSpc>
                <a:spcPct val="150000"/>
              </a:lnSpc>
              <a:spcAft>
                <a:spcPts val="600"/>
              </a:spcAft>
            </a:pPr>
            <a:endParaRPr lang="en-US" altLang="ja-JP" sz="1600" dirty="0">
              <a:solidFill>
                <a:schemeClr val="tx1"/>
              </a:solidFill>
              <a:latin typeface="Century Gothic" panose="020B0502020202020204" pitchFamily="34" charset="0"/>
              <a:ea typeface="メイリオ" pitchFamily="50" charset="-128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77954"/>
            <a:ext cx="882904" cy="2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228600" y="1397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err="1" smtClean="0">
                <a:latin typeface="Century Gothic" panose="020B0502020202020204" pitchFamily="34" charset="0"/>
              </a:rPr>
              <a:t>Appendix:JCB’s</a:t>
            </a:r>
            <a:r>
              <a:rPr lang="en-US" altLang="ja-JP" kern="0" dirty="0" smtClean="0">
                <a:latin typeface="Century Gothic" panose="020B0502020202020204" pitchFamily="34" charset="0"/>
              </a:rPr>
              <a:t> </a:t>
            </a:r>
            <a:r>
              <a:rPr lang="en-US" altLang="ja-JP" dirty="0">
                <a:latin typeface="Century Gothic" panose="020B0502020202020204" pitchFamily="34" charset="0"/>
              </a:rPr>
              <a:t>Acquiring Business in </a:t>
            </a:r>
            <a:r>
              <a:rPr lang="en-US" altLang="ja-JP" dirty="0" smtClean="0">
                <a:latin typeface="Century Gothic" panose="020B0502020202020204" pitchFamily="34" charset="0"/>
              </a:rPr>
              <a:t>Japan</a:t>
            </a:r>
            <a:r>
              <a:rPr lang="en-US" altLang="ja-JP" kern="0" dirty="0" smtClean="0">
                <a:latin typeface="Century Gothic" panose="020B0502020202020204" pitchFamily="34" charset="0"/>
              </a:rPr>
              <a:t>  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19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812360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 smtClean="0"/>
              <a:t>4</a:t>
            </a:r>
            <a:endParaRPr lang="ja-JP" altLang="en-US" sz="1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591337" y="2159946"/>
            <a:ext cx="8418177" cy="497687"/>
            <a:chOff x="258279" y="2123246"/>
            <a:chExt cx="8418177" cy="497687"/>
          </a:xfrm>
        </p:grpSpPr>
        <p:pic>
          <p:nvPicPr>
            <p:cNvPr id="10" name="Picture 50" descr="am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79" y="2216015"/>
              <a:ext cx="354788" cy="28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7" descr="C:\Users\Admin\Desktop\Desktop\EMVCo\EMVCo Marketing\discover_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47" y="2216015"/>
              <a:ext cx="566499" cy="280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8" descr="C:\Users\Admin\Desktop\Desktop\EMVCo\EMVCo Marketing\UnionPay Logo-transparent-backroun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922" y="2231157"/>
              <a:ext cx="539179" cy="26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99" y="2216015"/>
              <a:ext cx="459171" cy="280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 descr="Suic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181" y="2183684"/>
              <a:ext cx="549054" cy="359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ASMO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7233" y="2171442"/>
              <a:ext cx="606468" cy="37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TOIC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168" y="2170897"/>
              <a:ext cx="502003" cy="38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anac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956" y="2123246"/>
              <a:ext cx="685412" cy="326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ICOCA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490" y="2182116"/>
              <a:ext cx="561980" cy="368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SUGOC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505" y="2211255"/>
              <a:ext cx="498956" cy="30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nimoc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6892" y="2277700"/>
              <a:ext cx="689564" cy="343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はやかけん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730" y="2196033"/>
              <a:ext cx="592449" cy="335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Kitac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0364" y="2192700"/>
              <a:ext cx="424324" cy="350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楽天Edy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278" y="2226792"/>
              <a:ext cx="352747" cy="291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WAON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935" y="2187721"/>
              <a:ext cx="552627" cy="33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nanaco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073" y="2166024"/>
              <a:ext cx="595578" cy="395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JMS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0" r="2555" b="24401"/>
          <a:stretch/>
        </p:blipFill>
        <p:spPr bwMode="auto">
          <a:xfrm>
            <a:off x="251520" y="4881222"/>
            <a:ext cx="787976" cy="26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JCB 三菱UFJニコス UCカード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528" y="4897520"/>
            <a:ext cx="160020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CB,Visa,Mastercard,American Express,DinersClub,銀聯カード,DISCOVER,JCB PREM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36" y="4822779"/>
            <a:ext cx="1263769" cy="46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pple Pay,Google Pay,QUICPay＋,iD,nanaco,楽天Edy,WAON,Kitaca,Suica,PASMO,TOICA,manaca,ICOCA,SUGOCA,nimoca,はやかけん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30" y="4782587"/>
            <a:ext cx="1117243" cy="5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1619672" y="3281251"/>
            <a:ext cx="3569157" cy="664655"/>
            <a:chOff x="1246150" y="5577756"/>
            <a:chExt cx="4131659" cy="729097"/>
          </a:xfrm>
        </p:grpSpPr>
        <p:pic>
          <p:nvPicPr>
            <p:cNvPr id="1026" name="Picture 2" descr="クリックすると新しいウィンドウで開きます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114" y="5577756"/>
              <a:ext cx="1284695" cy="715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Apple Pay,Google Pay,QUICPay＋,iD,nanaco,楽天Edy,WAON,Kitaca,Suica,PASMO,TOICA,manaca,ICOCA,SUGOCA,nimoca,はやかけん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30" b="72620"/>
            <a:stretch/>
          </p:blipFill>
          <p:spPr bwMode="auto">
            <a:xfrm>
              <a:off x="1246150" y="5577756"/>
              <a:ext cx="2002079" cy="729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 bwMode="auto">
            <a:xfrm>
              <a:off x="3248229" y="5736648"/>
              <a:ext cx="897317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4000" dirty="0" smtClean="0">
                  <a:latin typeface="メイリオ" pitchFamily="50" charset="-128"/>
                  <a:ea typeface="メイリオ" pitchFamily="50" charset="-128"/>
                  <a:cs typeface="メイリオ" pitchFamily="50" charset="-128"/>
                </a:rPr>
                <a:t>=</a:t>
              </a:r>
              <a:endParaRPr kumimoji="1" lang="ja-JP" altLang="en-US" sz="40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7" name="Picture 2" descr="J&amp;J Business Development &quot;J-Tax Free&quot; Solution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20046" r="28231" b="20379"/>
          <a:stretch/>
        </p:blipFill>
        <p:spPr bwMode="auto">
          <a:xfrm>
            <a:off x="5989588" y="5553765"/>
            <a:ext cx="478157" cy="4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27"/>
          <a:srcRect l="5172" t="49015" r="80992" b="46063"/>
          <a:stretch/>
        </p:blipFill>
        <p:spPr>
          <a:xfrm>
            <a:off x="82027" y="5376845"/>
            <a:ext cx="1029477" cy="205895"/>
          </a:xfrm>
          <a:prstGeom prst="rect">
            <a:avLst/>
          </a:prstGeom>
        </p:spPr>
      </p:pic>
      <p:pic>
        <p:nvPicPr>
          <p:cNvPr id="14" name="Picture 4" descr="&lt;img src=&quot;/application/files/cache/29ee8e022371aa100a27f293439ad557.png&quot; alt=&quot;#&quot; width=&quot;69&quot; height=&quot;41&quot;&gt;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50" y="5733420"/>
            <a:ext cx="488718" cy="2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正方形/長方形 34"/>
          <p:cNvSpPr/>
          <p:nvPr/>
        </p:nvSpPr>
        <p:spPr bwMode="auto">
          <a:xfrm>
            <a:off x="4958339" y="3431802"/>
            <a:ext cx="775152" cy="393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&amp;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628632" y="3397615"/>
            <a:ext cx="618042" cy="396848"/>
          </a:xfrm>
          <a:prstGeom prst="rect">
            <a:avLst/>
          </a:prstGeom>
        </p:spPr>
      </p:pic>
      <p:sp>
        <p:nvSpPr>
          <p:cNvPr id="37" name="正方形/長方形 36"/>
          <p:cNvSpPr/>
          <p:nvPr/>
        </p:nvSpPr>
        <p:spPr bwMode="auto">
          <a:xfrm>
            <a:off x="6111152" y="3430131"/>
            <a:ext cx="775152" cy="3938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400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&amp;</a:t>
            </a:r>
            <a:endParaRPr kumimoji="1" lang="ja-JP" altLang="en-US" sz="2400" dirty="0" smtClean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pic>
        <p:nvPicPr>
          <p:cNvPr id="38" name="Picture 3" descr="Su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76" y="3342896"/>
            <a:ext cx="730791" cy="47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中かっこ 16"/>
          <p:cNvSpPr/>
          <p:nvPr/>
        </p:nvSpPr>
        <p:spPr bwMode="auto">
          <a:xfrm rot="5400000">
            <a:off x="6636768" y="275193"/>
            <a:ext cx="102201" cy="474751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  <p:sp>
        <p:nvSpPr>
          <p:cNvPr id="40" name="四角形吹き出し 39"/>
          <p:cNvSpPr/>
          <p:nvPr/>
        </p:nvSpPr>
        <p:spPr bwMode="auto">
          <a:xfrm>
            <a:off x="5120090" y="2682032"/>
            <a:ext cx="3158109" cy="193802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Railways companies’ </a:t>
            </a:r>
            <a:r>
              <a:rPr lang="en-US" altLang="ja-JP" sz="1000" dirty="0" err="1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Felica</a:t>
            </a:r>
            <a:r>
              <a:rPr lang="en-US" altLang="ja-JP" sz="10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based e-money </a:t>
            </a:r>
            <a:endParaRPr kumimoji="1" lang="ja-JP" altLang="en-US" sz="10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2" name="四角形吹き出し 41"/>
          <p:cNvSpPr/>
          <p:nvPr/>
        </p:nvSpPr>
        <p:spPr bwMode="auto">
          <a:xfrm>
            <a:off x="2659600" y="2683703"/>
            <a:ext cx="1782670" cy="193802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Large retailers’ e-money </a:t>
            </a:r>
            <a:endParaRPr kumimoji="1" lang="ja-JP" altLang="en-US" sz="10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3" name="右中かっこ 42"/>
          <p:cNvSpPr/>
          <p:nvPr/>
        </p:nvSpPr>
        <p:spPr bwMode="auto">
          <a:xfrm rot="5400000">
            <a:off x="3535775" y="2025539"/>
            <a:ext cx="102201" cy="125016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213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80EDCC-7505-4445-A166-1171E8E2FF2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ja-JP" sz="2400" dirty="0">
                <a:latin typeface="Century Gothic" panose="020B0502020202020204" pitchFamily="34" charset="0"/>
              </a:rPr>
              <a:t>Agenda</a:t>
            </a:r>
            <a:endParaRPr kumimoji="1" lang="ja-JP" altLang="en-US" sz="2400" dirty="0">
              <a:latin typeface="Century Gothic" panose="020B0502020202020204" pitchFamily="34" charset="0"/>
            </a:endParaRP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1"/>
          </p:nvPr>
        </p:nvSpPr>
        <p:spPr>
          <a:xfrm>
            <a:off x="611560" y="1088740"/>
            <a:ext cx="7916862" cy="504056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About JCB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JCB </a:t>
            </a:r>
            <a:r>
              <a:rPr lang="en-US" altLang="ja-JP" sz="2800" dirty="0">
                <a:latin typeface="Century Gothic" panose="020B0502020202020204" pitchFamily="34" charset="0"/>
                <a:cs typeface="Calibri" panose="020F0502020204030204" pitchFamily="34" charset="0"/>
              </a:rPr>
              <a:t>Mobile Payment Solution Overview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dirty="0">
                <a:latin typeface="Century Gothic" panose="020B0502020202020204" pitchFamily="34" charset="0"/>
                <a:cs typeface="Calibri" panose="020F0502020204030204" pitchFamily="34" charset="0"/>
              </a:rPr>
              <a:t>QR </a:t>
            </a:r>
            <a:r>
              <a:rPr lang="en-US" altLang="ja-JP" sz="2800" dirty="0" smtClean="0">
                <a:latin typeface="Century Gothic" panose="020B0502020202020204" pitchFamily="34" charset="0"/>
                <a:cs typeface="Calibri" panose="020F0502020204030204" pitchFamily="34" charset="0"/>
              </a:rPr>
              <a:t>Code Payment </a:t>
            </a:r>
            <a:r>
              <a:rPr lang="en-US" altLang="ja-JP" sz="2800" dirty="0">
                <a:latin typeface="Century Gothic" panose="020B0502020202020204" pitchFamily="34" charset="0"/>
                <a:cs typeface="Calibri" panose="020F0502020204030204" pitchFamily="34" charset="0"/>
              </a:rPr>
              <a:t>in Japan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2800" dirty="0" err="1" smtClean="0">
                <a:latin typeface="Century Gothic" panose="020B0502020202020204" pitchFamily="34" charset="0"/>
                <a:cs typeface="Calibri" panose="020F0502020204030204" pitchFamily="34" charset="0"/>
              </a:rPr>
              <a:t>SmartCode</a:t>
            </a:r>
            <a:endParaRPr lang="en-US" altLang="ja-JP" sz="2800" dirty="0" smtClean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36296" y="6453336"/>
            <a:ext cx="1905000" cy="457200"/>
          </a:xfrm>
        </p:spPr>
        <p:txBody>
          <a:bodyPr/>
          <a:lstStyle/>
          <a:p>
            <a:fld id="{D040198C-ED0E-4442-B116-FEC0F4C9AE5A}" type="slidenum">
              <a:rPr lang="en-US" altLang="ja-JP" sz="1800" smtClean="0"/>
              <a:pPr/>
              <a:t>2</a:t>
            </a:fld>
            <a:endParaRPr lang="en-US" altLang="ja-JP" sz="1800" dirty="0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7111412" y="4614692"/>
            <a:ext cx="1190571" cy="1190572"/>
            <a:chOff x="7236296" y="4797152"/>
            <a:chExt cx="1543284" cy="1543285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6296" y="4797152"/>
              <a:ext cx="1543284" cy="1543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8" name="グループ化 7"/>
            <p:cNvGrpSpPr/>
            <p:nvPr/>
          </p:nvGrpSpPr>
          <p:grpSpPr>
            <a:xfrm rot="528768">
              <a:off x="7459189" y="4813584"/>
              <a:ext cx="791259" cy="882416"/>
              <a:chOff x="-662785" y="2704079"/>
              <a:chExt cx="1181416" cy="1317523"/>
            </a:xfrm>
          </p:grpSpPr>
          <p:pic>
            <p:nvPicPr>
              <p:cNvPr id="9" name="図 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799977">
                <a:off x="-615469" y="2656763"/>
                <a:ext cx="864153" cy="9587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図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Blur/>
                        </a14:imgEffect>
                        <a14:imgEffect>
                          <a14:colorTemperature colorTemp="11200"/>
                        </a14:imgEffect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7975108">
                <a:off x="-130500" y="3372471"/>
                <a:ext cx="863853" cy="4344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693823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870581" y="6453336"/>
            <a:ext cx="1273419" cy="382197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64A57217-8E29-4868-A900-C008FDFB4187}" type="slidenum">
              <a:rPr lang="ja-JP" altLang="en-US" sz="1800" smtClean="0">
                <a:solidFill>
                  <a:schemeClr val="bg1"/>
                </a:solidFill>
              </a:rPr>
              <a:pPr algn="r">
                <a:defRPr/>
              </a:pPr>
              <a:t>3</a:t>
            </a:fld>
            <a:endParaRPr lang="ja-JP" altLang="en-US" sz="1800" dirty="0">
              <a:solidFill>
                <a:schemeClr val="bg1"/>
              </a:solidFill>
            </a:endParaRPr>
          </a:p>
        </p:txBody>
      </p:sp>
      <p:grpSp>
        <p:nvGrpSpPr>
          <p:cNvPr id="9220" name="グループ化 8"/>
          <p:cNvGrpSpPr>
            <a:grpSpLocks/>
          </p:cNvGrpSpPr>
          <p:nvPr/>
        </p:nvGrpSpPr>
        <p:grpSpPr bwMode="auto">
          <a:xfrm>
            <a:off x="557893" y="2948322"/>
            <a:ext cx="3159125" cy="2916115"/>
            <a:chOff x="798513" y="2447925"/>
            <a:chExt cx="3159125" cy="3159125"/>
          </a:xfrm>
        </p:grpSpPr>
        <p:pic>
          <p:nvPicPr>
            <p:cNvPr id="9227" name="Picture 37" descr="C:\Users\Public\Music\Sample Music\今田さん対策\勝った画像\Depositphotos_1777571_xl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447925"/>
              <a:ext cx="3159125" cy="315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26" descr="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694" y="3434556"/>
              <a:ext cx="1528763" cy="1185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029"/>
          <p:cNvSpPr>
            <a:spLocks noChangeArrowheads="1"/>
          </p:cNvSpPr>
          <p:nvPr/>
        </p:nvSpPr>
        <p:spPr bwMode="auto">
          <a:xfrm>
            <a:off x="395288" y="1916832"/>
            <a:ext cx="3852862" cy="103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39626" indent="-439626">
              <a:lnSpc>
                <a:spcPts val="2862"/>
              </a:lnSpc>
              <a:spcBef>
                <a:spcPct val="20000"/>
              </a:spcBef>
              <a:tabLst>
                <a:tab pos="3517011" algn="l"/>
              </a:tabLst>
              <a:defRPr/>
            </a:pPr>
            <a:r>
              <a:rPr lang="en-US" altLang="ja-JP" sz="2954" b="1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in global markets,</a:t>
            </a:r>
          </a:p>
          <a:p>
            <a:pPr marL="439626" indent="-439626">
              <a:lnSpc>
                <a:spcPts val="2862"/>
              </a:lnSpc>
              <a:spcBef>
                <a:spcPct val="20000"/>
              </a:spcBef>
              <a:tabLst>
                <a:tab pos="3517011" algn="l"/>
              </a:tabLst>
              <a:defRPr/>
            </a:pPr>
            <a:r>
              <a:rPr lang="en-US" altLang="ja-JP" sz="2585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as </a:t>
            </a:r>
            <a:r>
              <a:rPr lang="en-US" altLang="ja-JP" sz="2585" u="sng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Payment Brand </a:t>
            </a:r>
          </a:p>
        </p:txBody>
      </p:sp>
      <p:grpSp>
        <p:nvGrpSpPr>
          <p:cNvPr id="13" name="グループ化 7"/>
          <p:cNvGrpSpPr>
            <a:grpSpLocks/>
          </p:cNvGrpSpPr>
          <p:nvPr/>
        </p:nvGrpSpPr>
        <p:grpSpPr bwMode="auto">
          <a:xfrm>
            <a:off x="5883150" y="2765501"/>
            <a:ext cx="2971800" cy="2923442"/>
            <a:chOff x="5343525" y="2447925"/>
            <a:chExt cx="2971800" cy="3167063"/>
          </a:xfrm>
          <a:solidFill>
            <a:schemeClr val="bg1">
              <a:lumMod val="95000"/>
              <a:alpha val="0"/>
            </a:schemeClr>
          </a:solidFill>
        </p:grpSpPr>
        <p:pic>
          <p:nvPicPr>
            <p:cNvPr id="14" name="Picture 1120" descr="map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3525" y="2447925"/>
              <a:ext cx="2971800" cy="3167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126" descr="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6138" y="3435350"/>
              <a:ext cx="1528762" cy="11858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030"/>
          <p:cNvSpPr>
            <a:spLocks noChangeArrowheads="1"/>
          </p:cNvSpPr>
          <p:nvPr/>
        </p:nvSpPr>
        <p:spPr bwMode="auto">
          <a:xfrm>
            <a:off x="5002087" y="1916832"/>
            <a:ext cx="3852863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439626" indent="-439626">
              <a:lnSpc>
                <a:spcPts val="2862"/>
              </a:lnSpc>
              <a:spcBef>
                <a:spcPct val="20000"/>
              </a:spcBef>
              <a:tabLst>
                <a:tab pos="3517011" algn="l"/>
              </a:tabLst>
              <a:defRPr/>
            </a:pPr>
            <a:r>
              <a:rPr lang="en-US" altLang="ja-JP" sz="2954" b="1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in Japan,</a:t>
            </a:r>
          </a:p>
          <a:p>
            <a:pPr marL="439626" indent="-439626">
              <a:lnSpc>
                <a:spcPts val="2862"/>
              </a:lnSpc>
              <a:spcBef>
                <a:spcPct val="20000"/>
              </a:spcBef>
              <a:tabLst>
                <a:tab pos="3517011" algn="l"/>
              </a:tabLst>
              <a:defRPr/>
            </a:pPr>
            <a:r>
              <a:rPr lang="en-US" altLang="ja-JP" sz="2585" u="sng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Brand,</a:t>
            </a:r>
            <a:r>
              <a:rPr lang="en-US" altLang="ja-JP" sz="2585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585" u="sng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Issuer</a:t>
            </a:r>
            <a:r>
              <a:rPr lang="en-US" altLang="ja-JP" sz="2585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, </a:t>
            </a:r>
            <a:r>
              <a:rPr lang="en-US" altLang="ja-JP" sz="2585" u="sng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Acquirer</a:t>
            </a:r>
            <a:r>
              <a:rPr lang="en-US" altLang="ja-JP" sz="2585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, </a:t>
            </a:r>
          </a:p>
          <a:p>
            <a:pPr marL="439626" indent="-439626">
              <a:lnSpc>
                <a:spcPts val="2862"/>
              </a:lnSpc>
              <a:spcBef>
                <a:spcPct val="20000"/>
              </a:spcBef>
              <a:tabLst>
                <a:tab pos="3517011" algn="l"/>
              </a:tabLst>
              <a:defRPr/>
            </a:pPr>
            <a:r>
              <a:rPr lang="en-US" altLang="ja-JP" sz="2585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and </a:t>
            </a:r>
            <a:r>
              <a:rPr lang="en-US" altLang="ja-JP" sz="2585" u="sng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Processor</a:t>
            </a:r>
            <a:r>
              <a:rPr lang="en-US" altLang="ja-JP" sz="2585" dirty="0">
                <a:latin typeface="Century Gothic" panose="020B0502020202020204" pitchFamily="34" charset="0"/>
                <a:ea typeface="Arial Unicode MS" pitchFamily="50" charset="-128"/>
                <a:cs typeface="Arial Unicode MS" pitchFamily="50" charset="-128"/>
              </a:rPr>
              <a:t> 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4439062" y="2499923"/>
            <a:ext cx="0" cy="2991102"/>
          </a:xfrm>
          <a:prstGeom prst="line">
            <a:avLst/>
          </a:prstGeom>
          <a:ln w="222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8"/>
          <p:cNvSpPr txBox="1">
            <a:spLocks/>
          </p:cNvSpPr>
          <p:nvPr/>
        </p:nvSpPr>
        <p:spPr>
          <a:xfrm>
            <a:off x="0" y="989975"/>
            <a:ext cx="8177213" cy="550579"/>
          </a:xfrm>
          <a:prstGeom prst="rect">
            <a:avLst/>
          </a:prstGeom>
          <a:solidFill>
            <a:srgbClr val="002060"/>
          </a:solidFill>
          <a:ln>
            <a:noFill/>
          </a:ln>
          <a:extLst/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marL="109537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1" lang="ja-JP" altLang="en-US" sz="36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lang="ja-JP" altLang="en-US" sz="1600" kern="120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lang="ja-JP" altLang="en-US" sz="1600" kern="120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lang="ja-JP" altLang="en-US" sz="1600" kern="1200" smtClean="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lang="ja-JP" altLang="en-US" sz="1600" kern="1200">
                <a:solidFill>
                  <a:schemeClr val="bg1"/>
                </a:solidFill>
                <a:latin typeface="Arial" pitchFamily="34" charset="0"/>
                <a:ea typeface="HGP創英角ｺﾞｼｯｸUB" pitchFamily="50" charset="-128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ja-JP" sz="3323" dirty="0">
                <a:latin typeface="Century Gothic" panose="020B0502020202020204" pitchFamily="34" charset="0"/>
              </a:rPr>
              <a:t>Brand, Issuer, Acquirer, Processor</a:t>
            </a: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228600" y="139700"/>
            <a:ext cx="7162800" cy="381000"/>
          </a:xfrm>
        </p:spPr>
        <p:txBody>
          <a:bodyPr/>
          <a:lstStyle/>
          <a:p>
            <a:r>
              <a:rPr kumimoji="1" lang="en-US" altLang="ja-JP" dirty="0" smtClean="0">
                <a:latin typeface="Century Gothic" panose="020B0502020202020204" pitchFamily="34" charset="0"/>
              </a:rPr>
              <a:t>1. About JCB</a:t>
            </a:r>
            <a:endParaRPr kumimoji="1" lang="ja-JP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900" y="4158585"/>
            <a:ext cx="1249688" cy="141369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242117" y="6453336"/>
            <a:ext cx="1905000" cy="457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040198C-ED0E-4442-B116-FEC0F4C9AE5A}" type="slidenum">
              <a:rPr lang="en-US" altLang="ja-JP" sz="1800"/>
              <a:pPr/>
              <a:t>4</a:t>
            </a:fld>
            <a:endParaRPr lang="en-US" altLang="ja-JP" sz="1800"/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107504" y="145427"/>
            <a:ext cx="7162800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4390" tIns="42196" rIns="84390" bIns="42196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117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235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353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47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sz="2400" dirty="0">
                <a:latin typeface="Century Gothic" panose="020B0502020202020204" pitchFamily="34" charset="0"/>
                <a:ea typeface="Meiryo UI" pitchFamily="50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Century Gothic" panose="020B0502020202020204" pitchFamily="34" charset="0"/>
                <a:ea typeface="Meiryo UI" pitchFamily="50" charset="-128"/>
                <a:cs typeface="Times New Roman" panose="02020603050405020304" pitchFamily="18" charset="0"/>
              </a:rPr>
              <a:t>. </a:t>
            </a:r>
            <a:r>
              <a:rPr lang="en-US" altLang="ja-JP" sz="2400" dirty="0">
                <a:latin typeface="Century Gothic" panose="020B0502020202020204" pitchFamily="34" charset="0"/>
                <a:ea typeface="Meiryo UI" pitchFamily="50" charset="-128"/>
                <a:cs typeface="Times New Roman" panose="02020603050405020304" pitchFamily="18" charset="0"/>
              </a:rPr>
              <a:t>JCB Mobile Payment Solution Overview</a:t>
            </a:r>
            <a:endParaRPr lang="ja-JP" altLang="en-US" sz="2400" dirty="0">
              <a:latin typeface="Century Gothic" panose="020B0502020202020204" pitchFamily="34" charset="0"/>
              <a:ea typeface="Meiryo UI" pitchFamily="50" charset="-128"/>
              <a:cs typeface="Times New Roman" panose="02020603050405020304" pitchFamily="18" charset="0"/>
            </a:endParaRPr>
          </a:p>
        </p:txBody>
      </p:sp>
      <p:sp>
        <p:nvSpPr>
          <p:cNvPr id="24" name="コンテンツ プレースホルダー 5"/>
          <p:cNvSpPr txBox="1">
            <a:spLocks/>
          </p:cNvSpPr>
          <p:nvPr/>
        </p:nvSpPr>
        <p:spPr bwMode="auto">
          <a:xfrm>
            <a:off x="239773" y="804303"/>
            <a:ext cx="8621713" cy="101094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kern="0" dirty="0">
                <a:solidFill>
                  <a:schemeClr val="tx1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As an Int’l Payment Scheme, JCB offers the global compliance standard mobile payment solution.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kern="0" dirty="0">
                <a:solidFill>
                  <a:schemeClr val="tx1"/>
                </a:solidFill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In Japan, JCB offers solutions to adopt to unique market environment by utilizing our existing assets.</a:t>
            </a:r>
            <a:endParaRPr lang="ja-JP" altLang="en-US" kern="0" dirty="0">
              <a:solidFill>
                <a:schemeClr val="tx1"/>
              </a:solidFill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 bwMode="auto">
          <a:xfrm>
            <a:off x="239773" y="1916832"/>
            <a:ext cx="8621713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Mobile Payment Solution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 bwMode="auto">
          <a:xfrm>
            <a:off x="251521" y="2462250"/>
            <a:ext cx="4215124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NFC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4612148" y="2468738"/>
            <a:ext cx="4251065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QR/</a:t>
            </a:r>
            <a:r>
              <a:rPr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Barcode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2" name="正方形/長方形 51"/>
          <p:cNvSpPr/>
          <p:nvPr/>
        </p:nvSpPr>
        <p:spPr bwMode="auto">
          <a:xfrm>
            <a:off x="239431" y="3775048"/>
            <a:ext cx="2100320" cy="47151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JCB CONTACTLESS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Type A/B</a:t>
            </a:r>
            <a:r>
              <a:rPr kumimoji="1" lang="ja-JP" altLang="en-US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2454843" y="3775048"/>
            <a:ext cx="2011801" cy="47151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 err="1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QUICPay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Type</a:t>
            </a:r>
            <a:r>
              <a:rPr kumimoji="1" lang="ja-JP" altLang="en-US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F</a:t>
            </a:r>
            <a:r>
              <a:rPr kumimoji="1" lang="ja-JP" altLang="en-US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54" name="Picture 21" descr="http://www.jcb-global.com/logomark/images/B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88" y="4502999"/>
            <a:ext cx="872606" cy="68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4050" r="15155" b="27533"/>
          <a:stretch/>
        </p:blipFill>
        <p:spPr bwMode="auto">
          <a:xfrm>
            <a:off x="2909749" y="4437112"/>
            <a:ext cx="1147746" cy="75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正方形/長方形 59"/>
          <p:cNvSpPr/>
          <p:nvPr/>
        </p:nvSpPr>
        <p:spPr bwMode="auto">
          <a:xfrm>
            <a:off x="4612148" y="3775573"/>
            <a:ext cx="2077008" cy="47151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Smart Code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1" name="正方形/長方形 60"/>
          <p:cNvSpPr/>
          <p:nvPr/>
        </p:nvSpPr>
        <p:spPr bwMode="auto">
          <a:xfrm>
            <a:off x="6804248" y="3769892"/>
            <a:ext cx="2057238" cy="471511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JCB QR Code Payment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2" name="Picture 21" descr="http://www.jcb-global.com/logomark/images/B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2" y="4469482"/>
            <a:ext cx="881233" cy="69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正方形/長方形 64"/>
          <p:cNvSpPr/>
          <p:nvPr/>
        </p:nvSpPr>
        <p:spPr bwMode="auto">
          <a:xfrm>
            <a:off x="239431" y="3023223"/>
            <a:ext cx="4227214" cy="650767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        GLOBAL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7" name="正方形/長方形 66"/>
          <p:cNvSpPr/>
          <p:nvPr/>
        </p:nvSpPr>
        <p:spPr bwMode="auto">
          <a:xfrm>
            <a:off x="4621897" y="3022044"/>
            <a:ext cx="4241659" cy="650767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     GLOBAL         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6" name="正方形/長方形 65"/>
          <p:cNvSpPr/>
          <p:nvPr/>
        </p:nvSpPr>
        <p:spPr bwMode="auto">
          <a:xfrm>
            <a:off x="2339751" y="3152248"/>
            <a:ext cx="4464497" cy="5217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正方形/長方形 67"/>
          <p:cNvSpPr/>
          <p:nvPr/>
        </p:nvSpPr>
        <p:spPr bwMode="auto">
          <a:xfrm>
            <a:off x="2454843" y="3240763"/>
            <a:ext cx="2011801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JAPAN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9" name="正方形/長方形 68"/>
          <p:cNvSpPr/>
          <p:nvPr/>
        </p:nvSpPr>
        <p:spPr bwMode="auto">
          <a:xfrm>
            <a:off x="4621896" y="3240786"/>
            <a:ext cx="2067260" cy="43204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JAPAN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81" y="2272792"/>
            <a:ext cx="1500710" cy="8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四角形吹き出し 70"/>
          <p:cNvSpPr/>
          <p:nvPr/>
        </p:nvSpPr>
        <p:spPr bwMode="auto">
          <a:xfrm>
            <a:off x="2454843" y="5405731"/>
            <a:ext cx="2010397" cy="979562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Compliant with Type F – unique to Japanese market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2" name="四角形吹き出し 71"/>
          <p:cNvSpPr/>
          <p:nvPr/>
        </p:nvSpPr>
        <p:spPr bwMode="auto">
          <a:xfrm>
            <a:off x="4612148" y="5405731"/>
            <a:ext cx="2036831" cy="979562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Adapt to market environment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Support CPM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3" name="四角形吹き出し 72"/>
          <p:cNvSpPr/>
          <p:nvPr/>
        </p:nvSpPr>
        <p:spPr bwMode="auto">
          <a:xfrm>
            <a:off x="6814451" y="5405731"/>
            <a:ext cx="2036831" cy="979562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Compliant with EMV standard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Start with MPM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4" name="四角形吹き出し 73"/>
          <p:cNvSpPr/>
          <p:nvPr/>
        </p:nvSpPr>
        <p:spPr bwMode="auto">
          <a:xfrm>
            <a:off x="226865" y="5405731"/>
            <a:ext cx="2112886" cy="979562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1" lang="en-US" altLang="ja-JP" sz="1400" dirty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Compliant with Global Standard Type A/B</a:t>
            </a:r>
            <a:endParaRPr kumimoji="1" lang="ja-JP" altLang="en-US" sz="14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29" name="Picture 5" descr="クリックすると新しいウィンドウで開きます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92" y="2275754"/>
            <a:ext cx="1364708" cy="76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クリックすると新しいウィンドウで開きます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5" y="4626039"/>
            <a:ext cx="338812" cy="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クリックすると新しいウィンドウで開きます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39" y="4600876"/>
            <a:ext cx="463930" cy="44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6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23529" y="2060848"/>
            <a:ext cx="5496612" cy="30243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Because </a:t>
            </a:r>
            <a:r>
              <a:rPr lang="en-US" altLang="ja-JP" dirty="0">
                <a:latin typeface="Century Gothic" panose="020B0502020202020204" pitchFamily="34" charset="0"/>
              </a:rPr>
              <a:t>of Alipay &amp; </a:t>
            </a:r>
            <a:r>
              <a:rPr lang="en-US" altLang="ja-JP" dirty="0" err="1">
                <a:latin typeface="Century Gothic" panose="020B0502020202020204" pitchFamily="34" charset="0"/>
              </a:rPr>
              <a:t>WeChatPay</a:t>
            </a:r>
            <a:r>
              <a:rPr lang="en-US" altLang="ja-JP" dirty="0">
                <a:latin typeface="Century Gothic" panose="020B0502020202020204" pitchFamily="34" charset="0"/>
              </a:rPr>
              <a:t>, QR code/bar code payment has been attracted much attention in the Japanese market. </a:t>
            </a:r>
          </a:p>
          <a:p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entury Gothic" panose="020B0502020202020204" pitchFamily="34" charset="0"/>
              </a:rPr>
              <a:t>Companies from different industries and start-ups have newly joined in the payment market with this technology.</a:t>
            </a:r>
          </a:p>
          <a:p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latin typeface="Century Gothic" panose="020B0502020202020204" pitchFamily="34" charset="0"/>
              </a:rPr>
              <a:t>In this trend, </a:t>
            </a:r>
            <a:r>
              <a:rPr lang="en-US" altLang="ja-JP" dirty="0" smtClean="0">
                <a:latin typeface="Century Gothic" panose="020B0502020202020204" pitchFamily="34" charset="0"/>
              </a:rPr>
              <a:t>various different specifications </a:t>
            </a:r>
            <a:r>
              <a:rPr lang="en-US" altLang="ja-JP" dirty="0">
                <a:latin typeface="Century Gothic" panose="020B0502020202020204" pitchFamily="34" charset="0"/>
              </a:rPr>
              <a:t>has shown up in the market and merchants have troubles to deal with </a:t>
            </a:r>
            <a:r>
              <a:rPr lang="en-US" altLang="ja-JP" dirty="0" smtClean="0">
                <a:latin typeface="Century Gothic" panose="020B0502020202020204" pitchFamily="34" charset="0"/>
              </a:rPr>
              <a:t>them</a:t>
            </a:r>
            <a:r>
              <a:rPr kumimoji="1" lang="en-US" altLang="ja-JP" dirty="0" smtClean="0">
                <a:latin typeface="Century Gothic" panose="020B0502020202020204" pitchFamily="34" charset="0"/>
              </a:rPr>
              <a:t>.</a:t>
            </a:r>
            <a:endParaRPr kumimoji="1"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pic>
        <p:nvPicPr>
          <p:cNvPr id="6" name="Picture 7" descr="クリックすると新しいウィンドウで開きます">
            <a:hlinkClick r:id="rId2"/>
            <a:extLst>
              <a:ext uri="{FF2B5EF4-FFF2-40B4-BE49-F238E27FC236}">
                <a16:creationId xmlns:a16="http://schemas.microsoft.com/office/drawing/2014/main" id="{AFED9445-67BA-4030-A6E2-637EDB67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51" y="2236218"/>
            <a:ext cx="2617113" cy="5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クリックすると新しいウィンドウで開きます">
            <a:extLst>
              <a:ext uri="{FF2B5EF4-FFF2-40B4-BE49-F238E27FC236}">
                <a16:creationId xmlns:a16="http://schemas.microsoft.com/office/drawing/2014/main" id="{AACCC293-329A-4EF9-BC43-355B731C1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0" t="1002" r="21881"/>
          <a:stretch/>
        </p:blipFill>
        <p:spPr bwMode="auto">
          <a:xfrm>
            <a:off x="6131351" y="3140968"/>
            <a:ext cx="522778" cy="5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カバーアート">
            <a:extLst>
              <a:ext uri="{FF2B5EF4-FFF2-40B4-BE49-F238E27FC236}">
                <a16:creationId xmlns:a16="http://schemas.microsoft.com/office/drawing/2014/main" id="{B17BE664-E4FB-4E34-A004-B2556789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041" y="3184206"/>
            <a:ext cx="436303" cy="4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クリックすると新しいウィンドウで開きます">
            <a:extLst>
              <a:ext uri="{FF2B5EF4-FFF2-40B4-BE49-F238E27FC236}">
                <a16:creationId xmlns:a16="http://schemas.microsoft.com/office/drawing/2014/main" id="{7F8F1867-A899-4789-B9B9-B0A5F671A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80" y="3165542"/>
            <a:ext cx="473632" cy="47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ドコモ、スマホでQRコード決済「d払い」を4月にスタートへ">
            <a:hlinkClick r:id="rId7"/>
            <a:extLst>
              <a:ext uri="{FF2B5EF4-FFF2-40B4-BE49-F238E27FC236}">
                <a16:creationId xmlns:a16="http://schemas.microsoft.com/office/drawing/2014/main" id="{20C7E8F8-1535-4F90-84D4-6A0B8855D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830" y="3156286"/>
            <a:ext cx="492142" cy="4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F3CEDFA-E6F8-417D-8876-6BCEC89DDB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259" t="29329" r="70478" b="38188"/>
          <a:stretch/>
        </p:blipFill>
        <p:spPr>
          <a:xfrm>
            <a:off x="7029898" y="3698111"/>
            <a:ext cx="473632" cy="473631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 bwMode="auto">
          <a:xfrm>
            <a:off x="228600" y="1397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latin typeface="Century Gothic" panose="020B0502020202020204" pitchFamily="34" charset="0"/>
              </a:rPr>
              <a:t>3. 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QR Code Payment in Japan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16" name="対角する 2 つの角を丸めた四角形 36">
            <a:extLst>
              <a:ext uri="{FF2B5EF4-FFF2-40B4-BE49-F238E27FC236}">
                <a16:creationId xmlns:a16="http://schemas.microsoft.com/office/drawing/2014/main" id="{98D3DA69-CBD7-48BA-8860-80D737F8A065}"/>
              </a:ext>
            </a:extLst>
          </p:cNvPr>
          <p:cNvSpPr/>
          <p:nvPr/>
        </p:nvSpPr>
        <p:spPr bwMode="auto">
          <a:xfrm>
            <a:off x="145057" y="692696"/>
            <a:ext cx="5865307" cy="364871"/>
          </a:xfrm>
          <a:prstGeom prst="round2Diag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20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Market Background </a:t>
            </a:r>
            <a:r>
              <a:rPr lang="en-US" altLang="ja-JP" sz="2000" b="1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information in Japan</a:t>
            </a:r>
          </a:p>
        </p:txBody>
      </p:sp>
      <p:sp>
        <p:nvSpPr>
          <p:cNvPr id="18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691069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 smtClean="0"/>
              <a:t>6</a:t>
            </a:r>
          </a:p>
        </p:txBody>
      </p:sp>
      <p:sp>
        <p:nvSpPr>
          <p:cNvPr id="20" name="四角形吹き出し 19"/>
          <p:cNvSpPr/>
          <p:nvPr/>
        </p:nvSpPr>
        <p:spPr bwMode="auto">
          <a:xfrm>
            <a:off x="5652120" y="5887320"/>
            <a:ext cx="3473920" cy="552937"/>
          </a:xfrm>
          <a:prstGeom prst="wedgeRectCallout">
            <a:avLst>
              <a:gd name="adj1" fmla="val -12172"/>
              <a:gd name="adj2" fmla="val -39614"/>
            </a:avLst>
          </a:prstGeom>
          <a:noFill/>
          <a:ln w="1905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*</a:t>
            </a:r>
            <a:r>
              <a:rPr kumimoji="1" lang="en-US" altLang="ja-JP" sz="1000" dirty="0" err="1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Alipay</a:t>
            </a:r>
            <a:r>
              <a:rPr kumimoji="1"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is accepted in </a:t>
            </a:r>
            <a:r>
              <a:rPr kumimoji="1" lang="en-US" altLang="ja-JP" sz="1000" dirty="0" err="1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PayPay’s</a:t>
            </a:r>
            <a:r>
              <a:rPr kumimoji="1"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Merchants.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*WeChat Pay is accepted in </a:t>
            </a:r>
            <a:r>
              <a:rPr lang="en-US" altLang="ja-JP" sz="1000" dirty="0" err="1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LinePay’s</a:t>
            </a:r>
            <a:r>
              <a:rPr lang="en-US" altLang="ja-JP" sz="1000" dirty="0" smtClean="0">
                <a:latin typeface="Century Gothic" panose="020B0502020202020204" pitchFamily="34" charset="0"/>
                <a:ea typeface="Meiryo UI" panose="020B0604030504040204" pitchFamily="50" charset="-128"/>
                <a:cs typeface="Times New Roman" panose="02020603050405020304" pitchFamily="18" charset="0"/>
              </a:rPr>
              <a:t> Merchants.</a:t>
            </a:r>
            <a:endParaRPr kumimoji="1" lang="ja-JP" altLang="en-US" sz="1000" dirty="0">
              <a:latin typeface="Century Gothic" panose="020B0502020202020204" pitchFamily="34" charset="0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50528" y="3804151"/>
            <a:ext cx="874568" cy="2944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1490" y="3153255"/>
            <a:ext cx="466406" cy="46640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4206" y="3676442"/>
            <a:ext cx="495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 bwMode="auto">
          <a:xfrm>
            <a:off x="228600" y="1397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latin typeface="Century Gothic" panose="020B0502020202020204" pitchFamily="34" charset="0"/>
              </a:rPr>
              <a:t>3. 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QR Code Payment in Japan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16" name="対角する 2 つの角を丸めた四角形 36">
            <a:extLst>
              <a:ext uri="{FF2B5EF4-FFF2-40B4-BE49-F238E27FC236}">
                <a16:creationId xmlns:a16="http://schemas.microsoft.com/office/drawing/2014/main" id="{98D3DA69-CBD7-48BA-8860-80D737F8A065}"/>
              </a:ext>
            </a:extLst>
          </p:cNvPr>
          <p:cNvSpPr/>
          <p:nvPr/>
        </p:nvSpPr>
        <p:spPr bwMode="auto">
          <a:xfrm>
            <a:off x="145057" y="692696"/>
            <a:ext cx="7811319" cy="364871"/>
          </a:xfrm>
          <a:prstGeom prst="round2Diag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20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[Reference] Payment Acceptance @ Convenience Store</a:t>
            </a:r>
            <a:endParaRPr lang="en-US" altLang="ja-JP" sz="2000" b="1" dirty="0">
              <a:solidFill>
                <a:schemeClr val="tx1"/>
              </a:solidFill>
              <a:latin typeface="Century Gothic" panose="020B0502020202020204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8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691069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 smtClean="0"/>
              <a:t>6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739" y="1311369"/>
            <a:ext cx="5447628" cy="48656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 bwMode="auto">
          <a:xfrm>
            <a:off x="3803358" y="1671915"/>
            <a:ext cx="1728620" cy="1907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(Credit</a:t>
            </a:r>
            <a:r>
              <a:rPr kumimoji="0" lang="en-US" altLang="ja-JP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Card /Contactless</a:t>
            </a: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auto">
          <a:xfrm>
            <a:off x="5820718" y="1689085"/>
            <a:ext cx="1345240" cy="1734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5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(Mobile</a:t>
            </a:r>
            <a:r>
              <a:rPr kumimoji="0" lang="ja-JP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Payment)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001889" y="1677362"/>
            <a:ext cx="1568320" cy="1907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(e-Money</a:t>
            </a:r>
            <a:r>
              <a:rPr kumimoji="0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 /Contactless</a:t>
            </a:r>
            <a:r>
              <a:rPr kumimoji="0" lang="en-US" altLang="ja-JP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0" lang="ja-JP" alt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3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 bwMode="auto">
          <a:xfrm>
            <a:off x="228600" y="1397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latin typeface="Century Gothic" panose="020B0502020202020204" pitchFamily="34" charset="0"/>
              </a:rPr>
              <a:t>3. 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QR Code Payment in Japan </a:t>
            </a:r>
            <a:r>
              <a:rPr kumimoji="1" lang="ja-JP" altLang="en-US" kern="0" dirty="0" smtClean="0">
                <a:latin typeface="Century Gothic" panose="020B0502020202020204" pitchFamily="34" charset="0"/>
              </a:rPr>
              <a:t>（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Cont.</a:t>
            </a:r>
            <a:r>
              <a:rPr kumimoji="1" lang="ja-JP" altLang="en-US" kern="0" dirty="0" smtClean="0">
                <a:latin typeface="Century Gothic" panose="020B0502020202020204" pitchFamily="34" charset="0"/>
              </a:rPr>
              <a:t>）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16" name="対角する 2 つの角を丸めた四角形 36">
            <a:extLst>
              <a:ext uri="{FF2B5EF4-FFF2-40B4-BE49-F238E27FC236}">
                <a16:creationId xmlns:a16="http://schemas.microsoft.com/office/drawing/2014/main" id="{98D3DA69-CBD7-48BA-8860-80D737F8A065}"/>
              </a:ext>
            </a:extLst>
          </p:cNvPr>
          <p:cNvSpPr/>
          <p:nvPr/>
        </p:nvSpPr>
        <p:spPr bwMode="auto">
          <a:xfrm>
            <a:off x="145057" y="692696"/>
            <a:ext cx="8362826" cy="364871"/>
          </a:xfrm>
          <a:prstGeom prst="round2Diag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20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Action for improving Interoperability between every QR Payment </a:t>
            </a:r>
            <a:endParaRPr lang="en-US" altLang="ja-JP" sz="2000" b="1" dirty="0">
              <a:solidFill>
                <a:schemeClr val="tx1"/>
              </a:solidFill>
              <a:latin typeface="Century Gothic" panose="020B0502020202020204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8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691069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 smtClean="0"/>
              <a:t>6</a:t>
            </a:r>
          </a:p>
        </p:txBody>
      </p:sp>
      <p:pic>
        <p:nvPicPr>
          <p:cNvPr id="2050" name="Picture 2" descr="一般社団法人キャッシュレス推進協議会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16" y="2056445"/>
            <a:ext cx="1487228" cy="51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23528" y="1844824"/>
            <a:ext cx="6526211" cy="3730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In 2018, Japanese government (METI) </a:t>
            </a:r>
            <a:r>
              <a:rPr lang="en-US" altLang="ja-JP" dirty="0">
                <a:latin typeface="Century Gothic" panose="020B0502020202020204" pitchFamily="34" charset="0"/>
              </a:rPr>
              <a:t>has </a:t>
            </a:r>
            <a:r>
              <a:rPr lang="en-US" altLang="ja-JP" dirty="0" smtClean="0">
                <a:latin typeface="Century Gothic" panose="020B0502020202020204" pitchFamily="34" charset="0"/>
              </a:rPr>
              <a:t>released “Cashless Vision” (40% by 2025) in April and </a:t>
            </a:r>
            <a:r>
              <a:rPr lang="en-US" altLang="ja-JP" dirty="0">
                <a:latin typeface="Century Gothic" panose="020B0502020202020204" pitchFamily="34" charset="0"/>
              </a:rPr>
              <a:t>organized </a:t>
            </a:r>
            <a:r>
              <a:rPr lang="en-US" altLang="ja-JP" dirty="0" smtClean="0">
                <a:latin typeface="Century Gothic" panose="020B0502020202020204" pitchFamily="34" charset="0"/>
              </a:rPr>
              <a:t>the industry-academia-government </a:t>
            </a:r>
            <a:r>
              <a:rPr lang="en-US" altLang="ja-JP" dirty="0">
                <a:latin typeface="Century Gothic" panose="020B0502020202020204" pitchFamily="34" charset="0"/>
              </a:rPr>
              <a:t>collaboration “</a:t>
            </a:r>
            <a:r>
              <a:rPr lang="en-US" altLang="ja-JP" dirty="0" smtClean="0">
                <a:latin typeface="Century Gothic" panose="020B0502020202020204" pitchFamily="34" charset="0"/>
              </a:rPr>
              <a:t>Payments Japan Association (PJ)” in July.</a:t>
            </a:r>
            <a:endParaRPr lang="en-US" altLang="ja-JP" sz="105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105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In 2019, PJ has released “JPQR” - the Guideline for Unified </a:t>
            </a:r>
            <a:r>
              <a:rPr lang="en-US" altLang="ja-JP" dirty="0">
                <a:latin typeface="Century Gothic" panose="020B0502020202020204" pitchFamily="34" charset="0"/>
              </a:rPr>
              <a:t>T</a:t>
            </a:r>
            <a:r>
              <a:rPr lang="en-US" altLang="ja-JP" dirty="0" smtClean="0">
                <a:latin typeface="Century Gothic" panose="020B0502020202020204" pitchFamily="34" charset="0"/>
              </a:rPr>
              <a:t>echnical </a:t>
            </a:r>
            <a:r>
              <a:rPr lang="en-US" altLang="ja-JP" dirty="0">
                <a:latin typeface="Century Gothic" panose="020B0502020202020204" pitchFamily="34" charset="0"/>
              </a:rPr>
              <a:t>S</a:t>
            </a:r>
            <a:r>
              <a:rPr lang="en-US" altLang="ja-JP" dirty="0" smtClean="0">
                <a:latin typeface="Century Gothic" panose="020B0502020202020204" pitchFamily="34" charset="0"/>
              </a:rPr>
              <a:t>pecification of Code </a:t>
            </a:r>
            <a:r>
              <a:rPr lang="en-US" altLang="ja-JP" dirty="0">
                <a:latin typeface="Century Gothic" panose="020B0502020202020204" pitchFamily="34" charset="0"/>
              </a:rPr>
              <a:t>P</a:t>
            </a:r>
            <a:r>
              <a:rPr lang="en-US" altLang="ja-JP" dirty="0" smtClean="0">
                <a:latin typeface="Century Gothic" panose="020B0502020202020204" pitchFamily="34" charset="0"/>
              </a:rPr>
              <a:t>ayment (CPM &amp; MPM) in March.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Major Issuers (Code Payment companies) switch from their original specification codes to JPQR on 1</a:t>
            </a:r>
            <a:r>
              <a:rPr lang="en-US" altLang="ja-JP" baseline="30000" dirty="0" smtClean="0">
                <a:latin typeface="Century Gothic" panose="020B0502020202020204" pitchFamily="34" charset="0"/>
              </a:rPr>
              <a:t>st</a:t>
            </a:r>
            <a:r>
              <a:rPr lang="en-US" altLang="ja-JP" dirty="0" smtClean="0">
                <a:latin typeface="Century Gothic" panose="020B0502020202020204" pitchFamily="34" charset="0"/>
              </a:rPr>
              <a:t> of August,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endParaRPr kumimoji="1"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>
              <a:latin typeface="Century Gothic" panose="020B0502020202020204" pitchFamily="34" charset="0"/>
            </a:endParaRPr>
          </a:p>
        </p:txBody>
      </p:sp>
      <p:pic>
        <p:nvPicPr>
          <p:cNvPr id="2053" name="Picture 5" descr="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79" y="3093169"/>
            <a:ext cx="1379296" cy="4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6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 bwMode="auto">
          <a:xfrm>
            <a:off x="228600" y="139700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latin typeface="Century Gothic" panose="020B0502020202020204" pitchFamily="34" charset="0"/>
              </a:rPr>
              <a:t>3. 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QR Code Payment in Japan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16" name="対角する 2 つの角を丸めた四角形 36">
            <a:extLst>
              <a:ext uri="{FF2B5EF4-FFF2-40B4-BE49-F238E27FC236}">
                <a16:creationId xmlns:a16="http://schemas.microsoft.com/office/drawing/2014/main" id="{98D3DA69-CBD7-48BA-8860-80D737F8A065}"/>
              </a:ext>
            </a:extLst>
          </p:cNvPr>
          <p:cNvSpPr/>
          <p:nvPr/>
        </p:nvSpPr>
        <p:spPr bwMode="auto">
          <a:xfrm>
            <a:off x="145057" y="692696"/>
            <a:ext cx="8243367" cy="364871"/>
          </a:xfrm>
          <a:prstGeom prst="round2Diag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20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[Reference] Faster payment network does not exist in Japan </a:t>
            </a:r>
            <a:endParaRPr lang="en-US" altLang="ja-JP" sz="2000" b="1" dirty="0">
              <a:solidFill>
                <a:schemeClr val="tx1"/>
              </a:solidFill>
              <a:latin typeface="Century Gothic" panose="020B0502020202020204" pitchFamily="34" charset="0"/>
              <a:ea typeface="ＭＳ Ｐゴシック" pitchFamily="50" charset="-128"/>
              <a:cs typeface="Calibri" pitchFamily="34" charset="0"/>
            </a:endParaRPr>
          </a:p>
        </p:txBody>
      </p:sp>
      <p:sp>
        <p:nvSpPr>
          <p:cNvPr id="18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691069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 smtClean="0"/>
              <a:t>6</a:t>
            </a: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sz="quarter" idx="11"/>
          </p:nvPr>
        </p:nvSpPr>
        <p:spPr>
          <a:xfrm>
            <a:off x="323528" y="1844824"/>
            <a:ext cx="8352928" cy="37301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In some countries in Asia, QR Payment is operated through a nation-wide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Faster Payment System.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  Ex: Prompt Pay (Thailand), </a:t>
            </a:r>
            <a:r>
              <a:rPr lang="en-US" altLang="ja-JP" dirty="0" err="1" smtClean="0">
                <a:latin typeface="Century Gothic" panose="020B0502020202020204" pitchFamily="34" charset="0"/>
              </a:rPr>
              <a:t>BharatQR</a:t>
            </a:r>
            <a:r>
              <a:rPr lang="en-US" altLang="ja-JP" dirty="0" smtClean="0">
                <a:latin typeface="Century Gothic" panose="020B0502020202020204" pitchFamily="34" charset="0"/>
              </a:rPr>
              <a:t> (India)…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In Japan, Faster Payment System type of “light” and “cheap” retail interbank network does not exist. 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(Yes, Japanese </a:t>
            </a:r>
            <a:r>
              <a:rPr lang="en-US" altLang="ja-JP" dirty="0" err="1" smtClean="0">
                <a:latin typeface="Century Gothic" panose="020B0502020202020204" pitchFamily="34" charset="0"/>
              </a:rPr>
              <a:t>Zengin</a:t>
            </a:r>
            <a:r>
              <a:rPr lang="en-US" altLang="ja-JP" dirty="0" smtClean="0">
                <a:latin typeface="Century Gothic" panose="020B0502020202020204" pitchFamily="34" charset="0"/>
              </a:rPr>
              <a:t> does act as </a:t>
            </a:r>
            <a:r>
              <a:rPr lang="en-US" altLang="ja-JP" dirty="0">
                <a:latin typeface="Century Gothic" panose="020B0502020202020204" pitchFamily="34" charset="0"/>
              </a:rPr>
              <a:t>24/7 retail interbank </a:t>
            </a:r>
            <a:r>
              <a:rPr lang="en-US" altLang="ja-JP" dirty="0" smtClean="0">
                <a:latin typeface="Century Gothic" panose="020B0502020202020204" pitchFamily="34" charset="0"/>
              </a:rPr>
              <a:t>network. 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 But, </a:t>
            </a:r>
            <a:r>
              <a:rPr lang="en-US" altLang="ja-JP" dirty="0" err="1" smtClean="0">
                <a:latin typeface="Century Gothic" panose="020B0502020202020204" pitchFamily="34" charset="0"/>
              </a:rPr>
              <a:t>Zengin</a:t>
            </a:r>
            <a:r>
              <a:rPr lang="en-US" altLang="ja-JP" dirty="0" smtClean="0">
                <a:latin typeface="Century Gothic" panose="020B0502020202020204" pitchFamily="34" charset="0"/>
              </a:rPr>
              <a:t> is very “heavy” and “costly”.  It isn’t able to act as a retail ACH).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latin typeface="Century Gothic" panose="020B0502020202020204" pitchFamily="34" charset="0"/>
              </a:rPr>
              <a:t>As a result, all of Japanese QR Payments act as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 “Bank account connected On-Us (like </a:t>
            </a:r>
            <a:r>
              <a:rPr lang="en-US" altLang="ja-JP" dirty="0" err="1" smtClean="0">
                <a:latin typeface="Century Gothic" panose="020B0502020202020204" pitchFamily="34" charset="0"/>
              </a:rPr>
              <a:t>Alipay</a:t>
            </a:r>
            <a:r>
              <a:rPr lang="en-US" altLang="ja-JP" dirty="0" smtClean="0">
                <a:latin typeface="Century Gothic" panose="020B0502020202020204" pitchFamily="34" charset="0"/>
              </a:rPr>
              <a:t>)”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 or</a:t>
            </a:r>
            <a:br>
              <a:rPr lang="en-US" altLang="ja-JP" dirty="0" smtClean="0">
                <a:latin typeface="Century Gothic" panose="020B0502020202020204" pitchFamily="34" charset="0"/>
              </a:rPr>
            </a:br>
            <a:r>
              <a:rPr lang="en-US" altLang="ja-JP" dirty="0" smtClean="0">
                <a:latin typeface="Century Gothic" panose="020B0502020202020204" pitchFamily="34" charset="0"/>
              </a:rPr>
              <a:t> “Initiator or Handler of traditional payment service (including Credit Card)”.</a:t>
            </a:r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>
              <a:latin typeface="Century Gothic" panose="020B0502020202020204" pitchFamily="34" charset="0"/>
            </a:endParaRPr>
          </a:p>
          <a:p>
            <a:endParaRPr kumimoji="1"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222800" y="1196752"/>
            <a:ext cx="8921199" cy="15032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Century Gothic" panose="020B0502020202020204" pitchFamily="34" charset="0"/>
              </a:rPr>
              <a:t>JCB has established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an open platform called “Smart Code” for QR Code and Bar </a:t>
            </a:r>
            <a:r>
              <a:rPr lang="en-US" altLang="ja-JP" sz="1800" dirty="0">
                <a:latin typeface="Century Gothic" panose="020B0502020202020204" pitchFamily="34" charset="0"/>
              </a:rPr>
              <a:t>C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ode issuers in the Japanese market with </a:t>
            </a:r>
            <a:r>
              <a:rPr lang="en-US" altLang="ja-JP" sz="1800" dirty="0">
                <a:latin typeface="Century Gothic" panose="020B0502020202020204" pitchFamily="34" charset="0"/>
              </a:rPr>
              <a:t>its  subsidiary companies.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Century Gothic" panose="020B0502020202020204" pitchFamily="34" charset="0"/>
              </a:rPr>
              <a:t>JCB will acquire and open its merchant network to 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participating </a:t>
            </a:r>
            <a:r>
              <a:rPr lang="en-US" altLang="ja-JP" sz="1800" dirty="0">
                <a:latin typeface="Century Gothic" panose="020B0502020202020204" pitchFamily="34" charset="0"/>
              </a:rPr>
              <a:t>issuers.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1800" dirty="0">
                <a:latin typeface="Century Gothic" panose="020B0502020202020204" pitchFamily="34" charset="0"/>
              </a:rPr>
              <a:t>Next 5 years, over 600 thousand merchants to be recruited (plan</a:t>
            </a:r>
            <a:r>
              <a:rPr lang="en-US" altLang="ja-JP" sz="1800" dirty="0" smtClean="0">
                <a:latin typeface="Century Gothic" panose="020B0502020202020204" pitchFamily="34" charset="0"/>
              </a:rPr>
              <a:t>).</a:t>
            </a:r>
            <a:endParaRPr lang="en-US" altLang="ja-JP" sz="1800" dirty="0">
              <a:latin typeface="Century Gothic" panose="020B0502020202020204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30" y="3451162"/>
            <a:ext cx="619765" cy="84584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33" y="3336749"/>
            <a:ext cx="1210466" cy="1205038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275860" y="3451162"/>
            <a:ext cx="544412" cy="997456"/>
            <a:chOff x="0" y="451264"/>
            <a:chExt cx="869708" cy="1669158"/>
          </a:xfrm>
        </p:grpSpPr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1264"/>
              <a:ext cx="869708" cy="1669158"/>
            </a:xfrm>
            <a:prstGeom prst="rect">
              <a:avLst/>
            </a:prstGeom>
          </p:spPr>
        </p:pic>
        <p:pic>
          <p:nvPicPr>
            <p:cNvPr id="18" name="Picture 9" descr="C:\Users\l201525\Downloads\static_qr_code_without_logo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19" y="1199764"/>
              <a:ext cx="466682" cy="4572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52" y="762439"/>
              <a:ext cx="481013" cy="24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056" y="3579573"/>
            <a:ext cx="713294" cy="719390"/>
          </a:xfrm>
          <a:prstGeom prst="rect">
            <a:avLst/>
          </a:prstGeom>
        </p:spPr>
      </p:pic>
      <p:cxnSp>
        <p:nvCxnSpPr>
          <p:cNvPr id="9" name="直線コネクタ 8"/>
          <p:cNvCxnSpPr>
            <a:stCxn id="12" idx="3"/>
            <a:endCxn id="7" idx="1"/>
          </p:cNvCxnSpPr>
          <p:nvPr/>
        </p:nvCxnSpPr>
        <p:spPr bwMode="auto">
          <a:xfrm>
            <a:off x="2767399" y="3939268"/>
            <a:ext cx="241165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角丸四角形 26"/>
          <p:cNvSpPr/>
          <p:nvPr/>
        </p:nvSpPr>
        <p:spPr bwMode="auto">
          <a:xfrm>
            <a:off x="7887956" y="5507048"/>
            <a:ext cx="504056" cy="285738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Pay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cxnSp>
        <p:nvCxnSpPr>
          <p:cNvPr id="23" name="直線コネクタ 22"/>
          <p:cNvCxnSpPr>
            <a:stCxn id="7" idx="3"/>
            <a:endCxn id="56" idx="1"/>
          </p:cNvCxnSpPr>
          <p:nvPr/>
        </p:nvCxnSpPr>
        <p:spPr bwMode="auto">
          <a:xfrm flipV="1">
            <a:off x="5892350" y="2849270"/>
            <a:ext cx="2190779" cy="108999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直線コネクタ 24"/>
          <p:cNvCxnSpPr>
            <a:stCxn id="7" idx="3"/>
            <a:endCxn id="66" idx="1"/>
          </p:cNvCxnSpPr>
          <p:nvPr/>
        </p:nvCxnSpPr>
        <p:spPr bwMode="auto">
          <a:xfrm>
            <a:off x="5892350" y="3939268"/>
            <a:ext cx="2181539" cy="10622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直線コネクタ 28"/>
          <p:cNvCxnSpPr>
            <a:stCxn id="7" idx="3"/>
            <a:endCxn id="44" idx="1"/>
          </p:cNvCxnSpPr>
          <p:nvPr/>
        </p:nvCxnSpPr>
        <p:spPr bwMode="auto">
          <a:xfrm>
            <a:off x="5892350" y="3939268"/>
            <a:ext cx="2152046" cy="67759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74" name="正方形/長方形 7173"/>
          <p:cNvSpPr/>
          <p:nvPr/>
        </p:nvSpPr>
        <p:spPr bwMode="auto">
          <a:xfrm>
            <a:off x="7764558" y="2564904"/>
            <a:ext cx="1245434" cy="33843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176" name="テキスト ボックス 7175"/>
          <p:cNvSpPr txBox="1"/>
          <p:nvPr/>
        </p:nvSpPr>
        <p:spPr>
          <a:xfrm>
            <a:off x="7753523" y="5887845"/>
            <a:ext cx="1445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Calibri" panose="020F0502020204030204" pitchFamily="34" charset="0"/>
                <a:cs typeface="Calibri" panose="020F0502020204030204" pitchFamily="34" charset="0"/>
              </a:rPr>
              <a:t>Issuers</a:t>
            </a:r>
            <a:endParaRPr kumimoji="1" lang="ja-JP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角丸四角形 42"/>
          <p:cNvSpPr/>
          <p:nvPr/>
        </p:nvSpPr>
        <p:spPr bwMode="auto">
          <a:xfrm>
            <a:off x="8476996" y="5528175"/>
            <a:ext cx="504056" cy="264461"/>
          </a:xfrm>
          <a:prstGeom prst="round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dirty="0"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Pay</a:t>
            </a:r>
            <a:endParaRPr kumimoji="1" lang="ja-JP" altLang="en-US" sz="1600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1750" y="580700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Issuers’ logo will be displayed at point-of-sales of merchants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6DC31F82-49C6-4753-96E6-7525D7F0F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4061" y="3682079"/>
            <a:ext cx="599018" cy="452998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A2EB70C-56C1-4017-BBDC-0DE5B849D97C}"/>
              </a:ext>
            </a:extLst>
          </p:cNvPr>
          <p:cNvSpPr txBox="1"/>
          <p:nvPr/>
        </p:nvSpPr>
        <p:spPr>
          <a:xfrm>
            <a:off x="3228054" y="42528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Acquirer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3351613-1F44-4B56-B8A3-D506BFCAB75C}"/>
              </a:ext>
            </a:extLst>
          </p:cNvPr>
          <p:cNvSpPr txBox="1"/>
          <p:nvPr/>
        </p:nvSpPr>
        <p:spPr>
          <a:xfrm>
            <a:off x="4956246" y="42620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Gateway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9A4930E9-A2CB-419B-8FE3-3DAF5265633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2339" t="42249" r="36963" b="26500"/>
          <a:stretch/>
        </p:blipFill>
        <p:spPr>
          <a:xfrm>
            <a:off x="7279896" y="105429"/>
            <a:ext cx="1676398" cy="381000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 rotWithShape="1">
          <a:blip r:embed="rId9"/>
          <a:srcRect l="42339" t="42249" r="36963" b="26500"/>
          <a:stretch/>
        </p:blipFill>
        <p:spPr>
          <a:xfrm>
            <a:off x="4920876" y="3265909"/>
            <a:ext cx="1229653" cy="279467"/>
          </a:xfrm>
          <a:prstGeom prst="rect">
            <a:avLst/>
          </a:prstGeom>
        </p:spPr>
      </p:pic>
      <p:sp>
        <p:nvSpPr>
          <p:cNvPr id="52" name="対角する 2 つの角を丸めた四角形 36">
            <a:extLst>
              <a:ext uri="{FF2B5EF4-FFF2-40B4-BE49-F238E27FC236}">
                <a16:creationId xmlns:a16="http://schemas.microsoft.com/office/drawing/2014/main" id="{98D3DA69-CBD7-48BA-8860-80D737F8A065}"/>
              </a:ext>
            </a:extLst>
          </p:cNvPr>
          <p:cNvSpPr/>
          <p:nvPr/>
        </p:nvSpPr>
        <p:spPr bwMode="auto">
          <a:xfrm>
            <a:off x="222800" y="759873"/>
            <a:ext cx="5865307" cy="364871"/>
          </a:xfrm>
          <a:prstGeom prst="round2DiagRect">
            <a:avLst/>
          </a:prstGeom>
          <a:solidFill>
            <a:srgbClr val="FFFF66"/>
          </a:solidFill>
          <a:ln>
            <a:headEnd type="none" w="med" len="med"/>
            <a:tailEnd type="none" w="med" len="med"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altLang="ja-JP" sz="2000" b="1" dirty="0">
                <a:solidFill>
                  <a:schemeClr val="tx1"/>
                </a:solidFill>
                <a:latin typeface="Century Gothic" panose="020B0502020202020204" pitchFamily="34" charset="0"/>
                <a:ea typeface="ＭＳ Ｐゴシック" pitchFamily="50" charset="-128"/>
                <a:cs typeface="Calibri" pitchFamily="34" charset="0"/>
              </a:rPr>
              <a:t>Overview of Smart Code</a:t>
            </a:r>
          </a:p>
        </p:txBody>
      </p:sp>
      <p:sp>
        <p:nvSpPr>
          <p:cNvPr id="54" name="タイトル 1"/>
          <p:cNvSpPr txBox="1">
            <a:spLocks/>
          </p:cNvSpPr>
          <p:nvPr/>
        </p:nvSpPr>
        <p:spPr bwMode="auto">
          <a:xfrm>
            <a:off x="269972" y="118753"/>
            <a:ext cx="7162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399FF"/>
                    </a:gs>
                    <a:gs pos="50000">
                      <a:srgbClr val="FFFFFF"/>
                    </a:gs>
                    <a:gs pos="100000">
                      <a:srgbClr val="3399F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lang="en-US" altLang="ja-JP" kern="0" dirty="0" smtClean="0">
                <a:latin typeface="Century Gothic" panose="020B0502020202020204" pitchFamily="34" charset="0"/>
              </a:rPr>
              <a:t>4. </a:t>
            </a:r>
            <a:r>
              <a:rPr kumimoji="1" lang="en-US" altLang="ja-JP" kern="0" dirty="0" smtClean="0">
                <a:latin typeface="Century Gothic" panose="020B0502020202020204" pitchFamily="34" charset="0"/>
              </a:rPr>
              <a:t>Smart </a:t>
            </a:r>
            <a:r>
              <a:rPr kumimoji="1" lang="en-US" altLang="ja-JP" kern="0" dirty="0">
                <a:latin typeface="Century Gothic" panose="020B0502020202020204" pitchFamily="34" charset="0"/>
              </a:rPr>
              <a:t>Code</a:t>
            </a:r>
            <a:endParaRPr kumimoji="1" lang="ja-JP" altLang="en-US" kern="0" dirty="0">
              <a:latin typeface="Century Gothic" panose="020B0502020202020204" pitchFamily="34" charset="0"/>
            </a:endParaRPr>
          </a:p>
        </p:txBody>
      </p:sp>
      <p:sp>
        <p:nvSpPr>
          <p:cNvPr id="55" name="スライド番号プレースホルダー 6"/>
          <p:cNvSpPr>
            <a:spLocks noGrp="1"/>
          </p:cNvSpPr>
          <p:nvPr>
            <p:ph type="sldNum" sz="quarter" idx="4294967295"/>
          </p:nvPr>
        </p:nvSpPr>
        <p:spPr>
          <a:xfrm>
            <a:off x="7812360" y="6476338"/>
            <a:ext cx="1273419" cy="3370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z="1800" dirty="0"/>
              <a:t>7</a:t>
            </a:r>
            <a:endParaRPr lang="ja-JP" altLang="en-US" sz="1800" dirty="0"/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10"/>
          <a:srcRect l="30368" t="44542" r="50141" b="40827"/>
          <a:stretch/>
        </p:blipFill>
        <p:spPr>
          <a:xfrm>
            <a:off x="8083129" y="2688026"/>
            <a:ext cx="776935" cy="322488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FC3EEA3F-2F04-4446-A085-537BCECF88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8185" y="4578599"/>
            <a:ext cx="1462035" cy="471535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251520" y="4593981"/>
            <a:ext cx="3336574" cy="1266342"/>
            <a:chOff x="299322" y="4593981"/>
            <a:chExt cx="3336574" cy="1266342"/>
          </a:xfrm>
        </p:grpSpPr>
        <p:pic>
          <p:nvPicPr>
            <p:cNvPr id="1026" name="Picture 2" descr="https://www.global.jcb/ja/press/news_file/file/20190711_img1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322" y="4593981"/>
              <a:ext cx="3336574" cy="1266342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正方形/長方形 1"/>
            <p:cNvSpPr/>
            <p:nvPr/>
          </p:nvSpPr>
          <p:spPr bwMode="auto">
            <a:xfrm>
              <a:off x="1653097" y="5655518"/>
              <a:ext cx="726866" cy="14227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dirty="0" smtClean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pic>
        <p:nvPicPr>
          <p:cNvPr id="64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59886" r="75636" b="23055"/>
          <a:stretch/>
        </p:blipFill>
        <p:spPr bwMode="auto">
          <a:xfrm>
            <a:off x="8090031" y="3174500"/>
            <a:ext cx="720080" cy="216024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9" t="31454" r="45422" b="45800"/>
          <a:stretch/>
        </p:blipFill>
        <p:spPr bwMode="auto">
          <a:xfrm>
            <a:off x="8073889" y="3805873"/>
            <a:ext cx="792089" cy="288033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42" t="59886" r="2260" b="17369"/>
          <a:stretch/>
        </p:blipFill>
        <p:spPr bwMode="auto">
          <a:xfrm>
            <a:off x="8067453" y="3478167"/>
            <a:ext cx="864097" cy="288033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2" t="30249" r="5937" b="47005"/>
          <a:stretch/>
        </p:blipFill>
        <p:spPr bwMode="auto">
          <a:xfrm>
            <a:off x="8116403" y="5100805"/>
            <a:ext cx="720081" cy="288033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2" t="30303" r="71906" b="46952"/>
          <a:stretch/>
        </p:blipFill>
        <p:spPr bwMode="auto">
          <a:xfrm>
            <a:off x="8139984" y="4107065"/>
            <a:ext cx="720080" cy="288032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1" t="56863" r="28781" b="14706"/>
          <a:stretch/>
        </p:blipFill>
        <p:spPr bwMode="auto">
          <a:xfrm>
            <a:off x="8044396" y="4436838"/>
            <a:ext cx="864096" cy="360040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直線コネクタ 44"/>
          <p:cNvCxnSpPr>
            <a:endCxn id="64" idx="1"/>
          </p:cNvCxnSpPr>
          <p:nvPr/>
        </p:nvCxnSpPr>
        <p:spPr bwMode="auto">
          <a:xfrm flipV="1">
            <a:off x="5898650" y="3282512"/>
            <a:ext cx="2191381" cy="645007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線コネクタ 45"/>
          <p:cNvCxnSpPr>
            <a:stCxn id="7" idx="3"/>
            <a:endCxn id="67" idx="1"/>
          </p:cNvCxnSpPr>
          <p:nvPr/>
        </p:nvCxnSpPr>
        <p:spPr bwMode="auto">
          <a:xfrm flipV="1">
            <a:off x="5892350" y="3622184"/>
            <a:ext cx="2175103" cy="31708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" name="Picture 2" descr="https://www.global.jcb/ja/press/news_file/file/20190711_img1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9" t="25452" r="30692" b="40430"/>
          <a:stretch/>
        </p:blipFill>
        <p:spPr bwMode="auto">
          <a:xfrm>
            <a:off x="8253909" y="4713727"/>
            <a:ext cx="432048" cy="432049"/>
          </a:xfrm>
          <a:prstGeom prst="rect">
            <a:avLst/>
          </a:prstGeom>
          <a:noFill/>
          <a:ln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直線コネクタ 47"/>
          <p:cNvCxnSpPr>
            <a:stCxn id="7" idx="3"/>
            <a:endCxn id="42" idx="1"/>
          </p:cNvCxnSpPr>
          <p:nvPr/>
        </p:nvCxnSpPr>
        <p:spPr bwMode="auto">
          <a:xfrm>
            <a:off x="5892350" y="3939268"/>
            <a:ext cx="2247634" cy="31181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直線コネクタ 56"/>
          <p:cNvCxnSpPr>
            <a:stCxn id="7" idx="3"/>
            <a:endCxn id="47" idx="1"/>
          </p:cNvCxnSpPr>
          <p:nvPr/>
        </p:nvCxnSpPr>
        <p:spPr bwMode="auto">
          <a:xfrm>
            <a:off x="5892350" y="3939268"/>
            <a:ext cx="2361559" cy="990484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線コネクタ 58"/>
          <p:cNvCxnSpPr>
            <a:endCxn id="41" idx="1"/>
          </p:cNvCxnSpPr>
          <p:nvPr/>
        </p:nvCxnSpPr>
        <p:spPr bwMode="auto">
          <a:xfrm>
            <a:off x="5937985" y="3930369"/>
            <a:ext cx="2178418" cy="131445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直線コネクタ 59"/>
          <p:cNvCxnSpPr>
            <a:stCxn id="7" idx="3"/>
            <a:endCxn id="27" idx="1"/>
          </p:cNvCxnSpPr>
          <p:nvPr/>
        </p:nvCxnSpPr>
        <p:spPr bwMode="auto">
          <a:xfrm>
            <a:off x="5892350" y="3939268"/>
            <a:ext cx="1995606" cy="1710649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5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メイリオ" pitchFamily="50" charset="-128"/>
            <a:ea typeface="メイリオ" pitchFamily="50" charset="-128"/>
            <a:cs typeface="メイリオ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718</Words>
  <Application>Microsoft Office PowerPoint</Application>
  <PresentationFormat>画面に合わせる (4:3)</PresentationFormat>
  <Paragraphs>136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7" baseType="lpstr">
      <vt:lpstr>Arial Unicode MS</vt:lpstr>
      <vt:lpstr>Meiryo UI</vt:lpstr>
      <vt:lpstr>MS PGothic</vt:lpstr>
      <vt:lpstr>MS PGothic</vt:lpstr>
      <vt:lpstr>ＭＳ Ｐ明朝</vt:lpstr>
      <vt:lpstr>Osaka</vt:lpstr>
      <vt:lpstr>メイリオ</vt:lpstr>
      <vt:lpstr>Arial</vt:lpstr>
      <vt:lpstr>Calibri</vt:lpstr>
      <vt:lpstr>Century Gothic</vt:lpstr>
      <vt:lpstr>Times</vt:lpstr>
      <vt:lpstr>Times New Roman</vt:lpstr>
      <vt:lpstr>Wingdings</vt:lpstr>
      <vt:lpstr>Wingdings 3</vt:lpstr>
      <vt:lpstr>標準デザイン</vt:lpstr>
      <vt:lpstr>PowerPoint プレゼンテーション</vt:lpstr>
      <vt:lpstr>Agenda</vt:lpstr>
      <vt:lpstr>1. About JCB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株式会社ジェーシービー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株式会社ジェーシービー</dc:creator>
  <cp:lastModifiedBy>JCBPOC00</cp:lastModifiedBy>
  <cp:revision>163</cp:revision>
  <cp:lastPrinted>2019-07-01T03:53:49Z</cp:lastPrinted>
  <dcterms:created xsi:type="dcterms:W3CDTF">2017-02-07T04:01:44Z</dcterms:created>
  <dcterms:modified xsi:type="dcterms:W3CDTF">2019-09-16T06:44:54Z</dcterms:modified>
</cp:coreProperties>
</file>