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sldIdLst>
    <p:sldId id="256" r:id="rId2"/>
    <p:sldId id="628" r:id="rId3"/>
    <p:sldId id="639" r:id="rId4"/>
    <p:sldId id="640" r:id="rId5"/>
    <p:sldId id="641" r:id="rId6"/>
    <p:sldId id="629" r:id="rId7"/>
    <p:sldId id="632" r:id="rId8"/>
    <p:sldId id="635" r:id="rId9"/>
    <p:sldId id="348" r:id="rId10"/>
    <p:sldId id="587" r:id="rId11"/>
    <p:sldId id="631" r:id="rId12"/>
    <p:sldId id="606" r:id="rId13"/>
    <p:sldId id="64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10"/>
    <p:restoredTop sz="75887"/>
  </p:normalViewPr>
  <p:slideViewPr>
    <p:cSldViewPr snapToGrid="0" snapToObjects="1">
      <p:cViewPr varScale="1">
        <p:scale>
          <a:sx n="71" d="100"/>
          <a:sy n="71" d="100"/>
        </p:scale>
        <p:origin x="1128" y="18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07178-0819-1B4D-A46C-216D0CB3272A}" type="datetimeFigureOut">
              <a:rPr lang="en-US" smtClean="0"/>
              <a:t>9/12/19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3E4492-E229-7D4B-AEA7-4FAC59C994DF}" type="slidenum">
              <a:rPr lang="en-US" smtClean="0"/>
              <a:t>‹#›</a:t>
            </a:fld>
            <a:endParaRPr lang="en-US"/>
          </a:p>
        </p:txBody>
      </p:sp>
    </p:spTree>
    <p:extLst>
      <p:ext uri="{BB962C8B-B14F-4D97-AF65-F5344CB8AC3E}">
        <p14:creationId xmlns:p14="http://schemas.microsoft.com/office/powerpoint/2010/main" val="3416709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motivate the need for a standard city data model, consider the evolution of cities. Cities deliver physical and social services that traditionally have operated as silos. If during the process of becoming smarter, transportation, social services, utilities, etc. were to develop their own data models, then we would have smarter silos. To create truly smart cities data must be shared across these silos which can only be accomplished through the use of a common data model. For example, “Household” is a category of data that is commonly used by city services. Members of Households are the source of transportation, housing, education, and recreation demand. It represents who occupies a home, age, occupations, where they work, abilities, etc. Though each city service may gather and/or use different aspects of a Household, much of the data needs to / should be shared with each other.</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D3E4492-E229-7D4B-AEA7-4FAC59C994DF}" type="slidenum">
              <a:rPr lang="en-US" smtClean="0"/>
              <a:t>6</a:t>
            </a:fld>
            <a:endParaRPr lang="en-US"/>
          </a:p>
        </p:txBody>
      </p:sp>
    </p:spTree>
    <p:extLst>
      <p:ext uri="{BB962C8B-B14F-4D97-AF65-F5344CB8AC3E}">
        <p14:creationId xmlns:p14="http://schemas.microsoft.com/office/powerpoint/2010/main" val="4120009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Service Level spans concepts commonly associated with a particular service but still shared with other services, such as Vehicles and Transportation network. The process of development of this standard is to iteratively select a city service and apply the ontology engineering development process to create, extend and/or modify each level of the standard.</a:t>
            </a:r>
            <a:r>
              <a:rPr lang="en-CA" dirty="0">
                <a:effectLst/>
              </a:rPr>
              <a:t> </a:t>
            </a:r>
            <a:endParaRPr lang="en-US" dirty="0"/>
          </a:p>
        </p:txBody>
      </p:sp>
      <p:sp>
        <p:nvSpPr>
          <p:cNvPr id="4" name="Slide Number Placeholder 3"/>
          <p:cNvSpPr>
            <a:spLocks noGrp="1"/>
          </p:cNvSpPr>
          <p:nvPr>
            <p:ph type="sldNum" sz="quarter" idx="5"/>
          </p:nvPr>
        </p:nvSpPr>
        <p:spPr/>
        <p:txBody>
          <a:bodyPr/>
          <a:lstStyle/>
          <a:p>
            <a:fld id="{BD3E4492-E229-7D4B-AEA7-4FAC59C994DF}" type="slidenum">
              <a:rPr lang="en-US" smtClean="0"/>
              <a:t>7</a:t>
            </a:fld>
            <a:endParaRPr lang="en-US"/>
          </a:p>
        </p:txBody>
      </p:sp>
    </p:spTree>
    <p:extLst>
      <p:ext uri="{BB962C8B-B14F-4D97-AF65-F5344CB8AC3E}">
        <p14:creationId xmlns:p14="http://schemas.microsoft.com/office/powerpoint/2010/main" val="2318702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8684E-7FAE-B847-B7E8-38AACBBFA7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76642C-8042-D54B-8AF2-DBBE6CC872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FEA1FA-FD51-C64C-9D34-6E232ECC6630}"/>
              </a:ext>
            </a:extLst>
          </p:cNvPr>
          <p:cNvSpPr>
            <a:spLocks noGrp="1"/>
          </p:cNvSpPr>
          <p:nvPr>
            <p:ph type="dt" sz="half" idx="10"/>
          </p:nvPr>
        </p:nvSpPr>
        <p:spPr/>
        <p:txBody>
          <a:bodyPr/>
          <a:lstStyle/>
          <a:p>
            <a:fld id="{95FF6AAA-7209-424F-B848-7112FAE6D062}" type="datetime1">
              <a:rPr lang="en-CA" smtClean="0"/>
              <a:t>2019-09-12</a:t>
            </a:fld>
            <a:endParaRPr lang="en-US"/>
          </a:p>
        </p:txBody>
      </p:sp>
      <p:sp>
        <p:nvSpPr>
          <p:cNvPr id="5" name="Footer Placeholder 4">
            <a:extLst>
              <a:ext uri="{FF2B5EF4-FFF2-40B4-BE49-F238E27FC236}">
                <a16:creationId xmlns:a16="http://schemas.microsoft.com/office/drawing/2014/main" id="{8A472221-5E16-4B43-B980-46FAD1DD37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D369F7-0E4E-0048-AA1D-0D662C19C92A}"/>
              </a:ext>
            </a:extLst>
          </p:cNvPr>
          <p:cNvSpPr>
            <a:spLocks noGrp="1"/>
          </p:cNvSpPr>
          <p:nvPr>
            <p:ph type="sldNum" sz="quarter" idx="12"/>
          </p:nvPr>
        </p:nvSpPr>
        <p:spPr/>
        <p:txBody>
          <a:bodyPr/>
          <a:lstStyle/>
          <a:p>
            <a:fld id="{222E0AEB-3A5B-D84E-B756-8E4932B620D4}" type="slidenum">
              <a:rPr lang="en-US" smtClean="0"/>
              <a:t>‹#›</a:t>
            </a:fld>
            <a:endParaRPr lang="en-US"/>
          </a:p>
        </p:txBody>
      </p:sp>
    </p:spTree>
    <p:extLst>
      <p:ext uri="{BB962C8B-B14F-4D97-AF65-F5344CB8AC3E}">
        <p14:creationId xmlns:p14="http://schemas.microsoft.com/office/powerpoint/2010/main" val="4126921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E6618-E99C-2849-9467-132CFA4257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51175B-461C-E448-B65B-0FE6E0D7525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B9ABC2-7221-1746-AC15-BD268C3AA662}"/>
              </a:ext>
            </a:extLst>
          </p:cNvPr>
          <p:cNvSpPr>
            <a:spLocks noGrp="1"/>
          </p:cNvSpPr>
          <p:nvPr>
            <p:ph type="dt" sz="half" idx="10"/>
          </p:nvPr>
        </p:nvSpPr>
        <p:spPr/>
        <p:txBody>
          <a:bodyPr/>
          <a:lstStyle/>
          <a:p>
            <a:fld id="{7E7BFBB6-619F-224C-8228-FBCB14A6BC9D}" type="datetime1">
              <a:rPr lang="en-CA" smtClean="0"/>
              <a:t>2019-09-12</a:t>
            </a:fld>
            <a:endParaRPr lang="en-US"/>
          </a:p>
        </p:txBody>
      </p:sp>
      <p:sp>
        <p:nvSpPr>
          <p:cNvPr id="5" name="Footer Placeholder 4">
            <a:extLst>
              <a:ext uri="{FF2B5EF4-FFF2-40B4-BE49-F238E27FC236}">
                <a16:creationId xmlns:a16="http://schemas.microsoft.com/office/drawing/2014/main" id="{83297049-5724-8842-84F9-2374C2C350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9155E2-F4B8-F84A-B7AE-8AE6B7FA3343}"/>
              </a:ext>
            </a:extLst>
          </p:cNvPr>
          <p:cNvSpPr>
            <a:spLocks noGrp="1"/>
          </p:cNvSpPr>
          <p:nvPr>
            <p:ph type="sldNum" sz="quarter" idx="12"/>
          </p:nvPr>
        </p:nvSpPr>
        <p:spPr/>
        <p:txBody>
          <a:bodyPr/>
          <a:lstStyle/>
          <a:p>
            <a:fld id="{222E0AEB-3A5B-D84E-B756-8E4932B620D4}" type="slidenum">
              <a:rPr lang="en-US" smtClean="0"/>
              <a:t>‹#›</a:t>
            </a:fld>
            <a:endParaRPr lang="en-US"/>
          </a:p>
        </p:txBody>
      </p:sp>
    </p:spTree>
    <p:extLst>
      <p:ext uri="{BB962C8B-B14F-4D97-AF65-F5344CB8AC3E}">
        <p14:creationId xmlns:p14="http://schemas.microsoft.com/office/powerpoint/2010/main" val="467812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5235B5-5A2F-C042-A597-A710937FB8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196312-7701-244A-A637-99CD16E7714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2A75E-1C14-3341-A3E7-E2D8B243D31B}"/>
              </a:ext>
            </a:extLst>
          </p:cNvPr>
          <p:cNvSpPr>
            <a:spLocks noGrp="1"/>
          </p:cNvSpPr>
          <p:nvPr>
            <p:ph type="dt" sz="half" idx="10"/>
          </p:nvPr>
        </p:nvSpPr>
        <p:spPr/>
        <p:txBody>
          <a:bodyPr/>
          <a:lstStyle/>
          <a:p>
            <a:fld id="{124625E0-ACF2-064E-A1B0-4A3FF18CC4F3}" type="datetime1">
              <a:rPr lang="en-CA" smtClean="0"/>
              <a:t>2019-09-12</a:t>
            </a:fld>
            <a:endParaRPr lang="en-US"/>
          </a:p>
        </p:txBody>
      </p:sp>
      <p:sp>
        <p:nvSpPr>
          <p:cNvPr id="5" name="Footer Placeholder 4">
            <a:extLst>
              <a:ext uri="{FF2B5EF4-FFF2-40B4-BE49-F238E27FC236}">
                <a16:creationId xmlns:a16="http://schemas.microsoft.com/office/drawing/2014/main" id="{157AEC82-99E7-BF42-A6E5-CF7599125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C83DC7-3751-4347-8D26-92A0B39DC9AF}"/>
              </a:ext>
            </a:extLst>
          </p:cNvPr>
          <p:cNvSpPr>
            <a:spLocks noGrp="1"/>
          </p:cNvSpPr>
          <p:nvPr>
            <p:ph type="sldNum" sz="quarter" idx="12"/>
          </p:nvPr>
        </p:nvSpPr>
        <p:spPr/>
        <p:txBody>
          <a:bodyPr/>
          <a:lstStyle/>
          <a:p>
            <a:fld id="{222E0AEB-3A5B-D84E-B756-8E4932B620D4}" type="slidenum">
              <a:rPr lang="en-US" smtClean="0"/>
              <a:t>‹#›</a:t>
            </a:fld>
            <a:endParaRPr lang="en-US"/>
          </a:p>
        </p:txBody>
      </p:sp>
    </p:spTree>
    <p:extLst>
      <p:ext uri="{BB962C8B-B14F-4D97-AF65-F5344CB8AC3E}">
        <p14:creationId xmlns:p14="http://schemas.microsoft.com/office/powerpoint/2010/main" val="516833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D9D56-2755-BF46-BBE1-9D3CDD27F7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827236-9CBC-A141-9811-D3E6239DF7F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50DCEA-9809-6444-B189-F3CA40AD1DFB}"/>
              </a:ext>
            </a:extLst>
          </p:cNvPr>
          <p:cNvSpPr>
            <a:spLocks noGrp="1"/>
          </p:cNvSpPr>
          <p:nvPr>
            <p:ph type="dt" sz="half" idx="10"/>
          </p:nvPr>
        </p:nvSpPr>
        <p:spPr/>
        <p:txBody>
          <a:bodyPr/>
          <a:lstStyle/>
          <a:p>
            <a:fld id="{A50A9B27-13B5-4E41-ACBB-7A5E885975BC}" type="datetime1">
              <a:rPr lang="en-CA" smtClean="0"/>
              <a:t>2019-09-12</a:t>
            </a:fld>
            <a:endParaRPr lang="en-US"/>
          </a:p>
        </p:txBody>
      </p:sp>
      <p:sp>
        <p:nvSpPr>
          <p:cNvPr id="5" name="Footer Placeholder 4">
            <a:extLst>
              <a:ext uri="{FF2B5EF4-FFF2-40B4-BE49-F238E27FC236}">
                <a16:creationId xmlns:a16="http://schemas.microsoft.com/office/drawing/2014/main" id="{F935A668-9DD6-E14D-B764-8781057A8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7EB539-C37C-C646-9F41-DCE75048482E}"/>
              </a:ext>
            </a:extLst>
          </p:cNvPr>
          <p:cNvSpPr>
            <a:spLocks noGrp="1"/>
          </p:cNvSpPr>
          <p:nvPr>
            <p:ph type="sldNum" sz="quarter" idx="12"/>
          </p:nvPr>
        </p:nvSpPr>
        <p:spPr/>
        <p:txBody>
          <a:bodyPr/>
          <a:lstStyle/>
          <a:p>
            <a:fld id="{222E0AEB-3A5B-D84E-B756-8E4932B620D4}" type="slidenum">
              <a:rPr lang="en-US" smtClean="0"/>
              <a:t>‹#›</a:t>
            </a:fld>
            <a:endParaRPr lang="en-US"/>
          </a:p>
        </p:txBody>
      </p:sp>
    </p:spTree>
    <p:extLst>
      <p:ext uri="{BB962C8B-B14F-4D97-AF65-F5344CB8AC3E}">
        <p14:creationId xmlns:p14="http://schemas.microsoft.com/office/powerpoint/2010/main" val="2045432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7F6C2-3390-724E-807E-BF09C2C497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422433-00A7-B440-8D8B-682C01B04B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8D5D4D6-CB75-2140-8E33-7E0F5ABE8DC4}"/>
              </a:ext>
            </a:extLst>
          </p:cNvPr>
          <p:cNvSpPr>
            <a:spLocks noGrp="1"/>
          </p:cNvSpPr>
          <p:nvPr>
            <p:ph type="dt" sz="half" idx="10"/>
          </p:nvPr>
        </p:nvSpPr>
        <p:spPr/>
        <p:txBody>
          <a:bodyPr/>
          <a:lstStyle/>
          <a:p>
            <a:fld id="{4FBD1802-81F9-4342-921F-69399055F9C5}" type="datetime1">
              <a:rPr lang="en-CA" smtClean="0"/>
              <a:t>2019-09-12</a:t>
            </a:fld>
            <a:endParaRPr lang="en-US"/>
          </a:p>
        </p:txBody>
      </p:sp>
      <p:sp>
        <p:nvSpPr>
          <p:cNvPr id="5" name="Footer Placeholder 4">
            <a:extLst>
              <a:ext uri="{FF2B5EF4-FFF2-40B4-BE49-F238E27FC236}">
                <a16:creationId xmlns:a16="http://schemas.microsoft.com/office/drawing/2014/main" id="{D5929432-0B9F-274E-A552-2CD095025C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A12CE0-6C99-F946-B1E4-D390E8BD354D}"/>
              </a:ext>
            </a:extLst>
          </p:cNvPr>
          <p:cNvSpPr>
            <a:spLocks noGrp="1"/>
          </p:cNvSpPr>
          <p:nvPr>
            <p:ph type="sldNum" sz="quarter" idx="12"/>
          </p:nvPr>
        </p:nvSpPr>
        <p:spPr/>
        <p:txBody>
          <a:bodyPr/>
          <a:lstStyle/>
          <a:p>
            <a:fld id="{222E0AEB-3A5B-D84E-B756-8E4932B620D4}" type="slidenum">
              <a:rPr lang="en-US" smtClean="0"/>
              <a:t>‹#›</a:t>
            </a:fld>
            <a:endParaRPr lang="en-US"/>
          </a:p>
        </p:txBody>
      </p:sp>
    </p:spTree>
    <p:extLst>
      <p:ext uri="{BB962C8B-B14F-4D97-AF65-F5344CB8AC3E}">
        <p14:creationId xmlns:p14="http://schemas.microsoft.com/office/powerpoint/2010/main" val="51039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EC2F3-E210-0D4E-A04E-9F9A86ACC8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19A822-037C-CA41-91B9-4466F73FF97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AAC355-21B0-684A-B034-1462B6CB3D8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CA542D-BC38-BD43-A5E5-E6603838C3E0}"/>
              </a:ext>
            </a:extLst>
          </p:cNvPr>
          <p:cNvSpPr>
            <a:spLocks noGrp="1"/>
          </p:cNvSpPr>
          <p:nvPr>
            <p:ph type="dt" sz="half" idx="10"/>
          </p:nvPr>
        </p:nvSpPr>
        <p:spPr/>
        <p:txBody>
          <a:bodyPr/>
          <a:lstStyle/>
          <a:p>
            <a:fld id="{0F31B040-A516-D14F-9179-B3A2AA99BC0D}" type="datetime1">
              <a:rPr lang="en-CA" smtClean="0"/>
              <a:t>2019-09-12</a:t>
            </a:fld>
            <a:endParaRPr lang="en-US"/>
          </a:p>
        </p:txBody>
      </p:sp>
      <p:sp>
        <p:nvSpPr>
          <p:cNvPr id="6" name="Footer Placeholder 5">
            <a:extLst>
              <a:ext uri="{FF2B5EF4-FFF2-40B4-BE49-F238E27FC236}">
                <a16:creationId xmlns:a16="http://schemas.microsoft.com/office/drawing/2014/main" id="{DD103EB0-5EAC-D540-8F0B-8F8F389012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9963C4-7F5D-F841-A646-28EA56647A29}"/>
              </a:ext>
            </a:extLst>
          </p:cNvPr>
          <p:cNvSpPr>
            <a:spLocks noGrp="1"/>
          </p:cNvSpPr>
          <p:nvPr>
            <p:ph type="sldNum" sz="quarter" idx="12"/>
          </p:nvPr>
        </p:nvSpPr>
        <p:spPr/>
        <p:txBody>
          <a:bodyPr/>
          <a:lstStyle/>
          <a:p>
            <a:fld id="{222E0AEB-3A5B-D84E-B756-8E4932B620D4}" type="slidenum">
              <a:rPr lang="en-US" smtClean="0"/>
              <a:t>‹#›</a:t>
            </a:fld>
            <a:endParaRPr lang="en-US"/>
          </a:p>
        </p:txBody>
      </p:sp>
    </p:spTree>
    <p:extLst>
      <p:ext uri="{BB962C8B-B14F-4D97-AF65-F5344CB8AC3E}">
        <p14:creationId xmlns:p14="http://schemas.microsoft.com/office/powerpoint/2010/main" val="3376060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14683-0F4D-C448-8E49-DB6A16C1E4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A3D735-0376-ED48-B575-47804F6485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A3A1E01-8BF1-2F40-B0C6-A7CF39984AE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395129-B67D-514A-9E98-F039C985B2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F635A84-EFE1-AC4C-B8A4-972DADF6235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F8DB8C-E806-B341-936D-C92B3461BC65}"/>
              </a:ext>
            </a:extLst>
          </p:cNvPr>
          <p:cNvSpPr>
            <a:spLocks noGrp="1"/>
          </p:cNvSpPr>
          <p:nvPr>
            <p:ph type="dt" sz="half" idx="10"/>
          </p:nvPr>
        </p:nvSpPr>
        <p:spPr/>
        <p:txBody>
          <a:bodyPr/>
          <a:lstStyle/>
          <a:p>
            <a:fld id="{504F51EA-E808-F840-AD68-2120F05BE711}" type="datetime1">
              <a:rPr lang="en-CA" smtClean="0"/>
              <a:t>2019-09-12</a:t>
            </a:fld>
            <a:endParaRPr lang="en-US"/>
          </a:p>
        </p:txBody>
      </p:sp>
      <p:sp>
        <p:nvSpPr>
          <p:cNvPr id="8" name="Footer Placeholder 7">
            <a:extLst>
              <a:ext uri="{FF2B5EF4-FFF2-40B4-BE49-F238E27FC236}">
                <a16:creationId xmlns:a16="http://schemas.microsoft.com/office/drawing/2014/main" id="{CDC1184A-D3B1-7B4C-A32D-E002A8E066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88D090-6D1A-D64F-BDFE-3572516436C0}"/>
              </a:ext>
            </a:extLst>
          </p:cNvPr>
          <p:cNvSpPr>
            <a:spLocks noGrp="1"/>
          </p:cNvSpPr>
          <p:nvPr>
            <p:ph type="sldNum" sz="quarter" idx="12"/>
          </p:nvPr>
        </p:nvSpPr>
        <p:spPr/>
        <p:txBody>
          <a:bodyPr/>
          <a:lstStyle/>
          <a:p>
            <a:fld id="{222E0AEB-3A5B-D84E-B756-8E4932B620D4}" type="slidenum">
              <a:rPr lang="en-US" smtClean="0"/>
              <a:t>‹#›</a:t>
            </a:fld>
            <a:endParaRPr lang="en-US"/>
          </a:p>
        </p:txBody>
      </p:sp>
    </p:spTree>
    <p:extLst>
      <p:ext uri="{BB962C8B-B14F-4D97-AF65-F5344CB8AC3E}">
        <p14:creationId xmlns:p14="http://schemas.microsoft.com/office/powerpoint/2010/main" val="3730137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F11FA-E193-1A46-847A-9926B7E02B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4066A0-3EE6-6F4E-9EE9-895A05427887}"/>
              </a:ext>
            </a:extLst>
          </p:cNvPr>
          <p:cNvSpPr>
            <a:spLocks noGrp="1"/>
          </p:cNvSpPr>
          <p:nvPr>
            <p:ph type="dt" sz="half" idx="10"/>
          </p:nvPr>
        </p:nvSpPr>
        <p:spPr/>
        <p:txBody>
          <a:bodyPr/>
          <a:lstStyle/>
          <a:p>
            <a:fld id="{21F60D84-7BFE-BF45-AD3E-4FFE93D67B91}" type="datetime1">
              <a:rPr lang="en-CA" smtClean="0"/>
              <a:t>2019-09-12</a:t>
            </a:fld>
            <a:endParaRPr lang="en-US"/>
          </a:p>
        </p:txBody>
      </p:sp>
      <p:sp>
        <p:nvSpPr>
          <p:cNvPr id="4" name="Footer Placeholder 3">
            <a:extLst>
              <a:ext uri="{FF2B5EF4-FFF2-40B4-BE49-F238E27FC236}">
                <a16:creationId xmlns:a16="http://schemas.microsoft.com/office/drawing/2014/main" id="{AF745947-B257-1949-ADEB-9B2B86C309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A6ED5D-D2C4-8548-BC79-E0A74E6790C2}"/>
              </a:ext>
            </a:extLst>
          </p:cNvPr>
          <p:cNvSpPr>
            <a:spLocks noGrp="1"/>
          </p:cNvSpPr>
          <p:nvPr>
            <p:ph type="sldNum" sz="quarter" idx="12"/>
          </p:nvPr>
        </p:nvSpPr>
        <p:spPr/>
        <p:txBody>
          <a:bodyPr/>
          <a:lstStyle/>
          <a:p>
            <a:fld id="{222E0AEB-3A5B-D84E-B756-8E4932B620D4}" type="slidenum">
              <a:rPr lang="en-US" smtClean="0"/>
              <a:t>‹#›</a:t>
            </a:fld>
            <a:endParaRPr lang="en-US"/>
          </a:p>
        </p:txBody>
      </p:sp>
    </p:spTree>
    <p:extLst>
      <p:ext uri="{BB962C8B-B14F-4D97-AF65-F5344CB8AC3E}">
        <p14:creationId xmlns:p14="http://schemas.microsoft.com/office/powerpoint/2010/main" val="3602135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F3DBA5-6429-8A41-B715-F8D7C13B67B0}"/>
              </a:ext>
            </a:extLst>
          </p:cNvPr>
          <p:cNvSpPr>
            <a:spLocks noGrp="1"/>
          </p:cNvSpPr>
          <p:nvPr>
            <p:ph type="dt" sz="half" idx="10"/>
          </p:nvPr>
        </p:nvSpPr>
        <p:spPr/>
        <p:txBody>
          <a:bodyPr/>
          <a:lstStyle/>
          <a:p>
            <a:fld id="{5859E7E1-790C-5547-AC99-990B4DC95182}" type="datetime1">
              <a:rPr lang="en-CA" smtClean="0"/>
              <a:t>2019-09-12</a:t>
            </a:fld>
            <a:endParaRPr lang="en-US"/>
          </a:p>
        </p:txBody>
      </p:sp>
      <p:sp>
        <p:nvSpPr>
          <p:cNvPr id="3" name="Footer Placeholder 2">
            <a:extLst>
              <a:ext uri="{FF2B5EF4-FFF2-40B4-BE49-F238E27FC236}">
                <a16:creationId xmlns:a16="http://schemas.microsoft.com/office/drawing/2014/main" id="{67AF516C-9CA4-A441-9CEB-64AFD5B489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ADF614-2AD8-3749-A084-E0FA9F830B1C}"/>
              </a:ext>
            </a:extLst>
          </p:cNvPr>
          <p:cNvSpPr>
            <a:spLocks noGrp="1"/>
          </p:cNvSpPr>
          <p:nvPr>
            <p:ph type="sldNum" sz="quarter" idx="12"/>
          </p:nvPr>
        </p:nvSpPr>
        <p:spPr/>
        <p:txBody>
          <a:bodyPr/>
          <a:lstStyle/>
          <a:p>
            <a:fld id="{222E0AEB-3A5B-D84E-B756-8E4932B620D4}" type="slidenum">
              <a:rPr lang="en-US" smtClean="0"/>
              <a:t>‹#›</a:t>
            </a:fld>
            <a:endParaRPr lang="en-US"/>
          </a:p>
        </p:txBody>
      </p:sp>
    </p:spTree>
    <p:extLst>
      <p:ext uri="{BB962C8B-B14F-4D97-AF65-F5344CB8AC3E}">
        <p14:creationId xmlns:p14="http://schemas.microsoft.com/office/powerpoint/2010/main" val="20220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84C15-82EA-A541-A79D-B24E9D8958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D99CB1-532D-274F-B598-AC6BEB7094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9CAC2C-EED9-FB45-BEB2-46CEBD0C41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9BBDB90-6A43-DA4C-9EB1-606E793CBE33}"/>
              </a:ext>
            </a:extLst>
          </p:cNvPr>
          <p:cNvSpPr>
            <a:spLocks noGrp="1"/>
          </p:cNvSpPr>
          <p:nvPr>
            <p:ph type="dt" sz="half" idx="10"/>
          </p:nvPr>
        </p:nvSpPr>
        <p:spPr/>
        <p:txBody>
          <a:bodyPr/>
          <a:lstStyle/>
          <a:p>
            <a:fld id="{4BA6B6FC-D154-254A-9B4C-C1B54BBA2F3D}" type="datetime1">
              <a:rPr lang="en-CA" smtClean="0"/>
              <a:t>2019-09-12</a:t>
            </a:fld>
            <a:endParaRPr lang="en-US"/>
          </a:p>
        </p:txBody>
      </p:sp>
      <p:sp>
        <p:nvSpPr>
          <p:cNvPr id="6" name="Footer Placeholder 5">
            <a:extLst>
              <a:ext uri="{FF2B5EF4-FFF2-40B4-BE49-F238E27FC236}">
                <a16:creationId xmlns:a16="http://schemas.microsoft.com/office/drawing/2014/main" id="{9758DBBE-8C94-E140-9991-74B30C0065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F202A8-1983-2A4E-9B78-D54E0BEA3C8D}"/>
              </a:ext>
            </a:extLst>
          </p:cNvPr>
          <p:cNvSpPr>
            <a:spLocks noGrp="1"/>
          </p:cNvSpPr>
          <p:nvPr>
            <p:ph type="sldNum" sz="quarter" idx="12"/>
          </p:nvPr>
        </p:nvSpPr>
        <p:spPr/>
        <p:txBody>
          <a:bodyPr/>
          <a:lstStyle/>
          <a:p>
            <a:fld id="{222E0AEB-3A5B-D84E-B756-8E4932B620D4}" type="slidenum">
              <a:rPr lang="en-US" smtClean="0"/>
              <a:t>‹#›</a:t>
            </a:fld>
            <a:endParaRPr lang="en-US"/>
          </a:p>
        </p:txBody>
      </p:sp>
    </p:spTree>
    <p:extLst>
      <p:ext uri="{BB962C8B-B14F-4D97-AF65-F5344CB8AC3E}">
        <p14:creationId xmlns:p14="http://schemas.microsoft.com/office/powerpoint/2010/main" val="507022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84FFE-5355-8F40-9639-90B5A248D0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4855A8-D8D2-9543-B5DD-1FC1D00D5C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22A4C2-8393-1B40-8E79-90A9488248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946B493-3F7A-024E-A866-4341C8C9B77D}"/>
              </a:ext>
            </a:extLst>
          </p:cNvPr>
          <p:cNvSpPr>
            <a:spLocks noGrp="1"/>
          </p:cNvSpPr>
          <p:nvPr>
            <p:ph type="dt" sz="half" idx="10"/>
          </p:nvPr>
        </p:nvSpPr>
        <p:spPr/>
        <p:txBody>
          <a:bodyPr/>
          <a:lstStyle/>
          <a:p>
            <a:fld id="{35BE3A50-653C-A64A-9703-2AEA18EDE7B4}" type="datetime1">
              <a:rPr lang="en-CA" smtClean="0"/>
              <a:t>2019-09-12</a:t>
            </a:fld>
            <a:endParaRPr lang="en-US"/>
          </a:p>
        </p:txBody>
      </p:sp>
      <p:sp>
        <p:nvSpPr>
          <p:cNvPr id="6" name="Footer Placeholder 5">
            <a:extLst>
              <a:ext uri="{FF2B5EF4-FFF2-40B4-BE49-F238E27FC236}">
                <a16:creationId xmlns:a16="http://schemas.microsoft.com/office/drawing/2014/main" id="{5B1515F7-636F-4141-9A76-E681FBD559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483008-A97D-F946-A9A4-E708A0FFE26F}"/>
              </a:ext>
            </a:extLst>
          </p:cNvPr>
          <p:cNvSpPr>
            <a:spLocks noGrp="1"/>
          </p:cNvSpPr>
          <p:nvPr>
            <p:ph type="sldNum" sz="quarter" idx="12"/>
          </p:nvPr>
        </p:nvSpPr>
        <p:spPr/>
        <p:txBody>
          <a:bodyPr/>
          <a:lstStyle/>
          <a:p>
            <a:fld id="{222E0AEB-3A5B-D84E-B756-8E4932B620D4}" type="slidenum">
              <a:rPr lang="en-US" smtClean="0"/>
              <a:t>‹#›</a:t>
            </a:fld>
            <a:endParaRPr lang="en-US"/>
          </a:p>
        </p:txBody>
      </p:sp>
    </p:spTree>
    <p:extLst>
      <p:ext uri="{BB962C8B-B14F-4D97-AF65-F5344CB8AC3E}">
        <p14:creationId xmlns:p14="http://schemas.microsoft.com/office/powerpoint/2010/main" val="4039455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4507D8-7151-8348-B2CD-38EEAC32D0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42D633-AB62-2549-94B1-831067B853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74A965-E2AE-5A49-B7B0-9459E9DB4C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F8D75C-7AB9-2D4D-867F-9059FBE73079}" type="datetime1">
              <a:rPr lang="en-CA" smtClean="0"/>
              <a:t>2019-09-12</a:t>
            </a:fld>
            <a:endParaRPr lang="en-US"/>
          </a:p>
        </p:txBody>
      </p:sp>
      <p:sp>
        <p:nvSpPr>
          <p:cNvPr id="5" name="Footer Placeholder 4">
            <a:extLst>
              <a:ext uri="{FF2B5EF4-FFF2-40B4-BE49-F238E27FC236}">
                <a16:creationId xmlns:a16="http://schemas.microsoft.com/office/drawing/2014/main" id="{C2604628-45E7-2F45-81C1-AD0DEF7907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A7D9E5-520E-0844-BACB-F25DE98230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2E0AEB-3A5B-D84E-B756-8E4932B620D4}" type="slidenum">
              <a:rPr lang="en-US" smtClean="0"/>
              <a:t>‹#›</a:t>
            </a:fld>
            <a:endParaRPr lang="en-US"/>
          </a:p>
        </p:txBody>
      </p:sp>
    </p:spTree>
    <p:extLst>
      <p:ext uri="{BB962C8B-B14F-4D97-AF65-F5344CB8AC3E}">
        <p14:creationId xmlns:p14="http://schemas.microsoft.com/office/powerpoint/2010/main" val="4092395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ontology.eil.utoronto.ca/icity/OM/" TargetMode="External"/><Relationship Id="rId13" Type="http://schemas.openxmlformats.org/officeDocument/2006/relationships/hyperlink" Target="http://ontology.eil.utoronto.ca/icity/Resource/" TargetMode="External"/><Relationship Id="rId18" Type="http://schemas.openxmlformats.org/officeDocument/2006/relationships/hyperlink" Target="http://ontology.eil.utoronto.ca/icity/Trip/" TargetMode="External"/><Relationship Id="rId3" Type="http://schemas.openxmlformats.org/officeDocument/2006/relationships/hyperlink" Target="http://ontology.eil.utoronto.ca/icity/Building/" TargetMode="External"/><Relationship Id="rId21" Type="http://schemas.openxmlformats.org/officeDocument/2006/relationships/hyperlink" Target="http://ontology.eil.utoronto.ca/icity/iCityOntologyReport_1.2.pdf" TargetMode="External"/><Relationship Id="rId7" Type="http://schemas.openxmlformats.org/officeDocument/2006/relationships/hyperlink" Target="http://ontology.eil.utoronto.ca/icity/Mereology/" TargetMode="External"/><Relationship Id="rId12" Type="http://schemas.openxmlformats.org/officeDocument/2006/relationships/hyperlink" Target="http://ontology.eil.utoronto.ca/icity/PublicTransit/" TargetMode="External"/><Relationship Id="rId17" Type="http://schemas.openxmlformats.org/officeDocument/2006/relationships/hyperlink" Target="http://ontology.eil.utoronto.ca/icity/TravelCost/" TargetMode="External"/><Relationship Id="rId2" Type="http://schemas.openxmlformats.org/officeDocument/2006/relationships/hyperlink" Target="http://ontology.eil.utoronto.ca/icity/Activity/" TargetMode="External"/><Relationship Id="rId16" Type="http://schemas.openxmlformats.org/officeDocument/2006/relationships/hyperlink" Target="http://ontology.eil.utoronto.ca/icity/TransportationSystem/" TargetMode="External"/><Relationship Id="rId20" Type="http://schemas.openxmlformats.org/officeDocument/2006/relationships/hyperlink" Target="http://ontology.eil.utoronto.ca/icity/Vehicle/" TargetMode="External"/><Relationship Id="rId1" Type="http://schemas.openxmlformats.org/officeDocument/2006/relationships/slideLayout" Target="../slideLayouts/slideLayout2.xml"/><Relationship Id="rId6" Type="http://schemas.openxmlformats.org/officeDocument/2006/relationships/hyperlink" Target="http://ontology.eil.utoronto.ca/icity/LandUse/" TargetMode="External"/><Relationship Id="rId11" Type="http://schemas.openxmlformats.org/officeDocument/2006/relationships/hyperlink" Target="http://ontology.eil.utoronto.ca/icity/Person/" TargetMode="External"/><Relationship Id="rId5" Type="http://schemas.openxmlformats.org/officeDocument/2006/relationships/hyperlink" Target="http://ontology.eil.utoronto.ca/icity/Household/" TargetMode="External"/><Relationship Id="rId15" Type="http://schemas.openxmlformats.org/officeDocument/2006/relationships/hyperlink" Target="http://ontology.eil.utoronto.ca/icity/Time/" TargetMode="External"/><Relationship Id="rId10" Type="http://schemas.openxmlformats.org/officeDocument/2006/relationships/hyperlink" Target="http://ontology.eil.utoronto.ca/icity/Parking/" TargetMode="External"/><Relationship Id="rId19" Type="http://schemas.openxmlformats.org/officeDocument/2006/relationships/hyperlink" Target="http://ontology.eil.utoronto.ca/icity/TripCost/" TargetMode="External"/><Relationship Id="rId4" Type="http://schemas.openxmlformats.org/officeDocument/2006/relationships/hyperlink" Target="http://ontology.eil.utoronto.ca/icity/Change/" TargetMode="External"/><Relationship Id="rId9" Type="http://schemas.openxmlformats.org/officeDocument/2006/relationships/hyperlink" Target="http://ontology.eil.utoronto.ca/icity/Organization/" TargetMode="External"/><Relationship Id="rId14" Type="http://schemas.openxmlformats.org/officeDocument/2006/relationships/hyperlink" Target="http://ontology.eil.utoronto.ca/icity/SpatialLoc/" TargetMode="External"/><Relationship Id="rId22" Type="http://schemas.openxmlformats.org/officeDocument/2006/relationships/hyperlink" Target="https://protege.stanford.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68674-EECB-2946-A004-7AEC63D5EECC}"/>
              </a:ext>
            </a:extLst>
          </p:cNvPr>
          <p:cNvSpPr>
            <a:spLocks noGrp="1"/>
          </p:cNvSpPr>
          <p:nvPr>
            <p:ph type="ctrTitle"/>
          </p:nvPr>
        </p:nvSpPr>
        <p:spPr>
          <a:xfrm>
            <a:off x="1524000" y="1895061"/>
            <a:ext cx="9144000" cy="1561893"/>
          </a:xfrm>
        </p:spPr>
        <p:txBody>
          <a:bodyPr>
            <a:normAutofit fontScale="90000"/>
          </a:bodyPr>
          <a:lstStyle/>
          <a:p>
            <a:r>
              <a:rPr lang="en-US" sz="4800" dirty="0"/>
              <a:t>An Ontology-based Standard for City Data</a:t>
            </a:r>
            <a:br>
              <a:rPr lang="en-US" sz="4800" dirty="0"/>
            </a:br>
            <a:r>
              <a:rPr lang="en-US" sz="3600" dirty="0"/>
              <a:t>ISO/JTC 1 WG 11 Smart Cities</a:t>
            </a:r>
            <a:endParaRPr lang="en-US" sz="4800" dirty="0"/>
          </a:p>
        </p:txBody>
      </p:sp>
      <p:sp>
        <p:nvSpPr>
          <p:cNvPr id="3" name="Subtitle 2">
            <a:extLst>
              <a:ext uri="{FF2B5EF4-FFF2-40B4-BE49-F238E27FC236}">
                <a16:creationId xmlns:a16="http://schemas.microsoft.com/office/drawing/2014/main" id="{84042F7B-FA71-674E-894F-FAAAFDDD075C}"/>
              </a:ext>
            </a:extLst>
          </p:cNvPr>
          <p:cNvSpPr>
            <a:spLocks noGrp="1"/>
          </p:cNvSpPr>
          <p:nvPr>
            <p:ph type="subTitle" idx="1"/>
          </p:nvPr>
        </p:nvSpPr>
        <p:spPr>
          <a:xfrm>
            <a:off x="1524000" y="3456954"/>
            <a:ext cx="9144000" cy="2360750"/>
          </a:xfrm>
        </p:spPr>
        <p:txBody>
          <a:bodyPr>
            <a:normAutofit fontScale="92500" lnSpcReduction="20000"/>
          </a:bodyPr>
          <a:lstStyle/>
          <a:p>
            <a:endParaRPr lang="en-US" sz="1600" dirty="0"/>
          </a:p>
          <a:p>
            <a:r>
              <a:rPr lang="en-US" sz="1600" dirty="0"/>
              <a:t>Megan Katsumi (</a:t>
            </a:r>
            <a:r>
              <a:rPr lang="en-US" sz="1600" dirty="0" err="1"/>
              <a:t>katsumi@mie.utoronto.ca</a:t>
            </a:r>
            <a:r>
              <a:rPr lang="en-US" sz="1600" dirty="0"/>
              <a:t>), Mark Fox</a:t>
            </a:r>
          </a:p>
          <a:p>
            <a:r>
              <a:rPr lang="en-US" sz="1600" dirty="0"/>
              <a:t>Enterprise Integration Lab (</a:t>
            </a:r>
            <a:r>
              <a:rPr lang="en-US" sz="1600" dirty="0" err="1"/>
              <a:t>eil.utoronto.ca</a:t>
            </a:r>
            <a:r>
              <a:rPr lang="en-US" sz="1600" dirty="0"/>
              <a:t>)</a:t>
            </a:r>
          </a:p>
          <a:p>
            <a:r>
              <a:rPr lang="en-US" sz="1600" dirty="0"/>
              <a:t>University of Toronto Transportation Research Institute (</a:t>
            </a:r>
            <a:r>
              <a:rPr lang="en-US" sz="1600" dirty="0" err="1"/>
              <a:t>uttri.ca</a:t>
            </a:r>
            <a:r>
              <a:rPr lang="en-US" sz="1600" dirty="0"/>
              <a:t>)</a:t>
            </a:r>
          </a:p>
          <a:p>
            <a:r>
              <a:rPr lang="en-US" sz="1600" dirty="0"/>
              <a:t>University of Toronto</a:t>
            </a:r>
          </a:p>
          <a:p>
            <a:endParaRPr lang="en-US" sz="1400" dirty="0"/>
          </a:p>
          <a:p>
            <a:r>
              <a:rPr lang="en-US" sz="1400" dirty="0"/>
              <a:t>W3C Workshop on Data Models for Transportation</a:t>
            </a:r>
          </a:p>
          <a:p>
            <a:r>
              <a:rPr lang="en-US" sz="1400" dirty="0"/>
              <a:t>September 2019</a:t>
            </a:r>
          </a:p>
        </p:txBody>
      </p:sp>
      <p:pic>
        <p:nvPicPr>
          <p:cNvPr id="5" name="Picture 2" descr="http://www.mie.utoronto.ca/images/_site/mielogo.png">
            <a:extLst>
              <a:ext uri="{FF2B5EF4-FFF2-40B4-BE49-F238E27FC236}">
                <a16:creationId xmlns:a16="http://schemas.microsoft.com/office/drawing/2014/main" id="{F33C20EA-B164-894B-9BF5-32D5FBB1737D}"/>
              </a:ext>
            </a:extLst>
          </p:cNvPr>
          <p:cNvPicPr>
            <a:picLocks noChangeAspect="1" noChangeArrowheads="1"/>
          </p:cNvPicPr>
          <p:nvPr/>
        </p:nvPicPr>
        <p:blipFill>
          <a:blip r:embed="rId2"/>
          <a:srcRect/>
          <a:stretch>
            <a:fillRect/>
          </a:stretch>
        </p:blipFill>
        <p:spPr bwMode="auto">
          <a:xfrm>
            <a:off x="0" y="5981700"/>
            <a:ext cx="3467100" cy="762000"/>
          </a:xfrm>
          <a:prstGeom prst="rect">
            <a:avLst/>
          </a:prstGeom>
          <a:noFill/>
        </p:spPr>
      </p:pic>
      <p:pic>
        <p:nvPicPr>
          <p:cNvPr id="6" name="Picture 5">
            <a:extLst>
              <a:ext uri="{FF2B5EF4-FFF2-40B4-BE49-F238E27FC236}">
                <a16:creationId xmlns:a16="http://schemas.microsoft.com/office/drawing/2014/main" id="{7042B7A7-79A2-4A42-AF0C-1B2E42A799DE}"/>
              </a:ext>
            </a:extLst>
          </p:cNvPr>
          <p:cNvPicPr>
            <a:picLocks noChangeAspect="1"/>
          </p:cNvPicPr>
          <p:nvPr/>
        </p:nvPicPr>
        <p:blipFill>
          <a:blip r:embed="rId3"/>
          <a:stretch>
            <a:fillRect/>
          </a:stretch>
        </p:blipFill>
        <p:spPr>
          <a:xfrm>
            <a:off x="5456827" y="534369"/>
            <a:ext cx="1278345" cy="1261300"/>
          </a:xfrm>
          <a:prstGeom prst="rect">
            <a:avLst/>
          </a:prstGeom>
        </p:spPr>
      </p:pic>
    </p:spTree>
    <p:extLst>
      <p:ext uri="{BB962C8B-B14F-4D97-AF65-F5344CB8AC3E}">
        <p14:creationId xmlns:p14="http://schemas.microsoft.com/office/powerpoint/2010/main" val="1614597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C821A-6A77-E34E-A226-D2B3B548DABF}"/>
              </a:ext>
            </a:extLst>
          </p:cNvPr>
          <p:cNvSpPr>
            <a:spLocks noGrp="1"/>
          </p:cNvSpPr>
          <p:nvPr>
            <p:ph type="title"/>
          </p:nvPr>
        </p:nvSpPr>
        <p:spPr/>
        <p:txBody>
          <a:bodyPr/>
          <a:lstStyle/>
          <a:p>
            <a:r>
              <a:rPr lang="en-US" dirty="0"/>
              <a:t>Transportation Planning</a:t>
            </a:r>
          </a:p>
        </p:txBody>
      </p:sp>
      <p:sp>
        <p:nvSpPr>
          <p:cNvPr id="3" name="Content Placeholder 2">
            <a:extLst>
              <a:ext uri="{FF2B5EF4-FFF2-40B4-BE49-F238E27FC236}">
                <a16:creationId xmlns:a16="http://schemas.microsoft.com/office/drawing/2014/main" id="{860CE964-A806-CC4E-8892-D22AEC1E0B9E}"/>
              </a:ext>
            </a:extLst>
          </p:cNvPr>
          <p:cNvSpPr>
            <a:spLocks noGrp="1"/>
          </p:cNvSpPr>
          <p:nvPr>
            <p:ph idx="1"/>
          </p:nvPr>
        </p:nvSpPr>
        <p:spPr/>
        <p:txBody>
          <a:bodyPr/>
          <a:lstStyle/>
          <a:p>
            <a:r>
              <a:rPr lang="en-US" dirty="0"/>
              <a:t>Problem: data silos </a:t>
            </a:r>
          </a:p>
          <a:p>
            <a:pPr lvl="1"/>
            <a:r>
              <a:rPr lang="en-US" dirty="0"/>
              <a:t>Multitude of transportation planning tools are in use by researchers and cities</a:t>
            </a:r>
          </a:p>
          <a:p>
            <a:pPr lvl="1"/>
            <a:r>
              <a:rPr lang="en-US" dirty="0"/>
              <a:t>No easy way to compare results as each has their own unique data models</a:t>
            </a:r>
          </a:p>
          <a:p>
            <a:pPr lvl="1"/>
            <a:r>
              <a:rPr lang="en-US" dirty="0"/>
              <a:t>Collected data is often “single use”, even within research groups</a:t>
            </a:r>
          </a:p>
          <a:p>
            <a:r>
              <a:rPr lang="en-US" dirty="0"/>
              <a:t>Requirements for integration: a standard data model</a:t>
            </a:r>
          </a:p>
          <a:p>
            <a:pPr lvl="1"/>
            <a:r>
              <a:rPr lang="en-US" dirty="0"/>
              <a:t>Must work with different tools, representations</a:t>
            </a:r>
          </a:p>
          <a:p>
            <a:pPr lvl="1"/>
            <a:r>
              <a:rPr lang="en-US" dirty="0"/>
              <a:t>Must have a </a:t>
            </a:r>
            <a:r>
              <a:rPr lang="en-US" b="1" dirty="0"/>
              <a:t>unique</a:t>
            </a:r>
            <a:r>
              <a:rPr lang="en-US" dirty="0"/>
              <a:t> interpretation; incorrect and correct interpretations should be clearly identifiable</a:t>
            </a:r>
          </a:p>
          <a:p>
            <a:pPr lvl="1"/>
            <a:r>
              <a:rPr lang="en-US" dirty="0"/>
              <a:t>Must be easily extensible: tools and approaches are always changing</a:t>
            </a:r>
          </a:p>
          <a:p>
            <a:r>
              <a:rPr lang="en-US" dirty="0"/>
              <a:t>Proposed Solution: an ontology for transportation planning</a:t>
            </a:r>
          </a:p>
        </p:txBody>
      </p:sp>
      <p:sp>
        <p:nvSpPr>
          <p:cNvPr id="4" name="Slide Number Placeholder 3">
            <a:extLst>
              <a:ext uri="{FF2B5EF4-FFF2-40B4-BE49-F238E27FC236}">
                <a16:creationId xmlns:a16="http://schemas.microsoft.com/office/drawing/2014/main" id="{5A1D515A-9D98-2D4A-BEF8-E63BEF592EC2}"/>
              </a:ext>
            </a:extLst>
          </p:cNvPr>
          <p:cNvSpPr>
            <a:spLocks noGrp="1"/>
          </p:cNvSpPr>
          <p:nvPr>
            <p:ph type="sldNum" sz="quarter" idx="12"/>
          </p:nvPr>
        </p:nvSpPr>
        <p:spPr/>
        <p:txBody>
          <a:bodyPr/>
          <a:lstStyle/>
          <a:p>
            <a:fld id="{222E0AEB-3A5B-D84E-B756-8E4932B620D4}" type="slidenum">
              <a:rPr lang="en-US" smtClean="0"/>
              <a:t>10</a:t>
            </a:fld>
            <a:endParaRPr lang="en-US"/>
          </a:p>
        </p:txBody>
      </p:sp>
    </p:spTree>
    <p:extLst>
      <p:ext uri="{BB962C8B-B14F-4D97-AF65-F5344CB8AC3E}">
        <p14:creationId xmlns:p14="http://schemas.microsoft.com/office/powerpoint/2010/main" val="1574205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76BA7-97C6-974F-99A4-A465E74AD770}"/>
              </a:ext>
            </a:extLst>
          </p:cNvPr>
          <p:cNvSpPr>
            <a:spLocks noGrp="1"/>
          </p:cNvSpPr>
          <p:nvPr>
            <p:ph type="title"/>
          </p:nvPr>
        </p:nvSpPr>
        <p:spPr/>
        <p:txBody>
          <a:bodyPr/>
          <a:lstStyle/>
          <a:p>
            <a:r>
              <a:rPr lang="en-US" dirty="0"/>
              <a:t>City Data Model for Transportation Planning</a:t>
            </a:r>
          </a:p>
        </p:txBody>
      </p:sp>
      <p:sp>
        <p:nvSpPr>
          <p:cNvPr id="4" name="Slide Number Placeholder 3">
            <a:extLst>
              <a:ext uri="{FF2B5EF4-FFF2-40B4-BE49-F238E27FC236}">
                <a16:creationId xmlns:a16="http://schemas.microsoft.com/office/drawing/2014/main" id="{A4FD291D-7B24-134E-9054-239067DB999E}"/>
              </a:ext>
            </a:extLst>
          </p:cNvPr>
          <p:cNvSpPr>
            <a:spLocks noGrp="1"/>
          </p:cNvSpPr>
          <p:nvPr>
            <p:ph type="sldNum" sz="quarter" idx="12"/>
          </p:nvPr>
        </p:nvSpPr>
        <p:spPr/>
        <p:txBody>
          <a:bodyPr/>
          <a:lstStyle/>
          <a:p>
            <a:fld id="{222E0AEB-3A5B-D84E-B756-8E4932B620D4}" type="slidenum">
              <a:rPr lang="en-US" smtClean="0"/>
              <a:t>11</a:t>
            </a:fld>
            <a:endParaRPr lang="en-US"/>
          </a:p>
        </p:txBody>
      </p:sp>
      <p:sp>
        <p:nvSpPr>
          <p:cNvPr id="9" name="Content Placeholder 8">
            <a:extLst>
              <a:ext uri="{FF2B5EF4-FFF2-40B4-BE49-F238E27FC236}">
                <a16:creationId xmlns:a16="http://schemas.microsoft.com/office/drawing/2014/main" id="{0D8CA083-27C6-0840-AC21-9923E43D94E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1CE2D277-E605-924F-B016-BCFAB0BE66CA}"/>
              </a:ext>
            </a:extLst>
          </p:cNvPr>
          <p:cNvPicPr>
            <a:picLocks noChangeAspect="1"/>
          </p:cNvPicPr>
          <p:nvPr/>
        </p:nvPicPr>
        <p:blipFill>
          <a:blip r:embed="rId2"/>
          <a:stretch>
            <a:fillRect/>
          </a:stretch>
        </p:blipFill>
        <p:spPr>
          <a:xfrm>
            <a:off x="1326776" y="1376038"/>
            <a:ext cx="8655424" cy="5345437"/>
          </a:xfrm>
          <a:prstGeom prst="rect">
            <a:avLst/>
          </a:prstGeom>
        </p:spPr>
      </p:pic>
    </p:spTree>
    <p:extLst>
      <p:ext uri="{BB962C8B-B14F-4D97-AF65-F5344CB8AC3E}">
        <p14:creationId xmlns:p14="http://schemas.microsoft.com/office/powerpoint/2010/main" val="1930231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F098-C613-4644-83B0-04B22AD38A2A}"/>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3B755B54-6FDE-B349-9DE0-A00B7B67EFA6}"/>
              </a:ext>
            </a:extLst>
          </p:cNvPr>
          <p:cNvSpPr>
            <a:spLocks noGrp="1"/>
          </p:cNvSpPr>
          <p:nvPr>
            <p:ph idx="1"/>
          </p:nvPr>
        </p:nvSpPr>
        <p:spPr/>
        <p:txBody>
          <a:bodyPr/>
          <a:lstStyle/>
          <a:p>
            <a:r>
              <a:rPr lang="en-US" dirty="0"/>
              <a:t>Foundation and city-level concepts are common across many applications in transportation and beyond</a:t>
            </a:r>
          </a:p>
          <a:p>
            <a:r>
              <a:rPr lang="en-US" dirty="0"/>
              <a:t>The City Data Model will be used and extended to capture city services data, but may not be suitable for all types of transportation data</a:t>
            </a:r>
          </a:p>
          <a:p>
            <a:r>
              <a:rPr lang="en-US" dirty="0"/>
              <a:t>Some key questions:</a:t>
            </a:r>
          </a:p>
          <a:p>
            <a:pPr lvl="1"/>
            <a:r>
              <a:rPr lang="en-US" sz="2800" dirty="0"/>
              <a:t>What concepts are shared with other areas of transportation?</a:t>
            </a:r>
          </a:p>
          <a:p>
            <a:pPr lvl="1"/>
            <a:r>
              <a:rPr lang="en-US" sz="2800" dirty="0"/>
              <a:t>How can we work together to converge on these </a:t>
            </a:r>
            <a:r>
              <a:rPr lang="en-US" sz="2800"/>
              <a:t>definitions?</a:t>
            </a:r>
            <a:endParaRPr lang="en-US" dirty="0"/>
          </a:p>
        </p:txBody>
      </p:sp>
      <p:sp>
        <p:nvSpPr>
          <p:cNvPr id="4" name="Slide Number Placeholder 3">
            <a:extLst>
              <a:ext uri="{FF2B5EF4-FFF2-40B4-BE49-F238E27FC236}">
                <a16:creationId xmlns:a16="http://schemas.microsoft.com/office/drawing/2014/main" id="{BEDC2699-5193-B743-A72B-07AB4806687E}"/>
              </a:ext>
            </a:extLst>
          </p:cNvPr>
          <p:cNvSpPr>
            <a:spLocks noGrp="1"/>
          </p:cNvSpPr>
          <p:nvPr>
            <p:ph type="sldNum" sz="quarter" idx="12"/>
          </p:nvPr>
        </p:nvSpPr>
        <p:spPr/>
        <p:txBody>
          <a:bodyPr/>
          <a:lstStyle/>
          <a:p>
            <a:fld id="{222E0AEB-3A5B-D84E-B756-8E4932B620D4}" type="slidenum">
              <a:rPr lang="en-US" smtClean="0"/>
              <a:t>12</a:t>
            </a:fld>
            <a:endParaRPr lang="en-US"/>
          </a:p>
        </p:txBody>
      </p:sp>
    </p:spTree>
    <p:extLst>
      <p:ext uri="{BB962C8B-B14F-4D97-AF65-F5344CB8AC3E}">
        <p14:creationId xmlns:p14="http://schemas.microsoft.com/office/powerpoint/2010/main" val="2081086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D810D-2B26-F349-8E6F-90A4E38A9B83}"/>
              </a:ext>
            </a:extLst>
          </p:cNvPr>
          <p:cNvSpPr>
            <a:spLocks noGrp="1"/>
          </p:cNvSpPr>
          <p:nvPr>
            <p:ph type="title"/>
          </p:nvPr>
        </p:nvSpPr>
        <p:spPr/>
        <p:txBody>
          <a:bodyPr/>
          <a:lstStyle/>
          <a:p>
            <a:r>
              <a:rPr lang="en-US" dirty="0" err="1"/>
              <a:t>iCity</a:t>
            </a:r>
            <a:r>
              <a:rPr lang="en-US" dirty="0"/>
              <a:t> TPSO Ontologies</a:t>
            </a:r>
          </a:p>
        </p:txBody>
      </p:sp>
      <p:sp>
        <p:nvSpPr>
          <p:cNvPr id="3" name="Content Placeholder 2">
            <a:extLst>
              <a:ext uri="{FF2B5EF4-FFF2-40B4-BE49-F238E27FC236}">
                <a16:creationId xmlns:a16="http://schemas.microsoft.com/office/drawing/2014/main" id="{A3FD4CA3-751C-0D49-9D16-1595C604EF56}"/>
              </a:ext>
            </a:extLst>
          </p:cNvPr>
          <p:cNvSpPr>
            <a:spLocks noGrp="1"/>
          </p:cNvSpPr>
          <p:nvPr>
            <p:ph idx="1"/>
          </p:nvPr>
        </p:nvSpPr>
        <p:spPr>
          <a:xfrm>
            <a:off x="730624" y="2184213"/>
            <a:ext cx="4881282" cy="4351338"/>
          </a:xfrm>
        </p:spPr>
        <p:txBody>
          <a:bodyPr>
            <a:normAutofit/>
          </a:bodyPr>
          <a:lstStyle/>
          <a:p>
            <a:r>
              <a:rPr lang="en-CA" sz="1400" dirty="0"/>
              <a:t>Activity: </a:t>
            </a:r>
            <a:r>
              <a:rPr lang="en-CA" sz="1400" dirty="0">
                <a:hlinkClick r:id="rId2"/>
              </a:rPr>
              <a:t>http://ontology.eil.utoronto.ca/icity/Activity/</a:t>
            </a:r>
            <a:endParaRPr lang="en-CA" sz="1400" dirty="0"/>
          </a:p>
          <a:p>
            <a:r>
              <a:rPr lang="en-CA" sz="1400" dirty="0"/>
              <a:t>Building: </a:t>
            </a:r>
            <a:r>
              <a:rPr lang="en-CA" sz="1400" dirty="0">
                <a:hlinkClick r:id="rId3"/>
              </a:rPr>
              <a:t>http://ontology.eil.utoronto.ca/icity/Building/</a:t>
            </a:r>
            <a:endParaRPr lang="en-CA" sz="1400" dirty="0"/>
          </a:p>
          <a:p>
            <a:r>
              <a:rPr lang="en-CA" sz="1400" dirty="0"/>
              <a:t>Change: </a:t>
            </a:r>
            <a:r>
              <a:rPr lang="en-CA" sz="1400" dirty="0">
                <a:hlinkClick r:id="rId4"/>
              </a:rPr>
              <a:t>http://ontology.eil.utoronto.ca/icity/Change/</a:t>
            </a:r>
            <a:endParaRPr lang="en-CA" sz="1400" dirty="0"/>
          </a:p>
          <a:p>
            <a:r>
              <a:rPr lang="en-CA" sz="1400" dirty="0"/>
              <a:t>Household: </a:t>
            </a:r>
            <a:r>
              <a:rPr lang="en-CA" sz="1400" dirty="0">
                <a:hlinkClick r:id="rId5"/>
              </a:rPr>
              <a:t>http://ontology.eil.utoronto.ca/icity/Household/</a:t>
            </a:r>
            <a:endParaRPr lang="en-CA" sz="1400" dirty="0"/>
          </a:p>
          <a:p>
            <a:r>
              <a:rPr lang="en-CA" sz="1400" dirty="0"/>
              <a:t>Land use: </a:t>
            </a:r>
            <a:r>
              <a:rPr lang="en-CA" sz="1400" dirty="0">
                <a:hlinkClick r:id="rId6"/>
              </a:rPr>
              <a:t>http://ontology.eil.utoronto.ca/icity/LandUse/</a:t>
            </a:r>
            <a:endParaRPr lang="en-CA" sz="1400" dirty="0"/>
          </a:p>
          <a:p>
            <a:r>
              <a:rPr lang="en-CA" sz="1400" dirty="0"/>
              <a:t>Mereology: </a:t>
            </a:r>
            <a:r>
              <a:rPr lang="en-CA" sz="1400" dirty="0">
                <a:hlinkClick r:id="rId7"/>
              </a:rPr>
              <a:t>http://ontology.eil.utoronto.ca/icity/Mereology/</a:t>
            </a:r>
            <a:endParaRPr lang="en-CA" sz="1400" dirty="0"/>
          </a:p>
          <a:p>
            <a:r>
              <a:rPr lang="en-CA" sz="1400" dirty="0"/>
              <a:t>OM: </a:t>
            </a:r>
            <a:r>
              <a:rPr lang="en-CA" sz="1400" dirty="0">
                <a:hlinkClick r:id="rId8"/>
              </a:rPr>
              <a:t>http://ontology.eil.utoronto.ca/icity/OM/</a:t>
            </a:r>
            <a:endParaRPr lang="en-CA" sz="1400" dirty="0"/>
          </a:p>
          <a:p>
            <a:r>
              <a:rPr lang="en-CA" sz="1400" dirty="0"/>
              <a:t>Organization: </a:t>
            </a:r>
            <a:r>
              <a:rPr lang="en-CA" sz="1400" dirty="0">
                <a:hlinkClick r:id="rId9"/>
              </a:rPr>
              <a:t>http://ontology.eil.utoronto.ca/icity/Organization/</a:t>
            </a:r>
            <a:endParaRPr lang="en-CA" sz="1400" dirty="0"/>
          </a:p>
          <a:p>
            <a:r>
              <a:rPr lang="en-CA" sz="1400" dirty="0"/>
              <a:t>Parking: </a:t>
            </a:r>
            <a:r>
              <a:rPr lang="en-CA" sz="1400" dirty="0">
                <a:hlinkClick r:id="rId10"/>
              </a:rPr>
              <a:t>http://ontology.eil.utoronto.ca/icity/Parking/</a:t>
            </a:r>
            <a:endParaRPr lang="en-CA" sz="1400" dirty="0"/>
          </a:p>
          <a:p>
            <a:endParaRPr lang="en-US" sz="1400" dirty="0"/>
          </a:p>
        </p:txBody>
      </p:sp>
      <p:sp>
        <p:nvSpPr>
          <p:cNvPr id="4" name="Slide Number Placeholder 3">
            <a:extLst>
              <a:ext uri="{FF2B5EF4-FFF2-40B4-BE49-F238E27FC236}">
                <a16:creationId xmlns:a16="http://schemas.microsoft.com/office/drawing/2014/main" id="{6BF6E5A2-775C-2F48-833B-53093079361C}"/>
              </a:ext>
            </a:extLst>
          </p:cNvPr>
          <p:cNvSpPr>
            <a:spLocks noGrp="1"/>
          </p:cNvSpPr>
          <p:nvPr>
            <p:ph type="sldNum" sz="quarter" idx="12"/>
          </p:nvPr>
        </p:nvSpPr>
        <p:spPr/>
        <p:txBody>
          <a:bodyPr/>
          <a:lstStyle/>
          <a:p>
            <a:fld id="{222E0AEB-3A5B-D84E-B756-8E4932B620D4}" type="slidenum">
              <a:rPr lang="en-US" smtClean="0"/>
              <a:t>13</a:t>
            </a:fld>
            <a:endParaRPr lang="en-US" dirty="0"/>
          </a:p>
        </p:txBody>
      </p:sp>
      <p:sp>
        <p:nvSpPr>
          <p:cNvPr id="5" name="Content Placeholder 2">
            <a:extLst>
              <a:ext uri="{FF2B5EF4-FFF2-40B4-BE49-F238E27FC236}">
                <a16:creationId xmlns:a16="http://schemas.microsoft.com/office/drawing/2014/main" id="{7DBD3BE4-8CEE-0640-933E-5EE61F6C19DF}"/>
              </a:ext>
            </a:extLst>
          </p:cNvPr>
          <p:cNvSpPr txBox="1">
            <a:spLocks/>
          </p:cNvSpPr>
          <p:nvPr/>
        </p:nvSpPr>
        <p:spPr>
          <a:xfrm>
            <a:off x="5611906" y="2198967"/>
            <a:ext cx="5002305"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300" dirty="0"/>
              <a:t>Person: </a:t>
            </a:r>
            <a:r>
              <a:rPr lang="en-CA" sz="1300" dirty="0">
                <a:hlinkClick r:id="rId11"/>
              </a:rPr>
              <a:t>http://ontology.eil.utoronto.ca/icity/Person/</a:t>
            </a:r>
            <a:endParaRPr lang="en-CA" sz="1300" dirty="0"/>
          </a:p>
          <a:p>
            <a:r>
              <a:rPr lang="en-CA" sz="1300" dirty="0"/>
              <a:t>Public Transit: </a:t>
            </a:r>
            <a:r>
              <a:rPr lang="en-CA" sz="1300" dirty="0">
                <a:hlinkClick r:id="rId12"/>
              </a:rPr>
              <a:t>http://ontology.eil.utoronto.ca/icity/PublicTransit/</a:t>
            </a:r>
            <a:endParaRPr lang="en-CA" sz="1300" dirty="0"/>
          </a:p>
          <a:p>
            <a:r>
              <a:rPr lang="en-CA" sz="1300" dirty="0"/>
              <a:t>Resource: </a:t>
            </a:r>
            <a:r>
              <a:rPr lang="en-CA" sz="1300" dirty="0">
                <a:hlinkClick r:id="rId13"/>
              </a:rPr>
              <a:t>http://ontology.eil.utoronto.ca/icity/Resource/</a:t>
            </a:r>
            <a:endParaRPr lang="en-CA" sz="1300" dirty="0"/>
          </a:p>
          <a:p>
            <a:r>
              <a:rPr lang="en-CA" sz="1300" dirty="0"/>
              <a:t>Spatial Location: </a:t>
            </a:r>
            <a:r>
              <a:rPr lang="en-CA" sz="1300" dirty="0">
                <a:hlinkClick r:id="rId14"/>
              </a:rPr>
              <a:t>http://ontology.eil.utoronto.ca/icity/SpatialLoc/</a:t>
            </a:r>
            <a:endParaRPr lang="en-CA" sz="1300" dirty="0"/>
          </a:p>
          <a:p>
            <a:r>
              <a:rPr lang="en-CA" sz="1300" dirty="0"/>
              <a:t>Time: </a:t>
            </a:r>
            <a:r>
              <a:rPr lang="en-CA" sz="1300" dirty="0">
                <a:hlinkClick r:id="rId15"/>
              </a:rPr>
              <a:t>http://ontology.eil.utoronto.ca/icity/Time/</a:t>
            </a:r>
            <a:endParaRPr lang="en-CA" sz="1300" dirty="0"/>
          </a:p>
          <a:p>
            <a:r>
              <a:rPr lang="en-CA" sz="1300" dirty="0"/>
              <a:t>Transportation System: </a:t>
            </a:r>
            <a:r>
              <a:rPr lang="en-CA" sz="1300" dirty="0">
                <a:hlinkClick r:id="rId16"/>
              </a:rPr>
              <a:t>http://ontology.eil.utoronto.ca/icity/TransportationSystem/</a:t>
            </a:r>
            <a:endParaRPr lang="en-CA" sz="1300" dirty="0"/>
          </a:p>
          <a:p>
            <a:r>
              <a:rPr lang="en-CA" sz="1300" dirty="0"/>
              <a:t>Travel Cost: </a:t>
            </a:r>
            <a:r>
              <a:rPr lang="en-CA" sz="1300" dirty="0">
                <a:hlinkClick r:id="rId17"/>
              </a:rPr>
              <a:t>http://ontology.eil.utoronto.ca/icity/TravelCost/</a:t>
            </a:r>
            <a:endParaRPr lang="en-CA" sz="1300" dirty="0"/>
          </a:p>
          <a:p>
            <a:r>
              <a:rPr lang="en-CA" sz="1300" dirty="0"/>
              <a:t>Trip: </a:t>
            </a:r>
            <a:r>
              <a:rPr lang="en-CA" sz="1300" dirty="0">
                <a:hlinkClick r:id="rId18"/>
              </a:rPr>
              <a:t>http://ontology.eil.utoronto.ca/icity/Trip/</a:t>
            </a:r>
            <a:endParaRPr lang="en-CA" sz="1300" dirty="0"/>
          </a:p>
          <a:p>
            <a:r>
              <a:rPr lang="en-CA" sz="1300" dirty="0"/>
              <a:t>Trip Cost: </a:t>
            </a:r>
            <a:r>
              <a:rPr lang="en-CA" sz="1300" dirty="0">
                <a:hlinkClick r:id="rId19"/>
              </a:rPr>
              <a:t>http://ontology.eil.utoronto.ca/icity/TripCost/</a:t>
            </a:r>
            <a:endParaRPr lang="en-CA" sz="1300" dirty="0"/>
          </a:p>
          <a:p>
            <a:r>
              <a:rPr lang="en-CA" sz="1300" dirty="0"/>
              <a:t>Vehicle: </a:t>
            </a:r>
            <a:r>
              <a:rPr lang="en-CA" sz="1300" dirty="0">
                <a:hlinkClick r:id="rId20"/>
              </a:rPr>
              <a:t>http://ontology.eil.utoronto.ca/icity/Vehicle/</a:t>
            </a:r>
            <a:endParaRPr lang="en-CA" sz="1300" dirty="0"/>
          </a:p>
          <a:p>
            <a:endParaRPr lang="en-US" sz="1300" dirty="0"/>
          </a:p>
        </p:txBody>
      </p:sp>
      <p:sp>
        <p:nvSpPr>
          <p:cNvPr id="6" name="TextBox 5">
            <a:extLst>
              <a:ext uri="{FF2B5EF4-FFF2-40B4-BE49-F238E27FC236}">
                <a16:creationId xmlns:a16="http://schemas.microsoft.com/office/drawing/2014/main" id="{E949BBC0-3B5C-924A-93B2-A811A8EF4D77}"/>
              </a:ext>
            </a:extLst>
          </p:cNvPr>
          <p:cNvSpPr txBox="1"/>
          <p:nvPr/>
        </p:nvSpPr>
        <p:spPr>
          <a:xfrm>
            <a:off x="1098372" y="5770223"/>
            <a:ext cx="9394816" cy="400110"/>
          </a:xfrm>
          <a:prstGeom prst="rect">
            <a:avLst/>
          </a:prstGeom>
          <a:noFill/>
        </p:spPr>
        <p:txBody>
          <a:bodyPr wrap="none" rtlCol="0">
            <a:spAutoFit/>
          </a:bodyPr>
          <a:lstStyle/>
          <a:p>
            <a:r>
              <a:rPr lang="en-US" sz="2000" b="1" dirty="0"/>
              <a:t>Report working draft:</a:t>
            </a:r>
            <a:r>
              <a:rPr lang="en-US" sz="2000" dirty="0"/>
              <a:t> </a:t>
            </a:r>
            <a:r>
              <a:rPr lang="en-US" sz="2000" dirty="0">
                <a:hlinkClick r:id="rId21"/>
              </a:rPr>
              <a:t>http://</a:t>
            </a:r>
            <a:r>
              <a:rPr lang="en-US" sz="2000" dirty="0" err="1">
                <a:hlinkClick r:id="rId21"/>
              </a:rPr>
              <a:t>ontology.eil.utoronto.ca</a:t>
            </a:r>
            <a:r>
              <a:rPr lang="en-US" sz="2000" dirty="0">
                <a:hlinkClick r:id="rId21"/>
              </a:rPr>
              <a:t>/</a:t>
            </a:r>
            <a:r>
              <a:rPr lang="en-US" sz="2000" dirty="0" err="1">
                <a:hlinkClick r:id="rId21"/>
              </a:rPr>
              <a:t>icity</a:t>
            </a:r>
            <a:r>
              <a:rPr lang="en-US" sz="2000" dirty="0">
                <a:hlinkClick r:id="rId21"/>
              </a:rPr>
              <a:t>/iCityOntologyReport_1.2.pdf </a:t>
            </a:r>
            <a:endParaRPr lang="en-US" sz="2000" dirty="0"/>
          </a:p>
        </p:txBody>
      </p:sp>
      <p:sp>
        <p:nvSpPr>
          <p:cNvPr id="7" name="TextBox 6">
            <a:extLst>
              <a:ext uri="{FF2B5EF4-FFF2-40B4-BE49-F238E27FC236}">
                <a16:creationId xmlns:a16="http://schemas.microsoft.com/office/drawing/2014/main" id="{A5E9285E-DB2D-B245-8293-47F3A228A174}"/>
              </a:ext>
            </a:extLst>
          </p:cNvPr>
          <p:cNvSpPr txBox="1"/>
          <p:nvPr/>
        </p:nvSpPr>
        <p:spPr>
          <a:xfrm>
            <a:off x="838200" y="1425264"/>
            <a:ext cx="6154271" cy="646331"/>
          </a:xfrm>
          <a:prstGeom prst="rect">
            <a:avLst/>
          </a:prstGeom>
          <a:noFill/>
        </p:spPr>
        <p:txBody>
          <a:bodyPr wrap="square" rtlCol="0">
            <a:spAutoFit/>
          </a:bodyPr>
          <a:lstStyle/>
          <a:p>
            <a:r>
              <a:rPr lang="en-US" dirty="0"/>
              <a:t>Accessible as OWL (RDF/XML) files in </a:t>
            </a:r>
            <a:r>
              <a:rPr lang="en-US" dirty="0">
                <a:hlinkClick r:id="rId22"/>
              </a:rPr>
              <a:t>Protégé</a:t>
            </a:r>
            <a:r>
              <a:rPr lang="en-US" dirty="0"/>
              <a:t> Editor or raw text</a:t>
            </a:r>
          </a:p>
          <a:p>
            <a:r>
              <a:rPr lang="en-US" dirty="0"/>
              <a:t>Basic HTML documentation via web browser</a:t>
            </a:r>
          </a:p>
        </p:txBody>
      </p:sp>
    </p:spTree>
    <p:extLst>
      <p:ext uri="{BB962C8B-B14F-4D97-AF65-F5344CB8AC3E}">
        <p14:creationId xmlns:p14="http://schemas.microsoft.com/office/powerpoint/2010/main" val="2919445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E6B0D-6EA7-9C4E-90EB-868DD53890FE}"/>
              </a:ext>
            </a:extLst>
          </p:cNvPr>
          <p:cNvSpPr>
            <a:spLocks noGrp="1"/>
          </p:cNvSpPr>
          <p:nvPr>
            <p:ph type="title"/>
          </p:nvPr>
        </p:nvSpPr>
        <p:spPr/>
        <p:txBody>
          <a:bodyPr/>
          <a:lstStyle/>
          <a:p>
            <a:r>
              <a:rPr lang="en-US" dirty="0"/>
              <a:t>Who we are</a:t>
            </a:r>
          </a:p>
        </p:txBody>
      </p:sp>
      <p:sp>
        <p:nvSpPr>
          <p:cNvPr id="3" name="Content Placeholder 2">
            <a:extLst>
              <a:ext uri="{FF2B5EF4-FFF2-40B4-BE49-F238E27FC236}">
                <a16:creationId xmlns:a16="http://schemas.microsoft.com/office/drawing/2014/main" id="{FC6C78D9-2723-4E45-9E28-83536E110312}"/>
              </a:ext>
            </a:extLst>
          </p:cNvPr>
          <p:cNvSpPr>
            <a:spLocks noGrp="1"/>
          </p:cNvSpPr>
          <p:nvPr>
            <p:ph idx="1"/>
          </p:nvPr>
        </p:nvSpPr>
        <p:spPr/>
        <p:txBody>
          <a:bodyPr>
            <a:normAutofit lnSpcReduction="10000"/>
          </a:bodyPr>
          <a:lstStyle/>
          <a:p>
            <a:r>
              <a:rPr lang="en-US" dirty="0"/>
              <a:t>Enterprise Integration Laboratory investigates the use of Information Technology to create business infrastructures that enable:</a:t>
            </a:r>
          </a:p>
          <a:p>
            <a:pPr lvl="1"/>
            <a:r>
              <a:rPr lang="en-US" dirty="0"/>
              <a:t>dissemination of information</a:t>
            </a:r>
          </a:p>
          <a:p>
            <a:pPr lvl="1"/>
            <a:r>
              <a:rPr lang="en-US" dirty="0"/>
              <a:t>coordination of decisions</a:t>
            </a:r>
          </a:p>
          <a:p>
            <a:pPr lvl="1"/>
            <a:r>
              <a:rPr lang="en-US" dirty="0"/>
              <a:t>management of actions</a:t>
            </a:r>
          </a:p>
          <a:p>
            <a:r>
              <a:rPr lang="en-US" dirty="0"/>
              <a:t>Our basic research has explored topics such as: </a:t>
            </a:r>
          </a:p>
          <a:p>
            <a:pPr lvl="1"/>
            <a:r>
              <a:rPr lang="en-US" dirty="0"/>
              <a:t>Ontologies for Enterprise </a:t>
            </a:r>
            <a:r>
              <a:rPr lang="en-US" dirty="0" err="1"/>
              <a:t>Modelling</a:t>
            </a:r>
            <a:r>
              <a:rPr lang="en-US" dirty="0"/>
              <a:t>, </a:t>
            </a:r>
          </a:p>
          <a:p>
            <a:pPr lvl="1"/>
            <a:r>
              <a:rPr lang="en-US" dirty="0"/>
              <a:t>Agent Architectures and </a:t>
            </a:r>
            <a:r>
              <a:rPr lang="en-US" dirty="0" err="1"/>
              <a:t>Coordindation</a:t>
            </a:r>
            <a:r>
              <a:rPr lang="en-US" dirty="0"/>
              <a:t> and </a:t>
            </a:r>
          </a:p>
          <a:p>
            <a:pPr lvl="1"/>
            <a:r>
              <a:rPr lang="en-US" dirty="0"/>
              <a:t>Constraint-Directed Scheduling, </a:t>
            </a:r>
          </a:p>
          <a:p>
            <a:pPr marL="457200" lvl="1" indent="0">
              <a:buNone/>
            </a:pPr>
            <a:r>
              <a:rPr lang="en-US" dirty="0"/>
              <a:t>and applied them to problems such as Smart Cities, Transportation, Supply Chain Management, Knowledge-Based Design and Enterprise Engineering.</a:t>
            </a:r>
          </a:p>
        </p:txBody>
      </p:sp>
      <p:sp>
        <p:nvSpPr>
          <p:cNvPr id="4" name="Slide Number Placeholder 3">
            <a:extLst>
              <a:ext uri="{FF2B5EF4-FFF2-40B4-BE49-F238E27FC236}">
                <a16:creationId xmlns:a16="http://schemas.microsoft.com/office/drawing/2014/main" id="{0B917E2C-F21D-3548-9AA4-F5CA3251AC26}"/>
              </a:ext>
            </a:extLst>
          </p:cNvPr>
          <p:cNvSpPr>
            <a:spLocks noGrp="1"/>
          </p:cNvSpPr>
          <p:nvPr>
            <p:ph type="sldNum" sz="quarter" idx="12"/>
          </p:nvPr>
        </p:nvSpPr>
        <p:spPr/>
        <p:txBody>
          <a:bodyPr/>
          <a:lstStyle/>
          <a:p>
            <a:fld id="{222E0AEB-3A5B-D84E-B756-8E4932B620D4}" type="slidenum">
              <a:rPr lang="en-US" smtClean="0"/>
              <a:t>2</a:t>
            </a:fld>
            <a:endParaRPr lang="en-US"/>
          </a:p>
        </p:txBody>
      </p:sp>
    </p:spTree>
    <p:extLst>
      <p:ext uri="{BB962C8B-B14F-4D97-AF65-F5344CB8AC3E}">
        <p14:creationId xmlns:p14="http://schemas.microsoft.com/office/powerpoint/2010/main" val="2270182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AD606-C134-114B-85D9-F697586D445C}"/>
              </a:ext>
            </a:extLst>
          </p:cNvPr>
          <p:cNvSpPr>
            <a:spLocks noGrp="1"/>
          </p:cNvSpPr>
          <p:nvPr>
            <p:ph type="title"/>
          </p:nvPr>
        </p:nvSpPr>
        <p:spPr/>
        <p:txBody>
          <a:bodyPr/>
          <a:lstStyle/>
          <a:p>
            <a:r>
              <a:rPr lang="en-US" dirty="0"/>
              <a:t>Toronto Virtual Enterprise (TOVE) Ontologies </a:t>
            </a:r>
            <a:r>
              <a:rPr lang="en-US" sz="3200" dirty="0"/>
              <a:t>(1991-2010)</a:t>
            </a:r>
            <a:endParaRPr lang="en-US" dirty="0"/>
          </a:p>
        </p:txBody>
      </p:sp>
      <p:sp>
        <p:nvSpPr>
          <p:cNvPr id="4" name="Slide Number Placeholder 3">
            <a:extLst>
              <a:ext uri="{FF2B5EF4-FFF2-40B4-BE49-F238E27FC236}">
                <a16:creationId xmlns:a16="http://schemas.microsoft.com/office/drawing/2014/main" id="{64C13D8D-E838-BD4D-8CEE-920143C4FF5F}"/>
              </a:ext>
            </a:extLst>
          </p:cNvPr>
          <p:cNvSpPr>
            <a:spLocks noGrp="1"/>
          </p:cNvSpPr>
          <p:nvPr>
            <p:ph type="sldNum" sz="quarter" idx="12"/>
          </p:nvPr>
        </p:nvSpPr>
        <p:spPr/>
        <p:txBody>
          <a:bodyPr/>
          <a:lstStyle/>
          <a:p>
            <a:fld id="{222E0AEB-3A5B-D84E-B756-8E4932B620D4}" type="slidenum">
              <a:rPr lang="en-US" smtClean="0"/>
              <a:t>3</a:t>
            </a:fld>
            <a:endParaRPr lang="en-US"/>
          </a:p>
        </p:txBody>
      </p:sp>
      <p:pic>
        <p:nvPicPr>
          <p:cNvPr id="8" name="Content Placeholder 7">
            <a:extLst>
              <a:ext uri="{FF2B5EF4-FFF2-40B4-BE49-F238E27FC236}">
                <a16:creationId xmlns:a16="http://schemas.microsoft.com/office/drawing/2014/main" id="{453DD6AE-998D-9945-9ECF-85B90904912C}"/>
              </a:ext>
            </a:extLst>
          </p:cNvPr>
          <p:cNvPicPr>
            <a:picLocks noGrp="1" noChangeAspect="1"/>
          </p:cNvPicPr>
          <p:nvPr>
            <p:ph idx="1"/>
          </p:nvPr>
        </p:nvPicPr>
        <p:blipFill>
          <a:blip r:embed="rId2"/>
          <a:stretch>
            <a:fillRect/>
          </a:stretch>
        </p:blipFill>
        <p:spPr>
          <a:xfrm>
            <a:off x="165700" y="1825625"/>
            <a:ext cx="8203000" cy="4351338"/>
          </a:xfrm>
          <a:prstGeom prst="rect">
            <a:avLst/>
          </a:prstGeom>
        </p:spPr>
      </p:pic>
      <p:pic>
        <p:nvPicPr>
          <p:cNvPr id="5" name="Picture 4">
            <a:extLst>
              <a:ext uri="{FF2B5EF4-FFF2-40B4-BE49-F238E27FC236}">
                <a16:creationId xmlns:a16="http://schemas.microsoft.com/office/drawing/2014/main" id="{E0748888-0732-C04D-B389-21AE3B4D5C6A}"/>
              </a:ext>
            </a:extLst>
          </p:cNvPr>
          <p:cNvPicPr>
            <a:picLocks noChangeAspect="1"/>
          </p:cNvPicPr>
          <p:nvPr/>
        </p:nvPicPr>
        <p:blipFill>
          <a:blip r:embed="rId3"/>
          <a:stretch>
            <a:fillRect/>
          </a:stretch>
        </p:blipFill>
        <p:spPr>
          <a:xfrm>
            <a:off x="8442960" y="2526044"/>
            <a:ext cx="3713480" cy="2244035"/>
          </a:xfrm>
          <a:prstGeom prst="rect">
            <a:avLst/>
          </a:prstGeom>
        </p:spPr>
      </p:pic>
    </p:spTree>
    <p:extLst>
      <p:ext uri="{BB962C8B-B14F-4D97-AF65-F5344CB8AC3E}">
        <p14:creationId xmlns:p14="http://schemas.microsoft.com/office/powerpoint/2010/main" val="4179549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51873-6A52-BE4D-A78C-75898AD3970E}"/>
              </a:ext>
            </a:extLst>
          </p:cNvPr>
          <p:cNvSpPr>
            <a:spLocks noGrp="1"/>
          </p:cNvSpPr>
          <p:nvPr>
            <p:ph type="title"/>
          </p:nvPr>
        </p:nvSpPr>
        <p:spPr/>
        <p:txBody>
          <a:bodyPr/>
          <a:lstStyle/>
          <a:p>
            <a:r>
              <a:rPr lang="en-US" dirty="0"/>
              <a:t>ISO 21972 </a:t>
            </a:r>
            <a:br>
              <a:rPr lang="en-US" dirty="0"/>
            </a:br>
            <a:r>
              <a:rPr lang="en-US" dirty="0"/>
              <a:t>Upper Level Ontology for City Indicators</a:t>
            </a:r>
          </a:p>
        </p:txBody>
      </p:sp>
      <p:pic>
        <p:nvPicPr>
          <p:cNvPr id="11" name="Content Placeholder 10">
            <a:extLst>
              <a:ext uri="{FF2B5EF4-FFF2-40B4-BE49-F238E27FC236}">
                <a16:creationId xmlns:a16="http://schemas.microsoft.com/office/drawing/2014/main" id="{C1DDEC45-A464-3F4F-AD0C-30FA0D122558}"/>
              </a:ext>
            </a:extLst>
          </p:cNvPr>
          <p:cNvPicPr>
            <a:picLocks noGrp="1" noChangeAspect="1"/>
          </p:cNvPicPr>
          <p:nvPr>
            <p:ph idx="1"/>
          </p:nvPr>
        </p:nvPicPr>
        <p:blipFill>
          <a:blip r:embed="rId2"/>
          <a:stretch>
            <a:fillRect/>
          </a:stretch>
        </p:blipFill>
        <p:spPr>
          <a:xfrm>
            <a:off x="4573973" y="1382532"/>
            <a:ext cx="7193658" cy="4759188"/>
          </a:xfrm>
          <a:prstGeom prst="rect">
            <a:avLst/>
          </a:prstGeom>
        </p:spPr>
      </p:pic>
      <p:sp>
        <p:nvSpPr>
          <p:cNvPr id="10" name="Text Placeholder 9">
            <a:extLst>
              <a:ext uri="{FF2B5EF4-FFF2-40B4-BE49-F238E27FC236}">
                <a16:creationId xmlns:a16="http://schemas.microsoft.com/office/drawing/2014/main" id="{414157AF-97AC-2D49-BDF3-A094F299FEB2}"/>
              </a:ext>
            </a:extLst>
          </p:cNvPr>
          <p:cNvSpPr>
            <a:spLocks noGrp="1"/>
          </p:cNvSpPr>
          <p:nvPr>
            <p:ph type="body" sz="half" idx="2"/>
          </p:nvPr>
        </p:nvSpPr>
        <p:spPr/>
        <p:txBody>
          <a:bodyPr>
            <a:normAutofit/>
          </a:bodyPr>
          <a:lstStyle/>
          <a:p>
            <a:pPr marL="285750" indent="-285750">
              <a:buFont typeface="Arial" panose="020B0604020202020204" pitchFamily="34" charset="0"/>
              <a:buChar char="•"/>
            </a:pPr>
            <a:r>
              <a:rPr lang="en-US" sz="2000" dirty="0"/>
              <a:t>Defines an ontology for the representation of indicator definitions</a:t>
            </a:r>
          </a:p>
          <a:p>
            <a:pPr marL="742950" lvl="1" indent="-285750">
              <a:buFont typeface="Arial" panose="020B0604020202020204" pitchFamily="34" charset="0"/>
              <a:buChar char="•"/>
            </a:pPr>
            <a:r>
              <a:rPr lang="en-US" sz="1800" dirty="0"/>
              <a:t>For use in automating the measurement of systems and cities</a:t>
            </a:r>
          </a:p>
          <a:p>
            <a:pPr marL="742950" lvl="1" indent="-285750">
              <a:buFont typeface="Arial" panose="020B0604020202020204" pitchFamily="34" charset="0"/>
              <a:buChar char="•"/>
            </a:pPr>
            <a:r>
              <a:rPr lang="en-US" sz="1800" dirty="0"/>
              <a:t>Applied to ISO 37120 Sustainable Cities and Communities</a:t>
            </a:r>
          </a:p>
          <a:p>
            <a:pPr marL="285750" indent="-285750">
              <a:buFont typeface="Arial" panose="020B0604020202020204" pitchFamily="34" charset="0"/>
              <a:buChar char="•"/>
            </a:pPr>
            <a:r>
              <a:rPr lang="en-US" sz="2000" dirty="0"/>
              <a:t>Based on our GCI Indicator Ontology</a:t>
            </a:r>
          </a:p>
        </p:txBody>
      </p:sp>
      <p:sp>
        <p:nvSpPr>
          <p:cNvPr id="4" name="Slide Number Placeholder 3">
            <a:extLst>
              <a:ext uri="{FF2B5EF4-FFF2-40B4-BE49-F238E27FC236}">
                <a16:creationId xmlns:a16="http://schemas.microsoft.com/office/drawing/2014/main" id="{7F20833A-F35E-6B46-B8A8-8643E305C945}"/>
              </a:ext>
            </a:extLst>
          </p:cNvPr>
          <p:cNvSpPr>
            <a:spLocks noGrp="1"/>
          </p:cNvSpPr>
          <p:nvPr>
            <p:ph type="sldNum" sz="quarter" idx="12"/>
          </p:nvPr>
        </p:nvSpPr>
        <p:spPr/>
        <p:txBody>
          <a:bodyPr/>
          <a:lstStyle/>
          <a:p>
            <a:fld id="{222E0AEB-3A5B-D84E-B756-8E4932B620D4}" type="slidenum">
              <a:rPr lang="en-US" smtClean="0"/>
              <a:t>4</a:t>
            </a:fld>
            <a:endParaRPr lang="en-US"/>
          </a:p>
        </p:txBody>
      </p:sp>
    </p:spTree>
    <p:extLst>
      <p:ext uri="{BB962C8B-B14F-4D97-AF65-F5344CB8AC3E}">
        <p14:creationId xmlns:p14="http://schemas.microsoft.com/office/powerpoint/2010/main" val="1226803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EE0B1-9E96-1245-AB43-CC08D5A7DA82}"/>
              </a:ext>
            </a:extLst>
          </p:cNvPr>
          <p:cNvSpPr>
            <a:spLocks noGrp="1"/>
          </p:cNvSpPr>
          <p:nvPr>
            <p:ph type="title"/>
          </p:nvPr>
        </p:nvSpPr>
        <p:spPr/>
        <p:txBody>
          <a:bodyPr/>
          <a:lstStyle/>
          <a:p>
            <a:r>
              <a:rPr lang="en-US" dirty="0"/>
              <a:t>Global City Indicator (GCI) Ontologies </a:t>
            </a:r>
            <a:r>
              <a:rPr lang="en-US" sz="3200" dirty="0"/>
              <a:t>(2011-)</a:t>
            </a:r>
            <a:endParaRPr lang="en-US" dirty="0"/>
          </a:p>
        </p:txBody>
      </p:sp>
      <p:pic>
        <p:nvPicPr>
          <p:cNvPr id="5" name="Content Placeholder 4">
            <a:extLst>
              <a:ext uri="{FF2B5EF4-FFF2-40B4-BE49-F238E27FC236}">
                <a16:creationId xmlns:a16="http://schemas.microsoft.com/office/drawing/2014/main" id="{06FA081E-FFAF-074D-B663-8746B181FB29}"/>
              </a:ext>
            </a:extLst>
          </p:cNvPr>
          <p:cNvPicPr>
            <a:picLocks noGrp="1" noChangeAspect="1"/>
          </p:cNvPicPr>
          <p:nvPr>
            <p:ph idx="1"/>
          </p:nvPr>
        </p:nvPicPr>
        <p:blipFill>
          <a:blip r:embed="rId2"/>
          <a:stretch>
            <a:fillRect/>
          </a:stretch>
        </p:blipFill>
        <p:spPr>
          <a:xfrm>
            <a:off x="1794931" y="1690688"/>
            <a:ext cx="8556125" cy="4779331"/>
          </a:xfrm>
          <a:prstGeom prst="rect">
            <a:avLst/>
          </a:prstGeom>
        </p:spPr>
      </p:pic>
      <p:sp>
        <p:nvSpPr>
          <p:cNvPr id="4" name="Slide Number Placeholder 3">
            <a:extLst>
              <a:ext uri="{FF2B5EF4-FFF2-40B4-BE49-F238E27FC236}">
                <a16:creationId xmlns:a16="http://schemas.microsoft.com/office/drawing/2014/main" id="{C71EF393-7303-0D44-89D0-415FB84D745A}"/>
              </a:ext>
            </a:extLst>
          </p:cNvPr>
          <p:cNvSpPr>
            <a:spLocks noGrp="1"/>
          </p:cNvSpPr>
          <p:nvPr>
            <p:ph type="sldNum" sz="quarter" idx="12"/>
          </p:nvPr>
        </p:nvSpPr>
        <p:spPr/>
        <p:txBody>
          <a:bodyPr/>
          <a:lstStyle/>
          <a:p>
            <a:fld id="{222E0AEB-3A5B-D84E-B756-8E4932B620D4}" type="slidenum">
              <a:rPr lang="en-US" smtClean="0"/>
              <a:t>5</a:t>
            </a:fld>
            <a:endParaRPr lang="en-US"/>
          </a:p>
        </p:txBody>
      </p:sp>
    </p:spTree>
    <p:extLst>
      <p:ext uri="{BB962C8B-B14F-4D97-AF65-F5344CB8AC3E}">
        <p14:creationId xmlns:p14="http://schemas.microsoft.com/office/powerpoint/2010/main" val="167687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ED3CC-A802-2D4A-9C6F-0DAC275260D8}"/>
              </a:ext>
            </a:extLst>
          </p:cNvPr>
          <p:cNvSpPr>
            <a:spLocks noGrp="1"/>
          </p:cNvSpPr>
          <p:nvPr>
            <p:ph type="title"/>
          </p:nvPr>
        </p:nvSpPr>
        <p:spPr/>
        <p:txBody>
          <a:bodyPr/>
          <a:lstStyle/>
          <a:p>
            <a:r>
              <a:rPr lang="en-US" dirty="0"/>
              <a:t>The City Data Model</a:t>
            </a:r>
          </a:p>
        </p:txBody>
      </p:sp>
      <p:sp>
        <p:nvSpPr>
          <p:cNvPr id="3" name="Content Placeholder 2">
            <a:extLst>
              <a:ext uri="{FF2B5EF4-FFF2-40B4-BE49-F238E27FC236}">
                <a16:creationId xmlns:a16="http://schemas.microsoft.com/office/drawing/2014/main" id="{9E93D56A-5F7B-C54A-B972-7397E8EF7DF8}"/>
              </a:ext>
            </a:extLst>
          </p:cNvPr>
          <p:cNvSpPr>
            <a:spLocks noGrp="1"/>
          </p:cNvSpPr>
          <p:nvPr>
            <p:ph idx="1"/>
          </p:nvPr>
        </p:nvSpPr>
        <p:spPr/>
        <p:txBody>
          <a:bodyPr/>
          <a:lstStyle/>
          <a:p>
            <a:r>
              <a:rPr lang="en-US" dirty="0"/>
              <a:t>New work item proposal in ISO WG11 Smart Cities</a:t>
            </a:r>
          </a:p>
          <a:p>
            <a:r>
              <a:rPr lang="en-US" b="1" dirty="0"/>
              <a:t>Goal</a:t>
            </a:r>
            <a:r>
              <a:rPr lang="en-US" dirty="0"/>
              <a:t>: specify a standard to enable semantic interoperability across city services</a:t>
            </a:r>
          </a:p>
          <a:p>
            <a:pPr lvl="1"/>
            <a:r>
              <a:rPr lang="en-US" dirty="0"/>
              <a:t>City services: both physical and social</a:t>
            </a:r>
          </a:p>
          <a:p>
            <a:r>
              <a:rPr lang="en-US" b="1" dirty="0"/>
              <a:t>How?</a:t>
            </a:r>
          </a:p>
          <a:p>
            <a:pPr lvl="1"/>
            <a:r>
              <a:rPr lang="en-US" dirty="0"/>
              <a:t>Provide an ontology-based model of the common concepts required to represent city services’ data</a:t>
            </a:r>
          </a:p>
          <a:p>
            <a:pPr lvl="1"/>
            <a:r>
              <a:rPr lang="en-US" dirty="0"/>
              <a:t>3-part standard, divided by level of abstraction</a:t>
            </a:r>
          </a:p>
          <a:p>
            <a:endParaRPr lang="en-US" dirty="0"/>
          </a:p>
          <a:p>
            <a:endParaRPr lang="en-US" dirty="0"/>
          </a:p>
        </p:txBody>
      </p:sp>
      <p:sp>
        <p:nvSpPr>
          <p:cNvPr id="4" name="Slide Number Placeholder 3">
            <a:extLst>
              <a:ext uri="{FF2B5EF4-FFF2-40B4-BE49-F238E27FC236}">
                <a16:creationId xmlns:a16="http://schemas.microsoft.com/office/drawing/2014/main" id="{D19DF60B-A128-BA46-A5A4-C47C2E9B53EA}"/>
              </a:ext>
            </a:extLst>
          </p:cNvPr>
          <p:cNvSpPr>
            <a:spLocks noGrp="1"/>
          </p:cNvSpPr>
          <p:nvPr>
            <p:ph type="sldNum" sz="quarter" idx="12"/>
          </p:nvPr>
        </p:nvSpPr>
        <p:spPr/>
        <p:txBody>
          <a:bodyPr/>
          <a:lstStyle/>
          <a:p>
            <a:fld id="{222E0AEB-3A5B-D84E-B756-8E4932B620D4}" type="slidenum">
              <a:rPr lang="en-US" smtClean="0"/>
              <a:t>6</a:t>
            </a:fld>
            <a:endParaRPr lang="en-US"/>
          </a:p>
        </p:txBody>
      </p:sp>
    </p:spTree>
    <p:extLst>
      <p:ext uri="{BB962C8B-B14F-4D97-AF65-F5344CB8AC3E}">
        <p14:creationId xmlns:p14="http://schemas.microsoft.com/office/powerpoint/2010/main" val="3209071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8A7BA-1F96-E24C-BC4C-DA2C1B3BB123}"/>
              </a:ext>
            </a:extLst>
          </p:cNvPr>
          <p:cNvSpPr>
            <a:spLocks noGrp="1"/>
          </p:cNvSpPr>
          <p:nvPr>
            <p:ph type="title"/>
          </p:nvPr>
        </p:nvSpPr>
        <p:spPr/>
        <p:txBody>
          <a:bodyPr/>
          <a:lstStyle/>
          <a:p>
            <a:r>
              <a:rPr lang="en-US" dirty="0"/>
              <a:t>City Data Model Overview: 3 Parts</a:t>
            </a:r>
          </a:p>
        </p:txBody>
      </p:sp>
      <p:sp>
        <p:nvSpPr>
          <p:cNvPr id="4" name="Slide Number Placeholder 3">
            <a:extLst>
              <a:ext uri="{FF2B5EF4-FFF2-40B4-BE49-F238E27FC236}">
                <a16:creationId xmlns:a16="http://schemas.microsoft.com/office/drawing/2014/main" id="{085AD24E-CFDD-5246-9E96-8B53F78DB707}"/>
              </a:ext>
            </a:extLst>
          </p:cNvPr>
          <p:cNvSpPr>
            <a:spLocks noGrp="1"/>
          </p:cNvSpPr>
          <p:nvPr>
            <p:ph type="sldNum" sz="quarter" idx="12"/>
          </p:nvPr>
        </p:nvSpPr>
        <p:spPr/>
        <p:txBody>
          <a:bodyPr/>
          <a:lstStyle/>
          <a:p>
            <a:fld id="{222E0AEB-3A5B-D84E-B756-8E4932B620D4}" type="slidenum">
              <a:rPr lang="en-US" smtClean="0"/>
              <a:t>7</a:t>
            </a:fld>
            <a:endParaRPr lang="en-US"/>
          </a:p>
        </p:txBody>
      </p:sp>
      <p:pic>
        <p:nvPicPr>
          <p:cNvPr id="12" name="Picture 11">
            <a:extLst>
              <a:ext uri="{FF2B5EF4-FFF2-40B4-BE49-F238E27FC236}">
                <a16:creationId xmlns:a16="http://schemas.microsoft.com/office/drawing/2014/main" id="{A154F7CF-B0C3-4548-B28A-71250720AF48}"/>
              </a:ext>
            </a:extLst>
          </p:cNvPr>
          <p:cNvPicPr>
            <a:picLocks noChangeAspect="1"/>
          </p:cNvPicPr>
          <p:nvPr/>
        </p:nvPicPr>
        <p:blipFill>
          <a:blip r:embed="rId3"/>
          <a:stretch>
            <a:fillRect/>
          </a:stretch>
        </p:blipFill>
        <p:spPr>
          <a:xfrm>
            <a:off x="604433" y="1260959"/>
            <a:ext cx="9169831" cy="5095391"/>
          </a:xfrm>
          <a:prstGeom prst="rect">
            <a:avLst/>
          </a:prstGeom>
        </p:spPr>
      </p:pic>
    </p:spTree>
    <p:extLst>
      <p:ext uri="{BB962C8B-B14F-4D97-AF65-F5344CB8AC3E}">
        <p14:creationId xmlns:p14="http://schemas.microsoft.com/office/powerpoint/2010/main" val="1744528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C4865-9A61-8B4F-8C64-D2568F350D22}"/>
              </a:ext>
            </a:extLst>
          </p:cNvPr>
          <p:cNvSpPr>
            <a:spLocks noGrp="1"/>
          </p:cNvSpPr>
          <p:nvPr>
            <p:ph type="title"/>
          </p:nvPr>
        </p:nvSpPr>
        <p:spPr/>
        <p:txBody>
          <a:bodyPr/>
          <a:lstStyle/>
          <a:p>
            <a:r>
              <a:rPr lang="en-US" dirty="0"/>
              <a:t>Initial City Services</a:t>
            </a:r>
          </a:p>
        </p:txBody>
      </p:sp>
      <p:sp>
        <p:nvSpPr>
          <p:cNvPr id="3" name="Content Placeholder 2">
            <a:extLst>
              <a:ext uri="{FF2B5EF4-FFF2-40B4-BE49-F238E27FC236}">
                <a16:creationId xmlns:a16="http://schemas.microsoft.com/office/drawing/2014/main" id="{9E90E00D-2EA3-7A40-96BD-5970FE0C629A}"/>
              </a:ext>
            </a:extLst>
          </p:cNvPr>
          <p:cNvSpPr>
            <a:spLocks noGrp="1"/>
          </p:cNvSpPr>
          <p:nvPr>
            <p:ph idx="1"/>
          </p:nvPr>
        </p:nvSpPr>
        <p:spPr/>
        <p:txBody>
          <a:bodyPr/>
          <a:lstStyle/>
          <a:p>
            <a:r>
              <a:rPr lang="en-US" b="1" dirty="0"/>
              <a:t>2019 - Transportation Planning:</a:t>
            </a:r>
            <a:r>
              <a:rPr lang="en-US" dirty="0"/>
              <a:t> </a:t>
            </a:r>
          </a:p>
          <a:p>
            <a:pPr lvl="1"/>
            <a:r>
              <a:rPr lang="en-US" dirty="0"/>
              <a:t>Starting point is the </a:t>
            </a:r>
            <a:r>
              <a:rPr lang="en-US" dirty="0" err="1"/>
              <a:t>iCity</a:t>
            </a:r>
            <a:r>
              <a:rPr lang="en-US" dirty="0"/>
              <a:t> Transportation Planning Suite of Ontologies</a:t>
            </a:r>
          </a:p>
          <a:p>
            <a:pPr lvl="1"/>
            <a:r>
              <a:rPr lang="en-US" dirty="0" err="1"/>
              <a:t>Liason</a:t>
            </a:r>
            <a:r>
              <a:rPr lang="en-US"/>
              <a:t> with TC204</a:t>
            </a:r>
            <a:endParaRPr lang="en-US" dirty="0"/>
          </a:p>
          <a:p>
            <a:pPr lvl="1"/>
            <a:r>
              <a:rPr lang="en-US" dirty="0"/>
              <a:t>Collaboration with </a:t>
            </a:r>
            <a:r>
              <a:rPr lang="en-US" dirty="0" err="1"/>
              <a:t>Esri</a:t>
            </a:r>
            <a:r>
              <a:rPr lang="en-US" dirty="0"/>
              <a:t> Canada to create a knowledge graph that adopts the ontology to merge </a:t>
            </a:r>
            <a:r>
              <a:rPr lang="en-US" dirty="0" err="1"/>
              <a:t>Esri</a:t>
            </a:r>
            <a:r>
              <a:rPr lang="en-US" dirty="0"/>
              <a:t> data with transportation planning data</a:t>
            </a:r>
          </a:p>
          <a:p>
            <a:r>
              <a:rPr lang="en-US" b="1" dirty="0"/>
              <a:t>2020 - Water and Sanitation: </a:t>
            </a:r>
            <a:r>
              <a:rPr lang="en-US" dirty="0"/>
              <a:t>Asset Management</a:t>
            </a:r>
          </a:p>
          <a:p>
            <a:pPr marL="457200" lvl="1" indent="0">
              <a:buNone/>
            </a:pPr>
            <a:endParaRPr lang="en-US" dirty="0"/>
          </a:p>
          <a:p>
            <a:endParaRPr lang="en-US" dirty="0"/>
          </a:p>
        </p:txBody>
      </p:sp>
      <p:sp>
        <p:nvSpPr>
          <p:cNvPr id="4" name="Slide Number Placeholder 3">
            <a:extLst>
              <a:ext uri="{FF2B5EF4-FFF2-40B4-BE49-F238E27FC236}">
                <a16:creationId xmlns:a16="http://schemas.microsoft.com/office/drawing/2014/main" id="{D44E1C71-7BE9-BB43-9DFE-36510C2776EE}"/>
              </a:ext>
            </a:extLst>
          </p:cNvPr>
          <p:cNvSpPr>
            <a:spLocks noGrp="1"/>
          </p:cNvSpPr>
          <p:nvPr>
            <p:ph type="sldNum" sz="quarter" idx="12"/>
          </p:nvPr>
        </p:nvSpPr>
        <p:spPr/>
        <p:txBody>
          <a:bodyPr/>
          <a:lstStyle/>
          <a:p>
            <a:fld id="{222E0AEB-3A5B-D84E-B756-8E4932B620D4}" type="slidenum">
              <a:rPr lang="en-US" smtClean="0"/>
              <a:t>8</a:t>
            </a:fld>
            <a:endParaRPr lang="en-US"/>
          </a:p>
        </p:txBody>
      </p:sp>
    </p:spTree>
    <p:extLst>
      <p:ext uri="{BB962C8B-B14F-4D97-AF65-F5344CB8AC3E}">
        <p14:creationId xmlns:p14="http://schemas.microsoft.com/office/powerpoint/2010/main" val="2296526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6545172" y="1452286"/>
            <a:ext cx="5178355" cy="4547298"/>
          </a:xfrm>
        </p:spPr>
        <p:txBody>
          <a:bodyPr>
            <a:normAutofit/>
          </a:bodyPr>
          <a:lstStyle/>
          <a:p>
            <a:pPr marL="0" indent="0">
              <a:buNone/>
            </a:pPr>
            <a:r>
              <a:rPr lang="en-US" sz="2400" b="1" dirty="0"/>
              <a:t>Goal</a:t>
            </a:r>
            <a:r>
              <a:rPr lang="en-US" sz="2400" dirty="0"/>
              <a:t>: Planning transportation infrastructure over a long horizon</a:t>
            </a:r>
          </a:p>
          <a:p>
            <a:pPr marL="285750" indent="-285750">
              <a:buFont typeface="Arial"/>
              <a:buChar char="•"/>
            </a:pPr>
            <a:r>
              <a:rPr lang="en-US" sz="2400" dirty="0"/>
              <a:t>What will demand for public transportation and roads be over the next 30 years?</a:t>
            </a:r>
          </a:p>
          <a:p>
            <a:pPr marL="285750" indent="-285750">
              <a:buFont typeface="Arial"/>
              <a:buChar char="•"/>
            </a:pPr>
            <a:r>
              <a:rPr lang="en-US" sz="2400" dirty="0"/>
              <a:t>How do changes in transportation infrastructure affect travelers?</a:t>
            </a:r>
          </a:p>
          <a:p>
            <a:pPr marL="285750" indent="-285750">
              <a:buFont typeface="Arial"/>
              <a:buChar char="•"/>
            </a:pPr>
            <a:r>
              <a:rPr lang="en-US" sz="2400" dirty="0"/>
              <a:t>What are the environmental impacts of growth?</a:t>
            </a:r>
          </a:p>
          <a:p>
            <a:pPr marL="285750" indent="-285750">
              <a:buFont typeface="Arial"/>
              <a:buChar char="•"/>
            </a:pPr>
            <a:r>
              <a:rPr lang="en-US" sz="2400" dirty="0"/>
              <a:t>…</a:t>
            </a:r>
          </a:p>
          <a:p>
            <a:endParaRPr lang="en-US" sz="2400" dirty="0"/>
          </a:p>
        </p:txBody>
      </p:sp>
      <p:sp>
        <p:nvSpPr>
          <p:cNvPr id="4" name="Slide Number Placeholder 3"/>
          <p:cNvSpPr>
            <a:spLocks noGrp="1"/>
          </p:cNvSpPr>
          <p:nvPr>
            <p:ph type="sldNum" sz="quarter" idx="12"/>
          </p:nvPr>
        </p:nvSpPr>
        <p:spPr/>
        <p:txBody>
          <a:bodyPr/>
          <a:lstStyle/>
          <a:p>
            <a:fld id="{E95093C1-3A22-4FD3-9A2D-0EF7936C6C71}" type="slidenum">
              <a:rPr lang="en-US" smtClean="0"/>
              <a:t>9</a:t>
            </a:fld>
            <a:endParaRPr lang="en-US"/>
          </a:p>
        </p:txBody>
      </p:sp>
      <p:sp>
        <p:nvSpPr>
          <p:cNvPr id="6" name="Title 5"/>
          <p:cNvSpPr>
            <a:spLocks noGrp="1"/>
          </p:cNvSpPr>
          <p:nvPr>
            <p:ph type="title"/>
          </p:nvPr>
        </p:nvSpPr>
        <p:spPr/>
        <p:txBody>
          <a:bodyPr>
            <a:normAutofit/>
          </a:bodyPr>
          <a:lstStyle/>
          <a:p>
            <a:r>
              <a:rPr lang="en-US" dirty="0"/>
              <a:t>Transportation Planning</a:t>
            </a:r>
          </a:p>
        </p:txBody>
      </p:sp>
      <p:pic>
        <p:nvPicPr>
          <p:cNvPr id="3074" name="Picture 2" descr="Image result for toronto public transportation map">
            <a:extLst>
              <a:ext uri="{FF2B5EF4-FFF2-40B4-BE49-F238E27FC236}">
                <a16:creationId xmlns:a16="http://schemas.microsoft.com/office/drawing/2014/main" id="{6F041131-3FA5-8940-9285-A0F9E2544A4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22275" y="1505207"/>
            <a:ext cx="5978525" cy="444131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664672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13017</TotalTime>
  <Words>779</Words>
  <Application>Microsoft Macintosh PowerPoint</Application>
  <PresentationFormat>Widescreen</PresentationFormat>
  <Paragraphs>102</Paragraphs>
  <Slides>13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An Ontology-based Standard for City Data ISO/JTC 1 WG 11 Smart Cities</vt:lpstr>
      <vt:lpstr>Who we are</vt:lpstr>
      <vt:lpstr>Toronto Virtual Enterprise (TOVE) Ontologies (1991-2010)</vt:lpstr>
      <vt:lpstr>ISO 21972  Upper Level Ontology for City Indicators</vt:lpstr>
      <vt:lpstr>Global City Indicator (GCI) Ontologies (2011-)</vt:lpstr>
      <vt:lpstr>The City Data Model</vt:lpstr>
      <vt:lpstr>City Data Model Overview: 3 Parts</vt:lpstr>
      <vt:lpstr>Initial City Services</vt:lpstr>
      <vt:lpstr>Transportation Planning</vt:lpstr>
      <vt:lpstr>Transportation Planning</vt:lpstr>
      <vt:lpstr>City Data Model for Transportation Planning</vt:lpstr>
      <vt:lpstr>Summary</vt:lpstr>
      <vt:lpstr>iCity TPSO Ontologies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Katsumi</dc:creator>
  <cp:lastModifiedBy>Megan Katsumi</cp:lastModifiedBy>
  <cp:revision>250</cp:revision>
  <dcterms:created xsi:type="dcterms:W3CDTF">2018-02-20T20:51:08Z</dcterms:created>
  <dcterms:modified xsi:type="dcterms:W3CDTF">2019-09-13T20:25:42Z</dcterms:modified>
</cp:coreProperties>
</file>