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7" r:id="rId2"/>
  </p:sldMasterIdLst>
  <p:notesMasterIdLst>
    <p:notesMasterId r:id="rId16"/>
  </p:notesMasterIdLst>
  <p:sldIdLst>
    <p:sldId id="650" r:id="rId3"/>
    <p:sldId id="712" r:id="rId4"/>
    <p:sldId id="713" r:id="rId5"/>
    <p:sldId id="715" r:id="rId6"/>
    <p:sldId id="644" r:id="rId7"/>
    <p:sldId id="686" r:id="rId8"/>
    <p:sldId id="647" r:id="rId9"/>
    <p:sldId id="706" r:id="rId10"/>
    <p:sldId id="716" r:id="rId11"/>
    <p:sldId id="709" r:id="rId12"/>
    <p:sldId id="708" r:id="rId13"/>
    <p:sldId id="643" r:id="rId14"/>
    <p:sldId id="571" r:id="rId15"/>
  </p:sldIdLst>
  <p:sldSz cx="18288000" cy="13716000"/>
  <p:notesSz cx="7315200" cy="96012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5EBCFE-8622-B248-BF24-6E6557C24F1B}">
          <p14:sldIdLst>
            <p14:sldId id="650"/>
            <p14:sldId id="712"/>
            <p14:sldId id="713"/>
            <p14:sldId id="715"/>
            <p14:sldId id="644"/>
            <p14:sldId id="686"/>
            <p14:sldId id="647"/>
            <p14:sldId id="706"/>
            <p14:sldId id="716"/>
            <p14:sldId id="709"/>
            <p14:sldId id="708"/>
            <p14:sldId id="643"/>
            <p14:sldId id="571"/>
          </p14:sldIdLst>
        </p14:section>
      </p14:sectionLst>
    </p:ex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00456E"/>
    <a:srgbClr val="CC0717"/>
    <a:srgbClr val="67797F"/>
    <a:srgbClr val="6D7579"/>
    <a:srgbClr val="F2F2F5"/>
    <a:srgbClr val="6A7A7C"/>
    <a:srgbClr val="6D7974"/>
    <a:srgbClr val="7A847D"/>
    <a:srgbClr val="879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4" autoAdjust="0"/>
    <p:restoredTop sz="96352" autoAdjust="0"/>
  </p:normalViewPr>
  <p:slideViewPr>
    <p:cSldViewPr>
      <p:cViewPr varScale="1">
        <p:scale>
          <a:sx n="32" d="100"/>
          <a:sy n="32" d="100"/>
        </p:scale>
        <p:origin x="1244" y="40"/>
      </p:cViewPr>
      <p:guideLst>
        <p:guide orient="horz" pos="4320"/>
        <p:guide pos="5760"/>
      </p:guideLst>
    </p:cSldViewPr>
  </p:slideViewPr>
  <p:outlineViewPr>
    <p:cViewPr>
      <p:scale>
        <a:sx n="33" d="100"/>
        <a:sy n="33" d="100"/>
      </p:scale>
      <p:origin x="0" y="-21960"/>
    </p:cViewPr>
  </p:outlineViewPr>
  <p:notesTextViewPr>
    <p:cViewPr>
      <p:scale>
        <a:sx n="1" d="1"/>
        <a:sy n="1" d="1"/>
      </p:scale>
      <p:origin x="0" y="0"/>
    </p:cViewPr>
  </p:notesTextViewPr>
  <p:sorterViewPr>
    <p:cViewPr>
      <p:scale>
        <a:sx n="75" d="100"/>
        <a:sy n="75" d="100"/>
      </p:scale>
      <p:origin x="0" y="-865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uk-U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B027185-10FB-4A57-B3F0-45136A811A24}" type="datetimeFigureOut">
              <a:rPr lang="uk-UA" smtClean="0"/>
              <a:t>11.09.2019</a:t>
            </a:fld>
            <a:endParaRPr lang="uk-UA"/>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uk-U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uk-U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22236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28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6" name="Straight Connector 5"/>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429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2149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
        <p:nvSpPr>
          <p:cNvPr id="10" name="Rectangle 9"/>
          <p:cNvSpPr/>
          <p:nvPr userDrawn="1"/>
        </p:nvSpPr>
        <p:spPr>
          <a:xfrm>
            <a:off x="0" y="3200400"/>
            <a:ext cx="18288000" cy="7315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518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685800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bg1"/>
                </a:solidFill>
              </a:rPr>
              <a:t>your logo</a:t>
            </a:r>
            <a:endParaRPr lang="uk-UA" sz="2000" b="1">
              <a:solidFill>
                <a:schemeClr val="bg1"/>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bg1"/>
                </a:solidFill>
              </a:defRPr>
            </a:lvl1pPr>
          </a:lstStyle>
          <a:p>
            <a:r>
              <a:rPr lang="en-US" dirty="0"/>
              <a:t>page</a:t>
            </a:r>
          </a:p>
          <a:p>
            <a:r>
              <a:rPr lang="en-US" dirty="0"/>
              <a:t>0</a:t>
            </a:r>
            <a:fld id="{37D409AB-2201-4E18-8A34-C31753AD9B06}" type="slidenum">
              <a:rPr smtClean="0"/>
              <a:pPr/>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3889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cxnSp>
        <p:nvCxnSpPr>
          <p:cNvPr id="5" name="Straight Connector 4"/>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Tree>
    <p:extLst>
      <p:ext uri="{BB962C8B-B14F-4D97-AF65-F5344CB8AC3E}">
        <p14:creationId xmlns:p14="http://schemas.microsoft.com/office/powerpoint/2010/main" val="44427305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OPT-4">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425500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425500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4255008"/>
            <a:ext cx="2450592" cy="2450592"/>
          </a:xfrm>
          <a:prstGeom prst="ellipse">
            <a:avLst/>
          </a:prstGeom>
          <a:ln w="25400">
            <a:solidFill>
              <a:schemeClr val="accent1"/>
            </a:solidFill>
          </a:ln>
        </p:spPr>
        <p:txBody>
          <a:bodyPr/>
          <a:lstStyle>
            <a:lvl1pPr>
              <a:defRPr sz="2000"/>
            </a:lvl1pPr>
          </a:lstStyle>
          <a:p>
            <a:endParaRPr lang="uk-UA"/>
          </a:p>
        </p:txBody>
      </p:sp>
      <p:cxnSp>
        <p:nvCxnSpPr>
          <p:cNvPr id="13" name="Straight Connector 12"/>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914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50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680894"/>
      </p:ext>
    </p:extLst>
  </p:cSld>
  <p:clrMap bg1="lt1" tx1="dk1" bg2="lt2" tx2="dk2" accent1="accent1" accent2="accent2" accent3="accent3" accent4="accent4" accent5="accent5" accent6="accent6" hlink="hlink" folHlink="folHlink"/>
  <p:sldLayoutIdLst>
    <p:sldLayoutId id="2147483741" r:id="rId1"/>
    <p:sldLayoutId id="2147483663" r:id="rId2"/>
    <p:sldLayoutId id="2147483693" r:id="rId3"/>
    <p:sldLayoutId id="2147483680" r:id="rId4"/>
    <p:sldLayoutId id="2147483697" r:id="rId5"/>
    <p:sldLayoutId id="2147483698" r:id="rId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821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video" Target="https://www.youtube.com/embed/AhBcwDJwxXw?feature=oembed" TargetMode="Externa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04800"/>
            <a:ext cx="13106400" cy="13106400"/>
          </a:xfrm>
          <a:prstGeom prst="rect">
            <a:avLst/>
          </a:prstGeom>
        </p:spPr>
      </p:pic>
      <p:sp>
        <p:nvSpPr>
          <p:cNvPr id="2" name="TextBox 1">
            <a:extLst>
              <a:ext uri="{FF2B5EF4-FFF2-40B4-BE49-F238E27FC236}">
                <a16:creationId xmlns:a16="http://schemas.microsoft.com/office/drawing/2014/main" id="{893F6B01-AE74-4C8C-A923-4AD3080515BF}"/>
              </a:ext>
            </a:extLst>
          </p:cNvPr>
          <p:cNvSpPr txBox="1"/>
          <p:nvPr/>
        </p:nvSpPr>
        <p:spPr>
          <a:xfrm>
            <a:off x="2590800" y="1447800"/>
            <a:ext cx="13106400" cy="1754326"/>
          </a:xfrm>
          <a:prstGeom prst="rect">
            <a:avLst/>
          </a:prstGeom>
          <a:noFill/>
        </p:spPr>
        <p:txBody>
          <a:bodyPr wrap="square" rtlCol="0">
            <a:spAutoFit/>
          </a:bodyPr>
          <a:lstStyle/>
          <a:p>
            <a:pPr algn="ctr" defTabSz="1828800">
              <a:lnSpc>
                <a:spcPct val="90000"/>
              </a:lnSpc>
              <a:spcBef>
                <a:spcPct val="0"/>
              </a:spcBef>
            </a:pPr>
            <a:r>
              <a:rPr lang="en-US" sz="4000" dirty="0">
                <a:latin typeface="Arial Black" panose="020B0A04020102020204" pitchFamily="34" charset="0"/>
              </a:rPr>
              <a:t>“Detection &amp; Inclusion of Two-Wheelers </a:t>
            </a:r>
          </a:p>
          <a:p>
            <a:pPr algn="ctr" defTabSz="1828800">
              <a:lnSpc>
                <a:spcPct val="90000"/>
              </a:lnSpc>
              <a:spcBef>
                <a:spcPct val="0"/>
              </a:spcBef>
            </a:pPr>
            <a:r>
              <a:rPr lang="en-US" sz="4000" dirty="0">
                <a:latin typeface="Arial Black" panose="020B0A04020102020204" pitchFamily="34" charset="0"/>
              </a:rPr>
              <a:t>into the </a:t>
            </a:r>
          </a:p>
          <a:p>
            <a:pPr algn="ctr" defTabSz="1828800">
              <a:lnSpc>
                <a:spcPct val="90000"/>
              </a:lnSpc>
              <a:spcBef>
                <a:spcPct val="0"/>
              </a:spcBef>
            </a:pPr>
            <a:r>
              <a:rPr lang="en-US" sz="4000" dirty="0">
                <a:latin typeface="Arial Black" panose="020B0A04020102020204" pitchFamily="34" charset="0"/>
              </a:rPr>
              <a:t>Connected Car Ecosystem”</a:t>
            </a:r>
          </a:p>
        </p:txBody>
      </p:sp>
    </p:spTree>
    <p:extLst>
      <p:ext uri="{BB962C8B-B14F-4D97-AF65-F5344CB8AC3E}">
        <p14:creationId xmlns:p14="http://schemas.microsoft.com/office/powerpoint/2010/main" val="880460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153401" cy="1338828"/>
          </a:xfrm>
        </p:spPr>
        <p:txBody>
          <a:bodyPr/>
          <a:lstStyle/>
          <a:p>
            <a:r>
              <a:rPr lang="en-US" b="0" dirty="0">
                <a:solidFill>
                  <a:srgbClr val="00456E"/>
                </a:solidFill>
                <a:latin typeface="Arial Black" panose="020B0A04020102020204" pitchFamily="34" charset="0"/>
              </a:rPr>
              <a:t>“Will Ride 4 Food”</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Cycling Event</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2" name="Online Media 1" title="Will Bike 4 Food">
            <a:hlinkClick r:id="" action="ppaction://media"/>
            <a:extLst>
              <a:ext uri="{FF2B5EF4-FFF2-40B4-BE49-F238E27FC236}">
                <a16:creationId xmlns:a16="http://schemas.microsoft.com/office/drawing/2014/main" id="{DD6044DD-D1A7-4775-9C2C-3EA0F8468372}"/>
              </a:ext>
            </a:extLst>
          </p:cNvPr>
          <p:cNvPicPr>
            <a:picLocks noRot="1" noChangeAspect="1"/>
          </p:cNvPicPr>
          <p:nvPr>
            <a:videoFile r:link="rId1"/>
          </p:nvPr>
        </p:nvPicPr>
        <p:blipFill>
          <a:blip r:embed="rId4"/>
          <a:stretch>
            <a:fillRect/>
          </a:stretch>
        </p:blipFill>
        <p:spPr>
          <a:xfrm>
            <a:off x="880533" y="2448559"/>
            <a:ext cx="16526933" cy="9296400"/>
          </a:xfrm>
          <a:prstGeom prst="rect">
            <a:avLst/>
          </a:prstGeom>
        </p:spPr>
      </p:pic>
    </p:spTree>
    <p:extLst>
      <p:ext uri="{BB962C8B-B14F-4D97-AF65-F5344CB8AC3E}">
        <p14:creationId xmlns:p14="http://schemas.microsoft.com/office/powerpoint/2010/main" val="19996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915401" cy="1962076"/>
          </a:xfrm>
        </p:spPr>
        <p:txBody>
          <a:bodyPr/>
          <a:lstStyle/>
          <a:p>
            <a:r>
              <a:rPr lang="en-US" b="0" dirty="0">
                <a:solidFill>
                  <a:srgbClr val="00456E"/>
                </a:solidFill>
                <a:latin typeface="Arial Black" panose="020B0A04020102020204" pitchFamily="34" charset="0"/>
              </a:rPr>
              <a:t>Capture of Data-Graphical Representation</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6" name="Picture 5">
            <a:extLst>
              <a:ext uri="{FF2B5EF4-FFF2-40B4-BE49-F238E27FC236}">
                <a16:creationId xmlns:a16="http://schemas.microsoft.com/office/drawing/2014/main" id="{31E64D93-F53E-4A6B-8D32-BA6B87737CB4}"/>
              </a:ext>
            </a:extLst>
          </p:cNvPr>
          <p:cNvPicPr>
            <a:picLocks noChangeAspect="1"/>
          </p:cNvPicPr>
          <p:nvPr/>
        </p:nvPicPr>
        <p:blipFill>
          <a:blip r:embed="rId3"/>
          <a:stretch>
            <a:fillRect/>
          </a:stretch>
        </p:blipFill>
        <p:spPr>
          <a:xfrm>
            <a:off x="1295399" y="2209800"/>
            <a:ext cx="15773401" cy="8205216"/>
          </a:xfrm>
          <a:prstGeom prst="rect">
            <a:avLst/>
          </a:prstGeom>
        </p:spPr>
      </p:pic>
      <p:sp>
        <p:nvSpPr>
          <p:cNvPr id="7" name="Rectangle 6">
            <a:extLst>
              <a:ext uri="{FF2B5EF4-FFF2-40B4-BE49-F238E27FC236}">
                <a16:creationId xmlns:a16="http://schemas.microsoft.com/office/drawing/2014/main" id="{B5F299A4-2CDD-4F38-9EE3-8BF662236E4F}"/>
              </a:ext>
            </a:extLst>
          </p:cNvPr>
          <p:cNvSpPr/>
          <p:nvPr/>
        </p:nvSpPr>
        <p:spPr>
          <a:xfrm>
            <a:off x="1447800" y="10561981"/>
            <a:ext cx="15468600" cy="1384995"/>
          </a:xfrm>
          <a:prstGeom prst="rect">
            <a:avLst/>
          </a:prstGeom>
        </p:spPr>
        <p:txBody>
          <a:bodyPr wrap="square">
            <a:spAutoFit/>
          </a:bodyPr>
          <a:lstStyle/>
          <a:p>
            <a:r>
              <a:rPr lang="en-US" sz="2800" dirty="0"/>
              <a:t>This data represents the number of times these riders sent data to the driver (1 time/second). We do collect a LOT of data through this effort—data that can be collected to alert drivers to the approach of riders.</a:t>
            </a:r>
          </a:p>
        </p:txBody>
      </p:sp>
    </p:spTree>
    <p:extLst>
      <p:ext uri="{BB962C8B-B14F-4D97-AF65-F5344CB8AC3E}">
        <p14:creationId xmlns:p14="http://schemas.microsoft.com/office/powerpoint/2010/main" val="291232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algn="l"/>
            <a:r>
              <a:rPr lang="en-US" dirty="0"/>
              <a:t>page</a:t>
            </a:r>
          </a:p>
          <a:p>
            <a:pPr algn="l"/>
            <a:fld id="{37D409AB-2201-4E18-8A34-C31753AD9B06}" type="slidenum">
              <a:rPr smtClean="0"/>
              <a:pPr algn="l"/>
              <a:t>12</a:t>
            </a:fld>
            <a:endParaRPr dirty="0"/>
          </a:p>
        </p:txBody>
      </p:sp>
      <p:pic>
        <p:nvPicPr>
          <p:cNvPr id="10" name="Picture Placeholder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2139110" y="1902721"/>
            <a:ext cx="2207413" cy="2207413"/>
          </a:xfrm>
          <a:ln>
            <a:solidFill>
              <a:srgbClr val="1CE7EC"/>
            </a:solidFill>
          </a:ln>
        </p:spPr>
      </p:pic>
      <p:grpSp>
        <p:nvGrpSpPr>
          <p:cNvPr id="4" name="Group 3">
            <a:extLst>
              <a:ext uri="{FF2B5EF4-FFF2-40B4-BE49-F238E27FC236}">
                <a16:creationId xmlns:a16="http://schemas.microsoft.com/office/drawing/2014/main" id="{248FE568-DEA6-4350-82A0-C960188A8EE1}"/>
              </a:ext>
            </a:extLst>
          </p:cNvPr>
          <p:cNvGrpSpPr/>
          <p:nvPr/>
        </p:nvGrpSpPr>
        <p:grpSpPr>
          <a:xfrm>
            <a:off x="6625781" y="4182957"/>
            <a:ext cx="4267200" cy="5578682"/>
            <a:chOff x="3695204" y="4572017"/>
            <a:chExt cx="4267200" cy="5578682"/>
          </a:xfrm>
        </p:grpSpPr>
        <p:sp>
          <p:nvSpPr>
            <p:cNvPr id="70" name="TextBox 69"/>
            <p:cNvSpPr txBox="1"/>
            <p:nvPr/>
          </p:nvSpPr>
          <p:spPr>
            <a:xfrm>
              <a:off x="3695204" y="4572017"/>
              <a:ext cx="4267200" cy="646331"/>
            </a:xfrm>
            <a:prstGeom prst="rect">
              <a:avLst/>
            </a:prstGeom>
            <a:noFill/>
          </p:spPr>
          <p:txBody>
            <a:bodyPr wrap="square" rtlCol="0">
              <a:spAutoFit/>
            </a:bodyPr>
            <a:lstStyle/>
            <a:p>
              <a:pPr algn="ctr"/>
              <a:r>
                <a:rPr lang="en-US" sz="3600" dirty="0">
                  <a:solidFill>
                    <a:srgbClr val="67797F"/>
                  </a:solidFill>
                  <a:latin typeface="+mj-lt"/>
                </a:rPr>
                <a:t>Thadd Selden</a:t>
              </a:r>
              <a:endParaRPr lang="uk-UA" sz="3600" dirty="0">
                <a:solidFill>
                  <a:srgbClr val="67797F"/>
                </a:solidFill>
                <a:latin typeface="+mj-lt"/>
              </a:endParaRPr>
            </a:p>
          </p:txBody>
        </p:sp>
        <p:sp>
          <p:nvSpPr>
            <p:cNvPr id="71" name="TextBox 70"/>
            <p:cNvSpPr txBox="1"/>
            <p:nvPr/>
          </p:nvSpPr>
          <p:spPr>
            <a:xfrm>
              <a:off x="3869593" y="5903382"/>
              <a:ext cx="3772360" cy="4247317"/>
            </a:xfrm>
            <a:prstGeom prst="rect">
              <a:avLst/>
            </a:prstGeom>
            <a:noFill/>
          </p:spPr>
          <p:txBody>
            <a:bodyPr wrap="square" rtlCol="0">
              <a:spAutoFit/>
            </a:bodyPr>
            <a:lstStyle/>
            <a:p>
              <a:pPr algn="ctr"/>
              <a:r>
                <a:rPr lang="en-US" sz="3000" dirty="0">
                  <a:solidFill>
                    <a:srgbClr val="67797F"/>
                  </a:solidFill>
                </a:rPr>
                <a:t>Visionary technologist with expertise in software management, software architecture, object-oriented design</a:t>
              </a:r>
            </a:p>
            <a:p>
              <a:pPr algn="ctr"/>
              <a:r>
                <a:rPr lang="en-US" sz="3000" dirty="0">
                  <a:solidFill>
                    <a:schemeClr val="accent1"/>
                  </a:solidFill>
                </a:rPr>
                <a:t>Rider – Triumph Bonneville</a:t>
              </a:r>
            </a:p>
          </p:txBody>
        </p:sp>
        <p:sp>
          <p:nvSpPr>
            <p:cNvPr id="72" name="TextBox 71"/>
            <p:cNvSpPr txBox="1"/>
            <p:nvPr/>
          </p:nvSpPr>
          <p:spPr>
            <a:xfrm>
              <a:off x="4383493" y="5249826"/>
              <a:ext cx="2744561" cy="584775"/>
            </a:xfrm>
            <a:prstGeom prst="rect">
              <a:avLst/>
            </a:prstGeom>
            <a:noFill/>
          </p:spPr>
          <p:txBody>
            <a:bodyPr wrap="square" rtlCol="0">
              <a:spAutoFit/>
            </a:bodyPr>
            <a:lstStyle/>
            <a:p>
              <a:pPr algn="ctr"/>
              <a:r>
                <a:rPr lang="en-US" sz="3200" dirty="0">
                  <a:solidFill>
                    <a:schemeClr val="accent1"/>
                  </a:solidFill>
                  <a:latin typeface="+mj-lt"/>
                </a:rPr>
                <a:t>CTO</a:t>
              </a:r>
              <a:endParaRPr lang="uk-UA" sz="3200" dirty="0">
                <a:solidFill>
                  <a:schemeClr val="accent1"/>
                </a:solidFill>
                <a:latin typeface="+mj-lt"/>
              </a:endParaRPr>
            </a:p>
          </p:txBody>
        </p:sp>
      </p:gr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11" name="Picture Placeholder 10"/>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645438" y="1906430"/>
            <a:ext cx="2203704" cy="2203704"/>
          </a:xfrm>
          <a:ln>
            <a:solidFill>
              <a:srgbClr val="1CE7EC"/>
            </a:solidFill>
          </a:ln>
        </p:spPr>
      </p:pic>
      <p:grpSp>
        <p:nvGrpSpPr>
          <p:cNvPr id="25" name="Group 24">
            <a:extLst>
              <a:ext uri="{FF2B5EF4-FFF2-40B4-BE49-F238E27FC236}">
                <a16:creationId xmlns:a16="http://schemas.microsoft.com/office/drawing/2014/main" id="{741C2A60-4D29-4A53-8878-DE31ECEF1870}"/>
              </a:ext>
            </a:extLst>
          </p:cNvPr>
          <p:cNvGrpSpPr/>
          <p:nvPr/>
        </p:nvGrpSpPr>
        <p:grpSpPr>
          <a:xfrm>
            <a:off x="1191014" y="4161235"/>
            <a:ext cx="4153745" cy="6124246"/>
            <a:chOff x="1938055" y="4989922"/>
            <a:chExt cx="5243216" cy="12733317"/>
          </a:xfrm>
        </p:grpSpPr>
        <p:sp>
          <p:nvSpPr>
            <p:cNvPr id="26" name="TextBox 25">
              <a:extLst>
                <a:ext uri="{FF2B5EF4-FFF2-40B4-BE49-F238E27FC236}">
                  <a16:creationId xmlns:a16="http://schemas.microsoft.com/office/drawing/2014/main" id="{2A19E375-9E5F-47E9-9FD4-BB4DDA847B07}"/>
                </a:ext>
              </a:extLst>
            </p:cNvPr>
            <p:cNvSpPr txBox="1"/>
            <p:nvPr/>
          </p:nvSpPr>
          <p:spPr>
            <a:xfrm>
              <a:off x="2498420" y="4989922"/>
              <a:ext cx="4059195" cy="1343829"/>
            </a:xfrm>
            <a:prstGeom prst="rect">
              <a:avLst/>
            </a:prstGeom>
            <a:noFill/>
          </p:spPr>
          <p:txBody>
            <a:bodyPr wrap="square" rtlCol="0">
              <a:spAutoFit/>
            </a:bodyPr>
            <a:lstStyle/>
            <a:p>
              <a:pPr algn="ctr"/>
              <a:r>
                <a:rPr lang="en-US" sz="3600" dirty="0">
                  <a:solidFill>
                    <a:srgbClr val="67797F"/>
                  </a:solidFill>
                  <a:latin typeface="+mj-lt"/>
                </a:rPr>
                <a:t>Brent Massey</a:t>
              </a:r>
              <a:endParaRPr lang="uk-UA" sz="3600" dirty="0">
                <a:solidFill>
                  <a:srgbClr val="67797F"/>
                </a:solidFill>
                <a:latin typeface="+mj-lt"/>
              </a:endParaRPr>
            </a:p>
          </p:txBody>
        </p:sp>
        <p:sp>
          <p:nvSpPr>
            <p:cNvPr id="27" name="TextBox 26">
              <a:extLst>
                <a:ext uri="{FF2B5EF4-FFF2-40B4-BE49-F238E27FC236}">
                  <a16:creationId xmlns:a16="http://schemas.microsoft.com/office/drawing/2014/main" id="{976B6E4B-A1D6-4E5B-8EA6-FABD6D7FACB2}"/>
                </a:ext>
              </a:extLst>
            </p:cNvPr>
            <p:cNvSpPr txBox="1"/>
            <p:nvPr/>
          </p:nvSpPr>
          <p:spPr>
            <a:xfrm>
              <a:off x="1938055" y="7932491"/>
              <a:ext cx="5136345" cy="9790748"/>
            </a:xfrm>
            <a:prstGeom prst="rect">
              <a:avLst/>
            </a:prstGeom>
            <a:noFill/>
          </p:spPr>
          <p:txBody>
            <a:bodyPr wrap="square" rtlCol="0">
              <a:spAutoFit/>
            </a:bodyPr>
            <a:lstStyle/>
            <a:p>
              <a:pPr algn="ctr"/>
              <a:r>
                <a:rPr lang="en-US" sz="3000" dirty="0">
                  <a:solidFill>
                    <a:srgbClr val="67797F"/>
                  </a:solidFill>
                </a:rPr>
                <a:t>Successful start-up experience and holder of previous US Patent 4,967,943</a:t>
              </a:r>
            </a:p>
            <a:p>
              <a:pPr algn="ctr"/>
              <a:r>
                <a:rPr lang="en-US" sz="3000" dirty="0">
                  <a:solidFill>
                    <a:srgbClr val="67797F"/>
                  </a:solidFill>
                </a:rPr>
                <a:t>Technology background &amp; Visionary behind this technology. </a:t>
              </a:r>
            </a:p>
            <a:p>
              <a:pPr algn="ctr"/>
              <a:r>
                <a:rPr lang="en-US" sz="3000" dirty="0">
                  <a:solidFill>
                    <a:schemeClr val="accent1"/>
                  </a:solidFill>
                </a:rPr>
                <a:t>Rider - BMW R1200GS</a:t>
              </a:r>
              <a:r>
                <a:rPr lang="en-US" sz="2000" dirty="0">
                  <a:solidFill>
                    <a:schemeClr val="tx2"/>
                  </a:solidFill>
                </a:rPr>
                <a:t> </a:t>
              </a:r>
            </a:p>
          </p:txBody>
        </p:sp>
        <p:sp>
          <p:nvSpPr>
            <p:cNvPr id="28" name="TextBox 27">
              <a:extLst>
                <a:ext uri="{FF2B5EF4-FFF2-40B4-BE49-F238E27FC236}">
                  <a16:creationId xmlns:a16="http://schemas.microsoft.com/office/drawing/2014/main" id="{00CF03CF-3406-41CB-ABA0-8724903DF604}"/>
                </a:ext>
              </a:extLst>
            </p:cNvPr>
            <p:cNvSpPr txBox="1"/>
            <p:nvPr/>
          </p:nvSpPr>
          <p:spPr>
            <a:xfrm>
              <a:off x="2313560" y="6467000"/>
              <a:ext cx="4867711" cy="1215844"/>
            </a:xfrm>
            <a:prstGeom prst="rect">
              <a:avLst/>
            </a:prstGeom>
            <a:noFill/>
          </p:spPr>
          <p:txBody>
            <a:bodyPr wrap="square" rtlCol="0">
              <a:spAutoFit/>
            </a:bodyPr>
            <a:lstStyle/>
            <a:p>
              <a:pPr algn="ctr"/>
              <a:r>
                <a:rPr lang="en-US" sz="3200" dirty="0">
                  <a:solidFill>
                    <a:schemeClr val="accent1"/>
                  </a:solidFill>
                  <a:latin typeface="+mj-lt"/>
                </a:rPr>
                <a:t>CEO &amp; Co-Founder</a:t>
              </a:r>
              <a:endParaRPr lang="uk-UA" sz="3200" dirty="0">
                <a:solidFill>
                  <a:schemeClr val="accent1"/>
                </a:solidFill>
                <a:latin typeface="+mj-lt"/>
              </a:endParaRPr>
            </a:p>
          </p:txBody>
        </p:sp>
      </p:grpSp>
      <p:sp>
        <p:nvSpPr>
          <p:cNvPr id="43" name="Title 2">
            <a:extLst>
              <a:ext uri="{FF2B5EF4-FFF2-40B4-BE49-F238E27FC236}">
                <a16:creationId xmlns:a16="http://schemas.microsoft.com/office/drawing/2014/main" id="{A60D6769-DBA1-4E74-AA13-BBF05C4FFA53}"/>
              </a:ext>
            </a:extLst>
          </p:cNvPr>
          <p:cNvSpPr>
            <a:spLocks noGrp="1"/>
          </p:cNvSpPr>
          <p:nvPr>
            <p:ph type="title"/>
          </p:nvPr>
        </p:nvSpPr>
        <p:spPr>
          <a:xfrm>
            <a:off x="758952" y="1113219"/>
            <a:ext cx="7353300" cy="715581"/>
          </a:xfrm>
        </p:spPr>
        <p:txBody>
          <a:bodyPr/>
          <a:lstStyle/>
          <a:p>
            <a:r>
              <a:rPr lang="en-US" b="0" dirty="0">
                <a:latin typeface="Arial Black" panose="020B0A04020102020204" pitchFamily="34" charset="0"/>
              </a:rPr>
              <a:t>Management Team</a:t>
            </a:r>
            <a:endParaRPr lang="uk-UA" b="0" dirty="0">
              <a:latin typeface="Arial Black" panose="020B0A04020102020204" pitchFamily="34" charset="0"/>
            </a:endParaRPr>
          </a:p>
        </p:txBody>
      </p:sp>
      <p:grpSp>
        <p:nvGrpSpPr>
          <p:cNvPr id="44" name="Group 43">
            <a:extLst>
              <a:ext uri="{FF2B5EF4-FFF2-40B4-BE49-F238E27FC236}">
                <a16:creationId xmlns:a16="http://schemas.microsoft.com/office/drawing/2014/main" id="{0C41A864-BDDE-4809-A4E7-5589AEBD2A0E}"/>
              </a:ext>
            </a:extLst>
          </p:cNvPr>
          <p:cNvGrpSpPr/>
          <p:nvPr/>
        </p:nvGrpSpPr>
        <p:grpSpPr>
          <a:xfrm>
            <a:off x="12433057" y="1882668"/>
            <a:ext cx="4069744" cy="11071369"/>
            <a:chOff x="13802508" y="3580647"/>
            <a:chExt cx="4069744" cy="13113888"/>
          </a:xfrm>
        </p:grpSpPr>
        <p:pic>
          <p:nvPicPr>
            <p:cNvPr id="45" name="Picture 44">
              <a:extLst>
                <a:ext uri="{FF2B5EF4-FFF2-40B4-BE49-F238E27FC236}">
                  <a16:creationId xmlns:a16="http://schemas.microsoft.com/office/drawing/2014/main" id="{3ECDFAD7-A638-4266-ADF9-F5F6D8D0BD59}"/>
                </a:ext>
              </a:extLst>
            </p:cNvPr>
            <p:cNvPicPr>
              <a:picLocks/>
            </p:cNvPicPr>
            <p:nvPr/>
          </p:nvPicPr>
          <p:blipFill>
            <a:blip r:embed="rId6"/>
            <a:stretch>
              <a:fillRect/>
            </a:stretch>
          </p:blipFill>
          <p:spPr>
            <a:xfrm>
              <a:off x="14660826" y="3580647"/>
              <a:ext cx="2203704" cy="2610258"/>
            </a:xfrm>
            <a:prstGeom prst="ellipse">
              <a:avLst/>
            </a:prstGeom>
            <a:ln w="25400" cap="rnd">
              <a:solidFill>
                <a:srgbClr val="1CE7EC"/>
              </a:solidFill>
            </a:ln>
            <a:effectLst/>
            <a:scene3d>
              <a:camera prst="orthographicFront"/>
              <a:lightRig rig="contrasting" dir="t">
                <a:rot lat="0" lon="0" rev="3000000"/>
              </a:lightRig>
            </a:scene3d>
            <a:sp3d contourW="7620">
              <a:bevelT w="95250" h="31750"/>
              <a:contourClr>
                <a:srgbClr val="333333"/>
              </a:contourClr>
            </a:sp3d>
          </p:spPr>
        </p:pic>
        <p:grpSp>
          <p:nvGrpSpPr>
            <p:cNvPr id="46" name="Group 45">
              <a:extLst>
                <a:ext uri="{FF2B5EF4-FFF2-40B4-BE49-F238E27FC236}">
                  <a16:creationId xmlns:a16="http://schemas.microsoft.com/office/drawing/2014/main" id="{98EB6077-6C2D-45B3-94EC-79A756C43276}"/>
                </a:ext>
              </a:extLst>
            </p:cNvPr>
            <p:cNvGrpSpPr/>
            <p:nvPr/>
          </p:nvGrpSpPr>
          <p:grpSpPr>
            <a:xfrm>
              <a:off x="13802508" y="6297168"/>
              <a:ext cx="4069744" cy="10397367"/>
              <a:chOff x="3165880" y="6475475"/>
              <a:chExt cx="3192780" cy="10397367"/>
            </a:xfrm>
          </p:grpSpPr>
          <p:sp>
            <p:nvSpPr>
              <p:cNvPr id="47" name="TextBox 46">
                <a:extLst>
                  <a:ext uri="{FF2B5EF4-FFF2-40B4-BE49-F238E27FC236}">
                    <a16:creationId xmlns:a16="http://schemas.microsoft.com/office/drawing/2014/main" id="{E5345DF6-6B66-45F6-8501-F11AF7CB48F1}"/>
                  </a:ext>
                </a:extLst>
              </p:cNvPr>
              <p:cNvSpPr txBox="1"/>
              <p:nvPr/>
            </p:nvSpPr>
            <p:spPr>
              <a:xfrm>
                <a:off x="3349134" y="6475475"/>
                <a:ext cx="2895600" cy="765570"/>
              </a:xfrm>
              <a:prstGeom prst="rect">
                <a:avLst/>
              </a:prstGeom>
              <a:noFill/>
            </p:spPr>
            <p:txBody>
              <a:bodyPr wrap="square" rtlCol="0">
                <a:spAutoFit/>
              </a:bodyPr>
              <a:lstStyle/>
              <a:p>
                <a:pPr algn="ctr"/>
                <a:r>
                  <a:rPr lang="en-US" sz="3600" dirty="0">
                    <a:solidFill>
                      <a:srgbClr val="67797F"/>
                    </a:solidFill>
                    <a:latin typeface="+mj-lt"/>
                  </a:rPr>
                  <a:t>Drue Freeman</a:t>
                </a:r>
                <a:endParaRPr lang="uk-UA" sz="3600" dirty="0">
                  <a:solidFill>
                    <a:srgbClr val="67797F"/>
                  </a:solidFill>
                  <a:latin typeface="+mj-lt"/>
                </a:endParaRPr>
              </a:p>
            </p:txBody>
          </p:sp>
          <p:sp>
            <p:nvSpPr>
              <p:cNvPr id="48" name="TextBox 47">
                <a:extLst>
                  <a:ext uri="{FF2B5EF4-FFF2-40B4-BE49-F238E27FC236}">
                    <a16:creationId xmlns:a16="http://schemas.microsoft.com/office/drawing/2014/main" id="{F0A2F4D1-DDEE-47C6-85B1-1B7C61D69870}"/>
                  </a:ext>
                </a:extLst>
              </p:cNvPr>
              <p:cNvSpPr txBox="1"/>
              <p:nvPr/>
            </p:nvSpPr>
            <p:spPr>
              <a:xfrm>
                <a:off x="3165880" y="7977645"/>
                <a:ext cx="3192780" cy="8895197"/>
              </a:xfrm>
              <a:prstGeom prst="rect">
                <a:avLst/>
              </a:prstGeom>
              <a:noFill/>
            </p:spPr>
            <p:txBody>
              <a:bodyPr wrap="square" rtlCol="0">
                <a:spAutoFit/>
              </a:bodyPr>
              <a:lstStyle/>
              <a:p>
                <a:pPr algn="ctr"/>
                <a:r>
                  <a:rPr lang="en-US" sz="3000" dirty="0">
                    <a:solidFill>
                      <a:srgbClr val="67797F"/>
                    </a:solidFill>
                  </a:rPr>
                  <a:t>Drue Freeman is a 30-year semiconductor veteran. He advises and consults for</a:t>
                </a:r>
              </a:p>
              <a:p>
                <a:pPr algn="ctr"/>
                <a:r>
                  <a:rPr lang="en-US" sz="3000" dirty="0">
                    <a:solidFill>
                      <a:srgbClr val="67797F"/>
                    </a:solidFill>
                  </a:rPr>
                  <a:t>technology companies ranging from early-stage start-ups to multi-billion dollar</a:t>
                </a:r>
              </a:p>
              <a:p>
                <a:pPr algn="ctr"/>
                <a:r>
                  <a:rPr lang="en-US" sz="3000" dirty="0">
                    <a:solidFill>
                      <a:srgbClr val="67797F"/>
                    </a:solidFill>
                  </a:rPr>
                  <a:t>corporations and for financial institutions investigating the implications of the</a:t>
                </a:r>
              </a:p>
              <a:p>
                <a:pPr algn="ctr"/>
                <a:r>
                  <a:rPr lang="en-US" sz="3000" dirty="0">
                    <a:solidFill>
                      <a:srgbClr val="67797F"/>
                    </a:solidFill>
                  </a:rPr>
                  <a:t>technological disruptions impacting the automotive industry.</a:t>
                </a:r>
                <a:r>
                  <a:rPr lang="en-US" sz="3200" dirty="0">
                    <a:solidFill>
                      <a:srgbClr val="67797F"/>
                    </a:solidFill>
                  </a:rPr>
                  <a:t> </a:t>
                </a:r>
              </a:p>
            </p:txBody>
          </p:sp>
          <p:sp>
            <p:nvSpPr>
              <p:cNvPr id="49" name="TextBox 48">
                <a:extLst>
                  <a:ext uri="{FF2B5EF4-FFF2-40B4-BE49-F238E27FC236}">
                    <a16:creationId xmlns:a16="http://schemas.microsoft.com/office/drawing/2014/main" id="{088E766F-CB4E-409A-9B20-20519E888D0C}"/>
                  </a:ext>
                </a:extLst>
              </p:cNvPr>
              <p:cNvSpPr txBox="1"/>
              <p:nvPr/>
            </p:nvSpPr>
            <p:spPr>
              <a:xfrm>
                <a:off x="3314471" y="7257338"/>
                <a:ext cx="2895600" cy="692658"/>
              </a:xfrm>
              <a:prstGeom prst="rect">
                <a:avLst/>
              </a:prstGeom>
              <a:noFill/>
            </p:spPr>
            <p:txBody>
              <a:bodyPr wrap="square" rtlCol="0">
                <a:spAutoFit/>
              </a:bodyPr>
              <a:lstStyle/>
              <a:p>
                <a:pPr algn="ctr"/>
                <a:r>
                  <a:rPr lang="en-US" sz="3200" dirty="0">
                    <a:solidFill>
                      <a:schemeClr val="accent1"/>
                    </a:solidFill>
                    <a:latin typeface="+mj-lt"/>
                  </a:rPr>
                  <a:t>Strategic</a:t>
                </a:r>
                <a:r>
                  <a:rPr lang="en-US" sz="2400" dirty="0">
                    <a:solidFill>
                      <a:schemeClr val="accent1"/>
                    </a:solidFill>
                    <a:latin typeface="+mj-lt"/>
                  </a:rPr>
                  <a:t> </a:t>
                </a:r>
                <a:r>
                  <a:rPr lang="en-US" sz="3200" dirty="0">
                    <a:solidFill>
                      <a:schemeClr val="accent1"/>
                    </a:solidFill>
                    <a:latin typeface="+mj-lt"/>
                  </a:rPr>
                  <a:t>Advisor</a:t>
                </a:r>
                <a:endParaRPr lang="uk-UA" sz="3200" dirty="0">
                  <a:solidFill>
                    <a:schemeClr val="accent1"/>
                  </a:solidFill>
                  <a:latin typeface="+mj-lt"/>
                </a:endParaRPr>
              </a:p>
            </p:txBody>
          </p:sp>
        </p:grpSp>
      </p:grpSp>
    </p:spTree>
    <p:extLst>
      <p:ext uri="{BB962C8B-B14F-4D97-AF65-F5344CB8AC3E}">
        <p14:creationId xmlns:p14="http://schemas.microsoft.com/office/powerpoint/2010/main" val="267413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1700" y="6304002"/>
            <a:ext cx="6324600" cy="1107996"/>
          </a:xfrm>
          <a:prstGeom prst="rect">
            <a:avLst/>
          </a:prstGeom>
          <a:noFill/>
        </p:spPr>
        <p:txBody>
          <a:bodyPr wrap="square" rtlCol="0">
            <a:spAutoFit/>
          </a:bodyPr>
          <a:lstStyle/>
          <a:p>
            <a:pPr algn="ctr"/>
            <a:r>
              <a:rPr lang="en-US" sz="6600" b="1" dirty="0">
                <a:solidFill>
                  <a:schemeClr val="accent1"/>
                </a:solidFill>
                <a:ea typeface="Lato Semibold" panose="020F0502020204030203" pitchFamily="34" charset="0"/>
                <a:cs typeface="Lato Semibold" panose="020F0502020204030203" pitchFamily="34" charset="0"/>
              </a:rPr>
              <a:t>Questions?</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4" name="Group 3"/>
          <p:cNvGrpSpPr/>
          <p:nvPr/>
        </p:nvGrpSpPr>
        <p:grpSpPr>
          <a:xfrm>
            <a:off x="6156325" y="6172200"/>
            <a:ext cx="685800" cy="6858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11445875" y="6858000"/>
            <a:ext cx="685800" cy="6858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953000" y="9982200"/>
            <a:ext cx="8877300" cy="1200329"/>
          </a:xfrm>
          <a:prstGeom prst="rect">
            <a:avLst/>
          </a:prstGeom>
          <a:noFill/>
        </p:spPr>
        <p:txBody>
          <a:bodyPr wrap="square" rtlCol="0">
            <a:spAutoFit/>
          </a:bodyPr>
          <a:lstStyle/>
          <a:p>
            <a:pPr algn="ctr"/>
            <a:r>
              <a:rPr lang="en-US" sz="4000" b="1" dirty="0">
                <a:solidFill>
                  <a:schemeClr val="accent1"/>
                </a:solidFill>
                <a:ea typeface="Lato Semibold" panose="020F0502020204030203" pitchFamily="34" charset="0"/>
                <a:cs typeface="Lato Semibold" panose="020F0502020204030203" pitchFamily="34" charset="0"/>
              </a:rPr>
              <a:t>contact us for more information:</a:t>
            </a:r>
          </a:p>
          <a:p>
            <a:pPr algn="ctr"/>
            <a:r>
              <a:rPr lang="en-US" sz="3200" b="1" dirty="0">
                <a:ea typeface="Lato Semibold" panose="020F0502020204030203" pitchFamily="34" charset="0"/>
                <a:cs typeface="Lato Semibold" panose="020F0502020204030203" pitchFamily="34" charset="0"/>
              </a:rPr>
              <a:t>bmassey@ridarsystems.com</a:t>
            </a:r>
          </a:p>
        </p:txBody>
      </p:sp>
    </p:spTree>
    <p:extLst>
      <p:ext uri="{BB962C8B-B14F-4D97-AF65-F5344CB8AC3E}">
        <p14:creationId xmlns:p14="http://schemas.microsoft.com/office/powerpoint/2010/main" val="40100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063922"/>
            <a:ext cx="5448300" cy="715581"/>
          </a:xfrm>
        </p:spPr>
        <p:txBody>
          <a:bodyPr/>
          <a:lstStyle/>
          <a:p>
            <a:r>
              <a:rPr lang="en-US" b="0" dirty="0">
                <a:latin typeface="Arial Black" panose="020B0A04020102020204" pitchFamily="34" charset="0"/>
              </a:rPr>
              <a:t>Problem</a:t>
            </a:r>
            <a:endParaRPr lang="uk-UA" b="0" dirty="0">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2</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55864" y="2003455"/>
            <a:ext cx="16576271" cy="646331"/>
          </a:xfrm>
          <a:prstGeom prst="rect">
            <a:avLst/>
          </a:prstGeom>
          <a:noFill/>
        </p:spPr>
        <p:txBody>
          <a:bodyPr wrap="square" rtlCol="0">
            <a:spAutoFit/>
          </a:bodyPr>
          <a:lstStyle/>
          <a:p>
            <a:r>
              <a:rPr lang="en-US" sz="3600" dirty="0">
                <a:latin typeface="+mj-lt"/>
              </a:rPr>
              <a:t>Riders are not always visible to Drivers…</a:t>
            </a:r>
          </a:p>
        </p:txBody>
      </p:sp>
      <p:pic>
        <p:nvPicPr>
          <p:cNvPr id="2" name="Picture 1">
            <a:extLst>
              <a:ext uri="{FF2B5EF4-FFF2-40B4-BE49-F238E27FC236}">
                <a16:creationId xmlns:a16="http://schemas.microsoft.com/office/drawing/2014/main" id="{EF397721-4252-4F4E-998E-77D1383C142F}"/>
              </a:ext>
            </a:extLst>
          </p:cNvPr>
          <p:cNvPicPr>
            <a:picLocks noChangeAspect="1"/>
          </p:cNvPicPr>
          <p:nvPr/>
        </p:nvPicPr>
        <p:blipFill>
          <a:blip r:embed="rId3"/>
          <a:stretch>
            <a:fillRect/>
          </a:stretch>
        </p:blipFill>
        <p:spPr>
          <a:xfrm>
            <a:off x="752959" y="2998534"/>
            <a:ext cx="7882812" cy="2633701"/>
          </a:xfrm>
          <a:prstGeom prst="rect">
            <a:avLst/>
          </a:prstGeom>
        </p:spPr>
      </p:pic>
      <p:pic>
        <p:nvPicPr>
          <p:cNvPr id="6" name="Picture 5" descr="A person riding a bicycle on a city street&#10;&#10;Description automatically generated">
            <a:extLst>
              <a:ext uri="{FF2B5EF4-FFF2-40B4-BE49-F238E27FC236}">
                <a16:creationId xmlns:a16="http://schemas.microsoft.com/office/drawing/2014/main" id="{D9C3D238-37BD-4926-9DF5-64F7AA0C6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88" y="5429897"/>
            <a:ext cx="5945924" cy="3963949"/>
          </a:xfrm>
          <a:prstGeom prst="rect">
            <a:avLst/>
          </a:prstGeom>
        </p:spPr>
      </p:pic>
      <p:pic>
        <p:nvPicPr>
          <p:cNvPr id="12" name="Picture 11" descr="A group of people on a city street filled with lots of traffic&#10;&#10;Description automatically generated">
            <a:extLst>
              <a:ext uri="{FF2B5EF4-FFF2-40B4-BE49-F238E27FC236}">
                <a16:creationId xmlns:a16="http://schemas.microsoft.com/office/drawing/2014/main" id="{5C684432-7082-4934-B2F0-8900A36EA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2218" y="200770"/>
            <a:ext cx="5467483" cy="3605369"/>
          </a:xfrm>
          <a:prstGeom prst="rect">
            <a:avLst/>
          </a:prstGeom>
        </p:spPr>
      </p:pic>
      <p:pic>
        <p:nvPicPr>
          <p:cNvPr id="14" name="Picture 13" descr="A person riding a motorcycle down a street next to a car&#10;&#10;Description automatically generated">
            <a:extLst>
              <a:ext uri="{FF2B5EF4-FFF2-40B4-BE49-F238E27FC236}">
                <a16:creationId xmlns:a16="http://schemas.microsoft.com/office/drawing/2014/main" id="{B55D0C05-3B5A-4D74-8621-0C7D0558A7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345" y="5429897"/>
            <a:ext cx="5069884" cy="4668098"/>
          </a:xfrm>
          <a:prstGeom prst="rect">
            <a:avLst/>
          </a:prstGeom>
        </p:spPr>
      </p:pic>
      <p:pic>
        <p:nvPicPr>
          <p:cNvPr id="16" name="Picture 15" descr="A picture containing road, building, outdoor, skating&#10;&#10;Description automatically generated">
            <a:extLst>
              <a:ext uri="{FF2B5EF4-FFF2-40B4-BE49-F238E27FC236}">
                <a16:creationId xmlns:a16="http://schemas.microsoft.com/office/drawing/2014/main" id="{87EE4F30-1E55-49DF-B4F9-896BAED5B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1556" y="8768646"/>
            <a:ext cx="5172075" cy="3413570"/>
          </a:xfrm>
          <a:prstGeom prst="rect">
            <a:avLst/>
          </a:prstGeom>
        </p:spPr>
      </p:pic>
      <p:pic>
        <p:nvPicPr>
          <p:cNvPr id="17" name="Picture 16">
            <a:extLst>
              <a:ext uri="{FF2B5EF4-FFF2-40B4-BE49-F238E27FC236}">
                <a16:creationId xmlns:a16="http://schemas.microsoft.com/office/drawing/2014/main" id="{8D864BE2-0BD6-4C53-93DB-BE922C127566}"/>
              </a:ext>
            </a:extLst>
          </p:cNvPr>
          <p:cNvPicPr>
            <a:picLocks noChangeAspect="1"/>
          </p:cNvPicPr>
          <p:nvPr/>
        </p:nvPicPr>
        <p:blipFill>
          <a:blip r:embed="rId8"/>
          <a:stretch>
            <a:fillRect/>
          </a:stretch>
        </p:blipFill>
        <p:spPr>
          <a:xfrm>
            <a:off x="11144929" y="4524665"/>
            <a:ext cx="6645997" cy="4234221"/>
          </a:xfrm>
          <a:prstGeom prst="rect">
            <a:avLst/>
          </a:prstGeom>
        </p:spPr>
      </p:pic>
      <p:pic>
        <p:nvPicPr>
          <p:cNvPr id="19" name="Picture 18" descr="A person driving a car&#10;&#10;Description automatically generated">
            <a:extLst>
              <a:ext uri="{FF2B5EF4-FFF2-40B4-BE49-F238E27FC236}">
                <a16:creationId xmlns:a16="http://schemas.microsoft.com/office/drawing/2014/main" id="{844080F4-C6EC-47B3-84EC-FE2C129E3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474" y="9254649"/>
            <a:ext cx="4724400" cy="2536139"/>
          </a:xfrm>
          <a:prstGeom prst="rect">
            <a:avLst/>
          </a:prstGeom>
        </p:spPr>
      </p:pic>
      <p:pic>
        <p:nvPicPr>
          <p:cNvPr id="21" name="Picture 20" descr="A bicycle is parked next to a car&#10;&#10;Description automatically generated">
            <a:extLst>
              <a:ext uri="{FF2B5EF4-FFF2-40B4-BE49-F238E27FC236}">
                <a16:creationId xmlns:a16="http://schemas.microsoft.com/office/drawing/2014/main" id="{B9AA74EC-6EE0-4C6A-BD3C-07D1C957A1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4811" y="9889438"/>
            <a:ext cx="6000750" cy="3371850"/>
          </a:xfrm>
          <a:prstGeom prst="rect">
            <a:avLst/>
          </a:prstGeom>
        </p:spPr>
      </p:pic>
      <p:pic>
        <p:nvPicPr>
          <p:cNvPr id="23" name="Picture 22" descr="A bicycle in front of a flower&#10;&#10;Description automatically generated">
            <a:extLst>
              <a:ext uri="{FF2B5EF4-FFF2-40B4-BE49-F238E27FC236}">
                <a16:creationId xmlns:a16="http://schemas.microsoft.com/office/drawing/2014/main" id="{FB92AB89-6916-40CC-BC1F-499EC83A3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5485" y="2808120"/>
            <a:ext cx="2860076" cy="1903251"/>
          </a:xfrm>
          <a:prstGeom prst="rect">
            <a:avLst/>
          </a:prstGeom>
        </p:spPr>
      </p:pic>
    </p:spTree>
    <p:extLst>
      <p:ext uri="{BB962C8B-B14F-4D97-AF65-F5344CB8AC3E}">
        <p14:creationId xmlns:p14="http://schemas.microsoft.com/office/powerpoint/2010/main" val="292062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3</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73529" y="2209800"/>
            <a:ext cx="16576271" cy="5632311"/>
          </a:xfrm>
          <a:prstGeom prst="rect">
            <a:avLst/>
          </a:prstGeom>
          <a:noFill/>
        </p:spPr>
        <p:txBody>
          <a:bodyPr wrap="square" rtlCol="0">
            <a:spAutoFit/>
          </a:bodyPr>
          <a:lstStyle/>
          <a:p>
            <a:pPr marL="571500" indent="-571500">
              <a:buFont typeface="Arial" panose="020B0604020202020204" pitchFamily="34" charset="0"/>
              <a:buChar char="•"/>
            </a:pPr>
            <a:r>
              <a:rPr lang="en-US" sz="3600" b="1" dirty="0">
                <a:latin typeface="+mj-lt"/>
              </a:rPr>
              <a:t>Multiple Stakeholders</a:t>
            </a:r>
            <a:r>
              <a:rPr lang="en-US" sz="3600" dirty="0">
                <a:latin typeface="+mj-lt"/>
              </a:rPr>
              <a:t> (Regulators, Legislature, Urban Planners, IoT Companies, Commuters). </a:t>
            </a:r>
            <a:r>
              <a:rPr lang="en-US" sz="3600" i="1" dirty="0">
                <a:latin typeface="+mj-lt"/>
              </a:rPr>
              <a:t>Others?</a:t>
            </a:r>
          </a:p>
          <a:p>
            <a:endParaRPr lang="en-US" sz="3600" dirty="0">
              <a:latin typeface="+mj-lt"/>
            </a:endParaRPr>
          </a:p>
          <a:p>
            <a:pPr marL="571500" indent="-571500">
              <a:buFont typeface="Arial" panose="020B0604020202020204" pitchFamily="34" charset="0"/>
              <a:buChar char="•"/>
            </a:pPr>
            <a:r>
              <a:rPr lang="en-US" sz="3600" b="1" dirty="0">
                <a:latin typeface="+mj-lt"/>
              </a:rPr>
              <a:t>Public</a:t>
            </a:r>
            <a:r>
              <a:rPr lang="en-US" sz="3600" dirty="0">
                <a:latin typeface="+mj-lt"/>
              </a:rPr>
              <a:t> </a:t>
            </a:r>
            <a:r>
              <a:rPr lang="en-US" sz="3600" b="1" dirty="0">
                <a:latin typeface="+mj-lt"/>
              </a:rPr>
              <a:t>Inclusion: Outreach &amp; Education</a:t>
            </a:r>
          </a:p>
          <a:p>
            <a:endParaRPr lang="en-US" sz="3600" b="1" dirty="0">
              <a:latin typeface="+mj-lt"/>
            </a:endParaRPr>
          </a:p>
          <a:p>
            <a:pPr marL="571500" indent="-571500">
              <a:buFont typeface="Arial" panose="020B0604020202020204" pitchFamily="34" charset="0"/>
              <a:buChar char="•"/>
            </a:pPr>
            <a:r>
              <a:rPr lang="en-US" sz="3600" b="1" dirty="0">
                <a:latin typeface="+mj-lt"/>
              </a:rPr>
              <a:t>Enforcement</a:t>
            </a:r>
            <a:r>
              <a:rPr lang="en-US" sz="3600" dirty="0">
                <a:latin typeface="+mj-lt"/>
              </a:rPr>
              <a:t> of Road-Sharing: Initially teaching opportunities </a:t>
            </a:r>
            <a:r>
              <a:rPr lang="en-US" sz="3600" u="sng" dirty="0">
                <a:latin typeface="+mj-lt"/>
              </a:rPr>
              <a:t>then</a:t>
            </a:r>
            <a:r>
              <a:rPr lang="en-US" sz="3600" dirty="0">
                <a:latin typeface="+mj-lt"/>
              </a:rPr>
              <a:t> enforcement. </a:t>
            </a:r>
            <a:r>
              <a:rPr lang="en-US" sz="3600" i="1" dirty="0">
                <a:latin typeface="+mj-lt"/>
              </a:rPr>
              <a:t>Thoughts?</a:t>
            </a:r>
          </a:p>
          <a:p>
            <a:endParaRPr lang="en-US" sz="3600" dirty="0">
              <a:latin typeface="+mj-lt"/>
            </a:endParaRPr>
          </a:p>
          <a:p>
            <a:pPr marL="571500" indent="-571500">
              <a:buFont typeface="Arial" panose="020B0604020202020204" pitchFamily="34" charset="0"/>
              <a:buChar char="•"/>
            </a:pPr>
            <a:r>
              <a:rPr lang="en-US" sz="3600" b="1" dirty="0">
                <a:latin typeface="+mj-lt"/>
              </a:rPr>
              <a:t>Adaptation</a:t>
            </a:r>
            <a:r>
              <a:rPr lang="en-US" sz="3600" dirty="0">
                <a:latin typeface="+mj-lt"/>
              </a:rPr>
              <a:t> of Infrastructure/Streets to include ALL forms of mobility: </a:t>
            </a:r>
            <a:r>
              <a:rPr lang="en-US" sz="3600" i="1" dirty="0">
                <a:latin typeface="+mj-lt"/>
              </a:rPr>
              <a:t>How?</a:t>
            </a:r>
          </a:p>
          <a:p>
            <a:endParaRPr lang="en-US" sz="3600" dirty="0">
              <a:latin typeface="+mj-lt"/>
            </a:endParaRPr>
          </a:p>
        </p:txBody>
      </p:sp>
      <p:pic>
        <p:nvPicPr>
          <p:cNvPr id="1026" name="Picture 2">
            <a:extLst>
              <a:ext uri="{FF2B5EF4-FFF2-40B4-BE49-F238E27FC236}">
                <a16:creationId xmlns:a16="http://schemas.microsoft.com/office/drawing/2014/main" id="{F71FBFC8-EF2C-4C45-87B6-3CFF762B3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467600"/>
            <a:ext cx="97536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4">
            <a:extLst>
              <a:ext uri="{FF2B5EF4-FFF2-40B4-BE49-F238E27FC236}">
                <a16:creationId xmlns:a16="http://schemas.microsoft.com/office/drawing/2014/main" id="{461F42D6-BA46-4D5B-AC60-082106C734C6}"/>
              </a:ext>
            </a:extLst>
          </p:cNvPr>
          <p:cNvSpPr txBox="1">
            <a:spLocks/>
          </p:cNvSpPr>
          <p:nvPr/>
        </p:nvSpPr>
        <p:spPr>
          <a:xfrm>
            <a:off x="873529" y="784276"/>
            <a:ext cx="5448300" cy="1338828"/>
          </a:xfrm>
          <a:prstGeom prst="rect">
            <a:avLst/>
          </a:prstGeom>
          <a:noFill/>
        </p:spPr>
        <p:txBody>
          <a:bodyPr wrap="square" rtlCol="0">
            <a:sp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b="0" dirty="0">
                <a:solidFill>
                  <a:srgbClr val="00456E"/>
                </a:solidFill>
                <a:latin typeface="Arial Black" panose="020B0A04020102020204" pitchFamily="34" charset="0"/>
              </a:rPr>
              <a:t>Vision Zero </a:t>
            </a:r>
          </a:p>
          <a:p>
            <a:r>
              <a:rPr lang="en-US" b="0" dirty="0">
                <a:solidFill>
                  <a:srgbClr val="27AAE1"/>
                </a:solidFill>
                <a:latin typeface="Arial Black" panose="020B0A04020102020204" pitchFamily="34" charset="0"/>
              </a:rPr>
              <a:t>Efforts</a:t>
            </a:r>
          </a:p>
        </p:txBody>
      </p:sp>
    </p:spTree>
    <p:extLst>
      <p:ext uri="{BB962C8B-B14F-4D97-AF65-F5344CB8AC3E}">
        <p14:creationId xmlns:p14="http://schemas.microsoft.com/office/powerpoint/2010/main" val="155847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4</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73529" y="2209800"/>
            <a:ext cx="16576271" cy="13388280"/>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mj-lt"/>
              </a:rPr>
              <a:t>Ridar Systems</a:t>
            </a:r>
          </a:p>
          <a:p>
            <a:pPr marL="1257300" lvl="1" indent="-571500">
              <a:buFont typeface="Arial" panose="020B0604020202020204" pitchFamily="34" charset="0"/>
              <a:buChar char="•"/>
            </a:pPr>
            <a:r>
              <a:rPr lang="en-US" sz="3600" dirty="0">
                <a:latin typeface="+mj-lt"/>
              </a:rPr>
              <a:t>Passive Safety</a:t>
            </a:r>
          </a:p>
          <a:p>
            <a:pPr marL="1257300" lvl="1" indent="-571500">
              <a:buFont typeface="Arial" panose="020B0604020202020204" pitchFamily="34" charset="0"/>
              <a:buChar char="•"/>
            </a:pPr>
            <a:r>
              <a:rPr lang="en-US" sz="3600" dirty="0">
                <a:latin typeface="+mj-lt"/>
              </a:rPr>
              <a:t>Driver UX to minimize notifications &amp; distraction (verbal, visual, audible) </a:t>
            </a:r>
          </a:p>
          <a:p>
            <a:pPr marL="1257300" lvl="1" indent="-571500">
              <a:buFont typeface="Arial" panose="020B0604020202020204" pitchFamily="34" charset="0"/>
              <a:buChar char="•"/>
            </a:pPr>
            <a:r>
              <a:rPr lang="en-US" sz="3600" dirty="0">
                <a:latin typeface="+mj-lt"/>
              </a:rPr>
              <a:t>Headless unit for two-wheelers</a:t>
            </a:r>
          </a:p>
          <a:p>
            <a:pPr marL="571500" indent="-571500">
              <a:buFont typeface="Arial" panose="020B0604020202020204" pitchFamily="34" charset="0"/>
              <a:buChar char="•"/>
            </a:pPr>
            <a:r>
              <a:rPr lang="en-US" sz="3600" dirty="0">
                <a:latin typeface="+mj-lt"/>
              </a:rPr>
              <a:t>Adoption</a:t>
            </a:r>
          </a:p>
          <a:p>
            <a:pPr marL="1257300" lvl="1" indent="-571500">
              <a:buFont typeface="Arial" panose="020B0604020202020204" pitchFamily="34" charset="0"/>
              <a:buChar char="•"/>
            </a:pPr>
            <a:r>
              <a:rPr lang="en-US" sz="3600" dirty="0">
                <a:latin typeface="+mj-lt"/>
              </a:rPr>
              <a:t>Utilize Metropolitan/City Vehicles/Drivers</a:t>
            </a:r>
          </a:p>
          <a:p>
            <a:pPr marL="1943100" lvl="2" indent="-571500">
              <a:buFont typeface="Arial" panose="020B0604020202020204" pitchFamily="34" charset="0"/>
              <a:buChar char="•"/>
            </a:pPr>
            <a:r>
              <a:rPr lang="en-US" sz="3600" dirty="0">
                <a:latin typeface="+mj-lt"/>
              </a:rPr>
              <a:t>Ability to monitor usage</a:t>
            </a:r>
          </a:p>
          <a:p>
            <a:pPr marL="1943100" lvl="2" indent="-571500">
              <a:buFont typeface="Arial" panose="020B0604020202020204" pitchFamily="34" charset="0"/>
              <a:buChar char="•"/>
            </a:pPr>
            <a:r>
              <a:rPr lang="en-US" sz="3600" dirty="0">
                <a:latin typeface="+mj-lt"/>
              </a:rPr>
              <a:t>Gather notification feedback</a:t>
            </a:r>
          </a:p>
          <a:p>
            <a:pPr marL="1943100" lvl="2" indent="-571500">
              <a:buFont typeface="Arial" panose="020B0604020202020204" pitchFamily="34" charset="0"/>
              <a:buChar char="•"/>
            </a:pPr>
            <a:r>
              <a:rPr lang="en-US" sz="3600" dirty="0">
                <a:latin typeface="+mj-lt"/>
              </a:rPr>
              <a:t>Insurance Discounts</a:t>
            </a:r>
          </a:p>
          <a:p>
            <a:pPr marL="1943100" lvl="2" indent="-571500">
              <a:buFont typeface="Arial" panose="020B0604020202020204" pitchFamily="34" charset="0"/>
              <a:buChar char="•"/>
            </a:pPr>
            <a:r>
              <a:rPr lang="en-US" sz="3600" dirty="0"/>
              <a:t>Near-misses/ # of interactions</a:t>
            </a:r>
          </a:p>
          <a:p>
            <a:pPr marL="1943100" lvl="2" indent="-571500">
              <a:buFont typeface="Arial" panose="020B0604020202020204" pitchFamily="34" charset="0"/>
              <a:buChar char="•"/>
            </a:pPr>
            <a:r>
              <a:rPr lang="en-US" sz="3600" dirty="0">
                <a:latin typeface="+mj-lt"/>
              </a:rPr>
              <a:t>Adjust Notifications/minimize false-positives</a:t>
            </a:r>
          </a:p>
          <a:p>
            <a:pPr marL="1257300" lvl="1" indent="-571500">
              <a:buFont typeface="Arial" panose="020B0604020202020204" pitchFamily="34" charset="0"/>
              <a:buChar char="•"/>
            </a:pPr>
            <a:r>
              <a:rPr lang="en-US" sz="3600" dirty="0">
                <a:latin typeface="+mj-lt"/>
              </a:rPr>
              <a:t>Encourage Cyclists/Clubs to Participate</a:t>
            </a:r>
          </a:p>
          <a:p>
            <a:pPr marL="1943100" lvl="2" indent="-571500">
              <a:buFont typeface="Arial" panose="020B0604020202020204" pitchFamily="34" charset="0"/>
              <a:buChar char="•"/>
            </a:pPr>
            <a:r>
              <a:rPr lang="en-US" sz="3600" dirty="0">
                <a:latin typeface="+mj-lt"/>
              </a:rPr>
              <a:t>Anonymized User Data</a:t>
            </a:r>
          </a:p>
          <a:p>
            <a:pPr marL="1943100" lvl="2" indent="-571500">
              <a:buFont typeface="Arial" panose="020B0604020202020204" pitchFamily="34" charset="0"/>
              <a:buChar char="•"/>
            </a:pPr>
            <a:r>
              <a:rPr lang="en-US" sz="3600" dirty="0">
                <a:latin typeface="+mj-lt"/>
              </a:rPr>
              <a:t>Gamification</a:t>
            </a:r>
          </a:p>
          <a:p>
            <a:pPr marL="1943100" lvl="2" indent="-571500">
              <a:buFont typeface="Arial" panose="020B0604020202020204" pitchFamily="34" charset="0"/>
              <a:buChar char="•"/>
            </a:pPr>
            <a:r>
              <a:rPr lang="en-US" sz="3600" dirty="0">
                <a:latin typeface="+mj-lt"/>
              </a:rPr>
              <a:t>Collect data</a:t>
            </a:r>
          </a:p>
          <a:p>
            <a:pPr marL="2628900" lvl="3" indent="-571500">
              <a:buFont typeface="Arial" panose="020B0604020202020204" pitchFamily="34" charset="0"/>
              <a:buChar char="•"/>
            </a:pPr>
            <a:r>
              <a:rPr lang="en-US" sz="3600" dirty="0">
                <a:latin typeface="+mj-lt"/>
              </a:rPr>
              <a:t>Geofence Intersections of high accident rates</a:t>
            </a:r>
          </a:p>
          <a:p>
            <a:pPr marL="2628900" lvl="3" indent="-571500">
              <a:buFont typeface="Arial" panose="020B0604020202020204" pitchFamily="34" charset="0"/>
              <a:buChar char="•"/>
            </a:pPr>
            <a:r>
              <a:rPr lang="en-US" sz="3600" dirty="0">
                <a:latin typeface="+mj-lt"/>
              </a:rPr>
              <a:t>Near-misses/ # of interactions</a:t>
            </a:r>
          </a:p>
          <a:p>
            <a:pPr lvl="3"/>
            <a:endParaRPr lang="en-US" sz="3600" dirty="0">
              <a:latin typeface="+mj-lt"/>
            </a:endParaRPr>
          </a:p>
          <a:p>
            <a:pPr marL="2628900" lvl="3"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257300" lvl="1" indent="-571500">
              <a:buFont typeface="Arial" panose="020B0604020202020204" pitchFamily="34" charset="0"/>
              <a:buChar char="•"/>
            </a:pPr>
            <a:endParaRPr lang="en-US" sz="3600" dirty="0">
              <a:latin typeface="+mj-lt"/>
            </a:endParaRPr>
          </a:p>
          <a:p>
            <a:endParaRPr lang="en-US" sz="3600" dirty="0">
              <a:latin typeface="+mj-lt"/>
            </a:endParaRPr>
          </a:p>
        </p:txBody>
      </p:sp>
      <p:sp>
        <p:nvSpPr>
          <p:cNvPr id="18" name="Title 4">
            <a:extLst>
              <a:ext uri="{FF2B5EF4-FFF2-40B4-BE49-F238E27FC236}">
                <a16:creationId xmlns:a16="http://schemas.microsoft.com/office/drawing/2014/main" id="{461F42D6-BA46-4D5B-AC60-082106C734C6}"/>
              </a:ext>
            </a:extLst>
          </p:cNvPr>
          <p:cNvSpPr txBox="1">
            <a:spLocks/>
          </p:cNvSpPr>
          <p:nvPr/>
        </p:nvSpPr>
        <p:spPr>
          <a:xfrm>
            <a:off x="873528" y="784276"/>
            <a:ext cx="8041871" cy="1338828"/>
          </a:xfrm>
          <a:prstGeom prst="rect">
            <a:avLst/>
          </a:prstGeom>
          <a:noFill/>
        </p:spPr>
        <p:txBody>
          <a:bodyPr wrap="square" rtlCol="0">
            <a:sp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b="0" dirty="0">
                <a:solidFill>
                  <a:srgbClr val="00456E"/>
                </a:solidFill>
                <a:latin typeface="Arial Black" panose="020B0A04020102020204" pitchFamily="34" charset="0"/>
              </a:rPr>
              <a:t>Enhanced Vision Zero</a:t>
            </a:r>
          </a:p>
          <a:p>
            <a:r>
              <a:rPr lang="en-US" b="0" dirty="0">
                <a:solidFill>
                  <a:srgbClr val="27AAE1"/>
                </a:solidFill>
                <a:latin typeface="Arial Black" panose="020B0A04020102020204" pitchFamily="34" charset="0"/>
              </a:rPr>
              <a:t>Efforts</a:t>
            </a:r>
          </a:p>
        </p:txBody>
      </p:sp>
    </p:spTree>
    <p:extLst>
      <p:ext uri="{BB962C8B-B14F-4D97-AF65-F5344CB8AC3E}">
        <p14:creationId xmlns:p14="http://schemas.microsoft.com/office/powerpoint/2010/main" val="392939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9789" y="754594"/>
            <a:ext cx="5448300" cy="1338828"/>
          </a:xfrm>
        </p:spPr>
        <p:txBody>
          <a:bodyPr/>
          <a:lstStyle/>
          <a:p>
            <a:r>
              <a:rPr lang="en-US" b="0" dirty="0">
                <a:solidFill>
                  <a:srgbClr val="00456E"/>
                </a:solidFill>
                <a:latin typeface="Arial Black" panose="020B0A04020102020204" pitchFamily="34" charset="0"/>
              </a:rPr>
              <a:t>Application </a:t>
            </a:r>
            <a:r>
              <a:rPr lang="en-US" b="0" dirty="0">
                <a:solidFill>
                  <a:srgbClr val="27AAE1"/>
                </a:solidFill>
                <a:latin typeface="Arial Black" panose="020B0A04020102020204" pitchFamily="34" charset="0"/>
              </a:rPr>
              <a:t>Solution</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5</a:t>
            </a:fld>
            <a:endParaRPr dirty="0"/>
          </a:p>
        </p:txBody>
      </p:sp>
      <p:sp>
        <p:nvSpPr>
          <p:cNvPr id="35" name="Freeform 254"/>
          <p:cNvSpPr>
            <a:spLocks noEditPoints="1"/>
          </p:cNvSpPr>
          <p:nvPr/>
        </p:nvSpPr>
        <p:spPr bwMode="auto">
          <a:xfrm rot="18900000">
            <a:off x="3250534" y="9699433"/>
            <a:ext cx="842233" cy="84223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39" name="Freeform 443"/>
          <p:cNvSpPr>
            <a:spLocks noEditPoints="1"/>
          </p:cNvSpPr>
          <p:nvPr/>
        </p:nvSpPr>
        <p:spPr bwMode="auto">
          <a:xfrm>
            <a:off x="3171987" y="6613716"/>
            <a:ext cx="985236" cy="96382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34" name="TextBox 33"/>
          <p:cNvSpPr txBox="1"/>
          <p:nvPr/>
        </p:nvSpPr>
        <p:spPr>
          <a:xfrm>
            <a:off x="682307" y="6345698"/>
            <a:ext cx="16005289" cy="1446550"/>
          </a:xfrm>
          <a:prstGeom prst="rect">
            <a:avLst/>
          </a:prstGeom>
          <a:noFill/>
        </p:spPr>
        <p:txBody>
          <a:bodyPr wrap="square" rtlCol="0">
            <a:spAutoFit/>
          </a:bodyPr>
          <a:lstStyle/>
          <a:p>
            <a:r>
              <a:rPr lang="en-US" sz="4400" dirty="0">
                <a:solidFill>
                  <a:srgbClr val="27AAE1"/>
                </a:solidFill>
                <a:latin typeface="Arial Narrow" panose="020B0606020202030204" pitchFamily="34" charset="0"/>
              </a:rPr>
              <a:t>“Ridar Systems is a cloud-based, mobile system that uses cellular technology to notify drivers of the proximity of nearby riders”</a:t>
            </a:r>
            <a:endParaRPr lang="uk-UA" sz="4400" dirty="0">
              <a:solidFill>
                <a:srgbClr val="27AAE1"/>
              </a:solidFill>
              <a:latin typeface="Arial Narrow" panose="020B0606020202030204" pitchFamily="34" charset="0"/>
            </a:endParaRPr>
          </a:p>
        </p:txBody>
      </p:sp>
      <p:grpSp>
        <p:nvGrpSpPr>
          <p:cNvPr id="37" name="Group 36"/>
          <p:cNvGrpSpPr/>
          <p:nvPr/>
        </p:nvGrpSpPr>
        <p:grpSpPr>
          <a:xfrm>
            <a:off x="2591282" y="8160257"/>
            <a:ext cx="4152900" cy="4473389"/>
            <a:chOff x="7711808" y="7241854"/>
            <a:chExt cx="3994800" cy="4481772"/>
          </a:xfrm>
        </p:grpSpPr>
        <p:sp>
          <p:nvSpPr>
            <p:cNvPr id="40" name="Oval 39"/>
            <p:cNvSpPr/>
            <p:nvPr/>
          </p:nvSpPr>
          <p:spPr>
            <a:xfrm>
              <a:off x="8843740" y="7241854"/>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41" name="TextBox 40"/>
            <p:cNvSpPr txBox="1"/>
            <p:nvPr/>
          </p:nvSpPr>
          <p:spPr>
            <a:xfrm>
              <a:off x="8234140" y="8716401"/>
              <a:ext cx="2667000" cy="707886"/>
            </a:xfrm>
            <a:prstGeom prst="rect">
              <a:avLst/>
            </a:prstGeom>
            <a:noFill/>
          </p:spPr>
          <p:txBody>
            <a:bodyPr wrap="square" rtlCol="0">
              <a:spAutoFit/>
            </a:bodyPr>
            <a:lstStyle/>
            <a:p>
              <a:pPr algn="ctr"/>
              <a:r>
                <a:rPr lang="en-US" sz="4000" dirty="0">
                  <a:latin typeface="+mj-lt"/>
                </a:rPr>
                <a:t>Safety</a:t>
              </a:r>
              <a:endParaRPr lang="uk-UA" sz="4000" dirty="0">
                <a:latin typeface="+mj-lt"/>
              </a:endParaRPr>
            </a:p>
          </p:txBody>
        </p:sp>
        <p:sp>
          <p:nvSpPr>
            <p:cNvPr id="42" name="TextBox 41"/>
            <p:cNvSpPr txBox="1"/>
            <p:nvPr/>
          </p:nvSpPr>
          <p:spPr>
            <a:xfrm>
              <a:off x="7711808" y="9472647"/>
              <a:ext cx="3994800" cy="2250979"/>
            </a:xfrm>
            <a:prstGeom prst="rect">
              <a:avLst/>
            </a:prstGeom>
            <a:noFill/>
          </p:spPr>
          <p:txBody>
            <a:bodyPr wrap="square" rtlCol="0">
              <a:spAutoFit/>
            </a:bodyPr>
            <a:lstStyle/>
            <a:p>
              <a:pPr algn="ctr"/>
              <a:r>
                <a:rPr lang="en-US" sz="2800" dirty="0">
                  <a:solidFill>
                    <a:srgbClr val="00456E"/>
                  </a:solidFill>
                </a:rPr>
                <a:t>Improves visibility of riders to other vehicle beyond that of normal line-of-sight and sensor- based systems</a:t>
              </a:r>
            </a:p>
          </p:txBody>
        </p:sp>
      </p:grpSp>
      <p:grpSp>
        <p:nvGrpSpPr>
          <p:cNvPr id="44" name="Group 43"/>
          <p:cNvGrpSpPr/>
          <p:nvPr/>
        </p:nvGrpSpPr>
        <p:grpSpPr>
          <a:xfrm>
            <a:off x="6743859" y="8187818"/>
            <a:ext cx="3767619" cy="4482919"/>
            <a:chOff x="11022381" y="7241854"/>
            <a:chExt cx="3624186" cy="4491319"/>
          </a:xfrm>
        </p:grpSpPr>
        <p:grpSp>
          <p:nvGrpSpPr>
            <p:cNvPr id="45" name="Group 44"/>
            <p:cNvGrpSpPr/>
            <p:nvPr/>
          </p:nvGrpSpPr>
          <p:grpSpPr>
            <a:xfrm>
              <a:off x="11022381" y="7241854"/>
              <a:ext cx="3624186" cy="4491319"/>
              <a:chOff x="5895936" y="5225530"/>
              <a:chExt cx="3624186" cy="4491319"/>
            </a:xfrm>
          </p:grpSpPr>
          <p:sp>
            <p:nvSpPr>
              <p:cNvPr id="47" name="Oval 46"/>
              <p:cNvSpPr/>
              <p:nvPr/>
            </p:nvSpPr>
            <p:spPr>
              <a:xfrm>
                <a:off x="7000875" y="5225530"/>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8" name="TextBox 47"/>
              <p:cNvSpPr txBox="1"/>
              <p:nvPr/>
            </p:nvSpPr>
            <p:spPr>
              <a:xfrm>
                <a:off x="5895936" y="6717390"/>
                <a:ext cx="3590697" cy="709212"/>
              </a:xfrm>
              <a:prstGeom prst="rect">
                <a:avLst/>
              </a:prstGeom>
              <a:noFill/>
            </p:spPr>
            <p:txBody>
              <a:bodyPr wrap="square" rtlCol="0">
                <a:spAutoFit/>
              </a:bodyPr>
              <a:lstStyle/>
              <a:p>
                <a:pPr algn="ctr"/>
                <a:r>
                  <a:rPr lang="en-US" sz="4000" dirty="0">
                    <a:latin typeface="+mj-lt"/>
                  </a:rPr>
                  <a:t>Data Science</a:t>
                </a:r>
                <a:endParaRPr lang="uk-UA" sz="4000" dirty="0">
                  <a:latin typeface="+mj-lt"/>
                </a:endParaRPr>
              </a:p>
            </p:txBody>
          </p:sp>
          <p:sp>
            <p:nvSpPr>
              <p:cNvPr id="49" name="TextBox 48"/>
              <p:cNvSpPr txBox="1"/>
              <p:nvPr/>
            </p:nvSpPr>
            <p:spPr>
              <a:xfrm>
                <a:off x="5929425" y="7465871"/>
                <a:ext cx="3590697" cy="2250978"/>
              </a:xfrm>
              <a:prstGeom prst="rect">
                <a:avLst/>
              </a:prstGeom>
              <a:noFill/>
            </p:spPr>
            <p:txBody>
              <a:bodyPr wrap="square" rtlCol="0">
                <a:spAutoFit/>
              </a:bodyPr>
              <a:lstStyle/>
              <a:p>
                <a:pPr algn="ctr"/>
                <a:r>
                  <a:rPr lang="en-US" sz="2800" dirty="0">
                    <a:solidFill>
                      <a:srgbClr val="00456E"/>
                    </a:solidFill>
                  </a:rPr>
                  <a:t>Collect and analyze real world data on actual vehicle and motorcycle interactions</a:t>
                </a:r>
              </a:p>
            </p:txBody>
          </p:sp>
        </p:grpSp>
        <p:sp>
          <p:nvSpPr>
            <p:cNvPr id="46" name="Freeform 35"/>
            <p:cNvSpPr>
              <a:spLocks noEditPoints="1"/>
            </p:cNvSpPr>
            <p:nvPr/>
          </p:nvSpPr>
          <p:spPr bwMode="auto">
            <a:xfrm>
              <a:off x="12568097" y="7735054"/>
              <a:ext cx="614503" cy="501354"/>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50" name="Group 49"/>
          <p:cNvGrpSpPr/>
          <p:nvPr/>
        </p:nvGrpSpPr>
        <p:grpSpPr>
          <a:xfrm>
            <a:off x="10695965" y="8143206"/>
            <a:ext cx="4163036" cy="4488335"/>
            <a:chOff x="14127255" y="7241854"/>
            <a:chExt cx="4004550" cy="4496746"/>
          </a:xfrm>
        </p:grpSpPr>
        <p:grpSp>
          <p:nvGrpSpPr>
            <p:cNvPr id="51" name="Group 50"/>
            <p:cNvGrpSpPr/>
            <p:nvPr/>
          </p:nvGrpSpPr>
          <p:grpSpPr>
            <a:xfrm>
              <a:off x="14127255" y="7241854"/>
              <a:ext cx="4004550" cy="4496746"/>
              <a:chOff x="5730090" y="5225530"/>
              <a:chExt cx="4004550" cy="4496746"/>
            </a:xfrm>
          </p:grpSpPr>
          <p:sp>
            <p:nvSpPr>
              <p:cNvPr id="53" name="Oval 52"/>
              <p:cNvSpPr/>
              <p:nvPr/>
            </p:nvSpPr>
            <p:spPr>
              <a:xfrm>
                <a:off x="7000875" y="5225530"/>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4" name="TextBox 53"/>
              <p:cNvSpPr txBox="1"/>
              <p:nvPr/>
            </p:nvSpPr>
            <p:spPr>
              <a:xfrm>
                <a:off x="6177095" y="6700077"/>
                <a:ext cx="3143717" cy="709212"/>
              </a:xfrm>
              <a:prstGeom prst="rect">
                <a:avLst/>
              </a:prstGeom>
              <a:noFill/>
            </p:spPr>
            <p:txBody>
              <a:bodyPr wrap="square" rtlCol="0">
                <a:spAutoFit/>
              </a:bodyPr>
              <a:lstStyle/>
              <a:p>
                <a:pPr algn="ctr"/>
                <a:r>
                  <a:rPr lang="en-US" sz="4000" dirty="0">
                    <a:latin typeface="+mj-lt"/>
                  </a:rPr>
                  <a:t>Innovation</a:t>
                </a:r>
                <a:endParaRPr lang="uk-UA" sz="4000" dirty="0">
                  <a:latin typeface="+mj-lt"/>
                </a:endParaRPr>
              </a:p>
            </p:txBody>
          </p:sp>
          <p:sp>
            <p:nvSpPr>
              <p:cNvPr id="55" name="TextBox 54"/>
              <p:cNvSpPr txBox="1"/>
              <p:nvPr/>
            </p:nvSpPr>
            <p:spPr>
              <a:xfrm>
                <a:off x="5730090" y="7471298"/>
                <a:ext cx="4004550" cy="2250978"/>
              </a:xfrm>
              <a:prstGeom prst="rect">
                <a:avLst/>
              </a:prstGeom>
              <a:noFill/>
            </p:spPr>
            <p:txBody>
              <a:bodyPr wrap="square" rtlCol="0">
                <a:spAutoFit/>
              </a:bodyPr>
              <a:lstStyle/>
              <a:p>
                <a:pPr algn="ctr"/>
                <a:r>
                  <a:rPr lang="en-US" sz="2800" dirty="0">
                    <a:solidFill>
                      <a:srgbClr val="00456E"/>
                    </a:solidFill>
                  </a:rPr>
                  <a:t>Accelerates the inclusion of motorcyclists &amp; bicyclists in the innovation of connected car technology</a:t>
                </a:r>
              </a:p>
            </p:txBody>
          </p:sp>
        </p:grpSp>
        <p:sp>
          <p:nvSpPr>
            <p:cNvPr id="52" name="Freeform 429"/>
            <p:cNvSpPr>
              <a:spLocks noEditPoints="1"/>
            </p:cNvSpPr>
            <p:nvPr/>
          </p:nvSpPr>
          <p:spPr bwMode="auto">
            <a:xfrm>
              <a:off x="15849600" y="7557706"/>
              <a:ext cx="555108" cy="939348"/>
            </a:xfrm>
            <a:custGeom>
              <a:avLst/>
              <a:gdLst>
                <a:gd name="T0" fmla="*/ 104 w 112"/>
                <a:gd name="T1" fmla="*/ 0 h 176"/>
                <a:gd name="T2" fmla="*/ 8 w 112"/>
                <a:gd name="T3" fmla="*/ 0 h 176"/>
                <a:gd name="T4" fmla="*/ 0 w 112"/>
                <a:gd name="T5" fmla="*/ 8 h 176"/>
                <a:gd name="T6" fmla="*/ 0 w 112"/>
                <a:gd name="T7" fmla="*/ 16 h 176"/>
                <a:gd name="T8" fmla="*/ 8 w 112"/>
                <a:gd name="T9" fmla="*/ 24 h 176"/>
                <a:gd name="T10" fmla="*/ 16 w 112"/>
                <a:gd name="T11" fmla="*/ 24 h 176"/>
                <a:gd name="T12" fmla="*/ 16 w 112"/>
                <a:gd name="T13" fmla="*/ 136 h 176"/>
                <a:gd name="T14" fmla="*/ 56 w 112"/>
                <a:gd name="T15" fmla="*/ 176 h 176"/>
                <a:gd name="T16" fmla="*/ 96 w 112"/>
                <a:gd name="T17" fmla="*/ 136 h 176"/>
                <a:gd name="T18" fmla="*/ 96 w 112"/>
                <a:gd name="T19" fmla="*/ 24 h 176"/>
                <a:gd name="T20" fmla="*/ 104 w 112"/>
                <a:gd name="T21" fmla="*/ 24 h 176"/>
                <a:gd name="T22" fmla="*/ 112 w 112"/>
                <a:gd name="T23" fmla="*/ 16 h 176"/>
                <a:gd name="T24" fmla="*/ 112 w 112"/>
                <a:gd name="T25" fmla="*/ 8 h 176"/>
                <a:gd name="T26" fmla="*/ 104 w 112"/>
                <a:gd name="T27" fmla="*/ 0 h 176"/>
                <a:gd name="T28" fmla="*/ 88 w 112"/>
                <a:gd name="T29" fmla="*/ 136 h 176"/>
                <a:gd name="T30" fmla="*/ 56 w 112"/>
                <a:gd name="T31" fmla="*/ 168 h 176"/>
                <a:gd name="T32" fmla="*/ 24 w 112"/>
                <a:gd name="T33" fmla="*/ 136 h 176"/>
                <a:gd name="T34" fmla="*/ 24 w 112"/>
                <a:gd name="T35" fmla="*/ 52 h 176"/>
                <a:gd name="T36" fmla="*/ 43 w 112"/>
                <a:gd name="T37" fmla="*/ 56 h 176"/>
                <a:gd name="T38" fmla="*/ 54 w 112"/>
                <a:gd name="T39" fmla="*/ 54 h 176"/>
                <a:gd name="T40" fmla="*/ 78 w 112"/>
                <a:gd name="T41" fmla="*/ 45 h 176"/>
                <a:gd name="T42" fmla="*/ 88 w 112"/>
                <a:gd name="T43" fmla="*/ 41 h 176"/>
                <a:gd name="T44" fmla="*/ 88 w 112"/>
                <a:gd name="T45" fmla="*/ 136 h 176"/>
                <a:gd name="T46" fmla="*/ 88 w 112"/>
                <a:gd name="T47" fmla="*/ 33 h 176"/>
                <a:gd name="T48" fmla="*/ 74 w 112"/>
                <a:gd name="T49" fmla="*/ 38 h 176"/>
                <a:gd name="T50" fmla="*/ 52 w 112"/>
                <a:gd name="T51" fmla="*/ 47 h 176"/>
                <a:gd name="T52" fmla="*/ 24 w 112"/>
                <a:gd name="T53" fmla="*/ 44 h 176"/>
                <a:gd name="T54" fmla="*/ 24 w 112"/>
                <a:gd name="T55" fmla="*/ 24 h 176"/>
                <a:gd name="T56" fmla="*/ 88 w 112"/>
                <a:gd name="T57" fmla="*/ 24 h 176"/>
                <a:gd name="T58" fmla="*/ 88 w 112"/>
                <a:gd name="T59" fmla="*/ 33 h 176"/>
                <a:gd name="T60" fmla="*/ 104 w 112"/>
                <a:gd name="T61" fmla="*/ 16 h 176"/>
                <a:gd name="T62" fmla="*/ 8 w 112"/>
                <a:gd name="T63" fmla="*/ 16 h 176"/>
                <a:gd name="T64" fmla="*/ 8 w 112"/>
                <a:gd name="T65" fmla="*/ 8 h 176"/>
                <a:gd name="T66" fmla="*/ 104 w 112"/>
                <a:gd name="T67" fmla="*/ 8 h 176"/>
                <a:gd name="T68" fmla="*/ 104 w 112"/>
                <a:gd name="T69" fmla="*/ 16 h 176"/>
                <a:gd name="T70" fmla="*/ 52 w 112"/>
                <a:gd name="T71" fmla="*/ 112 h 176"/>
                <a:gd name="T72" fmla="*/ 48 w 112"/>
                <a:gd name="T73" fmla="*/ 116 h 176"/>
                <a:gd name="T74" fmla="*/ 52 w 112"/>
                <a:gd name="T75" fmla="*/ 120 h 176"/>
                <a:gd name="T76" fmla="*/ 56 w 112"/>
                <a:gd name="T77" fmla="*/ 116 h 176"/>
                <a:gd name="T78" fmla="*/ 52 w 112"/>
                <a:gd name="T79" fmla="*/ 112 h 176"/>
                <a:gd name="T80" fmla="*/ 48 w 112"/>
                <a:gd name="T81" fmla="*/ 88 h 176"/>
                <a:gd name="T82" fmla="*/ 40 w 112"/>
                <a:gd name="T83" fmla="*/ 80 h 176"/>
                <a:gd name="T84" fmla="*/ 32 w 112"/>
                <a:gd name="T85" fmla="*/ 88 h 176"/>
                <a:gd name="T86" fmla="*/ 40 w 112"/>
                <a:gd name="T87" fmla="*/ 96 h 176"/>
                <a:gd name="T88" fmla="*/ 48 w 112"/>
                <a:gd name="T89" fmla="*/ 88 h 176"/>
                <a:gd name="T90" fmla="*/ 44 w 112"/>
                <a:gd name="T91" fmla="*/ 144 h 176"/>
                <a:gd name="T92" fmla="*/ 40 w 112"/>
                <a:gd name="T93" fmla="*/ 148 h 176"/>
                <a:gd name="T94" fmla="*/ 44 w 112"/>
                <a:gd name="T95" fmla="*/ 152 h 176"/>
                <a:gd name="T96" fmla="*/ 48 w 112"/>
                <a:gd name="T97" fmla="*/ 148 h 176"/>
                <a:gd name="T98" fmla="*/ 44 w 112"/>
                <a:gd name="T99" fmla="*/ 144 h 176"/>
                <a:gd name="T100" fmla="*/ 72 w 112"/>
                <a:gd name="T101" fmla="*/ 64 h 176"/>
                <a:gd name="T102" fmla="*/ 64 w 112"/>
                <a:gd name="T103" fmla="*/ 72 h 176"/>
                <a:gd name="T104" fmla="*/ 72 w 112"/>
                <a:gd name="T105" fmla="*/ 80 h 176"/>
                <a:gd name="T106" fmla="*/ 80 w 112"/>
                <a:gd name="T107" fmla="*/ 72 h 176"/>
                <a:gd name="T108" fmla="*/ 72 w 112"/>
                <a:gd name="T109" fmla="*/ 64 h 176"/>
                <a:gd name="T110" fmla="*/ 68 w 112"/>
                <a:gd name="T111" fmla="*/ 128 h 176"/>
                <a:gd name="T112" fmla="*/ 64 w 112"/>
                <a:gd name="T113" fmla="*/ 132 h 176"/>
                <a:gd name="T114" fmla="*/ 68 w 112"/>
                <a:gd name="T115" fmla="*/ 136 h 176"/>
                <a:gd name="T116" fmla="*/ 72 w 112"/>
                <a:gd name="T117" fmla="*/ 132 h 176"/>
                <a:gd name="T118" fmla="*/ 68 w 112"/>
                <a:gd name="T119"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76">
                  <a:moveTo>
                    <a:pt x="104"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16" y="136"/>
                    <a:pt x="16" y="136"/>
                    <a:pt x="16" y="136"/>
                  </a:cubicBezTo>
                  <a:cubicBezTo>
                    <a:pt x="16" y="158"/>
                    <a:pt x="34" y="176"/>
                    <a:pt x="56" y="176"/>
                  </a:cubicBezTo>
                  <a:cubicBezTo>
                    <a:pt x="78" y="176"/>
                    <a:pt x="96" y="158"/>
                    <a:pt x="96" y="136"/>
                  </a:cubicBezTo>
                  <a:cubicBezTo>
                    <a:pt x="96" y="24"/>
                    <a:pt x="96" y="24"/>
                    <a:pt x="96" y="24"/>
                  </a:cubicBezTo>
                  <a:cubicBezTo>
                    <a:pt x="104" y="24"/>
                    <a:pt x="104" y="24"/>
                    <a:pt x="104" y="24"/>
                  </a:cubicBezTo>
                  <a:cubicBezTo>
                    <a:pt x="108" y="24"/>
                    <a:pt x="112" y="20"/>
                    <a:pt x="112" y="16"/>
                  </a:cubicBezTo>
                  <a:cubicBezTo>
                    <a:pt x="112" y="8"/>
                    <a:pt x="112" y="8"/>
                    <a:pt x="112" y="8"/>
                  </a:cubicBezTo>
                  <a:cubicBezTo>
                    <a:pt x="112" y="4"/>
                    <a:pt x="108" y="0"/>
                    <a:pt x="104" y="0"/>
                  </a:cubicBezTo>
                  <a:moveTo>
                    <a:pt x="88" y="136"/>
                  </a:moveTo>
                  <a:cubicBezTo>
                    <a:pt x="88" y="154"/>
                    <a:pt x="74" y="168"/>
                    <a:pt x="56" y="168"/>
                  </a:cubicBezTo>
                  <a:cubicBezTo>
                    <a:pt x="38" y="168"/>
                    <a:pt x="24" y="154"/>
                    <a:pt x="24" y="136"/>
                  </a:cubicBezTo>
                  <a:cubicBezTo>
                    <a:pt x="24" y="52"/>
                    <a:pt x="24" y="52"/>
                    <a:pt x="24" y="52"/>
                  </a:cubicBezTo>
                  <a:cubicBezTo>
                    <a:pt x="30" y="54"/>
                    <a:pt x="36" y="56"/>
                    <a:pt x="43" y="56"/>
                  </a:cubicBezTo>
                  <a:cubicBezTo>
                    <a:pt x="47" y="56"/>
                    <a:pt x="50" y="55"/>
                    <a:pt x="54" y="54"/>
                  </a:cubicBezTo>
                  <a:cubicBezTo>
                    <a:pt x="65" y="51"/>
                    <a:pt x="72" y="48"/>
                    <a:pt x="78" y="45"/>
                  </a:cubicBezTo>
                  <a:cubicBezTo>
                    <a:pt x="82" y="43"/>
                    <a:pt x="85" y="42"/>
                    <a:pt x="88" y="41"/>
                  </a:cubicBezTo>
                  <a:lnTo>
                    <a:pt x="88" y="136"/>
                  </a:lnTo>
                  <a:close/>
                  <a:moveTo>
                    <a:pt x="88" y="33"/>
                  </a:moveTo>
                  <a:cubicBezTo>
                    <a:pt x="83" y="34"/>
                    <a:pt x="79" y="36"/>
                    <a:pt x="74" y="38"/>
                  </a:cubicBezTo>
                  <a:cubicBezTo>
                    <a:pt x="68" y="41"/>
                    <a:pt x="62" y="44"/>
                    <a:pt x="52" y="47"/>
                  </a:cubicBezTo>
                  <a:cubicBezTo>
                    <a:pt x="42" y="50"/>
                    <a:pt x="32" y="48"/>
                    <a:pt x="24" y="44"/>
                  </a:cubicBezTo>
                  <a:cubicBezTo>
                    <a:pt x="24" y="24"/>
                    <a:pt x="24" y="24"/>
                    <a:pt x="24" y="24"/>
                  </a:cubicBezTo>
                  <a:cubicBezTo>
                    <a:pt x="88" y="24"/>
                    <a:pt x="88" y="24"/>
                    <a:pt x="88" y="24"/>
                  </a:cubicBezTo>
                  <a:lnTo>
                    <a:pt x="88" y="33"/>
                  </a:lnTo>
                  <a:close/>
                  <a:moveTo>
                    <a:pt x="104" y="16"/>
                  </a:moveTo>
                  <a:cubicBezTo>
                    <a:pt x="8" y="16"/>
                    <a:pt x="8" y="16"/>
                    <a:pt x="8" y="16"/>
                  </a:cubicBezTo>
                  <a:cubicBezTo>
                    <a:pt x="8" y="8"/>
                    <a:pt x="8" y="8"/>
                    <a:pt x="8" y="8"/>
                  </a:cubicBezTo>
                  <a:cubicBezTo>
                    <a:pt x="104" y="8"/>
                    <a:pt x="104" y="8"/>
                    <a:pt x="104" y="8"/>
                  </a:cubicBezTo>
                  <a:lnTo>
                    <a:pt x="104" y="16"/>
                  </a:lnTo>
                  <a:close/>
                  <a:moveTo>
                    <a:pt x="52" y="112"/>
                  </a:moveTo>
                  <a:cubicBezTo>
                    <a:pt x="50" y="112"/>
                    <a:pt x="48" y="114"/>
                    <a:pt x="48" y="116"/>
                  </a:cubicBezTo>
                  <a:cubicBezTo>
                    <a:pt x="48" y="118"/>
                    <a:pt x="50" y="120"/>
                    <a:pt x="52" y="120"/>
                  </a:cubicBezTo>
                  <a:cubicBezTo>
                    <a:pt x="54" y="120"/>
                    <a:pt x="56" y="118"/>
                    <a:pt x="56" y="116"/>
                  </a:cubicBezTo>
                  <a:cubicBezTo>
                    <a:pt x="56" y="114"/>
                    <a:pt x="54" y="112"/>
                    <a:pt x="52" y="112"/>
                  </a:cubicBezTo>
                  <a:moveTo>
                    <a:pt x="48" y="88"/>
                  </a:moveTo>
                  <a:cubicBezTo>
                    <a:pt x="48" y="84"/>
                    <a:pt x="44" y="80"/>
                    <a:pt x="40" y="80"/>
                  </a:cubicBezTo>
                  <a:cubicBezTo>
                    <a:pt x="36" y="80"/>
                    <a:pt x="32" y="84"/>
                    <a:pt x="32" y="88"/>
                  </a:cubicBezTo>
                  <a:cubicBezTo>
                    <a:pt x="32" y="92"/>
                    <a:pt x="36" y="96"/>
                    <a:pt x="40" y="96"/>
                  </a:cubicBezTo>
                  <a:cubicBezTo>
                    <a:pt x="44" y="96"/>
                    <a:pt x="48" y="92"/>
                    <a:pt x="48" y="88"/>
                  </a:cubicBezTo>
                  <a:moveTo>
                    <a:pt x="44" y="144"/>
                  </a:moveTo>
                  <a:cubicBezTo>
                    <a:pt x="42" y="144"/>
                    <a:pt x="40" y="146"/>
                    <a:pt x="40" y="148"/>
                  </a:cubicBezTo>
                  <a:cubicBezTo>
                    <a:pt x="40" y="150"/>
                    <a:pt x="42" y="152"/>
                    <a:pt x="44" y="152"/>
                  </a:cubicBezTo>
                  <a:cubicBezTo>
                    <a:pt x="46" y="152"/>
                    <a:pt x="48" y="150"/>
                    <a:pt x="48" y="148"/>
                  </a:cubicBezTo>
                  <a:cubicBezTo>
                    <a:pt x="48" y="146"/>
                    <a:pt x="46" y="144"/>
                    <a:pt x="44" y="144"/>
                  </a:cubicBezTo>
                  <a:moveTo>
                    <a:pt x="72" y="64"/>
                  </a:moveTo>
                  <a:cubicBezTo>
                    <a:pt x="68" y="64"/>
                    <a:pt x="64" y="68"/>
                    <a:pt x="64" y="72"/>
                  </a:cubicBezTo>
                  <a:cubicBezTo>
                    <a:pt x="64" y="76"/>
                    <a:pt x="68" y="80"/>
                    <a:pt x="72" y="80"/>
                  </a:cubicBezTo>
                  <a:cubicBezTo>
                    <a:pt x="76" y="80"/>
                    <a:pt x="80" y="76"/>
                    <a:pt x="80" y="72"/>
                  </a:cubicBezTo>
                  <a:cubicBezTo>
                    <a:pt x="80" y="68"/>
                    <a:pt x="76" y="64"/>
                    <a:pt x="72" y="64"/>
                  </a:cubicBezTo>
                  <a:moveTo>
                    <a:pt x="68" y="128"/>
                  </a:moveTo>
                  <a:cubicBezTo>
                    <a:pt x="66" y="128"/>
                    <a:pt x="64" y="130"/>
                    <a:pt x="64" y="132"/>
                  </a:cubicBezTo>
                  <a:cubicBezTo>
                    <a:pt x="64" y="134"/>
                    <a:pt x="66" y="136"/>
                    <a:pt x="68" y="136"/>
                  </a:cubicBezTo>
                  <a:cubicBezTo>
                    <a:pt x="70" y="136"/>
                    <a:pt x="72" y="134"/>
                    <a:pt x="72" y="132"/>
                  </a:cubicBezTo>
                  <a:cubicBezTo>
                    <a:pt x="72" y="130"/>
                    <a:pt x="70" y="128"/>
                    <a:pt x="68"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015" y="1607980"/>
            <a:ext cx="8912117" cy="4351621"/>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8" name="Picture 7" descr="A stop sign&#10;&#10;Description automatically generated">
            <a:extLst>
              <a:ext uri="{FF2B5EF4-FFF2-40B4-BE49-F238E27FC236}">
                <a16:creationId xmlns:a16="http://schemas.microsoft.com/office/drawing/2014/main" id="{08823C0A-D68F-4504-A6CC-3BD9ECE5F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4815" y="8412436"/>
            <a:ext cx="914400" cy="914400"/>
          </a:xfrm>
          <a:prstGeom prst="rect">
            <a:avLst/>
          </a:prstGeom>
        </p:spPr>
      </p:pic>
    </p:spTree>
    <p:extLst>
      <p:ext uri="{BB962C8B-B14F-4D97-AF65-F5344CB8AC3E}">
        <p14:creationId xmlns:p14="http://schemas.microsoft.com/office/powerpoint/2010/main" val="1316231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785948"/>
            <a:ext cx="8178927" cy="1338828"/>
          </a:xfrm>
        </p:spPr>
        <p:txBody>
          <a:bodyPr/>
          <a:lstStyle/>
          <a:p>
            <a:r>
              <a:rPr lang="en-US" b="0" dirty="0">
                <a:latin typeface="Arial Black" panose="020B0A04020102020204" pitchFamily="34" charset="0"/>
              </a:rPr>
              <a:t>Stand-Alone/V2V</a:t>
            </a:r>
            <a:br>
              <a:rPr lang="en-US" b="0" dirty="0">
                <a:latin typeface="Arial Black" panose="020B0A04020102020204" pitchFamily="34" charset="0"/>
              </a:rPr>
            </a:br>
            <a:r>
              <a:rPr lang="en-US" b="0" dirty="0">
                <a:solidFill>
                  <a:srgbClr val="27AAE1"/>
                </a:solidFill>
                <a:latin typeface="Arial Black" panose="020B0A04020102020204" pitchFamily="34" charset="0"/>
              </a:rPr>
              <a:t>Augmented Technology</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6</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sp>
        <p:nvSpPr>
          <p:cNvPr id="35" name="Freeform 254"/>
          <p:cNvSpPr>
            <a:spLocks noEditPoints="1"/>
          </p:cNvSpPr>
          <p:nvPr/>
        </p:nvSpPr>
        <p:spPr bwMode="auto">
          <a:xfrm rot="18900000">
            <a:off x="3250534" y="9699433"/>
            <a:ext cx="842233" cy="84223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38" name="Freeform 302"/>
          <p:cNvSpPr>
            <a:spLocks noEditPoints="1"/>
          </p:cNvSpPr>
          <p:nvPr/>
        </p:nvSpPr>
        <p:spPr bwMode="auto">
          <a:xfrm>
            <a:off x="3124200" y="3429000"/>
            <a:ext cx="1067538" cy="1044338"/>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4 w 176"/>
              <a:gd name="T11" fmla="*/ 168 h 176"/>
              <a:gd name="T12" fmla="*/ 8 w 176"/>
              <a:gd name="T13" fmla="*/ 92 h 176"/>
              <a:gd name="T14" fmla="*/ 25 w 176"/>
              <a:gd name="T15" fmla="*/ 92 h 176"/>
              <a:gd name="T16" fmla="*/ 33 w 176"/>
              <a:gd name="T17" fmla="*/ 100 h 176"/>
              <a:gd name="T18" fmla="*/ 84 w 176"/>
              <a:gd name="T19" fmla="*/ 144 h 176"/>
              <a:gd name="T20" fmla="*/ 84 w 176"/>
              <a:gd name="T21" fmla="*/ 168 h 176"/>
              <a:gd name="T22" fmla="*/ 84 w 176"/>
              <a:gd name="T23" fmla="*/ 136 h 176"/>
              <a:gd name="T24" fmla="*/ 41 w 176"/>
              <a:gd name="T25" fmla="*/ 99 h 176"/>
              <a:gd name="T26" fmla="*/ 47 w 176"/>
              <a:gd name="T27" fmla="*/ 92 h 176"/>
              <a:gd name="T28" fmla="*/ 68 w 176"/>
              <a:gd name="T29" fmla="*/ 92 h 176"/>
              <a:gd name="T30" fmla="*/ 84 w 176"/>
              <a:gd name="T31" fmla="*/ 108 h 176"/>
              <a:gd name="T32" fmla="*/ 84 w 176"/>
              <a:gd name="T33" fmla="*/ 136 h 176"/>
              <a:gd name="T34" fmla="*/ 84 w 176"/>
              <a:gd name="T35" fmla="*/ 68 h 176"/>
              <a:gd name="T36" fmla="*/ 68 w 176"/>
              <a:gd name="T37" fmla="*/ 84 h 176"/>
              <a:gd name="T38" fmla="*/ 47 w 176"/>
              <a:gd name="T39" fmla="*/ 84 h 176"/>
              <a:gd name="T40" fmla="*/ 41 w 176"/>
              <a:gd name="T41" fmla="*/ 77 h 176"/>
              <a:gd name="T42" fmla="*/ 84 w 176"/>
              <a:gd name="T43" fmla="*/ 40 h 176"/>
              <a:gd name="T44" fmla="*/ 84 w 176"/>
              <a:gd name="T45" fmla="*/ 68 h 176"/>
              <a:gd name="T46" fmla="*/ 84 w 176"/>
              <a:gd name="T47" fmla="*/ 32 h 176"/>
              <a:gd name="T48" fmla="*/ 33 w 176"/>
              <a:gd name="T49" fmla="*/ 76 h 176"/>
              <a:gd name="T50" fmla="*/ 25 w 176"/>
              <a:gd name="T51" fmla="*/ 84 h 176"/>
              <a:gd name="T52" fmla="*/ 8 w 176"/>
              <a:gd name="T53" fmla="*/ 84 h 176"/>
              <a:gd name="T54" fmla="*/ 84 w 176"/>
              <a:gd name="T55" fmla="*/ 8 h 176"/>
              <a:gd name="T56" fmla="*/ 84 w 176"/>
              <a:gd name="T57" fmla="*/ 32 h 176"/>
              <a:gd name="T58" fmla="*/ 92 w 176"/>
              <a:gd name="T59" fmla="*/ 8 h 176"/>
              <a:gd name="T60" fmla="*/ 168 w 176"/>
              <a:gd name="T61" fmla="*/ 84 h 176"/>
              <a:gd name="T62" fmla="*/ 144 w 176"/>
              <a:gd name="T63" fmla="*/ 84 h 176"/>
              <a:gd name="T64" fmla="*/ 135 w 176"/>
              <a:gd name="T65" fmla="*/ 57 h 176"/>
              <a:gd name="T66" fmla="*/ 136 w 176"/>
              <a:gd name="T67" fmla="*/ 52 h 176"/>
              <a:gd name="T68" fmla="*/ 124 w 176"/>
              <a:gd name="T69" fmla="*/ 40 h 176"/>
              <a:gd name="T70" fmla="*/ 119 w 176"/>
              <a:gd name="T71" fmla="*/ 41 h 176"/>
              <a:gd name="T72" fmla="*/ 92 w 176"/>
              <a:gd name="T73" fmla="*/ 32 h 176"/>
              <a:gd name="T74" fmla="*/ 92 w 176"/>
              <a:gd name="T75" fmla="*/ 8 h 176"/>
              <a:gd name="T76" fmla="*/ 92 w 176"/>
              <a:gd name="T77" fmla="*/ 40 h 176"/>
              <a:gd name="T78" fmla="*/ 113 w 176"/>
              <a:gd name="T79" fmla="*/ 47 h 176"/>
              <a:gd name="T80" fmla="*/ 112 w 176"/>
              <a:gd name="T81" fmla="*/ 52 h 176"/>
              <a:gd name="T82" fmla="*/ 124 w 176"/>
              <a:gd name="T83" fmla="*/ 64 h 176"/>
              <a:gd name="T84" fmla="*/ 129 w 176"/>
              <a:gd name="T85" fmla="*/ 63 h 176"/>
              <a:gd name="T86" fmla="*/ 136 w 176"/>
              <a:gd name="T87" fmla="*/ 84 h 176"/>
              <a:gd name="T88" fmla="*/ 108 w 176"/>
              <a:gd name="T89" fmla="*/ 84 h 176"/>
              <a:gd name="T90" fmla="*/ 92 w 176"/>
              <a:gd name="T91" fmla="*/ 68 h 176"/>
              <a:gd name="T92" fmla="*/ 92 w 176"/>
              <a:gd name="T93" fmla="*/ 40 h 176"/>
              <a:gd name="T94" fmla="*/ 92 w 176"/>
              <a:gd name="T95" fmla="*/ 108 h 176"/>
              <a:gd name="T96" fmla="*/ 108 w 176"/>
              <a:gd name="T97" fmla="*/ 92 h 176"/>
              <a:gd name="T98" fmla="*/ 136 w 176"/>
              <a:gd name="T99" fmla="*/ 92 h 176"/>
              <a:gd name="T100" fmla="*/ 92 w 176"/>
              <a:gd name="T101" fmla="*/ 136 h 176"/>
              <a:gd name="T102" fmla="*/ 92 w 176"/>
              <a:gd name="T103" fmla="*/ 108 h 176"/>
              <a:gd name="T104" fmla="*/ 92 w 176"/>
              <a:gd name="T105" fmla="*/ 168 h 176"/>
              <a:gd name="T106" fmla="*/ 92 w 176"/>
              <a:gd name="T107" fmla="*/ 144 h 176"/>
              <a:gd name="T108" fmla="*/ 144 w 176"/>
              <a:gd name="T109" fmla="*/ 92 h 176"/>
              <a:gd name="T110" fmla="*/ 168 w 176"/>
              <a:gd name="T111" fmla="*/ 92 h 176"/>
              <a:gd name="T112" fmla="*/ 92 w 176"/>
              <a:gd name="T11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4" y="168"/>
                </a:moveTo>
                <a:cubicBezTo>
                  <a:pt x="43" y="166"/>
                  <a:pt x="10" y="133"/>
                  <a:pt x="8" y="92"/>
                </a:cubicBezTo>
                <a:cubicBezTo>
                  <a:pt x="25" y="92"/>
                  <a:pt x="25" y="92"/>
                  <a:pt x="25" y="92"/>
                </a:cubicBezTo>
                <a:cubicBezTo>
                  <a:pt x="26" y="96"/>
                  <a:pt x="29" y="99"/>
                  <a:pt x="33" y="100"/>
                </a:cubicBezTo>
                <a:cubicBezTo>
                  <a:pt x="38" y="124"/>
                  <a:pt x="59" y="142"/>
                  <a:pt x="84" y="144"/>
                </a:cubicBezTo>
                <a:lnTo>
                  <a:pt x="84" y="168"/>
                </a:lnTo>
                <a:close/>
                <a:moveTo>
                  <a:pt x="84" y="136"/>
                </a:moveTo>
                <a:cubicBezTo>
                  <a:pt x="63" y="134"/>
                  <a:pt x="46" y="119"/>
                  <a:pt x="41" y="99"/>
                </a:cubicBezTo>
                <a:cubicBezTo>
                  <a:pt x="44" y="97"/>
                  <a:pt x="46" y="95"/>
                  <a:pt x="47" y="92"/>
                </a:cubicBezTo>
                <a:cubicBezTo>
                  <a:pt x="68" y="92"/>
                  <a:pt x="68" y="92"/>
                  <a:pt x="68" y="92"/>
                </a:cubicBezTo>
                <a:cubicBezTo>
                  <a:pt x="70" y="100"/>
                  <a:pt x="76" y="106"/>
                  <a:pt x="84" y="108"/>
                </a:cubicBezTo>
                <a:lnTo>
                  <a:pt x="84" y="136"/>
                </a:lnTo>
                <a:close/>
                <a:moveTo>
                  <a:pt x="84" y="68"/>
                </a:moveTo>
                <a:cubicBezTo>
                  <a:pt x="76" y="70"/>
                  <a:pt x="70" y="76"/>
                  <a:pt x="68" y="84"/>
                </a:cubicBezTo>
                <a:cubicBezTo>
                  <a:pt x="47" y="84"/>
                  <a:pt x="47" y="84"/>
                  <a:pt x="47" y="84"/>
                </a:cubicBezTo>
                <a:cubicBezTo>
                  <a:pt x="46" y="81"/>
                  <a:pt x="44" y="79"/>
                  <a:pt x="41" y="77"/>
                </a:cubicBezTo>
                <a:cubicBezTo>
                  <a:pt x="46" y="57"/>
                  <a:pt x="63" y="42"/>
                  <a:pt x="84" y="40"/>
                </a:cubicBezTo>
                <a:lnTo>
                  <a:pt x="84" y="68"/>
                </a:lnTo>
                <a:close/>
                <a:moveTo>
                  <a:pt x="84" y="32"/>
                </a:moveTo>
                <a:cubicBezTo>
                  <a:pt x="59" y="34"/>
                  <a:pt x="38" y="52"/>
                  <a:pt x="33" y="76"/>
                </a:cubicBezTo>
                <a:cubicBezTo>
                  <a:pt x="29" y="77"/>
                  <a:pt x="26" y="80"/>
                  <a:pt x="25" y="84"/>
                </a:cubicBezTo>
                <a:cubicBezTo>
                  <a:pt x="8" y="84"/>
                  <a:pt x="8" y="84"/>
                  <a:pt x="8" y="84"/>
                </a:cubicBezTo>
                <a:cubicBezTo>
                  <a:pt x="10" y="43"/>
                  <a:pt x="43" y="10"/>
                  <a:pt x="84" y="8"/>
                </a:cubicBezTo>
                <a:lnTo>
                  <a:pt x="84" y="32"/>
                </a:lnTo>
                <a:close/>
                <a:moveTo>
                  <a:pt x="92" y="8"/>
                </a:moveTo>
                <a:cubicBezTo>
                  <a:pt x="133" y="10"/>
                  <a:pt x="166" y="43"/>
                  <a:pt x="168" y="84"/>
                </a:cubicBezTo>
                <a:cubicBezTo>
                  <a:pt x="144" y="84"/>
                  <a:pt x="144" y="84"/>
                  <a:pt x="144" y="84"/>
                </a:cubicBezTo>
                <a:cubicBezTo>
                  <a:pt x="143" y="74"/>
                  <a:pt x="140" y="65"/>
                  <a:pt x="135" y="57"/>
                </a:cubicBezTo>
                <a:cubicBezTo>
                  <a:pt x="136" y="56"/>
                  <a:pt x="136" y="54"/>
                  <a:pt x="136" y="52"/>
                </a:cubicBezTo>
                <a:cubicBezTo>
                  <a:pt x="136" y="45"/>
                  <a:pt x="131" y="40"/>
                  <a:pt x="124" y="40"/>
                </a:cubicBezTo>
                <a:cubicBezTo>
                  <a:pt x="122" y="40"/>
                  <a:pt x="120" y="40"/>
                  <a:pt x="119" y="41"/>
                </a:cubicBezTo>
                <a:cubicBezTo>
                  <a:pt x="111" y="36"/>
                  <a:pt x="102" y="33"/>
                  <a:pt x="92" y="32"/>
                </a:cubicBezTo>
                <a:lnTo>
                  <a:pt x="92" y="8"/>
                </a:lnTo>
                <a:close/>
                <a:moveTo>
                  <a:pt x="92" y="40"/>
                </a:moveTo>
                <a:cubicBezTo>
                  <a:pt x="100" y="41"/>
                  <a:pt x="107" y="43"/>
                  <a:pt x="113" y="47"/>
                </a:cubicBezTo>
                <a:cubicBezTo>
                  <a:pt x="112" y="49"/>
                  <a:pt x="112" y="50"/>
                  <a:pt x="112" y="52"/>
                </a:cubicBezTo>
                <a:cubicBezTo>
                  <a:pt x="112" y="59"/>
                  <a:pt x="117" y="64"/>
                  <a:pt x="124" y="64"/>
                </a:cubicBezTo>
                <a:cubicBezTo>
                  <a:pt x="126" y="64"/>
                  <a:pt x="127" y="64"/>
                  <a:pt x="129" y="63"/>
                </a:cubicBezTo>
                <a:cubicBezTo>
                  <a:pt x="133" y="69"/>
                  <a:pt x="135" y="76"/>
                  <a:pt x="136" y="84"/>
                </a:cubicBezTo>
                <a:cubicBezTo>
                  <a:pt x="108" y="84"/>
                  <a:pt x="108" y="84"/>
                  <a:pt x="108" y="84"/>
                </a:cubicBezTo>
                <a:cubicBezTo>
                  <a:pt x="106" y="76"/>
                  <a:pt x="100" y="70"/>
                  <a:pt x="92" y="68"/>
                </a:cubicBezTo>
                <a:lnTo>
                  <a:pt x="92" y="40"/>
                </a:lnTo>
                <a:close/>
                <a:moveTo>
                  <a:pt x="92" y="108"/>
                </a:moveTo>
                <a:cubicBezTo>
                  <a:pt x="100" y="106"/>
                  <a:pt x="106" y="100"/>
                  <a:pt x="108" y="92"/>
                </a:cubicBezTo>
                <a:cubicBezTo>
                  <a:pt x="136" y="92"/>
                  <a:pt x="136" y="92"/>
                  <a:pt x="136" y="92"/>
                </a:cubicBezTo>
                <a:cubicBezTo>
                  <a:pt x="134" y="115"/>
                  <a:pt x="115" y="134"/>
                  <a:pt x="92" y="136"/>
                </a:cubicBezTo>
                <a:lnTo>
                  <a:pt x="92" y="108"/>
                </a:lnTo>
                <a:close/>
                <a:moveTo>
                  <a:pt x="92" y="168"/>
                </a:moveTo>
                <a:cubicBezTo>
                  <a:pt x="92" y="144"/>
                  <a:pt x="92" y="144"/>
                  <a:pt x="92" y="144"/>
                </a:cubicBezTo>
                <a:cubicBezTo>
                  <a:pt x="120" y="142"/>
                  <a:pt x="142" y="120"/>
                  <a:pt x="144" y="92"/>
                </a:cubicBezTo>
                <a:cubicBezTo>
                  <a:pt x="168" y="92"/>
                  <a:pt x="168" y="92"/>
                  <a:pt x="168" y="92"/>
                </a:cubicBezTo>
                <a:cubicBezTo>
                  <a:pt x="166" y="133"/>
                  <a:pt x="133" y="166"/>
                  <a:pt x="92" y="16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39" name="Freeform 443"/>
          <p:cNvSpPr>
            <a:spLocks noEditPoints="1"/>
          </p:cNvSpPr>
          <p:nvPr/>
        </p:nvSpPr>
        <p:spPr bwMode="auto">
          <a:xfrm>
            <a:off x="3171987" y="6613716"/>
            <a:ext cx="985236" cy="96382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12" name="Flowchart: Connector 11"/>
          <p:cNvSpPr/>
          <p:nvPr/>
        </p:nvSpPr>
        <p:spPr>
          <a:xfrm>
            <a:off x="609600" y="3429000"/>
            <a:ext cx="277091" cy="27432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32" name="Flowchart: Connector 31"/>
          <p:cNvSpPr/>
          <p:nvPr/>
        </p:nvSpPr>
        <p:spPr>
          <a:xfrm>
            <a:off x="609599" y="5007544"/>
            <a:ext cx="277091" cy="27432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33" name="Flowchart: Connector 32"/>
          <p:cNvSpPr/>
          <p:nvPr/>
        </p:nvSpPr>
        <p:spPr>
          <a:xfrm>
            <a:off x="609598" y="6618534"/>
            <a:ext cx="277091"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16" name="Rectangle 15"/>
          <p:cNvSpPr/>
          <p:nvPr/>
        </p:nvSpPr>
        <p:spPr>
          <a:xfrm>
            <a:off x="1100915" y="3333736"/>
            <a:ext cx="6061885" cy="95410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Standard near line-of-site ADAS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~100m</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20" name="Rectangle 19"/>
          <p:cNvSpPr/>
          <p:nvPr/>
        </p:nvSpPr>
        <p:spPr>
          <a:xfrm>
            <a:off x="886689" y="4804810"/>
            <a:ext cx="5673921" cy="95410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V2V/DSRC</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~300m</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37" name="Rectangle 36"/>
          <p:cNvSpPr/>
          <p:nvPr/>
        </p:nvSpPr>
        <p:spPr>
          <a:xfrm>
            <a:off x="1025144" y="6335432"/>
            <a:ext cx="5673921" cy="1815882"/>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Ridar Systems: </a:t>
            </a:r>
            <a:r>
              <a:rPr kumimoji="0" lang="en-US" sz="2800" b="1" i="0" u="none" strike="noStrike" kern="1200" cap="none" spc="0" normalizeH="0" baseline="0" noProof="0" dirty="0">
                <a:ln>
                  <a:noFill/>
                </a:ln>
                <a:solidFill>
                  <a:srgbClr val="858591"/>
                </a:solidFill>
                <a:effectLst/>
                <a:uLnTx/>
                <a:uFillTx/>
                <a:latin typeface="Roboto"/>
                <a:ea typeface="+mn-ea"/>
                <a:cs typeface="+mn-cs"/>
              </a:rPr>
              <a:t>5 second rule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a:t>
            </a:r>
            <a:r>
              <a:rPr lang="en-US" sz="2800" dirty="0">
                <a:solidFill>
                  <a:srgbClr val="858591"/>
                </a:solidFill>
                <a:latin typeface="Roboto"/>
              </a:rPr>
              <a:t>3</a:t>
            </a:r>
            <a:r>
              <a:rPr kumimoji="0" lang="en-US" sz="2800" b="0" i="0" u="none" strike="noStrike" kern="1200" cap="none" spc="0" normalizeH="0" baseline="0" noProof="0" dirty="0">
                <a:ln>
                  <a:noFill/>
                </a:ln>
                <a:solidFill>
                  <a:srgbClr val="858591"/>
                </a:solidFill>
                <a:effectLst/>
                <a:uLnTx/>
                <a:uFillTx/>
                <a:latin typeface="Roboto"/>
                <a:ea typeface="+mn-ea"/>
                <a:cs typeface="+mn-cs"/>
              </a:rPr>
              <a:t>0m - ~500m (dependent upon speed/direction of both vehicles)</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40" name="TextBox 39"/>
          <p:cNvSpPr txBox="1"/>
          <p:nvPr/>
        </p:nvSpPr>
        <p:spPr>
          <a:xfrm>
            <a:off x="761999" y="9558917"/>
            <a:ext cx="16424656" cy="1754326"/>
          </a:xfrm>
          <a:prstGeom prst="rect">
            <a:avLst/>
          </a:prstGeom>
          <a:noFill/>
        </p:spPr>
        <p:txBody>
          <a:bodyPr wrap="square" rtlCol="0">
            <a:spAutoFit/>
          </a:bodyPr>
          <a:lstStyle/>
          <a:p>
            <a:pPr marL="0" marR="0" lvl="0" indent="0" algn="l" defTabSz="1371600" rtl="0" eaLnBrk="1" fontAlgn="auto" latinLnBrk="0" hangingPunct="1">
              <a:spcBef>
                <a:spcPts val="0"/>
              </a:spcBef>
              <a:spcAft>
                <a:spcPts val="0"/>
              </a:spcAft>
              <a:buClrTx/>
              <a:buSzTx/>
              <a:buFontTx/>
              <a:buNone/>
              <a:tabLst/>
              <a:defRPr/>
            </a:pPr>
            <a:r>
              <a:rPr kumimoji="0" lang="en-US" sz="3600" b="0" i="1" u="none" strike="noStrike" kern="1200" cap="none" spc="0" normalizeH="0" baseline="0" noProof="0" dirty="0">
                <a:ln>
                  <a:noFill/>
                </a:ln>
                <a:solidFill>
                  <a:srgbClr val="00456E"/>
                </a:solidFill>
                <a:effectLst/>
                <a:uLnTx/>
                <a:uFillTx/>
                <a:latin typeface="Roboto"/>
                <a:ea typeface="+mn-ea"/>
                <a:cs typeface="+mn-cs"/>
              </a:rPr>
              <a:t>“Ridar Systems can function as a </a:t>
            </a:r>
            <a:r>
              <a:rPr kumimoji="0" lang="en-US" sz="3600" b="1" i="1" u="none" strike="noStrike" kern="1200" cap="none" spc="0" normalizeH="0" baseline="0" noProof="0" dirty="0">
                <a:ln>
                  <a:noFill/>
                </a:ln>
                <a:solidFill>
                  <a:srgbClr val="00456E"/>
                </a:solidFill>
                <a:effectLst/>
                <a:uLnTx/>
                <a:uFillTx/>
                <a:latin typeface="Roboto"/>
                <a:ea typeface="+mn-ea"/>
                <a:cs typeface="+mn-cs"/>
              </a:rPr>
              <a:t>standalone</a:t>
            </a:r>
            <a:r>
              <a:rPr kumimoji="0" lang="en-US" sz="3600" b="0" i="1" u="none" strike="noStrike" kern="1200" cap="none" spc="0" normalizeH="0" baseline="0" noProof="0" dirty="0">
                <a:ln>
                  <a:noFill/>
                </a:ln>
                <a:solidFill>
                  <a:srgbClr val="00456E"/>
                </a:solidFill>
                <a:effectLst/>
                <a:uLnTx/>
                <a:uFillTx/>
                <a:latin typeface="Roboto"/>
                <a:ea typeface="+mn-ea"/>
                <a:cs typeface="+mn-cs"/>
              </a:rPr>
              <a:t> mobile solution using </a:t>
            </a:r>
            <a:r>
              <a:rPr lang="en-US" sz="3600" i="1" dirty="0">
                <a:solidFill>
                  <a:srgbClr val="00456E"/>
                </a:solidFill>
                <a:latin typeface="Roboto"/>
              </a:rPr>
              <a:t>cloud-based cellular technology–</a:t>
            </a:r>
            <a:r>
              <a:rPr kumimoji="0" lang="en-US" sz="3600" i="1" u="none" strike="noStrike" kern="1200" cap="none" spc="0" normalizeH="0" baseline="0" noProof="0" dirty="0">
                <a:ln>
                  <a:noFill/>
                </a:ln>
                <a:solidFill>
                  <a:srgbClr val="00456E"/>
                </a:solidFill>
                <a:effectLst/>
                <a:uLnTx/>
                <a:uFillTx/>
                <a:latin typeface="Roboto"/>
                <a:ea typeface="+mn-ea"/>
                <a:cs typeface="+mn-cs"/>
              </a:rPr>
              <a:t> a technology which is readily-available to all drivers &amp; riders, no matter their mode of transportation</a:t>
            </a:r>
            <a:r>
              <a:rPr lang="en-US" sz="3600" i="1" dirty="0">
                <a:solidFill>
                  <a:srgbClr val="00456E"/>
                </a:solidFill>
                <a:latin typeface="Roboto"/>
              </a:rPr>
              <a:t>. And, it is available now.”</a:t>
            </a:r>
            <a:endParaRPr kumimoji="0" lang="en-US" sz="3600" b="0" i="1" u="none" strike="noStrike" kern="1200" cap="none" spc="0" normalizeH="0" baseline="0" noProof="0" dirty="0">
              <a:ln>
                <a:noFill/>
              </a:ln>
              <a:solidFill>
                <a:srgbClr val="00456E"/>
              </a:solidFill>
              <a:effectLst/>
              <a:uLnTx/>
              <a:uFillTx/>
              <a:latin typeface="Roboto"/>
              <a:ea typeface="+mn-ea"/>
              <a:cs typeface="+mn-cs"/>
            </a:endParaRPr>
          </a:p>
        </p:txBody>
      </p:sp>
      <p:sp>
        <p:nvSpPr>
          <p:cNvPr id="11" name="Flowchart: Connector 10"/>
          <p:cNvSpPr/>
          <p:nvPr/>
        </p:nvSpPr>
        <p:spPr>
          <a:xfrm>
            <a:off x="8845908" y="824833"/>
            <a:ext cx="7854416" cy="773832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10" name="Flowchart: Connector 9"/>
          <p:cNvSpPr/>
          <p:nvPr/>
        </p:nvSpPr>
        <p:spPr>
          <a:xfrm>
            <a:off x="10036444" y="2018074"/>
            <a:ext cx="5473344" cy="5530041"/>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9" name="Flowchart: Connector 8"/>
          <p:cNvSpPr/>
          <p:nvPr/>
        </p:nvSpPr>
        <p:spPr>
          <a:xfrm>
            <a:off x="12030635" y="4661398"/>
            <a:ext cx="2253296" cy="223145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9465" y="5993492"/>
            <a:ext cx="711200" cy="718568"/>
          </a:xfrm>
          <a:prstGeom prst="rect">
            <a:avLst/>
          </a:prstGeom>
        </p:spPr>
      </p:pic>
      <p:pic>
        <p:nvPicPr>
          <p:cNvPr id="36" name="Graphic 35" descr="Motorcycle"/>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5284416" y="3643005"/>
            <a:ext cx="787518" cy="776595"/>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6871" y="1129895"/>
            <a:ext cx="627529" cy="634030"/>
          </a:xfrm>
          <a:prstGeom prst="rect">
            <a:avLst/>
          </a:prstGeom>
        </p:spPr>
      </p:pic>
      <p:pic>
        <p:nvPicPr>
          <p:cNvPr id="48" name="Graphic 47" descr="Bike"/>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860" y="3632128"/>
            <a:ext cx="631540" cy="638082"/>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1487" y="1104380"/>
            <a:ext cx="6927008" cy="6998763"/>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Tree>
    <p:extLst>
      <p:ext uri="{BB962C8B-B14F-4D97-AF65-F5344CB8AC3E}">
        <p14:creationId xmlns:p14="http://schemas.microsoft.com/office/powerpoint/2010/main" val="15943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6755407" cy="1338828"/>
          </a:xfrm>
        </p:spPr>
        <p:txBody>
          <a:bodyPr/>
          <a:lstStyle/>
          <a:p>
            <a:r>
              <a:rPr lang="en-US" b="0" dirty="0">
                <a:solidFill>
                  <a:srgbClr val="00456E"/>
                </a:solidFill>
                <a:latin typeface="Arial Black" panose="020B0A04020102020204" pitchFamily="34" charset="0"/>
              </a:rPr>
              <a:t>How</a:t>
            </a:r>
            <a:r>
              <a:rPr lang="en-US" b="0" dirty="0">
                <a:solidFill>
                  <a:srgbClr val="27AAE1"/>
                </a:solidFill>
                <a:latin typeface="Arial Black" panose="020B0A04020102020204" pitchFamily="34" charset="0"/>
              </a:rPr>
              <a:t> </a:t>
            </a:r>
            <a:br>
              <a:rPr lang="en-US" b="0" dirty="0">
                <a:solidFill>
                  <a:srgbClr val="27AAE1"/>
                </a:solidFill>
                <a:latin typeface="Arial Black" panose="020B0A04020102020204" pitchFamily="34" charset="0"/>
              </a:rPr>
            </a:br>
            <a:r>
              <a:rPr lang="en-US" b="0" dirty="0">
                <a:solidFill>
                  <a:srgbClr val="27AAE1"/>
                </a:solidFill>
                <a:latin typeface="Arial Black" panose="020B0A04020102020204" pitchFamily="34" charset="0"/>
              </a:rPr>
              <a:t>It Works</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grpSp>
        <p:nvGrpSpPr>
          <p:cNvPr id="11" name="Group 10"/>
          <p:cNvGrpSpPr/>
          <p:nvPr/>
        </p:nvGrpSpPr>
        <p:grpSpPr>
          <a:xfrm>
            <a:off x="4495800" y="304800"/>
            <a:ext cx="11532528" cy="6562266"/>
            <a:chOff x="4495800" y="304800"/>
            <a:chExt cx="11532528" cy="6562266"/>
          </a:xfrm>
        </p:grpSpPr>
        <p:sp>
          <p:nvSpPr>
            <p:cNvPr id="39" name="Freeform 443"/>
            <p:cNvSpPr>
              <a:spLocks noEditPoints="1"/>
            </p:cNvSpPr>
            <p:nvPr/>
          </p:nvSpPr>
          <p:spPr bwMode="auto">
            <a:xfrm>
              <a:off x="5606954" y="5250730"/>
              <a:ext cx="799369" cy="76016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A091B"/>
                </a:solidFill>
                <a:effectLst/>
                <a:uLnTx/>
                <a:uFillTx/>
                <a:latin typeface="Roboto"/>
                <a:ea typeface="+mn-ea"/>
                <a:cs typeface="+mn-cs"/>
              </a:endParaRPr>
            </a:p>
          </p:txBody>
        </p:sp>
        <p:pic>
          <p:nvPicPr>
            <p:cNvPr id="2" name="Graphic 1" descr="Cloud"/>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411" y="304800"/>
              <a:ext cx="4822329" cy="3475358"/>
            </a:xfrm>
            <a:prstGeom prst="rect">
              <a:avLst/>
            </a:prstGeom>
          </p:spPr>
        </p:pic>
        <p:sp>
          <p:nvSpPr>
            <p:cNvPr id="40" name="Arrow: Right 39"/>
            <p:cNvSpPr/>
            <p:nvPr/>
          </p:nvSpPr>
          <p:spPr>
            <a:xfrm rot="19311883">
              <a:off x="5392481" y="4106864"/>
              <a:ext cx="4074664" cy="129749"/>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sp>
          <p:nvSpPr>
            <p:cNvPr id="41" name="Arrow: Right 40"/>
            <p:cNvSpPr/>
            <p:nvPr/>
          </p:nvSpPr>
          <p:spPr>
            <a:xfrm rot="8557084">
              <a:off x="4958324" y="4029577"/>
              <a:ext cx="4348371" cy="146304"/>
            </a:xfrm>
            <a:prstGeom prst="rightArrow">
              <a:avLst/>
            </a:prstGeom>
            <a:solidFill>
              <a:srgbClr val="00456E"/>
            </a:solidFill>
            <a:ln>
              <a:solidFill>
                <a:srgbClr val="27AA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grpSp>
          <p:nvGrpSpPr>
            <p:cNvPr id="14" name="Group 13"/>
            <p:cNvGrpSpPr/>
            <p:nvPr/>
          </p:nvGrpSpPr>
          <p:grpSpPr>
            <a:xfrm>
              <a:off x="13558874" y="2502597"/>
              <a:ext cx="2469454" cy="4082109"/>
              <a:chOff x="12972860" y="3129314"/>
              <a:chExt cx="3043642" cy="5175771"/>
            </a:xfrm>
          </p:grpSpPr>
          <p:pic>
            <p:nvPicPr>
              <p:cNvPr id="9" name="Graphic 8" descr="Motorcycl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59102" y="6247685"/>
                <a:ext cx="2057400" cy="2057400"/>
              </a:xfrm>
              <a:prstGeom prst="rect">
                <a:avLst/>
              </a:prstGeom>
            </p:spPr>
          </p:pic>
          <p:sp>
            <p:nvSpPr>
              <p:cNvPr id="37" name="Arrow: Right 36"/>
              <p:cNvSpPr/>
              <p:nvPr/>
            </p:nvSpPr>
            <p:spPr>
              <a:xfrm rot="13545766">
                <a:off x="11199098" y="4903076"/>
                <a:ext cx="3730403" cy="182880"/>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57240" y="6383110"/>
                <a:ext cx="807854" cy="807854"/>
              </a:xfrm>
              <a:prstGeom prst="rect">
                <a:avLst/>
              </a:prstGeom>
            </p:spPr>
          </p:pic>
        </p:grpSp>
        <p:grpSp>
          <p:nvGrpSpPr>
            <p:cNvPr id="13" name="Group 12"/>
            <p:cNvGrpSpPr/>
            <p:nvPr/>
          </p:nvGrpSpPr>
          <p:grpSpPr>
            <a:xfrm>
              <a:off x="10009392" y="3032097"/>
              <a:ext cx="1246665" cy="3261349"/>
              <a:chOff x="8598065" y="3800676"/>
              <a:chExt cx="1536535" cy="4135116"/>
            </a:xfrm>
          </p:grpSpPr>
          <p:pic>
            <p:nvPicPr>
              <p:cNvPr id="10" name="Graphic 9" descr="Bike"/>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8065" y="6399257"/>
                <a:ext cx="1536535" cy="1536535"/>
              </a:xfrm>
              <a:prstGeom prst="rect">
                <a:avLst/>
              </a:prstGeom>
            </p:spPr>
          </p:pic>
          <p:sp>
            <p:nvSpPr>
              <p:cNvPr id="32" name="Arrow: Right 31"/>
              <p:cNvSpPr/>
              <p:nvPr/>
            </p:nvSpPr>
            <p:spPr>
              <a:xfrm rot="16200000">
                <a:off x="8514337" y="4565232"/>
                <a:ext cx="1711991" cy="182880"/>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2406" y="5668639"/>
                <a:ext cx="807854" cy="807854"/>
              </a:xfrm>
              <a:prstGeom prst="rect">
                <a:avLst/>
              </a:prstGeom>
            </p:spPr>
          </p:pic>
        </p:grpSp>
        <p:pic>
          <p:nvPicPr>
            <p:cNvPr id="4" name="Graphic 3" descr="Ca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5800" y="5043343"/>
              <a:ext cx="1876103" cy="1823723"/>
            </a:xfrm>
            <a:prstGeom prst="rect">
              <a:avLst/>
            </a:prstGeom>
          </p:spPr>
        </p:pic>
      </p:grpSp>
      <p:sp>
        <p:nvSpPr>
          <p:cNvPr id="24" name="TextBox 23"/>
          <p:cNvSpPr txBox="1"/>
          <p:nvPr/>
        </p:nvSpPr>
        <p:spPr>
          <a:xfrm>
            <a:off x="1066800" y="7113723"/>
            <a:ext cx="16424656" cy="4401205"/>
          </a:xfrm>
          <a:prstGeom prst="rect">
            <a:avLst/>
          </a:prstGeom>
          <a:noFill/>
        </p:spPr>
        <p:txBody>
          <a:bodyPr wrap="square" rtlCol="0">
            <a:spAutoFit/>
          </a:bodyPr>
          <a:lstStyle/>
          <a:p>
            <a:r>
              <a:rPr lang="en-US" sz="2800" dirty="0">
                <a:solidFill>
                  <a:srgbClr val="00456E"/>
                </a:solidFill>
              </a:rPr>
              <a:t>Ridar Systems captures the </a:t>
            </a:r>
            <a:r>
              <a:rPr lang="en-US" sz="2800" b="1" dirty="0">
                <a:solidFill>
                  <a:srgbClr val="00456E"/>
                </a:solidFill>
              </a:rPr>
              <a:t>location</a:t>
            </a:r>
            <a:r>
              <a:rPr lang="en-US" sz="2800" dirty="0">
                <a:solidFill>
                  <a:srgbClr val="00456E"/>
                </a:solidFill>
              </a:rPr>
              <a:t>, </a:t>
            </a:r>
            <a:r>
              <a:rPr lang="en-US" sz="2800" b="1" dirty="0">
                <a:solidFill>
                  <a:srgbClr val="00456E"/>
                </a:solidFill>
              </a:rPr>
              <a:t>speed</a:t>
            </a:r>
            <a:r>
              <a:rPr lang="en-US" sz="2800" dirty="0">
                <a:solidFill>
                  <a:srgbClr val="00456E"/>
                </a:solidFill>
              </a:rPr>
              <a:t>, and </a:t>
            </a:r>
            <a:r>
              <a:rPr lang="en-US" sz="2800" b="1" dirty="0">
                <a:solidFill>
                  <a:srgbClr val="00456E"/>
                </a:solidFill>
              </a:rPr>
              <a:t>direction of travel </a:t>
            </a:r>
            <a:r>
              <a:rPr lang="en-US" sz="2800" dirty="0">
                <a:solidFill>
                  <a:srgbClr val="00456E"/>
                </a:solidFill>
              </a:rPr>
              <a:t>for both drivers and riders using a cellular connection.</a:t>
            </a:r>
          </a:p>
          <a:p>
            <a:endParaRPr lang="en-US" sz="2800" dirty="0">
              <a:solidFill>
                <a:srgbClr val="00456E"/>
              </a:solidFill>
            </a:endParaRPr>
          </a:p>
          <a:p>
            <a:r>
              <a:rPr lang="en-US" sz="2800" dirty="0">
                <a:solidFill>
                  <a:srgbClr val="00456E"/>
                </a:solidFill>
              </a:rPr>
              <a:t>This information flows to the cloud where our proprietary software calculates all of this data multiple times per second to determine the likelihood that the two are headed towards the same geographic location which may result in a collision.</a:t>
            </a:r>
          </a:p>
          <a:p>
            <a:endParaRPr lang="en-US" sz="2800" dirty="0">
              <a:solidFill>
                <a:srgbClr val="00456E"/>
              </a:solidFill>
            </a:endParaRPr>
          </a:p>
          <a:p>
            <a:r>
              <a:rPr lang="en-US" sz="2800" dirty="0">
                <a:solidFill>
                  <a:srgbClr val="00456E"/>
                </a:solidFill>
              </a:rPr>
              <a:t>When it is determined that there is the potential for an interaction, a distinct voice will indicate to the driver where that rider is approaching (i.e. "</a:t>
            </a:r>
            <a:r>
              <a:rPr lang="en-US" sz="2800" i="1" dirty="0">
                <a:solidFill>
                  <a:srgbClr val="00456E"/>
                </a:solidFill>
              </a:rPr>
              <a:t>Rider left”, “Rider ahead”, etc.</a:t>
            </a:r>
            <a:r>
              <a:rPr lang="en-US" sz="2800" dirty="0">
                <a:solidFill>
                  <a:srgbClr val="00456E"/>
                </a:solidFill>
              </a:rPr>
              <a:t>). This first notification occurs when it is calculated that the rider is approximately 5 seconds from the driver’s location.</a:t>
            </a:r>
            <a:endParaRPr lang="uk-UA" sz="2800" dirty="0">
              <a:solidFill>
                <a:srgbClr val="00456E"/>
              </a:solidFill>
            </a:endParaRPr>
          </a:p>
        </p:txBody>
      </p:sp>
    </p:spTree>
    <p:extLst>
      <p:ext uri="{BB962C8B-B14F-4D97-AF65-F5344CB8AC3E}">
        <p14:creationId xmlns:p14="http://schemas.microsoft.com/office/powerpoint/2010/main" val="57536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6755407" cy="1338828"/>
          </a:xfrm>
        </p:spPr>
        <p:txBody>
          <a:bodyPr/>
          <a:lstStyle/>
          <a:p>
            <a:r>
              <a:rPr lang="en-US" b="0" dirty="0">
                <a:solidFill>
                  <a:srgbClr val="00456E"/>
                </a:solidFill>
                <a:latin typeface="Arial Black" panose="020B0A04020102020204" pitchFamily="34" charset="0"/>
              </a:rPr>
              <a:t>Data </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Model</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8</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6" name="Picture 5">
            <a:extLst>
              <a:ext uri="{FF2B5EF4-FFF2-40B4-BE49-F238E27FC236}">
                <a16:creationId xmlns:a16="http://schemas.microsoft.com/office/drawing/2014/main" id="{6436E45B-9A8A-4D45-B4EB-14125E4219B7}"/>
              </a:ext>
            </a:extLst>
          </p:cNvPr>
          <p:cNvPicPr>
            <a:picLocks noChangeAspect="1"/>
          </p:cNvPicPr>
          <p:nvPr/>
        </p:nvPicPr>
        <p:blipFill>
          <a:blip r:embed="rId3"/>
          <a:stretch>
            <a:fillRect/>
          </a:stretch>
        </p:blipFill>
        <p:spPr>
          <a:xfrm>
            <a:off x="3505200" y="2486700"/>
            <a:ext cx="12177192" cy="8742600"/>
          </a:xfrm>
          <a:prstGeom prst="rect">
            <a:avLst/>
          </a:prstGeom>
        </p:spPr>
      </p:pic>
    </p:spTree>
    <p:extLst>
      <p:ext uri="{BB962C8B-B14F-4D97-AF65-F5344CB8AC3E}">
        <p14:creationId xmlns:p14="http://schemas.microsoft.com/office/powerpoint/2010/main" val="224720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153401" cy="1962076"/>
          </a:xfrm>
        </p:spPr>
        <p:txBody>
          <a:bodyPr/>
          <a:lstStyle/>
          <a:p>
            <a:r>
              <a:rPr lang="en-US" b="0" dirty="0">
                <a:solidFill>
                  <a:srgbClr val="00456E"/>
                </a:solidFill>
                <a:latin typeface="Arial Black" panose="020B0A04020102020204" pitchFamily="34" charset="0"/>
              </a:rPr>
              <a:t>Telemetry</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Delivery &amp; Notifications</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4" name="Rectangle 3">
            <a:extLst>
              <a:ext uri="{FF2B5EF4-FFF2-40B4-BE49-F238E27FC236}">
                <a16:creationId xmlns:a16="http://schemas.microsoft.com/office/drawing/2014/main" id="{A92620B4-6F0F-489F-B778-9AB85BB2FE09}"/>
              </a:ext>
            </a:extLst>
          </p:cNvPr>
          <p:cNvSpPr/>
          <p:nvPr/>
        </p:nvSpPr>
        <p:spPr>
          <a:xfrm>
            <a:off x="1181100" y="2307907"/>
            <a:ext cx="15468600" cy="10341293"/>
          </a:xfrm>
          <a:prstGeom prst="rect">
            <a:avLst/>
          </a:prstGeom>
        </p:spPr>
        <p:txBody>
          <a:bodyPr wrap="square">
            <a:spAutoFit/>
          </a:bodyPr>
          <a:lstStyle/>
          <a:p>
            <a:r>
              <a:rPr lang="en-US" sz="2800" b="1" dirty="0">
                <a:solidFill>
                  <a:srgbClr val="00456E"/>
                </a:solidFill>
              </a:rPr>
              <a:t>Telemetry</a:t>
            </a:r>
          </a:p>
          <a:p>
            <a:r>
              <a:rPr lang="en-US" sz="2800" dirty="0">
                <a:solidFill>
                  <a:srgbClr val="00456E"/>
                </a:solidFill>
              </a:rPr>
              <a:t>VRUs and non-VRUs both send the same telemetry payload to Ridar via MQTT messaging. MQTT topic is based on unique device identifier and trip mode (VRU vs. non-VRU)</a:t>
            </a:r>
          </a:p>
          <a:p>
            <a:endParaRPr lang="en-US" sz="2800" dirty="0">
              <a:solidFill>
                <a:srgbClr val="00456E"/>
              </a:solidFill>
            </a:endParaRPr>
          </a:p>
          <a:p>
            <a:r>
              <a:rPr lang="en-US" sz="2800" dirty="0">
                <a:solidFill>
                  <a:srgbClr val="00456E"/>
                </a:solidFill>
              </a:rPr>
              <a:t>{</a:t>
            </a:r>
          </a:p>
          <a:p>
            <a:r>
              <a:rPr lang="en-US" sz="2800" dirty="0">
                <a:solidFill>
                  <a:srgbClr val="00456E"/>
                </a:solidFill>
              </a:rPr>
              <a:t>	“id”: &lt;unique identifier for device&gt;,</a:t>
            </a:r>
          </a:p>
          <a:p>
            <a:r>
              <a:rPr lang="en-US" sz="2800" dirty="0">
                <a:solidFill>
                  <a:srgbClr val="00456E"/>
                </a:solidFill>
              </a:rPr>
              <a:t>	“latitude”: &lt;vehicle latitude in decimal degrees&gt;,</a:t>
            </a:r>
          </a:p>
          <a:p>
            <a:r>
              <a:rPr lang="en-US" sz="2800" dirty="0">
                <a:solidFill>
                  <a:srgbClr val="00456E"/>
                </a:solidFill>
              </a:rPr>
              <a:t>	“longitude”: &lt;vehicle longitude in decimal degrees&gt;,</a:t>
            </a:r>
          </a:p>
          <a:p>
            <a:r>
              <a:rPr lang="en-US" sz="2800" dirty="0">
                <a:solidFill>
                  <a:srgbClr val="00456E"/>
                </a:solidFill>
              </a:rPr>
              <a:t>	“speed”: &lt;vehicle speed in decimal km/</a:t>
            </a:r>
            <a:r>
              <a:rPr lang="en-US" sz="2800" dirty="0" err="1">
                <a:solidFill>
                  <a:srgbClr val="00456E"/>
                </a:solidFill>
              </a:rPr>
              <a:t>hr</a:t>
            </a:r>
            <a:r>
              <a:rPr lang="en-US" sz="2800" dirty="0">
                <a:solidFill>
                  <a:srgbClr val="00456E"/>
                </a:solidFill>
              </a:rPr>
              <a:t>&gt;,</a:t>
            </a:r>
          </a:p>
          <a:p>
            <a:r>
              <a:rPr lang="en-US" sz="2800" dirty="0">
                <a:solidFill>
                  <a:srgbClr val="00456E"/>
                </a:solidFill>
              </a:rPr>
              <a:t>	“heading”: &lt;vehicle heading relative to true north in decimal degrees&gt;,</a:t>
            </a:r>
          </a:p>
          <a:p>
            <a:r>
              <a:rPr lang="en-US" sz="2800" dirty="0">
                <a:solidFill>
                  <a:srgbClr val="00456E"/>
                </a:solidFill>
              </a:rPr>
              <a:t>	“</a:t>
            </a:r>
            <a:r>
              <a:rPr lang="en-US" sz="2800" dirty="0" err="1">
                <a:solidFill>
                  <a:srgbClr val="00456E"/>
                </a:solidFill>
              </a:rPr>
              <a:t>updateTime</a:t>
            </a:r>
            <a:r>
              <a:rPr lang="en-US" sz="2800" dirty="0">
                <a:solidFill>
                  <a:srgbClr val="00456E"/>
                </a:solidFill>
              </a:rPr>
              <a:t>”: &lt;telemetry timestamp in integer milliseconds since UNIX epoch&gt;</a:t>
            </a:r>
          </a:p>
          <a:p>
            <a:r>
              <a:rPr lang="en-US" sz="2800" dirty="0">
                <a:solidFill>
                  <a:srgbClr val="00456E"/>
                </a:solidFill>
              </a:rPr>
              <a:t>}</a:t>
            </a:r>
          </a:p>
          <a:p>
            <a:endParaRPr lang="en-US" sz="2800" dirty="0">
              <a:solidFill>
                <a:srgbClr val="00456E"/>
              </a:solidFill>
            </a:endParaRPr>
          </a:p>
          <a:p>
            <a:r>
              <a:rPr lang="en-US" sz="2800" b="1" dirty="0">
                <a:solidFill>
                  <a:srgbClr val="00456E"/>
                </a:solidFill>
              </a:rPr>
              <a:t>Notifications</a:t>
            </a:r>
          </a:p>
          <a:p>
            <a:r>
              <a:rPr lang="en-US" sz="2800" dirty="0">
                <a:solidFill>
                  <a:srgbClr val="00456E"/>
                </a:solidFill>
              </a:rPr>
              <a:t>Notifications are delivered to non-VRUs via subscription to MQTT topic or via mobile device push notification (implementation dependent)</a:t>
            </a:r>
          </a:p>
          <a:p>
            <a:endParaRPr lang="en-US" sz="2800" dirty="0">
              <a:solidFill>
                <a:srgbClr val="00456E"/>
              </a:solidFill>
            </a:endParaRPr>
          </a:p>
          <a:p>
            <a:r>
              <a:rPr lang="en-US" sz="2800" dirty="0">
                <a:solidFill>
                  <a:srgbClr val="00456E"/>
                </a:solidFill>
              </a:rPr>
              <a:t>{</a:t>
            </a:r>
          </a:p>
          <a:p>
            <a:r>
              <a:rPr lang="en-US" sz="2800" dirty="0">
                <a:solidFill>
                  <a:srgbClr val="00456E"/>
                </a:solidFill>
              </a:rPr>
              <a:t>	"bearing": &lt;bearing from non-VRU to VRU in decimal degrees&gt;,</a:t>
            </a:r>
          </a:p>
          <a:p>
            <a:r>
              <a:rPr lang="en-US" sz="2800" dirty="0">
                <a:solidFill>
                  <a:srgbClr val="00456E"/>
                </a:solidFill>
              </a:rPr>
              <a:t>	"</a:t>
            </a:r>
            <a:r>
              <a:rPr lang="en-US" sz="2800" dirty="0" err="1">
                <a:solidFill>
                  <a:srgbClr val="00456E"/>
                </a:solidFill>
              </a:rPr>
              <a:t>rangeKm</a:t>
            </a:r>
            <a:r>
              <a:rPr lang="en-US" sz="2800" dirty="0">
                <a:solidFill>
                  <a:srgbClr val="00456E"/>
                </a:solidFill>
              </a:rPr>
              <a:t>": &lt;range from non-VRU to VRU in decimal km&gt;,</a:t>
            </a:r>
          </a:p>
          <a:p>
            <a:r>
              <a:rPr lang="en-US" sz="2800" dirty="0">
                <a:solidFill>
                  <a:srgbClr val="00456E"/>
                </a:solidFill>
              </a:rPr>
              <a:t>	"</a:t>
            </a:r>
            <a:r>
              <a:rPr lang="en-US" sz="2800" dirty="0" err="1">
                <a:solidFill>
                  <a:srgbClr val="00456E"/>
                </a:solidFill>
              </a:rPr>
              <a:t>targetId</a:t>
            </a:r>
            <a:r>
              <a:rPr lang="en-US" sz="2800" dirty="0">
                <a:solidFill>
                  <a:srgbClr val="00456E"/>
                </a:solidFill>
              </a:rPr>
              <a:t>": &lt;unique identifier for VRU device used to filter redundant detections&gt;,</a:t>
            </a:r>
          </a:p>
          <a:p>
            <a:r>
              <a:rPr lang="en-US" sz="2800" dirty="0">
                <a:solidFill>
                  <a:srgbClr val="00456E"/>
                </a:solidFill>
              </a:rPr>
              <a:t>	"</a:t>
            </a:r>
            <a:r>
              <a:rPr lang="en-US" sz="2800" dirty="0" err="1">
                <a:solidFill>
                  <a:srgbClr val="00456E"/>
                </a:solidFill>
              </a:rPr>
              <a:t>notificationTime</a:t>
            </a:r>
            <a:r>
              <a:rPr lang="en-US" sz="2800" dirty="0">
                <a:solidFill>
                  <a:srgbClr val="00456E"/>
                </a:solidFill>
              </a:rPr>
              <a:t>": &lt;detection timestamp in integer milliseconds since UNIX epoch&gt;</a:t>
            </a:r>
          </a:p>
          <a:p>
            <a:r>
              <a:rPr lang="en-US" sz="2800" dirty="0">
                <a:solidFill>
                  <a:srgbClr val="00456E"/>
                </a:solidFill>
              </a:rPr>
              <a:t>}</a:t>
            </a:r>
          </a:p>
          <a:p>
            <a:endParaRPr lang="en-US" sz="2800" dirty="0">
              <a:solidFill>
                <a:srgbClr val="00456E"/>
              </a:solidFill>
            </a:endParaRPr>
          </a:p>
        </p:txBody>
      </p:sp>
    </p:spTree>
    <p:extLst>
      <p:ext uri="{BB962C8B-B14F-4D97-AF65-F5344CB8AC3E}">
        <p14:creationId xmlns:p14="http://schemas.microsoft.com/office/powerpoint/2010/main" val="3156219813"/>
      </p:ext>
    </p:extLst>
  </p:cSld>
  <p:clrMapOvr>
    <a:masterClrMapping/>
  </p:clrMapOvr>
</p:sld>
</file>

<file path=ppt/theme/theme1.xml><?xml version="1.0" encoding="utf-8"?>
<a:theme xmlns:a="http://schemas.openxmlformats.org/drawingml/2006/main" name="GENARAL LAYOUTS">
  <a:themeElements>
    <a:clrScheme name="Custom FCA">
      <a:dk1>
        <a:srgbClr val="00456E"/>
      </a:dk1>
      <a:lt1>
        <a:srgbClr val="F2F2F5"/>
      </a:lt1>
      <a:dk2>
        <a:srgbClr val="858591"/>
      </a:dk2>
      <a:lt2>
        <a:srgbClr val="FFFFFF"/>
      </a:lt2>
      <a:accent1>
        <a:srgbClr val="27AAE1"/>
      </a:accent1>
      <a:accent2>
        <a:srgbClr val="C0C0C8"/>
      </a:accent2>
      <a:accent3>
        <a:srgbClr val="5C88DA"/>
      </a:accent3>
      <a:accent4>
        <a:srgbClr val="898C8A"/>
      </a:accent4>
      <a:accent5>
        <a:srgbClr val="00456E"/>
      </a:accent5>
      <a:accent6>
        <a:srgbClr val="27AAE1"/>
      </a:accent6>
      <a:hlink>
        <a:srgbClr val="00456E"/>
      </a:hlink>
      <a:folHlink>
        <a:srgbClr val="5C88DA"/>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 WITH IMAGES">
  <a:themeElements>
    <a:clrScheme name="Custom FCA">
      <a:dk1>
        <a:srgbClr val="00456E"/>
      </a:dk1>
      <a:lt1>
        <a:srgbClr val="F2F2F5"/>
      </a:lt1>
      <a:dk2>
        <a:srgbClr val="858591"/>
      </a:dk2>
      <a:lt2>
        <a:srgbClr val="FFFFFF"/>
      </a:lt2>
      <a:accent1>
        <a:srgbClr val="27AAE1"/>
      </a:accent1>
      <a:accent2>
        <a:srgbClr val="C0C0C8"/>
      </a:accent2>
      <a:accent3>
        <a:srgbClr val="5C88DA"/>
      </a:accent3>
      <a:accent4>
        <a:srgbClr val="898C8A"/>
      </a:accent4>
      <a:accent5>
        <a:srgbClr val="00456E"/>
      </a:accent5>
      <a:accent6>
        <a:srgbClr val="27AAE1"/>
      </a:accent6>
      <a:hlink>
        <a:srgbClr val="00456E"/>
      </a:hlink>
      <a:folHlink>
        <a:srgbClr val="5C88DA"/>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35366</TotalTime>
  <Words>616</Words>
  <Application>Microsoft Office PowerPoint</Application>
  <PresentationFormat>Custom</PresentationFormat>
  <Paragraphs>128</Paragraphs>
  <Slides>13</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Arial Black</vt:lpstr>
      <vt:lpstr>Arial Narrow</vt:lpstr>
      <vt:lpstr>Calibri</vt:lpstr>
      <vt:lpstr>Roboto</vt:lpstr>
      <vt:lpstr>Roboto Condensed</vt:lpstr>
      <vt:lpstr>GENARAL LAYOUTS</vt:lpstr>
      <vt:lpstr>1_SLIDES WITH IMAGES</vt:lpstr>
      <vt:lpstr>PowerPoint Presentation</vt:lpstr>
      <vt:lpstr>Problem</vt:lpstr>
      <vt:lpstr>PowerPoint Presentation</vt:lpstr>
      <vt:lpstr>PowerPoint Presentation</vt:lpstr>
      <vt:lpstr>Application Solution</vt:lpstr>
      <vt:lpstr>Stand-Alone/V2V Augmented Technology</vt:lpstr>
      <vt:lpstr>How  It Works</vt:lpstr>
      <vt:lpstr>Data  Model</vt:lpstr>
      <vt:lpstr>Telemetry Delivery &amp; Notifications</vt:lpstr>
      <vt:lpstr>“Will Ride 4 Food” Cycling Event</vt:lpstr>
      <vt:lpstr>Capture of Data-Graphical Representation</vt:lpstr>
      <vt:lpstr>Management Team</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Brent Massey</cp:lastModifiedBy>
  <cp:revision>1685</cp:revision>
  <cp:lastPrinted>2018-01-29T13:39:19Z</cp:lastPrinted>
  <dcterms:created xsi:type="dcterms:W3CDTF">2015-01-20T11:47:48Z</dcterms:created>
  <dcterms:modified xsi:type="dcterms:W3CDTF">2019-09-11T13:04:03Z</dcterms:modified>
</cp:coreProperties>
</file>