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7" r:id="rId2"/>
  </p:sldMasterIdLst>
  <p:notesMasterIdLst>
    <p:notesMasterId r:id="rId17"/>
  </p:notesMasterIdLst>
  <p:sldIdLst>
    <p:sldId id="650" r:id="rId3"/>
    <p:sldId id="712" r:id="rId4"/>
    <p:sldId id="713" r:id="rId5"/>
    <p:sldId id="715" r:id="rId6"/>
    <p:sldId id="644" r:id="rId7"/>
    <p:sldId id="686" r:id="rId8"/>
    <p:sldId id="647" r:id="rId9"/>
    <p:sldId id="706" r:id="rId10"/>
    <p:sldId id="707" r:id="rId11"/>
    <p:sldId id="709" r:id="rId12"/>
    <p:sldId id="708" r:id="rId13"/>
    <p:sldId id="710" r:id="rId14"/>
    <p:sldId id="643" r:id="rId15"/>
    <p:sldId id="571" r:id="rId16"/>
  </p:sldIdLst>
  <p:sldSz cx="18288000" cy="13716000"/>
  <p:notesSz cx="7315200" cy="96012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5EBCFE-8622-B248-BF24-6E6557C24F1B}">
          <p14:sldIdLst>
            <p14:sldId id="650"/>
            <p14:sldId id="712"/>
            <p14:sldId id="713"/>
            <p14:sldId id="715"/>
            <p14:sldId id="644"/>
            <p14:sldId id="686"/>
            <p14:sldId id="647"/>
            <p14:sldId id="706"/>
            <p14:sldId id="707"/>
            <p14:sldId id="709"/>
            <p14:sldId id="708"/>
            <p14:sldId id="710"/>
            <p14:sldId id="643"/>
            <p14:sldId id="571"/>
          </p14:sldIdLst>
        </p14:section>
      </p14:sectionLst>
    </p:ext>
    <p:ext uri="{EFAFB233-063F-42B5-8137-9DF3F51BA10A}">
      <p15:sldGuideLst xmlns:p15="http://schemas.microsoft.com/office/powerpoint/2012/main">
        <p15:guide id="1" orient="horz" pos="432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AE1"/>
    <a:srgbClr val="00456E"/>
    <a:srgbClr val="CC0717"/>
    <a:srgbClr val="67797F"/>
    <a:srgbClr val="6D7579"/>
    <a:srgbClr val="F2F2F5"/>
    <a:srgbClr val="6A7A7C"/>
    <a:srgbClr val="6D7974"/>
    <a:srgbClr val="7A847D"/>
    <a:srgbClr val="879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4" autoAdjust="0"/>
    <p:restoredTop sz="96352" autoAdjust="0"/>
  </p:normalViewPr>
  <p:slideViewPr>
    <p:cSldViewPr>
      <p:cViewPr varScale="1">
        <p:scale>
          <a:sx n="56" d="100"/>
          <a:sy n="56" d="100"/>
        </p:scale>
        <p:origin x="1494" y="90"/>
      </p:cViewPr>
      <p:guideLst>
        <p:guide orient="horz" pos="4320"/>
        <p:guide pos="5760"/>
      </p:guideLst>
    </p:cSldViewPr>
  </p:slideViewPr>
  <p:outlineViewPr>
    <p:cViewPr>
      <p:scale>
        <a:sx n="33" d="100"/>
        <a:sy n="33" d="100"/>
      </p:scale>
      <p:origin x="0" y="-21960"/>
    </p:cViewPr>
  </p:outlineViewPr>
  <p:notesTextViewPr>
    <p:cViewPr>
      <p:scale>
        <a:sx n="1" d="1"/>
        <a:sy n="1" d="1"/>
      </p:scale>
      <p:origin x="0" y="0"/>
    </p:cViewPr>
  </p:notesTextViewPr>
  <p:sorterViewPr>
    <p:cViewPr>
      <p:scale>
        <a:sx n="75" d="100"/>
        <a:sy n="75" d="100"/>
      </p:scale>
      <p:origin x="0" y="-865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uk-U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B027185-10FB-4A57-B3F0-45136A811A24}" type="datetimeFigureOut">
              <a:rPr lang="uk-UA" smtClean="0"/>
              <a:t>27.08.2019</a:t>
            </a:fld>
            <a:endParaRPr lang="uk-UA"/>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uk-U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uk-U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2222363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28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LOGO">
    <p:spTree>
      <p:nvGrpSpPr>
        <p:cNvPr id="1" name=""/>
        <p:cNvGrpSpPr/>
        <p:nvPr/>
      </p:nvGrpSpPr>
      <p:grpSpPr>
        <a:xfrm>
          <a:off x="0" y="0"/>
          <a:ext cx="0" cy="0"/>
          <a:chOff x="0" y="0"/>
          <a:chExt cx="0" cy="0"/>
        </a:xfrm>
      </p:grpSpPr>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6" name="Straight Connector 5"/>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94298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a:p>
        </p:txBody>
      </p:sp>
      <p:cxnSp>
        <p:nvCxnSpPr>
          <p:cNvPr id="10" name="Straight Connector 9"/>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52149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MIDDLE">
    <p:spTree>
      <p:nvGrpSpPr>
        <p:cNvPr id="1" name=""/>
        <p:cNvGrpSpPr/>
        <p:nvPr/>
      </p:nvGrpSpPr>
      <p:grpSpPr>
        <a:xfrm>
          <a:off x="0" y="0"/>
          <a:ext cx="0" cy="0"/>
          <a:chOff x="0" y="0"/>
          <a:chExt cx="0" cy="0"/>
        </a:xfrm>
      </p:grpSpPr>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a:p>
        </p:txBody>
      </p:sp>
      <p:sp>
        <p:nvSpPr>
          <p:cNvPr id="10" name="Rectangle 9"/>
          <p:cNvSpPr/>
          <p:nvPr userDrawn="1"/>
        </p:nvSpPr>
        <p:spPr>
          <a:xfrm>
            <a:off x="0" y="3200400"/>
            <a:ext cx="18288000" cy="7315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1" name="Straight Connector 10"/>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5181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6858000"/>
            <a:ext cx="18288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bg1"/>
                </a:solidFill>
              </a:rPr>
              <a:t>your logo</a:t>
            </a:r>
            <a:endParaRPr lang="uk-UA" sz="2000" b="1">
              <a:solidFill>
                <a:schemeClr val="bg1"/>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bg1"/>
                </a:solidFill>
              </a:defRPr>
            </a:lvl1pPr>
          </a:lstStyle>
          <a:p>
            <a:r>
              <a:rPr lang="en-US" dirty="0"/>
              <a:t>page</a:t>
            </a:r>
          </a:p>
          <a:p>
            <a:r>
              <a:rPr lang="en-US" dirty="0"/>
              <a:t>0</a:t>
            </a:r>
            <a:fld id="{37D409AB-2201-4E18-8A34-C31753AD9B06}" type="slidenum">
              <a:rPr smtClean="0"/>
              <a:pPr/>
              <a:t>‹#›</a:t>
            </a:fld>
            <a:endParaRPr/>
          </a:p>
        </p:txBody>
      </p:sp>
      <p:cxnSp>
        <p:nvCxnSpPr>
          <p:cNvPr id="10" name="Straight Connector 9"/>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63889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cxnSp>
        <p:nvCxnSpPr>
          <p:cNvPr id="5" name="Straight Connector 4"/>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a:p>
        </p:txBody>
      </p:sp>
    </p:spTree>
    <p:extLst>
      <p:ext uri="{BB962C8B-B14F-4D97-AF65-F5344CB8AC3E}">
        <p14:creationId xmlns:p14="http://schemas.microsoft.com/office/powerpoint/2010/main" val="44427305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AM OPT-4">
    <p:spTree>
      <p:nvGrpSpPr>
        <p:cNvPr id="1" name=""/>
        <p:cNvGrpSpPr/>
        <p:nvPr/>
      </p:nvGrpSpPr>
      <p:grpSpPr>
        <a:xfrm>
          <a:off x="0" y="0"/>
          <a:ext cx="0" cy="0"/>
          <a:chOff x="0" y="0"/>
          <a:chExt cx="0" cy="0"/>
        </a:xfrm>
      </p:grpSpPr>
      <p:sp>
        <p:nvSpPr>
          <p:cNvPr id="4" name="TextBox 3"/>
          <p:cNvSpPr txBox="1"/>
          <p:nvPr userDrawn="1"/>
        </p:nvSpPr>
        <p:spPr>
          <a:xfrm>
            <a:off x="876300" y="12108543"/>
            <a:ext cx="1085850" cy="954107"/>
          </a:xfrm>
          <a:prstGeom prst="rect">
            <a:avLst/>
          </a:prstGeom>
          <a:noFill/>
        </p:spPr>
        <p:txBody>
          <a:bodyPr wrap="square" rtlCol="0">
            <a:spAutoFit/>
          </a:bodyPr>
          <a:lstStyle/>
          <a:p>
            <a:r>
              <a:rPr lang="en-US" sz="2800" b="1" dirty="0">
                <a:solidFill>
                  <a:schemeClr val="accent2"/>
                </a:solidFill>
              </a:rPr>
              <a:t>your logo</a:t>
            </a:r>
            <a:endParaRPr lang="uk-UA" sz="2000" b="1">
              <a:solidFill>
                <a:schemeClr val="accent2"/>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dirty="0"/>
              <a:t>page</a:t>
            </a:r>
          </a:p>
          <a:p>
            <a:pPr algn="l"/>
            <a:r>
              <a:rPr lang="en-US" dirty="0"/>
              <a:t>0</a:t>
            </a:r>
            <a:fld id="{37D409AB-2201-4E18-8A34-C31753AD9B06}" type="slidenum">
              <a:rPr smtClean="0"/>
              <a:pPr algn="l"/>
              <a:t>‹#›</a:t>
            </a:fld>
            <a:endParaRPr/>
          </a:p>
        </p:txBody>
      </p:sp>
      <p:sp>
        <p:nvSpPr>
          <p:cNvPr id="11" name="Picture Placeholder 12"/>
          <p:cNvSpPr>
            <a:spLocks noGrp="1"/>
          </p:cNvSpPr>
          <p:nvPr>
            <p:ph type="pic" sz="quarter" idx="11"/>
          </p:nvPr>
        </p:nvSpPr>
        <p:spPr>
          <a:xfrm>
            <a:off x="3300984" y="425500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425500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4255008"/>
            <a:ext cx="2450592" cy="2450592"/>
          </a:xfrm>
          <a:prstGeom prst="ellipse">
            <a:avLst/>
          </a:prstGeom>
          <a:ln w="25400">
            <a:solidFill>
              <a:schemeClr val="accent1"/>
            </a:solidFill>
          </a:ln>
        </p:spPr>
        <p:txBody>
          <a:bodyPr/>
          <a:lstStyle>
            <a:lvl1pPr>
              <a:defRPr sz="2000"/>
            </a:lvl1pPr>
          </a:lstStyle>
          <a:p>
            <a:endParaRPr lang="uk-UA"/>
          </a:p>
        </p:txBody>
      </p:sp>
      <p:cxnSp>
        <p:nvCxnSpPr>
          <p:cNvPr id="13" name="Straight Connector 12"/>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048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9141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6509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680894"/>
      </p:ext>
    </p:extLst>
  </p:cSld>
  <p:clrMap bg1="lt1" tx1="dk1" bg2="lt2" tx2="dk2" accent1="accent1" accent2="accent2" accent3="accent3" accent4="accent4" accent5="accent5" accent6="accent6" hlink="hlink" folHlink="folHlink"/>
  <p:sldLayoutIdLst>
    <p:sldLayoutId id="2147483741" r:id="rId1"/>
    <p:sldLayoutId id="2147483663" r:id="rId2"/>
    <p:sldLayoutId id="2147483693" r:id="rId3"/>
    <p:sldLayoutId id="2147483680" r:id="rId4"/>
    <p:sldLayoutId id="2147483697" r:id="rId5"/>
    <p:sldLayoutId id="2147483698" r:id="rId6"/>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8212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video" Target="https://www.youtube.com/embed/AhBcwDJwxXw?feature=oembed" TargetMode="Externa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8.emf"/><Relationship Id="rId5" Type="http://schemas.openxmlformats.org/officeDocument/2006/relationships/image" Target="../media/image37.jp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04800"/>
            <a:ext cx="13106400" cy="13106400"/>
          </a:xfrm>
          <a:prstGeom prst="rect">
            <a:avLst/>
          </a:prstGeom>
        </p:spPr>
      </p:pic>
      <p:sp>
        <p:nvSpPr>
          <p:cNvPr id="2" name="TextBox 1">
            <a:extLst>
              <a:ext uri="{FF2B5EF4-FFF2-40B4-BE49-F238E27FC236}">
                <a16:creationId xmlns:a16="http://schemas.microsoft.com/office/drawing/2014/main" id="{893F6B01-AE74-4C8C-A923-4AD3080515BF}"/>
              </a:ext>
            </a:extLst>
          </p:cNvPr>
          <p:cNvSpPr txBox="1"/>
          <p:nvPr/>
        </p:nvSpPr>
        <p:spPr>
          <a:xfrm>
            <a:off x="2590800" y="1447800"/>
            <a:ext cx="13106400" cy="1754326"/>
          </a:xfrm>
          <a:prstGeom prst="rect">
            <a:avLst/>
          </a:prstGeom>
          <a:noFill/>
        </p:spPr>
        <p:txBody>
          <a:bodyPr wrap="square" rtlCol="0">
            <a:spAutoFit/>
          </a:bodyPr>
          <a:lstStyle/>
          <a:p>
            <a:pPr algn="ctr" defTabSz="1828800">
              <a:lnSpc>
                <a:spcPct val="90000"/>
              </a:lnSpc>
              <a:spcBef>
                <a:spcPct val="0"/>
              </a:spcBef>
            </a:pPr>
            <a:r>
              <a:rPr lang="en-US" sz="4000" dirty="0">
                <a:latin typeface="Arial Black" panose="020B0A04020102020204" pitchFamily="34" charset="0"/>
              </a:rPr>
              <a:t>“Detection &amp; Inclusion of Two-Wheelers </a:t>
            </a:r>
          </a:p>
          <a:p>
            <a:pPr algn="ctr" defTabSz="1828800">
              <a:lnSpc>
                <a:spcPct val="90000"/>
              </a:lnSpc>
              <a:spcBef>
                <a:spcPct val="0"/>
              </a:spcBef>
            </a:pPr>
            <a:r>
              <a:rPr lang="en-US" sz="4000" dirty="0">
                <a:latin typeface="Arial Black" panose="020B0A04020102020204" pitchFamily="34" charset="0"/>
              </a:rPr>
              <a:t>into the </a:t>
            </a:r>
          </a:p>
          <a:p>
            <a:pPr algn="ctr" defTabSz="1828800">
              <a:lnSpc>
                <a:spcPct val="90000"/>
              </a:lnSpc>
              <a:spcBef>
                <a:spcPct val="0"/>
              </a:spcBef>
            </a:pPr>
            <a:r>
              <a:rPr lang="en-US" sz="4000" dirty="0">
                <a:latin typeface="Arial Black" panose="020B0A04020102020204" pitchFamily="34" charset="0"/>
              </a:rPr>
              <a:t>Connected Car Ecosystem”</a:t>
            </a:r>
          </a:p>
        </p:txBody>
      </p:sp>
    </p:spTree>
    <p:extLst>
      <p:ext uri="{BB962C8B-B14F-4D97-AF65-F5344CB8AC3E}">
        <p14:creationId xmlns:p14="http://schemas.microsoft.com/office/powerpoint/2010/main" val="880460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8153401" cy="1338828"/>
          </a:xfrm>
        </p:spPr>
        <p:txBody>
          <a:bodyPr/>
          <a:lstStyle/>
          <a:p>
            <a:r>
              <a:rPr lang="en-US" b="0" dirty="0">
                <a:solidFill>
                  <a:srgbClr val="00456E"/>
                </a:solidFill>
                <a:latin typeface="Arial Black" panose="020B0A04020102020204" pitchFamily="34" charset="0"/>
              </a:rPr>
              <a:t>“Will Ride 4 Food”</a:t>
            </a:r>
            <a:br>
              <a:rPr lang="en-US" b="0" dirty="0">
                <a:solidFill>
                  <a:srgbClr val="00456E"/>
                </a:solidFill>
                <a:latin typeface="Arial Black" panose="020B0A04020102020204" pitchFamily="34" charset="0"/>
              </a:rPr>
            </a:br>
            <a:r>
              <a:rPr lang="en-US" b="0" dirty="0">
                <a:solidFill>
                  <a:srgbClr val="00456E"/>
                </a:solidFill>
                <a:latin typeface="Arial Black" panose="020B0A04020102020204" pitchFamily="34" charset="0"/>
              </a:rPr>
              <a:t>Cycling Event</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2" name="Online Media 1" title="Will Bike 4 Food">
            <a:hlinkClick r:id="" action="ppaction://media"/>
            <a:extLst>
              <a:ext uri="{FF2B5EF4-FFF2-40B4-BE49-F238E27FC236}">
                <a16:creationId xmlns:a16="http://schemas.microsoft.com/office/drawing/2014/main" id="{DD6044DD-D1A7-4775-9C2C-3EA0F8468372}"/>
              </a:ext>
            </a:extLst>
          </p:cNvPr>
          <p:cNvPicPr>
            <a:picLocks noRot="1" noChangeAspect="1"/>
          </p:cNvPicPr>
          <p:nvPr>
            <a:videoFile r:link="rId1"/>
          </p:nvPr>
        </p:nvPicPr>
        <p:blipFill>
          <a:blip r:embed="rId4"/>
          <a:stretch>
            <a:fillRect/>
          </a:stretch>
        </p:blipFill>
        <p:spPr>
          <a:xfrm>
            <a:off x="880533" y="2448559"/>
            <a:ext cx="16526933" cy="9296400"/>
          </a:xfrm>
          <a:prstGeom prst="rect">
            <a:avLst/>
          </a:prstGeom>
        </p:spPr>
      </p:pic>
    </p:spTree>
    <p:extLst>
      <p:ext uri="{BB962C8B-B14F-4D97-AF65-F5344CB8AC3E}">
        <p14:creationId xmlns:p14="http://schemas.microsoft.com/office/powerpoint/2010/main" val="19996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8915401" cy="1962076"/>
          </a:xfrm>
        </p:spPr>
        <p:txBody>
          <a:bodyPr/>
          <a:lstStyle/>
          <a:p>
            <a:r>
              <a:rPr lang="en-US" b="0" dirty="0">
                <a:solidFill>
                  <a:srgbClr val="00456E"/>
                </a:solidFill>
                <a:latin typeface="Arial Black" panose="020B0A04020102020204" pitchFamily="34" charset="0"/>
              </a:rPr>
              <a:t>Capture of Data-Graphical Representation</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11</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6" name="Picture 5">
            <a:extLst>
              <a:ext uri="{FF2B5EF4-FFF2-40B4-BE49-F238E27FC236}">
                <a16:creationId xmlns:a16="http://schemas.microsoft.com/office/drawing/2014/main" id="{31E64D93-F53E-4A6B-8D32-BA6B87737CB4}"/>
              </a:ext>
            </a:extLst>
          </p:cNvPr>
          <p:cNvPicPr>
            <a:picLocks noChangeAspect="1"/>
          </p:cNvPicPr>
          <p:nvPr/>
        </p:nvPicPr>
        <p:blipFill>
          <a:blip r:embed="rId3"/>
          <a:stretch>
            <a:fillRect/>
          </a:stretch>
        </p:blipFill>
        <p:spPr>
          <a:xfrm>
            <a:off x="1295399" y="2209800"/>
            <a:ext cx="15773401" cy="8205216"/>
          </a:xfrm>
          <a:prstGeom prst="rect">
            <a:avLst/>
          </a:prstGeom>
        </p:spPr>
      </p:pic>
      <p:sp>
        <p:nvSpPr>
          <p:cNvPr id="7" name="Rectangle 6">
            <a:extLst>
              <a:ext uri="{FF2B5EF4-FFF2-40B4-BE49-F238E27FC236}">
                <a16:creationId xmlns:a16="http://schemas.microsoft.com/office/drawing/2014/main" id="{B5F299A4-2CDD-4F38-9EE3-8BF662236E4F}"/>
              </a:ext>
            </a:extLst>
          </p:cNvPr>
          <p:cNvSpPr/>
          <p:nvPr/>
        </p:nvSpPr>
        <p:spPr>
          <a:xfrm>
            <a:off x="1447800" y="10561981"/>
            <a:ext cx="15468600" cy="1384995"/>
          </a:xfrm>
          <a:prstGeom prst="rect">
            <a:avLst/>
          </a:prstGeom>
        </p:spPr>
        <p:txBody>
          <a:bodyPr wrap="square">
            <a:spAutoFit/>
          </a:bodyPr>
          <a:lstStyle/>
          <a:p>
            <a:r>
              <a:rPr lang="en-US" sz="2800" dirty="0"/>
              <a:t>This data represents the number of times these riders sent data to the driver (1 time/second). We do collect a LOT of data through this effort—data that can be collected to alert drivers to the approach of riders.</a:t>
            </a:r>
          </a:p>
        </p:txBody>
      </p:sp>
    </p:spTree>
    <p:extLst>
      <p:ext uri="{BB962C8B-B14F-4D97-AF65-F5344CB8AC3E}">
        <p14:creationId xmlns:p14="http://schemas.microsoft.com/office/powerpoint/2010/main" val="291232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8153401" cy="1338828"/>
          </a:xfrm>
        </p:spPr>
        <p:txBody>
          <a:bodyPr/>
          <a:lstStyle/>
          <a:p>
            <a:r>
              <a:rPr lang="en-US" b="0" dirty="0">
                <a:solidFill>
                  <a:srgbClr val="00456E"/>
                </a:solidFill>
                <a:latin typeface="Arial Black" panose="020B0A04020102020204" pitchFamily="34" charset="0"/>
              </a:rPr>
              <a:t>Visual Representation</a:t>
            </a:r>
            <a:br>
              <a:rPr lang="en-US" b="0" dirty="0">
                <a:solidFill>
                  <a:srgbClr val="00456E"/>
                </a:solidFill>
                <a:latin typeface="Arial Black" panose="020B0A04020102020204" pitchFamily="34" charset="0"/>
              </a:rPr>
            </a:br>
            <a:r>
              <a:rPr lang="en-US" b="0" dirty="0">
                <a:solidFill>
                  <a:srgbClr val="00456E"/>
                </a:solidFill>
                <a:latin typeface="Arial Black" panose="020B0A04020102020204" pitchFamily="34" charset="0"/>
              </a:rPr>
              <a:t>of Data Map</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4" name="Picture 3">
            <a:extLst>
              <a:ext uri="{FF2B5EF4-FFF2-40B4-BE49-F238E27FC236}">
                <a16:creationId xmlns:a16="http://schemas.microsoft.com/office/drawing/2014/main" id="{BCE9120B-DF14-49AB-9AF9-4EDCB4844AA3}"/>
              </a:ext>
            </a:extLst>
          </p:cNvPr>
          <p:cNvPicPr>
            <a:picLocks noChangeAspect="1"/>
          </p:cNvPicPr>
          <p:nvPr/>
        </p:nvPicPr>
        <p:blipFill>
          <a:blip r:embed="rId3"/>
          <a:stretch>
            <a:fillRect/>
          </a:stretch>
        </p:blipFill>
        <p:spPr>
          <a:xfrm>
            <a:off x="1104900" y="2267987"/>
            <a:ext cx="15621000" cy="8202168"/>
          </a:xfrm>
          <a:prstGeom prst="rect">
            <a:avLst/>
          </a:prstGeom>
        </p:spPr>
      </p:pic>
      <p:sp>
        <p:nvSpPr>
          <p:cNvPr id="2" name="Rectangle 1">
            <a:extLst>
              <a:ext uri="{FF2B5EF4-FFF2-40B4-BE49-F238E27FC236}">
                <a16:creationId xmlns:a16="http://schemas.microsoft.com/office/drawing/2014/main" id="{D6B53C4B-AE29-4F57-8792-D3C991563EC9}"/>
              </a:ext>
            </a:extLst>
          </p:cNvPr>
          <p:cNvSpPr/>
          <p:nvPr/>
        </p:nvSpPr>
        <p:spPr>
          <a:xfrm>
            <a:off x="1219200" y="10517698"/>
            <a:ext cx="15240000" cy="954107"/>
          </a:xfrm>
          <a:prstGeom prst="rect">
            <a:avLst/>
          </a:prstGeom>
        </p:spPr>
        <p:txBody>
          <a:bodyPr wrap="square">
            <a:spAutoFit/>
          </a:bodyPr>
          <a:lstStyle/>
          <a:p>
            <a:pPr marL="114300" marR="0">
              <a:spcBef>
                <a:spcPts val="0"/>
              </a:spcBef>
              <a:spcAft>
                <a:spcPts val="1500"/>
              </a:spcAft>
            </a:pPr>
            <a:r>
              <a:rPr lang="en-US" sz="2800" dirty="0"/>
              <a:t>This map represents the numerous times that data is flowing between rider &amp; driver, creating a visual of another segment of the event.</a:t>
            </a:r>
          </a:p>
        </p:txBody>
      </p:sp>
    </p:spTree>
    <p:extLst>
      <p:ext uri="{BB962C8B-B14F-4D97-AF65-F5344CB8AC3E}">
        <p14:creationId xmlns:p14="http://schemas.microsoft.com/office/powerpoint/2010/main" val="325099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pPr algn="l"/>
            <a:r>
              <a:rPr lang="en-US" dirty="0"/>
              <a:t>page</a:t>
            </a:r>
          </a:p>
          <a:p>
            <a:pPr algn="l"/>
            <a:fld id="{37D409AB-2201-4E18-8A34-C31753AD9B06}" type="slidenum">
              <a:rPr smtClean="0"/>
              <a:pPr algn="l"/>
              <a:t>13</a:t>
            </a:fld>
            <a:endParaRPr dirty="0"/>
          </a:p>
        </p:txBody>
      </p:sp>
      <p:pic>
        <p:nvPicPr>
          <p:cNvPr id="10" name="Picture Placeholder 9"/>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2139110" y="1902721"/>
            <a:ext cx="2207413" cy="2207413"/>
          </a:xfrm>
          <a:ln>
            <a:solidFill>
              <a:srgbClr val="1CE7EC"/>
            </a:solidFill>
          </a:ln>
        </p:spPr>
      </p:pic>
      <p:grpSp>
        <p:nvGrpSpPr>
          <p:cNvPr id="4" name="Group 3">
            <a:extLst>
              <a:ext uri="{FF2B5EF4-FFF2-40B4-BE49-F238E27FC236}">
                <a16:creationId xmlns:a16="http://schemas.microsoft.com/office/drawing/2014/main" id="{248FE568-DEA6-4350-82A0-C960188A8EE1}"/>
              </a:ext>
            </a:extLst>
          </p:cNvPr>
          <p:cNvGrpSpPr/>
          <p:nvPr/>
        </p:nvGrpSpPr>
        <p:grpSpPr>
          <a:xfrm>
            <a:off x="6625781" y="4182957"/>
            <a:ext cx="4267200" cy="5578682"/>
            <a:chOff x="3695204" y="4572017"/>
            <a:chExt cx="4267200" cy="5578682"/>
          </a:xfrm>
        </p:grpSpPr>
        <p:sp>
          <p:nvSpPr>
            <p:cNvPr id="70" name="TextBox 69"/>
            <p:cNvSpPr txBox="1"/>
            <p:nvPr/>
          </p:nvSpPr>
          <p:spPr>
            <a:xfrm>
              <a:off x="3695204" y="4572017"/>
              <a:ext cx="4267200" cy="646331"/>
            </a:xfrm>
            <a:prstGeom prst="rect">
              <a:avLst/>
            </a:prstGeom>
            <a:noFill/>
          </p:spPr>
          <p:txBody>
            <a:bodyPr wrap="square" rtlCol="0">
              <a:spAutoFit/>
            </a:bodyPr>
            <a:lstStyle/>
            <a:p>
              <a:pPr algn="ctr"/>
              <a:r>
                <a:rPr lang="en-US" sz="3600" dirty="0">
                  <a:solidFill>
                    <a:srgbClr val="67797F"/>
                  </a:solidFill>
                  <a:latin typeface="+mj-lt"/>
                </a:rPr>
                <a:t>Thadd Selden</a:t>
              </a:r>
              <a:endParaRPr lang="uk-UA" sz="3600" dirty="0">
                <a:solidFill>
                  <a:srgbClr val="67797F"/>
                </a:solidFill>
                <a:latin typeface="+mj-lt"/>
              </a:endParaRPr>
            </a:p>
          </p:txBody>
        </p:sp>
        <p:sp>
          <p:nvSpPr>
            <p:cNvPr id="71" name="TextBox 70"/>
            <p:cNvSpPr txBox="1"/>
            <p:nvPr/>
          </p:nvSpPr>
          <p:spPr>
            <a:xfrm>
              <a:off x="3869593" y="5903382"/>
              <a:ext cx="3772360" cy="4247317"/>
            </a:xfrm>
            <a:prstGeom prst="rect">
              <a:avLst/>
            </a:prstGeom>
            <a:noFill/>
          </p:spPr>
          <p:txBody>
            <a:bodyPr wrap="square" rtlCol="0">
              <a:spAutoFit/>
            </a:bodyPr>
            <a:lstStyle/>
            <a:p>
              <a:pPr algn="ctr"/>
              <a:r>
                <a:rPr lang="en-US" sz="3000" dirty="0">
                  <a:solidFill>
                    <a:srgbClr val="67797F"/>
                  </a:solidFill>
                </a:rPr>
                <a:t>Visionary technologist with expertise in software management, software architecture, object-oriented design</a:t>
              </a:r>
            </a:p>
            <a:p>
              <a:pPr algn="ctr"/>
              <a:r>
                <a:rPr lang="en-US" sz="3000" dirty="0">
                  <a:solidFill>
                    <a:schemeClr val="accent1"/>
                  </a:solidFill>
                </a:rPr>
                <a:t>Rider – Triumph Bonneville</a:t>
              </a:r>
            </a:p>
          </p:txBody>
        </p:sp>
        <p:sp>
          <p:nvSpPr>
            <p:cNvPr id="72" name="TextBox 71"/>
            <p:cNvSpPr txBox="1"/>
            <p:nvPr/>
          </p:nvSpPr>
          <p:spPr>
            <a:xfrm>
              <a:off x="4383493" y="5249826"/>
              <a:ext cx="2744561" cy="584775"/>
            </a:xfrm>
            <a:prstGeom prst="rect">
              <a:avLst/>
            </a:prstGeom>
            <a:noFill/>
          </p:spPr>
          <p:txBody>
            <a:bodyPr wrap="square" rtlCol="0">
              <a:spAutoFit/>
            </a:bodyPr>
            <a:lstStyle/>
            <a:p>
              <a:pPr algn="ctr"/>
              <a:r>
                <a:rPr lang="en-US" sz="3200" dirty="0">
                  <a:solidFill>
                    <a:schemeClr val="accent1"/>
                  </a:solidFill>
                  <a:latin typeface="+mj-lt"/>
                </a:rPr>
                <a:t>CTO</a:t>
              </a:r>
              <a:endParaRPr lang="uk-UA" sz="3200" dirty="0">
                <a:solidFill>
                  <a:schemeClr val="accent1"/>
                </a:solidFill>
                <a:latin typeface="+mj-lt"/>
              </a:endParaRPr>
            </a:p>
          </p:txBody>
        </p:sp>
      </p:gr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11" name="Picture Placeholder 10"/>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a:xfrm>
            <a:off x="7645438" y="1906430"/>
            <a:ext cx="2203704" cy="2203704"/>
          </a:xfrm>
          <a:ln>
            <a:solidFill>
              <a:srgbClr val="1CE7EC"/>
            </a:solidFill>
          </a:ln>
        </p:spPr>
      </p:pic>
      <p:grpSp>
        <p:nvGrpSpPr>
          <p:cNvPr id="25" name="Group 24">
            <a:extLst>
              <a:ext uri="{FF2B5EF4-FFF2-40B4-BE49-F238E27FC236}">
                <a16:creationId xmlns:a16="http://schemas.microsoft.com/office/drawing/2014/main" id="{741C2A60-4D29-4A53-8878-DE31ECEF1870}"/>
              </a:ext>
            </a:extLst>
          </p:cNvPr>
          <p:cNvGrpSpPr/>
          <p:nvPr/>
        </p:nvGrpSpPr>
        <p:grpSpPr>
          <a:xfrm>
            <a:off x="1191014" y="4161235"/>
            <a:ext cx="4153745" cy="6124246"/>
            <a:chOff x="1938055" y="4989922"/>
            <a:chExt cx="5243216" cy="12733317"/>
          </a:xfrm>
        </p:grpSpPr>
        <p:sp>
          <p:nvSpPr>
            <p:cNvPr id="26" name="TextBox 25">
              <a:extLst>
                <a:ext uri="{FF2B5EF4-FFF2-40B4-BE49-F238E27FC236}">
                  <a16:creationId xmlns:a16="http://schemas.microsoft.com/office/drawing/2014/main" id="{2A19E375-9E5F-47E9-9FD4-BB4DDA847B07}"/>
                </a:ext>
              </a:extLst>
            </p:cNvPr>
            <p:cNvSpPr txBox="1"/>
            <p:nvPr/>
          </p:nvSpPr>
          <p:spPr>
            <a:xfrm>
              <a:off x="2498420" y="4989922"/>
              <a:ext cx="4059195" cy="1343829"/>
            </a:xfrm>
            <a:prstGeom prst="rect">
              <a:avLst/>
            </a:prstGeom>
            <a:noFill/>
          </p:spPr>
          <p:txBody>
            <a:bodyPr wrap="square" rtlCol="0">
              <a:spAutoFit/>
            </a:bodyPr>
            <a:lstStyle/>
            <a:p>
              <a:pPr algn="ctr"/>
              <a:r>
                <a:rPr lang="en-US" sz="3600" dirty="0">
                  <a:solidFill>
                    <a:srgbClr val="67797F"/>
                  </a:solidFill>
                  <a:latin typeface="+mj-lt"/>
                </a:rPr>
                <a:t>Brent Massey</a:t>
              </a:r>
              <a:endParaRPr lang="uk-UA" sz="3600" dirty="0">
                <a:solidFill>
                  <a:srgbClr val="67797F"/>
                </a:solidFill>
                <a:latin typeface="+mj-lt"/>
              </a:endParaRPr>
            </a:p>
          </p:txBody>
        </p:sp>
        <p:sp>
          <p:nvSpPr>
            <p:cNvPr id="27" name="TextBox 26">
              <a:extLst>
                <a:ext uri="{FF2B5EF4-FFF2-40B4-BE49-F238E27FC236}">
                  <a16:creationId xmlns:a16="http://schemas.microsoft.com/office/drawing/2014/main" id="{976B6E4B-A1D6-4E5B-8EA6-FABD6D7FACB2}"/>
                </a:ext>
              </a:extLst>
            </p:cNvPr>
            <p:cNvSpPr txBox="1"/>
            <p:nvPr/>
          </p:nvSpPr>
          <p:spPr>
            <a:xfrm>
              <a:off x="1938055" y="7932491"/>
              <a:ext cx="5136345" cy="9790748"/>
            </a:xfrm>
            <a:prstGeom prst="rect">
              <a:avLst/>
            </a:prstGeom>
            <a:noFill/>
          </p:spPr>
          <p:txBody>
            <a:bodyPr wrap="square" rtlCol="0">
              <a:spAutoFit/>
            </a:bodyPr>
            <a:lstStyle/>
            <a:p>
              <a:pPr algn="ctr"/>
              <a:r>
                <a:rPr lang="en-US" sz="3000" dirty="0">
                  <a:solidFill>
                    <a:srgbClr val="67797F"/>
                  </a:solidFill>
                </a:rPr>
                <a:t>Successful start-up experience and holder of previous US Patent 4,967,943</a:t>
              </a:r>
            </a:p>
            <a:p>
              <a:pPr algn="ctr"/>
              <a:r>
                <a:rPr lang="en-US" sz="3000" dirty="0">
                  <a:solidFill>
                    <a:srgbClr val="67797F"/>
                  </a:solidFill>
                </a:rPr>
                <a:t>Technology background &amp; Visionary behind this technology. </a:t>
              </a:r>
            </a:p>
            <a:p>
              <a:pPr algn="ctr"/>
              <a:r>
                <a:rPr lang="en-US" sz="3000" dirty="0">
                  <a:solidFill>
                    <a:schemeClr val="accent1"/>
                  </a:solidFill>
                </a:rPr>
                <a:t>Rider - BMW R1200GS</a:t>
              </a:r>
              <a:r>
                <a:rPr lang="en-US" sz="2000" dirty="0">
                  <a:solidFill>
                    <a:schemeClr val="tx2"/>
                  </a:solidFill>
                </a:rPr>
                <a:t> </a:t>
              </a:r>
            </a:p>
          </p:txBody>
        </p:sp>
        <p:sp>
          <p:nvSpPr>
            <p:cNvPr id="28" name="TextBox 27">
              <a:extLst>
                <a:ext uri="{FF2B5EF4-FFF2-40B4-BE49-F238E27FC236}">
                  <a16:creationId xmlns:a16="http://schemas.microsoft.com/office/drawing/2014/main" id="{00CF03CF-3406-41CB-ABA0-8724903DF604}"/>
                </a:ext>
              </a:extLst>
            </p:cNvPr>
            <p:cNvSpPr txBox="1"/>
            <p:nvPr/>
          </p:nvSpPr>
          <p:spPr>
            <a:xfrm>
              <a:off x="2313560" y="6467000"/>
              <a:ext cx="4867711" cy="1215844"/>
            </a:xfrm>
            <a:prstGeom prst="rect">
              <a:avLst/>
            </a:prstGeom>
            <a:noFill/>
          </p:spPr>
          <p:txBody>
            <a:bodyPr wrap="square" rtlCol="0">
              <a:spAutoFit/>
            </a:bodyPr>
            <a:lstStyle/>
            <a:p>
              <a:pPr algn="ctr"/>
              <a:r>
                <a:rPr lang="en-US" sz="3200" dirty="0">
                  <a:solidFill>
                    <a:schemeClr val="accent1"/>
                  </a:solidFill>
                  <a:latin typeface="+mj-lt"/>
                </a:rPr>
                <a:t>CEO &amp; Co-Founder</a:t>
              </a:r>
              <a:endParaRPr lang="uk-UA" sz="3200" dirty="0">
                <a:solidFill>
                  <a:schemeClr val="accent1"/>
                </a:solidFill>
                <a:latin typeface="+mj-lt"/>
              </a:endParaRPr>
            </a:p>
          </p:txBody>
        </p:sp>
      </p:grpSp>
      <p:sp>
        <p:nvSpPr>
          <p:cNvPr id="43" name="Title 2">
            <a:extLst>
              <a:ext uri="{FF2B5EF4-FFF2-40B4-BE49-F238E27FC236}">
                <a16:creationId xmlns:a16="http://schemas.microsoft.com/office/drawing/2014/main" id="{A60D6769-DBA1-4E74-AA13-BBF05C4FFA53}"/>
              </a:ext>
            </a:extLst>
          </p:cNvPr>
          <p:cNvSpPr>
            <a:spLocks noGrp="1"/>
          </p:cNvSpPr>
          <p:nvPr>
            <p:ph type="title"/>
          </p:nvPr>
        </p:nvSpPr>
        <p:spPr>
          <a:xfrm>
            <a:off x="758952" y="1113219"/>
            <a:ext cx="7353300" cy="715581"/>
          </a:xfrm>
        </p:spPr>
        <p:txBody>
          <a:bodyPr/>
          <a:lstStyle/>
          <a:p>
            <a:r>
              <a:rPr lang="en-US" b="0" dirty="0">
                <a:latin typeface="Arial Black" panose="020B0A04020102020204" pitchFamily="34" charset="0"/>
              </a:rPr>
              <a:t>Management Team</a:t>
            </a:r>
            <a:endParaRPr lang="uk-UA" b="0" dirty="0">
              <a:latin typeface="Arial Black" panose="020B0A04020102020204" pitchFamily="34" charset="0"/>
            </a:endParaRPr>
          </a:p>
        </p:txBody>
      </p:sp>
      <p:grpSp>
        <p:nvGrpSpPr>
          <p:cNvPr id="44" name="Group 43">
            <a:extLst>
              <a:ext uri="{FF2B5EF4-FFF2-40B4-BE49-F238E27FC236}">
                <a16:creationId xmlns:a16="http://schemas.microsoft.com/office/drawing/2014/main" id="{0C41A864-BDDE-4809-A4E7-5589AEBD2A0E}"/>
              </a:ext>
            </a:extLst>
          </p:cNvPr>
          <p:cNvGrpSpPr/>
          <p:nvPr/>
        </p:nvGrpSpPr>
        <p:grpSpPr>
          <a:xfrm>
            <a:off x="12433057" y="1882668"/>
            <a:ext cx="4069744" cy="11071369"/>
            <a:chOff x="13802508" y="3580647"/>
            <a:chExt cx="4069744" cy="13113888"/>
          </a:xfrm>
        </p:grpSpPr>
        <p:pic>
          <p:nvPicPr>
            <p:cNvPr id="45" name="Picture 44">
              <a:extLst>
                <a:ext uri="{FF2B5EF4-FFF2-40B4-BE49-F238E27FC236}">
                  <a16:creationId xmlns:a16="http://schemas.microsoft.com/office/drawing/2014/main" id="{3ECDFAD7-A638-4266-ADF9-F5F6D8D0BD59}"/>
                </a:ext>
              </a:extLst>
            </p:cNvPr>
            <p:cNvPicPr>
              <a:picLocks/>
            </p:cNvPicPr>
            <p:nvPr/>
          </p:nvPicPr>
          <p:blipFill>
            <a:blip r:embed="rId6"/>
            <a:stretch>
              <a:fillRect/>
            </a:stretch>
          </p:blipFill>
          <p:spPr>
            <a:xfrm>
              <a:off x="14660826" y="3580647"/>
              <a:ext cx="2203704" cy="2610258"/>
            </a:xfrm>
            <a:prstGeom prst="ellipse">
              <a:avLst/>
            </a:prstGeom>
            <a:ln w="25400" cap="rnd">
              <a:solidFill>
                <a:srgbClr val="1CE7EC"/>
              </a:solidFill>
            </a:ln>
            <a:effectLst/>
            <a:scene3d>
              <a:camera prst="orthographicFront"/>
              <a:lightRig rig="contrasting" dir="t">
                <a:rot lat="0" lon="0" rev="3000000"/>
              </a:lightRig>
            </a:scene3d>
            <a:sp3d contourW="7620">
              <a:bevelT w="95250" h="31750"/>
              <a:contourClr>
                <a:srgbClr val="333333"/>
              </a:contourClr>
            </a:sp3d>
          </p:spPr>
        </p:pic>
        <p:grpSp>
          <p:nvGrpSpPr>
            <p:cNvPr id="46" name="Group 45">
              <a:extLst>
                <a:ext uri="{FF2B5EF4-FFF2-40B4-BE49-F238E27FC236}">
                  <a16:creationId xmlns:a16="http://schemas.microsoft.com/office/drawing/2014/main" id="{98EB6077-6C2D-45B3-94EC-79A756C43276}"/>
                </a:ext>
              </a:extLst>
            </p:cNvPr>
            <p:cNvGrpSpPr/>
            <p:nvPr/>
          </p:nvGrpSpPr>
          <p:grpSpPr>
            <a:xfrm>
              <a:off x="13802508" y="6297168"/>
              <a:ext cx="4069744" cy="10397367"/>
              <a:chOff x="3165880" y="6475475"/>
              <a:chExt cx="3192780" cy="10397367"/>
            </a:xfrm>
          </p:grpSpPr>
          <p:sp>
            <p:nvSpPr>
              <p:cNvPr id="47" name="TextBox 46">
                <a:extLst>
                  <a:ext uri="{FF2B5EF4-FFF2-40B4-BE49-F238E27FC236}">
                    <a16:creationId xmlns:a16="http://schemas.microsoft.com/office/drawing/2014/main" id="{E5345DF6-6B66-45F6-8501-F11AF7CB48F1}"/>
                  </a:ext>
                </a:extLst>
              </p:cNvPr>
              <p:cNvSpPr txBox="1"/>
              <p:nvPr/>
            </p:nvSpPr>
            <p:spPr>
              <a:xfrm>
                <a:off x="3349134" y="6475475"/>
                <a:ext cx="2895600" cy="765570"/>
              </a:xfrm>
              <a:prstGeom prst="rect">
                <a:avLst/>
              </a:prstGeom>
              <a:noFill/>
            </p:spPr>
            <p:txBody>
              <a:bodyPr wrap="square" rtlCol="0">
                <a:spAutoFit/>
              </a:bodyPr>
              <a:lstStyle/>
              <a:p>
                <a:pPr algn="ctr"/>
                <a:r>
                  <a:rPr lang="en-US" sz="3600" dirty="0">
                    <a:solidFill>
                      <a:srgbClr val="67797F"/>
                    </a:solidFill>
                    <a:latin typeface="+mj-lt"/>
                  </a:rPr>
                  <a:t>Drue Freeman</a:t>
                </a:r>
                <a:endParaRPr lang="uk-UA" sz="3600" dirty="0">
                  <a:solidFill>
                    <a:srgbClr val="67797F"/>
                  </a:solidFill>
                  <a:latin typeface="+mj-lt"/>
                </a:endParaRPr>
              </a:p>
            </p:txBody>
          </p:sp>
          <p:sp>
            <p:nvSpPr>
              <p:cNvPr id="48" name="TextBox 47">
                <a:extLst>
                  <a:ext uri="{FF2B5EF4-FFF2-40B4-BE49-F238E27FC236}">
                    <a16:creationId xmlns:a16="http://schemas.microsoft.com/office/drawing/2014/main" id="{F0A2F4D1-DDEE-47C6-85B1-1B7C61D69870}"/>
                  </a:ext>
                </a:extLst>
              </p:cNvPr>
              <p:cNvSpPr txBox="1"/>
              <p:nvPr/>
            </p:nvSpPr>
            <p:spPr>
              <a:xfrm>
                <a:off x="3165880" y="7977645"/>
                <a:ext cx="3192780" cy="8895197"/>
              </a:xfrm>
              <a:prstGeom prst="rect">
                <a:avLst/>
              </a:prstGeom>
              <a:noFill/>
            </p:spPr>
            <p:txBody>
              <a:bodyPr wrap="square" rtlCol="0">
                <a:spAutoFit/>
              </a:bodyPr>
              <a:lstStyle/>
              <a:p>
                <a:pPr algn="ctr"/>
                <a:r>
                  <a:rPr lang="en-US" sz="3000" dirty="0">
                    <a:solidFill>
                      <a:srgbClr val="67797F"/>
                    </a:solidFill>
                  </a:rPr>
                  <a:t>Drue Freeman is a 30-year semiconductor veteran. He advises and consults for</a:t>
                </a:r>
              </a:p>
              <a:p>
                <a:pPr algn="ctr"/>
                <a:r>
                  <a:rPr lang="en-US" sz="3000" dirty="0">
                    <a:solidFill>
                      <a:srgbClr val="67797F"/>
                    </a:solidFill>
                  </a:rPr>
                  <a:t>technology companies ranging from early-stage start-ups to multi-billion dollar</a:t>
                </a:r>
              </a:p>
              <a:p>
                <a:pPr algn="ctr"/>
                <a:r>
                  <a:rPr lang="en-US" sz="3000" dirty="0">
                    <a:solidFill>
                      <a:srgbClr val="67797F"/>
                    </a:solidFill>
                  </a:rPr>
                  <a:t>corporations and for financial institutions investigating the implications of the</a:t>
                </a:r>
              </a:p>
              <a:p>
                <a:pPr algn="ctr"/>
                <a:r>
                  <a:rPr lang="en-US" sz="3000" dirty="0">
                    <a:solidFill>
                      <a:srgbClr val="67797F"/>
                    </a:solidFill>
                  </a:rPr>
                  <a:t>technological disruptions impacting the automotive industry.</a:t>
                </a:r>
                <a:r>
                  <a:rPr lang="en-US" sz="3200" dirty="0">
                    <a:solidFill>
                      <a:srgbClr val="67797F"/>
                    </a:solidFill>
                  </a:rPr>
                  <a:t> </a:t>
                </a:r>
              </a:p>
            </p:txBody>
          </p:sp>
          <p:sp>
            <p:nvSpPr>
              <p:cNvPr id="49" name="TextBox 48">
                <a:extLst>
                  <a:ext uri="{FF2B5EF4-FFF2-40B4-BE49-F238E27FC236}">
                    <a16:creationId xmlns:a16="http://schemas.microsoft.com/office/drawing/2014/main" id="{088E766F-CB4E-409A-9B20-20519E888D0C}"/>
                  </a:ext>
                </a:extLst>
              </p:cNvPr>
              <p:cNvSpPr txBox="1"/>
              <p:nvPr/>
            </p:nvSpPr>
            <p:spPr>
              <a:xfrm>
                <a:off x="3314471" y="7257338"/>
                <a:ext cx="2895600" cy="692658"/>
              </a:xfrm>
              <a:prstGeom prst="rect">
                <a:avLst/>
              </a:prstGeom>
              <a:noFill/>
            </p:spPr>
            <p:txBody>
              <a:bodyPr wrap="square" rtlCol="0">
                <a:spAutoFit/>
              </a:bodyPr>
              <a:lstStyle/>
              <a:p>
                <a:pPr algn="ctr"/>
                <a:r>
                  <a:rPr lang="en-US" sz="3200" dirty="0">
                    <a:solidFill>
                      <a:schemeClr val="accent1"/>
                    </a:solidFill>
                    <a:latin typeface="+mj-lt"/>
                  </a:rPr>
                  <a:t>Strategic</a:t>
                </a:r>
                <a:r>
                  <a:rPr lang="en-US" sz="2400" dirty="0">
                    <a:solidFill>
                      <a:schemeClr val="accent1"/>
                    </a:solidFill>
                    <a:latin typeface="+mj-lt"/>
                  </a:rPr>
                  <a:t> </a:t>
                </a:r>
                <a:r>
                  <a:rPr lang="en-US" sz="3200" dirty="0">
                    <a:solidFill>
                      <a:schemeClr val="accent1"/>
                    </a:solidFill>
                    <a:latin typeface="+mj-lt"/>
                  </a:rPr>
                  <a:t>Advisor</a:t>
                </a:r>
                <a:endParaRPr lang="uk-UA" sz="3200" dirty="0">
                  <a:solidFill>
                    <a:schemeClr val="accent1"/>
                  </a:solidFill>
                  <a:latin typeface="+mj-lt"/>
                </a:endParaRPr>
              </a:p>
            </p:txBody>
          </p:sp>
        </p:grpSp>
      </p:grpSp>
    </p:spTree>
    <p:extLst>
      <p:ext uri="{BB962C8B-B14F-4D97-AF65-F5344CB8AC3E}">
        <p14:creationId xmlns:p14="http://schemas.microsoft.com/office/powerpoint/2010/main" val="2674137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81700" y="6304002"/>
            <a:ext cx="6324600" cy="1107996"/>
          </a:xfrm>
          <a:prstGeom prst="rect">
            <a:avLst/>
          </a:prstGeom>
          <a:noFill/>
        </p:spPr>
        <p:txBody>
          <a:bodyPr wrap="square" rtlCol="0">
            <a:spAutoFit/>
          </a:bodyPr>
          <a:lstStyle/>
          <a:p>
            <a:pPr algn="ctr"/>
            <a:r>
              <a:rPr lang="en-US" sz="6600" b="1" dirty="0">
                <a:solidFill>
                  <a:schemeClr val="accent1"/>
                </a:solidFill>
                <a:ea typeface="Lato Semibold" panose="020F0502020204030203" pitchFamily="34" charset="0"/>
                <a:cs typeface="Lato Semibold" panose="020F0502020204030203" pitchFamily="34" charset="0"/>
              </a:rPr>
              <a:t>Questions?</a:t>
            </a:r>
            <a:endParaRPr lang="ru-RU" sz="6600" b="1" dirty="0">
              <a:solidFill>
                <a:schemeClr val="accent1"/>
              </a:solidFill>
              <a:ea typeface="Lato Semibold" panose="020F0502020204030203" pitchFamily="34" charset="0"/>
              <a:cs typeface="Lato Semibold" panose="020F0502020204030203" pitchFamily="34" charset="0"/>
            </a:endParaRPr>
          </a:p>
        </p:txBody>
      </p:sp>
      <p:grpSp>
        <p:nvGrpSpPr>
          <p:cNvPr id="4" name="Group 3"/>
          <p:cNvGrpSpPr/>
          <p:nvPr/>
        </p:nvGrpSpPr>
        <p:grpSpPr>
          <a:xfrm>
            <a:off x="6156325" y="6172200"/>
            <a:ext cx="685800" cy="685800"/>
            <a:chOff x="6324600" y="4114799"/>
            <a:chExt cx="685800" cy="685800"/>
          </a:xfrm>
        </p:grpSpPr>
        <p:cxnSp>
          <p:nvCxnSpPr>
            <p:cNvPr id="6" name="Straight Connector 5"/>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rot="10800000">
            <a:off x="11445875" y="6858000"/>
            <a:ext cx="685800" cy="685800"/>
            <a:chOff x="6324600" y="4114799"/>
            <a:chExt cx="685800" cy="685800"/>
          </a:xfrm>
        </p:grpSpPr>
        <p:cxnSp>
          <p:nvCxnSpPr>
            <p:cNvPr id="9" name="Straight Connector 8"/>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4953000" y="9982200"/>
            <a:ext cx="8877300" cy="1200329"/>
          </a:xfrm>
          <a:prstGeom prst="rect">
            <a:avLst/>
          </a:prstGeom>
          <a:noFill/>
        </p:spPr>
        <p:txBody>
          <a:bodyPr wrap="square" rtlCol="0">
            <a:spAutoFit/>
          </a:bodyPr>
          <a:lstStyle/>
          <a:p>
            <a:pPr algn="ctr"/>
            <a:r>
              <a:rPr lang="en-US" sz="4000" b="1" dirty="0">
                <a:solidFill>
                  <a:schemeClr val="accent1"/>
                </a:solidFill>
                <a:ea typeface="Lato Semibold" panose="020F0502020204030203" pitchFamily="34" charset="0"/>
                <a:cs typeface="Lato Semibold" panose="020F0502020204030203" pitchFamily="34" charset="0"/>
              </a:rPr>
              <a:t>contact us for more information:</a:t>
            </a:r>
          </a:p>
          <a:p>
            <a:pPr algn="ctr"/>
            <a:r>
              <a:rPr lang="en-US" sz="3200" b="1" dirty="0">
                <a:ea typeface="Lato Semibold" panose="020F0502020204030203" pitchFamily="34" charset="0"/>
                <a:cs typeface="Lato Semibold" panose="020F0502020204030203" pitchFamily="34" charset="0"/>
              </a:rPr>
              <a:t>bmassey@ridarsystems.com</a:t>
            </a:r>
          </a:p>
        </p:txBody>
      </p:sp>
    </p:spTree>
    <p:extLst>
      <p:ext uri="{BB962C8B-B14F-4D97-AF65-F5344CB8AC3E}">
        <p14:creationId xmlns:p14="http://schemas.microsoft.com/office/powerpoint/2010/main" val="40100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1063922"/>
            <a:ext cx="5448300" cy="715581"/>
          </a:xfrm>
        </p:spPr>
        <p:txBody>
          <a:bodyPr/>
          <a:lstStyle/>
          <a:p>
            <a:r>
              <a:rPr lang="en-US" b="0" dirty="0">
                <a:latin typeface="Arial Black" panose="020B0A04020102020204" pitchFamily="34" charset="0"/>
              </a:rPr>
              <a:t>Problem</a:t>
            </a:r>
            <a:endParaRPr lang="uk-UA" b="0" dirty="0">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r>
              <a:rPr lang="en-US" dirty="0"/>
              <a:t>page</a:t>
            </a:r>
          </a:p>
          <a:p>
            <a:fld id="{37D409AB-2201-4E18-8A34-C31753AD9B06}" type="slidenum">
              <a:rPr smtClean="0"/>
              <a:pPr/>
              <a:t>2</a:t>
            </a:fld>
            <a:endParaRP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sp>
        <p:nvSpPr>
          <p:cNvPr id="32" name="TextBox 31"/>
          <p:cNvSpPr txBox="1"/>
          <p:nvPr/>
        </p:nvSpPr>
        <p:spPr>
          <a:xfrm>
            <a:off x="855864" y="2003455"/>
            <a:ext cx="16576271" cy="646331"/>
          </a:xfrm>
          <a:prstGeom prst="rect">
            <a:avLst/>
          </a:prstGeom>
          <a:noFill/>
        </p:spPr>
        <p:txBody>
          <a:bodyPr wrap="square" rtlCol="0">
            <a:spAutoFit/>
          </a:bodyPr>
          <a:lstStyle/>
          <a:p>
            <a:r>
              <a:rPr lang="en-US" sz="3600" dirty="0">
                <a:latin typeface="+mj-lt"/>
              </a:rPr>
              <a:t>Riders are not always visible to Drivers…</a:t>
            </a:r>
          </a:p>
        </p:txBody>
      </p:sp>
      <p:pic>
        <p:nvPicPr>
          <p:cNvPr id="2" name="Picture 1">
            <a:extLst>
              <a:ext uri="{FF2B5EF4-FFF2-40B4-BE49-F238E27FC236}">
                <a16:creationId xmlns:a16="http://schemas.microsoft.com/office/drawing/2014/main" id="{EF397721-4252-4F4E-998E-77D1383C142F}"/>
              </a:ext>
            </a:extLst>
          </p:cNvPr>
          <p:cNvPicPr>
            <a:picLocks noChangeAspect="1"/>
          </p:cNvPicPr>
          <p:nvPr/>
        </p:nvPicPr>
        <p:blipFill>
          <a:blip r:embed="rId3"/>
          <a:stretch>
            <a:fillRect/>
          </a:stretch>
        </p:blipFill>
        <p:spPr>
          <a:xfrm>
            <a:off x="752959" y="2998534"/>
            <a:ext cx="7882812" cy="2633701"/>
          </a:xfrm>
          <a:prstGeom prst="rect">
            <a:avLst/>
          </a:prstGeom>
        </p:spPr>
      </p:pic>
      <p:pic>
        <p:nvPicPr>
          <p:cNvPr id="6" name="Picture 5" descr="A person riding a bicycle on a city street&#10;&#10;Description automatically generated">
            <a:extLst>
              <a:ext uri="{FF2B5EF4-FFF2-40B4-BE49-F238E27FC236}">
                <a16:creationId xmlns:a16="http://schemas.microsoft.com/office/drawing/2014/main" id="{D9C3D238-37BD-4926-9DF5-64F7AA0C6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88" y="5429897"/>
            <a:ext cx="5945924" cy="3963949"/>
          </a:xfrm>
          <a:prstGeom prst="rect">
            <a:avLst/>
          </a:prstGeom>
        </p:spPr>
      </p:pic>
      <p:pic>
        <p:nvPicPr>
          <p:cNvPr id="12" name="Picture 11" descr="A group of people on a city street filled with lots of traffic&#10;&#10;Description automatically generated">
            <a:extLst>
              <a:ext uri="{FF2B5EF4-FFF2-40B4-BE49-F238E27FC236}">
                <a16:creationId xmlns:a16="http://schemas.microsoft.com/office/drawing/2014/main" id="{5C684432-7082-4934-B2F0-8900A36EA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2218" y="200770"/>
            <a:ext cx="5467483" cy="3605369"/>
          </a:xfrm>
          <a:prstGeom prst="rect">
            <a:avLst/>
          </a:prstGeom>
        </p:spPr>
      </p:pic>
      <p:pic>
        <p:nvPicPr>
          <p:cNvPr id="14" name="Picture 13" descr="A person riding a motorcycle down a street next to a car&#10;&#10;Description automatically generated">
            <a:extLst>
              <a:ext uri="{FF2B5EF4-FFF2-40B4-BE49-F238E27FC236}">
                <a16:creationId xmlns:a16="http://schemas.microsoft.com/office/drawing/2014/main" id="{B55D0C05-3B5A-4D74-8621-0C7D0558A7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345" y="5429897"/>
            <a:ext cx="5069884" cy="4668098"/>
          </a:xfrm>
          <a:prstGeom prst="rect">
            <a:avLst/>
          </a:prstGeom>
        </p:spPr>
      </p:pic>
      <p:pic>
        <p:nvPicPr>
          <p:cNvPr id="16" name="Picture 15" descr="A picture containing road, building, outdoor, skating&#10;&#10;Description automatically generated">
            <a:extLst>
              <a:ext uri="{FF2B5EF4-FFF2-40B4-BE49-F238E27FC236}">
                <a16:creationId xmlns:a16="http://schemas.microsoft.com/office/drawing/2014/main" id="{87EE4F30-1E55-49DF-B4F9-896BAED5B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81556" y="8768646"/>
            <a:ext cx="5172075" cy="3413570"/>
          </a:xfrm>
          <a:prstGeom prst="rect">
            <a:avLst/>
          </a:prstGeom>
        </p:spPr>
      </p:pic>
      <p:pic>
        <p:nvPicPr>
          <p:cNvPr id="17" name="Picture 16">
            <a:extLst>
              <a:ext uri="{FF2B5EF4-FFF2-40B4-BE49-F238E27FC236}">
                <a16:creationId xmlns:a16="http://schemas.microsoft.com/office/drawing/2014/main" id="{8D864BE2-0BD6-4C53-93DB-BE922C127566}"/>
              </a:ext>
            </a:extLst>
          </p:cNvPr>
          <p:cNvPicPr>
            <a:picLocks noChangeAspect="1"/>
          </p:cNvPicPr>
          <p:nvPr/>
        </p:nvPicPr>
        <p:blipFill>
          <a:blip r:embed="rId8"/>
          <a:stretch>
            <a:fillRect/>
          </a:stretch>
        </p:blipFill>
        <p:spPr>
          <a:xfrm>
            <a:off x="11144929" y="4524665"/>
            <a:ext cx="6645997" cy="4234221"/>
          </a:xfrm>
          <a:prstGeom prst="rect">
            <a:avLst/>
          </a:prstGeom>
        </p:spPr>
      </p:pic>
      <p:pic>
        <p:nvPicPr>
          <p:cNvPr id="19" name="Picture 18" descr="A person driving a car&#10;&#10;Description automatically generated">
            <a:extLst>
              <a:ext uri="{FF2B5EF4-FFF2-40B4-BE49-F238E27FC236}">
                <a16:creationId xmlns:a16="http://schemas.microsoft.com/office/drawing/2014/main" id="{844080F4-C6EC-47B3-84EC-FE2C129E38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474" y="9254649"/>
            <a:ext cx="4724400" cy="2536139"/>
          </a:xfrm>
          <a:prstGeom prst="rect">
            <a:avLst/>
          </a:prstGeom>
        </p:spPr>
      </p:pic>
      <p:pic>
        <p:nvPicPr>
          <p:cNvPr id="21" name="Picture 20" descr="A bicycle is parked next to a car&#10;&#10;Description automatically generated">
            <a:extLst>
              <a:ext uri="{FF2B5EF4-FFF2-40B4-BE49-F238E27FC236}">
                <a16:creationId xmlns:a16="http://schemas.microsoft.com/office/drawing/2014/main" id="{B9AA74EC-6EE0-4C6A-BD3C-07D1C957A1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4811" y="9889438"/>
            <a:ext cx="6000750" cy="3371850"/>
          </a:xfrm>
          <a:prstGeom prst="rect">
            <a:avLst/>
          </a:prstGeom>
        </p:spPr>
      </p:pic>
      <p:pic>
        <p:nvPicPr>
          <p:cNvPr id="23" name="Picture 22" descr="A bicycle in front of a flower&#10;&#10;Description automatically generated">
            <a:extLst>
              <a:ext uri="{FF2B5EF4-FFF2-40B4-BE49-F238E27FC236}">
                <a16:creationId xmlns:a16="http://schemas.microsoft.com/office/drawing/2014/main" id="{FB92AB89-6916-40CC-BC1F-499EC83A30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5485" y="2808120"/>
            <a:ext cx="2860076" cy="1903251"/>
          </a:xfrm>
          <a:prstGeom prst="rect">
            <a:avLst/>
          </a:prstGeom>
        </p:spPr>
      </p:pic>
    </p:spTree>
    <p:extLst>
      <p:ext uri="{BB962C8B-B14F-4D97-AF65-F5344CB8AC3E}">
        <p14:creationId xmlns:p14="http://schemas.microsoft.com/office/powerpoint/2010/main" val="2920622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dirty="0"/>
              <a:t>page</a:t>
            </a:r>
          </a:p>
          <a:p>
            <a:fld id="{37D409AB-2201-4E18-8A34-C31753AD9B06}" type="slidenum">
              <a:rPr smtClean="0"/>
              <a:pPr/>
              <a:t>3</a:t>
            </a:fld>
            <a:endParaRP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sp>
        <p:nvSpPr>
          <p:cNvPr id="32" name="TextBox 31"/>
          <p:cNvSpPr txBox="1"/>
          <p:nvPr/>
        </p:nvSpPr>
        <p:spPr>
          <a:xfrm>
            <a:off x="873529" y="2209800"/>
            <a:ext cx="16576271" cy="5632311"/>
          </a:xfrm>
          <a:prstGeom prst="rect">
            <a:avLst/>
          </a:prstGeom>
          <a:noFill/>
        </p:spPr>
        <p:txBody>
          <a:bodyPr wrap="square" rtlCol="0">
            <a:spAutoFit/>
          </a:bodyPr>
          <a:lstStyle/>
          <a:p>
            <a:pPr marL="571500" indent="-571500">
              <a:buFont typeface="Arial" panose="020B0604020202020204" pitchFamily="34" charset="0"/>
              <a:buChar char="•"/>
            </a:pPr>
            <a:r>
              <a:rPr lang="en-US" sz="3600" b="1" dirty="0">
                <a:latin typeface="+mj-lt"/>
              </a:rPr>
              <a:t>Multiple Stakeholders</a:t>
            </a:r>
            <a:r>
              <a:rPr lang="en-US" sz="3600" dirty="0">
                <a:latin typeface="+mj-lt"/>
              </a:rPr>
              <a:t> (Regulators, Legislature, Urban Planners, IoT Companies, Commuters). </a:t>
            </a:r>
            <a:r>
              <a:rPr lang="en-US" sz="3600" i="1" dirty="0">
                <a:latin typeface="+mj-lt"/>
              </a:rPr>
              <a:t>Others?</a:t>
            </a:r>
          </a:p>
          <a:p>
            <a:endParaRPr lang="en-US" sz="3600" dirty="0">
              <a:latin typeface="+mj-lt"/>
            </a:endParaRPr>
          </a:p>
          <a:p>
            <a:pPr marL="571500" indent="-571500">
              <a:buFont typeface="Arial" panose="020B0604020202020204" pitchFamily="34" charset="0"/>
              <a:buChar char="•"/>
            </a:pPr>
            <a:r>
              <a:rPr lang="en-US" sz="3600" b="1" dirty="0">
                <a:latin typeface="+mj-lt"/>
              </a:rPr>
              <a:t>Public</a:t>
            </a:r>
            <a:r>
              <a:rPr lang="en-US" sz="3600" dirty="0">
                <a:latin typeface="+mj-lt"/>
              </a:rPr>
              <a:t> </a:t>
            </a:r>
            <a:r>
              <a:rPr lang="en-US" sz="3600" b="1" dirty="0">
                <a:latin typeface="+mj-lt"/>
              </a:rPr>
              <a:t>Inclusion: Outreach &amp; Education</a:t>
            </a:r>
          </a:p>
          <a:p>
            <a:endParaRPr lang="en-US" sz="3600" b="1" dirty="0">
              <a:latin typeface="+mj-lt"/>
            </a:endParaRPr>
          </a:p>
          <a:p>
            <a:pPr marL="571500" indent="-571500">
              <a:buFont typeface="Arial" panose="020B0604020202020204" pitchFamily="34" charset="0"/>
              <a:buChar char="•"/>
            </a:pPr>
            <a:r>
              <a:rPr lang="en-US" sz="3600" b="1" dirty="0">
                <a:latin typeface="+mj-lt"/>
              </a:rPr>
              <a:t>Enforcement</a:t>
            </a:r>
            <a:r>
              <a:rPr lang="en-US" sz="3600" dirty="0">
                <a:latin typeface="+mj-lt"/>
              </a:rPr>
              <a:t> of Road-Sharing: Initially teaching opportunities </a:t>
            </a:r>
            <a:r>
              <a:rPr lang="en-US" sz="3600" u="sng" dirty="0">
                <a:latin typeface="+mj-lt"/>
              </a:rPr>
              <a:t>then</a:t>
            </a:r>
            <a:r>
              <a:rPr lang="en-US" sz="3600" dirty="0">
                <a:latin typeface="+mj-lt"/>
              </a:rPr>
              <a:t> enforcement. </a:t>
            </a:r>
            <a:r>
              <a:rPr lang="en-US" sz="3600" i="1" dirty="0">
                <a:latin typeface="+mj-lt"/>
              </a:rPr>
              <a:t>Thoughts?</a:t>
            </a:r>
          </a:p>
          <a:p>
            <a:endParaRPr lang="en-US" sz="3600" dirty="0">
              <a:latin typeface="+mj-lt"/>
            </a:endParaRPr>
          </a:p>
          <a:p>
            <a:pPr marL="571500" indent="-571500">
              <a:buFont typeface="Arial" panose="020B0604020202020204" pitchFamily="34" charset="0"/>
              <a:buChar char="•"/>
            </a:pPr>
            <a:r>
              <a:rPr lang="en-US" sz="3600" b="1" dirty="0">
                <a:latin typeface="+mj-lt"/>
              </a:rPr>
              <a:t>Adaptation</a:t>
            </a:r>
            <a:r>
              <a:rPr lang="en-US" sz="3600" dirty="0">
                <a:latin typeface="+mj-lt"/>
              </a:rPr>
              <a:t> of Infrastructure/Streets to include ALL forms of mobility: </a:t>
            </a:r>
            <a:r>
              <a:rPr lang="en-US" sz="3600" i="1" dirty="0">
                <a:latin typeface="+mj-lt"/>
              </a:rPr>
              <a:t>How?</a:t>
            </a:r>
          </a:p>
          <a:p>
            <a:endParaRPr lang="en-US" sz="3600" dirty="0">
              <a:latin typeface="+mj-lt"/>
            </a:endParaRPr>
          </a:p>
        </p:txBody>
      </p:sp>
      <p:pic>
        <p:nvPicPr>
          <p:cNvPr id="1026" name="Picture 2">
            <a:extLst>
              <a:ext uri="{FF2B5EF4-FFF2-40B4-BE49-F238E27FC236}">
                <a16:creationId xmlns:a16="http://schemas.microsoft.com/office/drawing/2014/main" id="{F71FBFC8-EF2C-4C45-87B6-3CFF762B3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467600"/>
            <a:ext cx="9753600" cy="42291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4">
            <a:extLst>
              <a:ext uri="{FF2B5EF4-FFF2-40B4-BE49-F238E27FC236}">
                <a16:creationId xmlns:a16="http://schemas.microsoft.com/office/drawing/2014/main" id="{461F42D6-BA46-4D5B-AC60-082106C734C6}"/>
              </a:ext>
            </a:extLst>
          </p:cNvPr>
          <p:cNvSpPr txBox="1">
            <a:spLocks/>
          </p:cNvSpPr>
          <p:nvPr/>
        </p:nvSpPr>
        <p:spPr>
          <a:xfrm>
            <a:off x="873529" y="784276"/>
            <a:ext cx="5448300" cy="1338828"/>
          </a:xfrm>
          <a:prstGeom prst="rect">
            <a:avLst/>
          </a:prstGeom>
          <a:noFill/>
        </p:spPr>
        <p:txBody>
          <a:bodyPr wrap="square" rtlCol="0">
            <a:spAutoFit/>
          </a:bodyPr>
          <a:lstStyle>
            <a:lvl1pPr algn="l" defTabSz="18288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b="0" dirty="0">
                <a:solidFill>
                  <a:srgbClr val="00456E"/>
                </a:solidFill>
                <a:latin typeface="Arial Black" panose="020B0A04020102020204" pitchFamily="34" charset="0"/>
              </a:rPr>
              <a:t>Vision Zero </a:t>
            </a:r>
          </a:p>
          <a:p>
            <a:r>
              <a:rPr lang="en-US" b="0" dirty="0">
                <a:solidFill>
                  <a:srgbClr val="27AAE1"/>
                </a:solidFill>
                <a:latin typeface="Arial Black" panose="020B0A04020102020204" pitchFamily="34" charset="0"/>
              </a:rPr>
              <a:t>Efforts</a:t>
            </a:r>
          </a:p>
        </p:txBody>
      </p:sp>
    </p:spTree>
    <p:extLst>
      <p:ext uri="{BB962C8B-B14F-4D97-AF65-F5344CB8AC3E}">
        <p14:creationId xmlns:p14="http://schemas.microsoft.com/office/powerpoint/2010/main" val="155847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r>
              <a:rPr lang="en-US" dirty="0"/>
              <a:t>page</a:t>
            </a:r>
          </a:p>
          <a:p>
            <a:fld id="{37D409AB-2201-4E18-8A34-C31753AD9B06}" type="slidenum">
              <a:rPr smtClean="0"/>
              <a:pPr/>
              <a:t>4</a:t>
            </a:fld>
            <a:endParaRP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sp>
        <p:nvSpPr>
          <p:cNvPr id="32" name="TextBox 31"/>
          <p:cNvSpPr txBox="1"/>
          <p:nvPr/>
        </p:nvSpPr>
        <p:spPr>
          <a:xfrm>
            <a:off x="873529" y="2209800"/>
            <a:ext cx="16576271" cy="13388280"/>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mj-lt"/>
              </a:rPr>
              <a:t>Ridar Systems</a:t>
            </a:r>
          </a:p>
          <a:p>
            <a:pPr marL="1257300" lvl="1" indent="-571500">
              <a:buFont typeface="Arial" panose="020B0604020202020204" pitchFamily="34" charset="0"/>
              <a:buChar char="•"/>
            </a:pPr>
            <a:r>
              <a:rPr lang="en-US" sz="3600" dirty="0">
                <a:latin typeface="+mj-lt"/>
              </a:rPr>
              <a:t>Passive Safety</a:t>
            </a:r>
          </a:p>
          <a:p>
            <a:pPr marL="1257300" lvl="1" indent="-571500">
              <a:buFont typeface="Arial" panose="020B0604020202020204" pitchFamily="34" charset="0"/>
              <a:buChar char="•"/>
            </a:pPr>
            <a:r>
              <a:rPr lang="en-US" sz="3600" dirty="0">
                <a:latin typeface="+mj-lt"/>
              </a:rPr>
              <a:t>Driver UX to minimize notifications &amp; distraction (verbal, visual, audible) </a:t>
            </a:r>
          </a:p>
          <a:p>
            <a:pPr marL="1257300" lvl="1" indent="-571500">
              <a:buFont typeface="Arial" panose="020B0604020202020204" pitchFamily="34" charset="0"/>
              <a:buChar char="•"/>
            </a:pPr>
            <a:r>
              <a:rPr lang="en-US" sz="3600" dirty="0">
                <a:latin typeface="+mj-lt"/>
              </a:rPr>
              <a:t>Headless unit for two-wheelers</a:t>
            </a:r>
          </a:p>
          <a:p>
            <a:pPr marL="571500" indent="-571500">
              <a:buFont typeface="Arial" panose="020B0604020202020204" pitchFamily="34" charset="0"/>
              <a:buChar char="•"/>
            </a:pPr>
            <a:r>
              <a:rPr lang="en-US" sz="3600" dirty="0">
                <a:latin typeface="+mj-lt"/>
              </a:rPr>
              <a:t>Adoption</a:t>
            </a:r>
          </a:p>
          <a:p>
            <a:pPr marL="1257300" lvl="1" indent="-571500">
              <a:buFont typeface="Arial" panose="020B0604020202020204" pitchFamily="34" charset="0"/>
              <a:buChar char="•"/>
            </a:pPr>
            <a:r>
              <a:rPr lang="en-US" sz="3600" dirty="0">
                <a:latin typeface="+mj-lt"/>
              </a:rPr>
              <a:t>Utilize Metropolitan/City Vehicles/Drivers</a:t>
            </a:r>
          </a:p>
          <a:p>
            <a:pPr marL="1943100" lvl="2" indent="-571500">
              <a:buFont typeface="Arial" panose="020B0604020202020204" pitchFamily="34" charset="0"/>
              <a:buChar char="•"/>
            </a:pPr>
            <a:r>
              <a:rPr lang="en-US" sz="3600" dirty="0">
                <a:latin typeface="+mj-lt"/>
              </a:rPr>
              <a:t>Ability to monitor usage</a:t>
            </a:r>
          </a:p>
          <a:p>
            <a:pPr marL="1943100" lvl="2" indent="-571500">
              <a:buFont typeface="Arial" panose="020B0604020202020204" pitchFamily="34" charset="0"/>
              <a:buChar char="•"/>
            </a:pPr>
            <a:r>
              <a:rPr lang="en-US" sz="3600" dirty="0">
                <a:latin typeface="+mj-lt"/>
              </a:rPr>
              <a:t>Gather notification feedback</a:t>
            </a:r>
          </a:p>
          <a:p>
            <a:pPr marL="1943100" lvl="2" indent="-571500">
              <a:buFont typeface="Arial" panose="020B0604020202020204" pitchFamily="34" charset="0"/>
              <a:buChar char="•"/>
            </a:pPr>
            <a:r>
              <a:rPr lang="en-US" sz="3600" dirty="0">
                <a:latin typeface="+mj-lt"/>
              </a:rPr>
              <a:t>Insurance Discounts</a:t>
            </a:r>
          </a:p>
          <a:p>
            <a:pPr marL="1943100" lvl="2" indent="-571500">
              <a:buFont typeface="Arial" panose="020B0604020202020204" pitchFamily="34" charset="0"/>
              <a:buChar char="•"/>
            </a:pPr>
            <a:r>
              <a:rPr lang="en-US" sz="3600" dirty="0"/>
              <a:t>Near-misses/ # of interactions</a:t>
            </a:r>
          </a:p>
          <a:p>
            <a:pPr marL="1943100" lvl="2" indent="-571500">
              <a:buFont typeface="Arial" panose="020B0604020202020204" pitchFamily="34" charset="0"/>
              <a:buChar char="•"/>
            </a:pPr>
            <a:r>
              <a:rPr lang="en-US" sz="3600" dirty="0">
                <a:latin typeface="+mj-lt"/>
              </a:rPr>
              <a:t>Adjust Notifications/minimize false-positives</a:t>
            </a:r>
          </a:p>
          <a:p>
            <a:pPr marL="1257300" lvl="1" indent="-571500">
              <a:buFont typeface="Arial" panose="020B0604020202020204" pitchFamily="34" charset="0"/>
              <a:buChar char="•"/>
            </a:pPr>
            <a:r>
              <a:rPr lang="en-US" sz="3600" dirty="0">
                <a:latin typeface="+mj-lt"/>
              </a:rPr>
              <a:t>Encourage Cyclists/Clubs to Participate</a:t>
            </a:r>
          </a:p>
          <a:p>
            <a:pPr marL="1943100" lvl="2" indent="-571500">
              <a:buFont typeface="Arial" panose="020B0604020202020204" pitchFamily="34" charset="0"/>
              <a:buChar char="•"/>
            </a:pPr>
            <a:r>
              <a:rPr lang="en-US" sz="3600" dirty="0">
                <a:latin typeface="+mj-lt"/>
              </a:rPr>
              <a:t>Anonymized User Data</a:t>
            </a:r>
          </a:p>
          <a:p>
            <a:pPr marL="1943100" lvl="2" indent="-571500">
              <a:buFont typeface="Arial" panose="020B0604020202020204" pitchFamily="34" charset="0"/>
              <a:buChar char="•"/>
            </a:pPr>
            <a:r>
              <a:rPr lang="en-US" sz="3600" dirty="0">
                <a:latin typeface="+mj-lt"/>
              </a:rPr>
              <a:t>Gamification</a:t>
            </a:r>
          </a:p>
          <a:p>
            <a:pPr marL="1943100" lvl="2" indent="-571500">
              <a:buFont typeface="Arial" panose="020B0604020202020204" pitchFamily="34" charset="0"/>
              <a:buChar char="•"/>
            </a:pPr>
            <a:r>
              <a:rPr lang="en-US" sz="3600" dirty="0">
                <a:latin typeface="+mj-lt"/>
              </a:rPr>
              <a:t>Collect data</a:t>
            </a:r>
          </a:p>
          <a:p>
            <a:pPr marL="2628900" lvl="3" indent="-571500">
              <a:buFont typeface="Arial" panose="020B0604020202020204" pitchFamily="34" charset="0"/>
              <a:buChar char="•"/>
            </a:pPr>
            <a:r>
              <a:rPr lang="en-US" sz="3600" dirty="0">
                <a:latin typeface="+mj-lt"/>
              </a:rPr>
              <a:t>Geofence Intersections of high accident rates</a:t>
            </a:r>
          </a:p>
          <a:p>
            <a:pPr marL="2628900" lvl="3" indent="-571500">
              <a:buFont typeface="Arial" panose="020B0604020202020204" pitchFamily="34" charset="0"/>
              <a:buChar char="•"/>
            </a:pPr>
            <a:r>
              <a:rPr lang="en-US" sz="3600" dirty="0">
                <a:latin typeface="+mj-lt"/>
              </a:rPr>
              <a:t>Near-misses/ # of interactions</a:t>
            </a:r>
          </a:p>
          <a:p>
            <a:pPr lvl="3"/>
            <a:endParaRPr lang="en-US" sz="3600" dirty="0">
              <a:latin typeface="+mj-lt"/>
            </a:endParaRPr>
          </a:p>
          <a:p>
            <a:pPr marL="2628900" lvl="3" indent="-571500">
              <a:buFont typeface="Arial" panose="020B0604020202020204" pitchFamily="34" charset="0"/>
              <a:buChar char="•"/>
            </a:pPr>
            <a:endParaRPr lang="en-US" sz="3600" dirty="0">
              <a:latin typeface="+mj-lt"/>
            </a:endParaRPr>
          </a:p>
          <a:p>
            <a:pPr marL="1943100" lvl="2" indent="-571500">
              <a:buFont typeface="Arial" panose="020B0604020202020204" pitchFamily="34" charset="0"/>
              <a:buChar char="•"/>
            </a:pPr>
            <a:endParaRPr lang="en-US" sz="3600" dirty="0">
              <a:latin typeface="+mj-lt"/>
            </a:endParaRPr>
          </a:p>
          <a:p>
            <a:pPr marL="1943100" lvl="2" indent="-571500">
              <a:buFont typeface="Arial" panose="020B0604020202020204" pitchFamily="34" charset="0"/>
              <a:buChar char="•"/>
            </a:pPr>
            <a:endParaRPr lang="en-US" sz="3600" dirty="0">
              <a:latin typeface="+mj-lt"/>
            </a:endParaRPr>
          </a:p>
          <a:p>
            <a:pPr marL="1943100" lvl="2" indent="-571500">
              <a:buFont typeface="Arial" panose="020B0604020202020204" pitchFamily="34" charset="0"/>
              <a:buChar char="•"/>
            </a:pPr>
            <a:endParaRPr lang="en-US" sz="3600" dirty="0">
              <a:latin typeface="+mj-lt"/>
            </a:endParaRPr>
          </a:p>
          <a:p>
            <a:pPr marL="1257300" lvl="1" indent="-571500">
              <a:buFont typeface="Arial" panose="020B0604020202020204" pitchFamily="34" charset="0"/>
              <a:buChar char="•"/>
            </a:pPr>
            <a:endParaRPr lang="en-US" sz="3600" dirty="0">
              <a:latin typeface="+mj-lt"/>
            </a:endParaRPr>
          </a:p>
          <a:p>
            <a:endParaRPr lang="en-US" sz="3600" dirty="0">
              <a:latin typeface="+mj-lt"/>
            </a:endParaRPr>
          </a:p>
        </p:txBody>
      </p:sp>
      <p:sp>
        <p:nvSpPr>
          <p:cNvPr id="18" name="Title 4">
            <a:extLst>
              <a:ext uri="{FF2B5EF4-FFF2-40B4-BE49-F238E27FC236}">
                <a16:creationId xmlns:a16="http://schemas.microsoft.com/office/drawing/2014/main" id="{461F42D6-BA46-4D5B-AC60-082106C734C6}"/>
              </a:ext>
            </a:extLst>
          </p:cNvPr>
          <p:cNvSpPr txBox="1">
            <a:spLocks/>
          </p:cNvSpPr>
          <p:nvPr/>
        </p:nvSpPr>
        <p:spPr>
          <a:xfrm>
            <a:off x="873528" y="784276"/>
            <a:ext cx="8041871" cy="1338828"/>
          </a:xfrm>
          <a:prstGeom prst="rect">
            <a:avLst/>
          </a:prstGeom>
          <a:noFill/>
        </p:spPr>
        <p:txBody>
          <a:bodyPr wrap="square" rtlCol="0">
            <a:spAutoFit/>
          </a:bodyPr>
          <a:lstStyle>
            <a:lvl1pPr algn="l" defTabSz="18288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b="0" dirty="0">
                <a:solidFill>
                  <a:srgbClr val="00456E"/>
                </a:solidFill>
                <a:latin typeface="Arial Black" panose="020B0A04020102020204" pitchFamily="34" charset="0"/>
              </a:rPr>
              <a:t>Enhanced Vision Zero</a:t>
            </a:r>
          </a:p>
          <a:p>
            <a:r>
              <a:rPr lang="en-US" b="0" dirty="0">
                <a:solidFill>
                  <a:srgbClr val="27AAE1"/>
                </a:solidFill>
                <a:latin typeface="Arial Black" panose="020B0A04020102020204" pitchFamily="34" charset="0"/>
              </a:rPr>
              <a:t>Efforts</a:t>
            </a:r>
          </a:p>
        </p:txBody>
      </p:sp>
    </p:spTree>
    <p:extLst>
      <p:ext uri="{BB962C8B-B14F-4D97-AF65-F5344CB8AC3E}">
        <p14:creationId xmlns:p14="http://schemas.microsoft.com/office/powerpoint/2010/main" val="3929395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9789" y="754594"/>
            <a:ext cx="5448300" cy="1338828"/>
          </a:xfrm>
        </p:spPr>
        <p:txBody>
          <a:bodyPr/>
          <a:lstStyle/>
          <a:p>
            <a:r>
              <a:rPr lang="en-US" b="0" dirty="0">
                <a:solidFill>
                  <a:srgbClr val="00456E"/>
                </a:solidFill>
                <a:latin typeface="Arial Black" panose="020B0A04020102020204" pitchFamily="34" charset="0"/>
              </a:rPr>
              <a:t>Application </a:t>
            </a:r>
            <a:r>
              <a:rPr lang="en-US" b="0" dirty="0">
                <a:solidFill>
                  <a:srgbClr val="27AAE1"/>
                </a:solidFill>
                <a:latin typeface="Arial Black" panose="020B0A04020102020204" pitchFamily="34" charset="0"/>
              </a:rPr>
              <a:t>Solution</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r>
              <a:rPr lang="en-US" dirty="0"/>
              <a:t>page</a:t>
            </a:r>
          </a:p>
          <a:p>
            <a:fld id="{37D409AB-2201-4E18-8A34-C31753AD9B06}" type="slidenum">
              <a:rPr smtClean="0"/>
              <a:pPr/>
              <a:t>5</a:t>
            </a:fld>
            <a:endParaRPr dirty="0"/>
          </a:p>
        </p:txBody>
      </p:sp>
      <p:sp>
        <p:nvSpPr>
          <p:cNvPr id="35" name="Freeform 254"/>
          <p:cNvSpPr>
            <a:spLocks noEditPoints="1"/>
          </p:cNvSpPr>
          <p:nvPr/>
        </p:nvSpPr>
        <p:spPr bwMode="auto">
          <a:xfrm rot="18900000">
            <a:off x="3250534" y="9699433"/>
            <a:ext cx="842233" cy="842233"/>
          </a:xfrm>
          <a:custGeom>
            <a:avLst/>
            <a:gdLst>
              <a:gd name="T0" fmla="*/ 24 w 176"/>
              <a:gd name="T1" fmla="*/ 128 h 176"/>
              <a:gd name="T2" fmla="*/ 0 w 176"/>
              <a:gd name="T3" fmla="*/ 152 h 176"/>
              <a:gd name="T4" fmla="*/ 24 w 176"/>
              <a:gd name="T5" fmla="*/ 176 h 176"/>
              <a:gd name="T6" fmla="*/ 48 w 176"/>
              <a:gd name="T7" fmla="*/ 152 h 176"/>
              <a:gd name="T8" fmla="*/ 24 w 176"/>
              <a:gd name="T9" fmla="*/ 128 h 176"/>
              <a:gd name="T10" fmla="*/ 24 w 176"/>
              <a:gd name="T11" fmla="*/ 168 h 176"/>
              <a:gd name="T12" fmla="*/ 8 w 176"/>
              <a:gd name="T13" fmla="*/ 152 h 176"/>
              <a:gd name="T14" fmla="*/ 24 w 176"/>
              <a:gd name="T15" fmla="*/ 136 h 176"/>
              <a:gd name="T16" fmla="*/ 40 w 176"/>
              <a:gd name="T17" fmla="*/ 152 h 176"/>
              <a:gd name="T18" fmla="*/ 24 w 176"/>
              <a:gd name="T19" fmla="*/ 168 h 176"/>
              <a:gd name="T20" fmla="*/ 4 w 176"/>
              <a:gd name="T21" fmla="*/ 40 h 176"/>
              <a:gd name="T22" fmla="*/ 0 w 176"/>
              <a:gd name="T23" fmla="*/ 44 h 176"/>
              <a:gd name="T24" fmla="*/ 4 w 176"/>
              <a:gd name="T25" fmla="*/ 48 h 176"/>
              <a:gd name="T26" fmla="*/ 128 w 176"/>
              <a:gd name="T27" fmla="*/ 172 h 176"/>
              <a:gd name="T28" fmla="*/ 132 w 176"/>
              <a:gd name="T29" fmla="*/ 176 h 176"/>
              <a:gd name="T30" fmla="*/ 136 w 176"/>
              <a:gd name="T31" fmla="*/ 172 h 176"/>
              <a:gd name="T32" fmla="*/ 4 w 176"/>
              <a:gd name="T33" fmla="*/ 40 h 176"/>
              <a:gd name="T34" fmla="*/ 4 w 176"/>
              <a:gd name="T35" fmla="*/ 80 h 176"/>
              <a:gd name="T36" fmla="*/ 0 w 176"/>
              <a:gd name="T37" fmla="*/ 84 h 176"/>
              <a:gd name="T38" fmla="*/ 4 w 176"/>
              <a:gd name="T39" fmla="*/ 88 h 176"/>
              <a:gd name="T40" fmla="*/ 88 w 176"/>
              <a:gd name="T41" fmla="*/ 172 h 176"/>
              <a:gd name="T42" fmla="*/ 92 w 176"/>
              <a:gd name="T43" fmla="*/ 176 h 176"/>
              <a:gd name="T44" fmla="*/ 96 w 176"/>
              <a:gd name="T45" fmla="*/ 172 h 176"/>
              <a:gd name="T46" fmla="*/ 4 w 176"/>
              <a:gd name="T47" fmla="*/ 80 h 176"/>
              <a:gd name="T48" fmla="*/ 4 w 176"/>
              <a:gd name="T49" fmla="*/ 0 h 176"/>
              <a:gd name="T50" fmla="*/ 0 w 176"/>
              <a:gd name="T51" fmla="*/ 4 h 176"/>
              <a:gd name="T52" fmla="*/ 4 w 176"/>
              <a:gd name="T53" fmla="*/ 8 h 176"/>
              <a:gd name="T54" fmla="*/ 168 w 176"/>
              <a:gd name="T55" fmla="*/ 172 h 176"/>
              <a:gd name="T56" fmla="*/ 172 w 176"/>
              <a:gd name="T57" fmla="*/ 176 h 176"/>
              <a:gd name="T58" fmla="*/ 176 w 176"/>
              <a:gd name="T59" fmla="*/ 172 h 176"/>
              <a:gd name="T60" fmla="*/ 4 w 176"/>
              <a:gd name="T6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176">
                <a:moveTo>
                  <a:pt x="24" y="128"/>
                </a:moveTo>
                <a:cubicBezTo>
                  <a:pt x="11" y="128"/>
                  <a:pt x="0" y="139"/>
                  <a:pt x="0" y="152"/>
                </a:cubicBezTo>
                <a:cubicBezTo>
                  <a:pt x="0" y="165"/>
                  <a:pt x="11" y="176"/>
                  <a:pt x="24" y="176"/>
                </a:cubicBezTo>
                <a:cubicBezTo>
                  <a:pt x="37" y="176"/>
                  <a:pt x="48" y="165"/>
                  <a:pt x="48" y="152"/>
                </a:cubicBezTo>
                <a:cubicBezTo>
                  <a:pt x="48" y="139"/>
                  <a:pt x="37" y="128"/>
                  <a:pt x="24" y="128"/>
                </a:cubicBezTo>
                <a:moveTo>
                  <a:pt x="24" y="168"/>
                </a:moveTo>
                <a:cubicBezTo>
                  <a:pt x="15" y="168"/>
                  <a:pt x="8" y="161"/>
                  <a:pt x="8" y="152"/>
                </a:cubicBezTo>
                <a:cubicBezTo>
                  <a:pt x="8" y="143"/>
                  <a:pt x="15" y="136"/>
                  <a:pt x="24" y="136"/>
                </a:cubicBezTo>
                <a:cubicBezTo>
                  <a:pt x="33" y="136"/>
                  <a:pt x="40" y="143"/>
                  <a:pt x="40" y="152"/>
                </a:cubicBezTo>
                <a:cubicBezTo>
                  <a:pt x="40" y="161"/>
                  <a:pt x="33" y="168"/>
                  <a:pt x="24" y="168"/>
                </a:cubicBezTo>
                <a:moveTo>
                  <a:pt x="4" y="40"/>
                </a:moveTo>
                <a:cubicBezTo>
                  <a:pt x="2" y="40"/>
                  <a:pt x="0" y="42"/>
                  <a:pt x="0" y="44"/>
                </a:cubicBezTo>
                <a:cubicBezTo>
                  <a:pt x="0" y="46"/>
                  <a:pt x="2" y="48"/>
                  <a:pt x="4" y="48"/>
                </a:cubicBezTo>
                <a:cubicBezTo>
                  <a:pt x="72" y="48"/>
                  <a:pt x="128" y="104"/>
                  <a:pt x="128" y="172"/>
                </a:cubicBezTo>
                <a:cubicBezTo>
                  <a:pt x="128" y="174"/>
                  <a:pt x="130" y="176"/>
                  <a:pt x="132" y="176"/>
                </a:cubicBezTo>
                <a:cubicBezTo>
                  <a:pt x="134" y="176"/>
                  <a:pt x="136" y="174"/>
                  <a:pt x="136" y="172"/>
                </a:cubicBezTo>
                <a:cubicBezTo>
                  <a:pt x="136" y="99"/>
                  <a:pt x="77" y="40"/>
                  <a:pt x="4" y="40"/>
                </a:cubicBezTo>
                <a:moveTo>
                  <a:pt x="4" y="80"/>
                </a:moveTo>
                <a:cubicBezTo>
                  <a:pt x="2" y="80"/>
                  <a:pt x="0" y="82"/>
                  <a:pt x="0" y="84"/>
                </a:cubicBezTo>
                <a:cubicBezTo>
                  <a:pt x="0" y="86"/>
                  <a:pt x="2" y="88"/>
                  <a:pt x="4" y="88"/>
                </a:cubicBezTo>
                <a:cubicBezTo>
                  <a:pt x="50" y="88"/>
                  <a:pt x="88" y="126"/>
                  <a:pt x="88" y="172"/>
                </a:cubicBezTo>
                <a:cubicBezTo>
                  <a:pt x="88" y="174"/>
                  <a:pt x="90" y="176"/>
                  <a:pt x="92" y="176"/>
                </a:cubicBezTo>
                <a:cubicBezTo>
                  <a:pt x="94" y="176"/>
                  <a:pt x="96" y="174"/>
                  <a:pt x="96" y="172"/>
                </a:cubicBezTo>
                <a:cubicBezTo>
                  <a:pt x="96" y="121"/>
                  <a:pt x="55" y="80"/>
                  <a:pt x="4" y="80"/>
                </a:cubicBezTo>
                <a:moveTo>
                  <a:pt x="4" y="0"/>
                </a:moveTo>
                <a:cubicBezTo>
                  <a:pt x="2" y="0"/>
                  <a:pt x="0" y="2"/>
                  <a:pt x="0" y="4"/>
                </a:cubicBezTo>
                <a:cubicBezTo>
                  <a:pt x="0" y="6"/>
                  <a:pt x="2" y="8"/>
                  <a:pt x="4" y="8"/>
                </a:cubicBezTo>
                <a:cubicBezTo>
                  <a:pt x="95" y="8"/>
                  <a:pt x="168" y="81"/>
                  <a:pt x="168" y="172"/>
                </a:cubicBezTo>
                <a:cubicBezTo>
                  <a:pt x="168" y="174"/>
                  <a:pt x="170" y="176"/>
                  <a:pt x="172" y="176"/>
                </a:cubicBezTo>
                <a:cubicBezTo>
                  <a:pt x="174" y="176"/>
                  <a:pt x="176" y="174"/>
                  <a:pt x="176" y="172"/>
                </a:cubicBezTo>
                <a:cubicBezTo>
                  <a:pt x="176" y="77"/>
                  <a:pt x="99" y="0"/>
                  <a:pt x="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39" name="Freeform 443"/>
          <p:cNvSpPr>
            <a:spLocks noEditPoints="1"/>
          </p:cNvSpPr>
          <p:nvPr/>
        </p:nvSpPr>
        <p:spPr bwMode="auto">
          <a:xfrm>
            <a:off x="3171987" y="6613716"/>
            <a:ext cx="985236" cy="963825"/>
          </a:xfrm>
          <a:custGeom>
            <a:avLst/>
            <a:gdLst>
              <a:gd name="T0" fmla="*/ 72 w 176"/>
              <a:gd name="T1" fmla="*/ 100 h 176"/>
              <a:gd name="T2" fmla="*/ 80 w 176"/>
              <a:gd name="T3" fmla="*/ 100 h 176"/>
              <a:gd name="T4" fmla="*/ 68 w 176"/>
              <a:gd name="T5" fmla="*/ 76 h 176"/>
              <a:gd name="T6" fmla="*/ 68 w 176"/>
              <a:gd name="T7" fmla="*/ 84 h 176"/>
              <a:gd name="T8" fmla="*/ 68 w 176"/>
              <a:gd name="T9" fmla="*/ 76 h 176"/>
              <a:gd name="T10" fmla="*/ 52 w 176"/>
              <a:gd name="T11" fmla="*/ 92 h 176"/>
              <a:gd name="T12" fmla="*/ 60 w 176"/>
              <a:gd name="T13" fmla="*/ 92 h 176"/>
              <a:gd name="T14" fmla="*/ 80 w 176"/>
              <a:gd name="T15" fmla="*/ 72 h 176"/>
              <a:gd name="T16" fmla="*/ 80 w 176"/>
              <a:gd name="T17" fmla="*/ 64 h 176"/>
              <a:gd name="T18" fmla="*/ 80 w 176"/>
              <a:gd name="T19" fmla="*/ 72 h 176"/>
              <a:gd name="T20" fmla="*/ 80 w 176"/>
              <a:gd name="T21" fmla="*/ 120 h 176"/>
              <a:gd name="T22" fmla="*/ 88 w 176"/>
              <a:gd name="T23" fmla="*/ 120 h 176"/>
              <a:gd name="T24" fmla="*/ 88 w 176"/>
              <a:gd name="T25" fmla="*/ 84 h 176"/>
              <a:gd name="T26" fmla="*/ 88 w 176"/>
              <a:gd name="T27" fmla="*/ 92 h 176"/>
              <a:gd name="T28" fmla="*/ 88 w 176"/>
              <a:gd name="T29" fmla="*/ 84 h 176"/>
              <a:gd name="T30" fmla="*/ 104 w 176"/>
              <a:gd name="T31" fmla="*/ 76 h 176"/>
              <a:gd name="T32" fmla="*/ 96 w 176"/>
              <a:gd name="T33" fmla="*/ 76 h 176"/>
              <a:gd name="T34" fmla="*/ 108 w 176"/>
              <a:gd name="T35" fmla="*/ 100 h 176"/>
              <a:gd name="T36" fmla="*/ 108 w 176"/>
              <a:gd name="T37" fmla="*/ 92 h 176"/>
              <a:gd name="T38" fmla="*/ 108 w 176"/>
              <a:gd name="T39" fmla="*/ 100 h 176"/>
              <a:gd name="T40" fmla="*/ 92 w 176"/>
              <a:gd name="T41" fmla="*/ 60 h 176"/>
              <a:gd name="T42" fmla="*/ 92 w 176"/>
              <a:gd name="T43" fmla="*/ 52 h 176"/>
              <a:gd name="T44" fmla="*/ 176 w 176"/>
              <a:gd name="T45" fmla="*/ 40 h 176"/>
              <a:gd name="T46" fmla="*/ 112 w 176"/>
              <a:gd name="T47" fmla="*/ 8 h 176"/>
              <a:gd name="T48" fmla="*/ 108 w 176"/>
              <a:gd name="T49" fmla="*/ 12 h 176"/>
              <a:gd name="T50" fmla="*/ 12 w 176"/>
              <a:gd name="T51" fmla="*/ 108 h 176"/>
              <a:gd name="T52" fmla="*/ 40 w 176"/>
              <a:gd name="T53" fmla="*/ 176 h 176"/>
              <a:gd name="T54" fmla="*/ 164 w 176"/>
              <a:gd name="T55" fmla="*/ 68 h 176"/>
              <a:gd name="T56" fmla="*/ 168 w 176"/>
              <a:gd name="T57" fmla="*/ 64 h 176"/>
              <a:gd name="T58" fmla="*/ 176 w 176"/>
              <a:gd name="T59" fmla="*/ 40 h 176"/>
              <a:gd name="T60" fmla="*/ 40 w 176"/>
              <a:gd name="T61" fmla="*/ 168 h 176"/>
              <a:gd name="T62" fmla="*/ 17 w 176"/>
              <a:gd name="T63" fmla="*/ 113 h 176"/>
              <a:gd name="T64" fmla="*/ 78 w 176"/>
              <a:gd name="T65" fmla="*/ 143 h 176"/>
              <a:gd name="T66" fmla="*/ 83 w 176"/>
              <a:gd name="T67" fmla="*/ 138 h 176"/>
              <a:gd name="T68" fmla="*/ 93 w 176"/>
              <a:gd name="T69" fmla="*/ 38 h 176"/>
              <a:gd name="T70" fmla="*/ 83 w 176"/>
              <a:gd name="T71" fmla="*/ 138 h 176"/>
              <a:gd name="T72" fmla="*/ 163 w 176"/>
              <a:gd name="T73" fmla="*/ 59 h 176"/>
              <a:gd name="T74" fmla="*/ 159 w 176"/>
              <a:gd name="T75" fmla="*/ 63 h 176"/>
              <a:gd name="T76" fmla="*/ 98 w 176"/>
              <a:gd name="T77" fmla="*/ 33 h 176"/>
              <a:gd name="T78" fmla="*/ 113 w 176"/>
              <a:gd name="T79" fmla="*/ 17 h 176"/>
              <a:gd name="T80" fmla="*/ 118 w 176"/>
              <a:gd name="T81" fmla="*/ 14 h 176"/>
              <a:gd name="T82" fmla="*/ 168 w 176"/>
              <a:gd name="T83" fmla="*/ 40 h 176"/>
              <a:gd name="T84" fmla="*/ 120 w 176"/>
              <a:gd name="T85" fmla="*/ 88 h 176"/>
              <a:gd name="T86" fmla="*/ 120 w 176"/>
              <a:gd name="T87" fmla="*/ 80 h 176"/>
              <a:gd name="T88" fmla="*/ 120 w 176"/>
              <a:gd name="T89" fmla="*/ 88 h 176"/>
              <a:gd name="T90" fmla="*/ 92 w 176"/>
              <a:gd name="T91" fmla="*/ 108 h 176"/>
              <a:gd name="T92" fmla="*/ 100 w 176"/>
              <a:gd name="T93" fmla="*/ 10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76" y="96"/>
                </a:moveTo>
                <a:cubicBezTo>
                  <a:pt x="74" y="96"/>
                  <a:pt x="72" y="98"/>
                  <a:pt x="72" y="100"/>
                </a:cubicBezTo>
                <a:cubicBezTo>
                  <a:pt x="72" y="102"/>
                  <a:pt x="74" y="104"/>
                  <a:pt x="76" y="104"/>
                </a:cubicBezTo>
                <a:cubicBezTo>
                  <a:pt x="78" y="104"/>
                  <a:pt x="80" y="102"/>
                  <a:pt x="80" y="100"/>
                </a:cubicBezTo>
                <a:cubicBezTo>
                  <a:pt x="80" y="98"/>
                  <a:pt x="78" y="96"/>
                  <a:pt x="76" y="96"/>
                </a:cubicBezTo>
                <a:moveTo>
                  <a:pt x="68" y="76"/>
                </a:moveTo>
                <a:cubicBezTo>
                  <a:pt x="66" y="76"/>
                  <a:pt x="64" y="78"/>
                  <a:pt x="64" y="80"/>
                </a:cubicBezTo>
                <a:cubicBezTo>
                  <a:pt x="64" y="82"/>
                  <a:pt x="66" y="84"/>
                  <a:pt x="68" y="84"/>
                </a:cubicBezTo>
                <a:cubicBezTo>
                  <a:pt x="70" y="84"/>
                  <a:pt x="72" y="82"/>
                  <a:pt x="72" y="80"/>
                </a:cubicBezTo>
                <a:cubicBezTo>
                  <a:pt x="72" y="78"/>
                  <a:pt x="70" y="76"/>
                  <a:pt x="68" y="76"/>
                </a:cubicBezTo>
                <a:moveTo>
                  <a:pt x="56" y="88"/>
                </a:moveTo>
                <a:cubicBezTo>
                  <a:pt x="54" y="88"/>
                  <a:pt x="52" y="90"/>
                  <a:pt x="52" y="92"/>
                </a:cubicBezTo>
                <a:cubicBezTo>
                  <a:pt x="52" y="94"/>
                  <a:pt x="54" y="96"/>
                  <a:pt x="56" y="96"/>
                </a:cubicBezTo>
                <a:cubicBezTo>
                  <a:pt x="58" y="96"/>
                  <a:pt x="60" y="94"/>
                  <a:pt x="60" y="92"/>
                </a:cubicBezTo>
                <a:cubicBezTo>
                  <a:pt x="60" y="90"/>
                  <a:pt x="58" y="88"/>
                  <a:pt x="56" y="88"/>
                </a:cubicBezTo>
                <a:moveTo>
                  <a:pt x="80" y="72"/>
                </a:moveTo>
                <a:cubicBezTo>
                  <a:pt x="82" y="72"/>
                  <a:pt x="84" y="70"/>
                  <a:pt x="84" y="68"/>
                </a:cubicBezTo>
                <a:cubicBezTo>
                  <a:pt x="84" y="66"/>
                  <a:pt x="82" y="64"/>
                  <a:pt x="80" y="64"/>
                </a:cubicBezTo>
                <a:cubicBezTo>
                  <a:pt x="78" y="64"/>
                  <a:pt x="76" y="66"/>
                  <a:pt x="76" y="68"/>
                </a:cubicBezTo>
                <a:cubicBezTo>
                  <a:pt x="76" y="70"/>
                  <a:pt x="78" y="72"/>
                  <a:pt x="80" y="72"/>
                </a:cubicBezTo>
                <a:moveTo>
                  <a:pt x="84" y="116"/>
                </a:moveTo>
                <a:cubicBezTo>
                  <a:pt x="82" y="116"/>
                  <a:pt x="80" y="118"/>
                  <a:pt x="80" y="120"/>
                </a:cubicBezTo>
                <a:cubicBezTo>
                  <a:pt x="80" y="122"/>
                  <a:pt x="82" y="124"/>
                  <a:pt x="84" y="124"/>
                </a:cubicBezTo>
                <a:cubicBezTo>
                  <a:pt x="86" y="124"/>
                  <a:pt x="88" y="122"/>
                  <a:pt x="88" y="120"/>
                </a:cubicBezTo>
                <a:cubicBezTo>
                  <a:pt x="88" y="118"/>
                  <a:pt x="86" y="116"/>
                  <a:pt x="84" y="116"/>
                </a:cubicBezTo>
                <a:moveTo>
                  <a:pt x="88" y="84"/>
                </a:moveTo>
                <a:cubicBezTo>
                  <a:pt x="86" y="84"/>
                  <a:pt x="84" y="86"/>
                  <a:pt x="84" y="88"/>
                </a:cubicBezTo>
                <a:cubicBezTo>
                  <a:pt x="84" y="90"/>
                  <a:pt x="86" y="92"/>
                  <a:pt x="88" y="92"/>
                </a:cubicBezTo>
                <a:cubicBezTo>
                  <a:pt x="90" y="92"/>
                  <a:pt x="92" y="90"/>
                  <a:pt x="92" y="88"/>
                </a:cubicBezTo>
                <a:cubicBezTo>
                  <a:pt x="92" y="86"/>
                  <a:pt x="90" y="84"/>
                  <a:pt x="88" y="84"/>
                </a:cubicBezTo>
                <a:moveTo>
                  <a:pt x="100" y="80"/>
                </a:moveTo>
                <a:cubicBezTo>
                  <a:pt x="102" y="80"/>
                  <a:pt x="104" y="78"/>
                  <a:pt x="104" y="76"/>
                </a:cubicBezTo>
                <a:cubicBezTo>
                  <a:pt x="104" y="74"/>
                  <a:pt x="102" y="72"/>
                  <a:pt x="100" y="72"/>
                </a:cubicBezTo>
                <a:cubicBezTo>
                  <a:pt x="98" y="72"/>
                  <a:pt x="96" y="74"/>
                  <a:pt x="96" y="76"/>
                </a:cubicBezTo>
                <a:cubicBezTo>
                  <a:pt x="96" y="78"/>
                  <a:pt x="98" y="80"/>
                  <a:pt x="100" y="80"/>
                </a:cubicBezTo>
                <a:moveTo>
                  <a:pt x="108" y="100"/>
                </a:moveTo>
                <a:cubicBezTo>
                  <a:pt x="110" y="100"/>
                  <a:pt x="112" y="98"/>
                  <a:pt x="112" y="96"/>
                </a:cubicBezTo>
                <a:cubicBezTo>
                  <a:pt x="112" y="94"/>
                  <a:pt x="110" y="92"/>
                  <a:pt x="108" y="92"/>
                </a:cubicBezTo>
                <a:cubicBezTo>
                  <a:pt x="106" y="92"/>
                  <a:pt x="104" y="94"/>
                  <a:pt x="104" y="96"/>
                </a:cubicBezTo>
                <a:cubicBezTo>
                  <a:pt x="104" y="98"/>
                  <a:pt x="106" y="100"/>
                  <a:pt x="108" y="100"/>
                </a:cubicBezTo>
                <a:moveTo>
                  <a:pt x="88" y="56"/>
                </a:moveTo>
                <a:cubicBezTo>
                  <a:pt x="88" y="58"/>
                  <a:pt x="90" y="60"/>
                  <a:pt x="92" y="60"/>
                </a:cubicBezTo>
                <a:cubicBezTo>
                  <a:pt x="94" y="60"/>
                  <a:pt x="96" y="58"/>
                  <a:pt x="96" y="56"/>
                </a:cubicBezTo>
                <a:cubicBezTo>
                  <a:pt x="96" y="54"/>
                  <a:pt x="94" y="52"/>
                  <a:pt x="92" y="52"/>
                </a:cubicBezTo>
                <a:cubicBezTo>
                  <a:pt x="90" y="52"/>
                  <a:pt x="88" y="54"/>
                  <a:pt x="88" y="56"/>
                </a:cubicBezTo>
                <a:moveTo>
                  <a:pt x="176" y="40"/>
                </a:moveTo>
                <a:cubicBezTo>
                  <a:pt x="176" y="18"/>
                  <a:pt x="158" y="0"/>
                  <a:pt x="136" y="0"/>
                </a:cubicBezTo>
                <a:cubicBezTo>
                  <a:pt x="127" y="0"/>
                  <a:pt x="119" y="3"/>
                  <a:pt x="112" y="8"/>
                </a:cubicBezTo>
                <a:cubicBezTo>
                  <a:pt x="112" y="8"/>
                  <a:pt x="112" y="8"/>
                  <a:pt x="112" y="8"/>
                </a:cubicBezTo>
                <a:cubicBezTo>
                  <a:pt x="108" y="12"/>
                  <a:pt x="108" y="12"/>
                  <a:pt x="108" y="12"/>
                </a:cubicBezTo>
                <a:cubicBezTo>
                  <a:pt x="108" y="12"/>
                  <a:pt x="108" y="12"/>
                  <a:pt x="108" y="12"/>
                </a:cubicBezTo>
                <a:cubicBezTo>
                  <a:pt x="12" y="108"/>
                  <a:pt x="12" y="108"/>
                  <a:pt x="12" y="108"/>
                </a:cubicBezTo>
                <a:cubicBezTo>
                  <a:pt x="4" y="115"/>
                  <a:pt x="0" y="125"/>
                  <a:pt x="0" y="136"/>
                </a:cubicBezTo>
                <a:cubicBezTo>
                  <a:pt x="0" y="158"/>
                  <a:pt x="18" y="176"/>
                  <a:pt x="40" y="176"/>
                </a:cubicBezTo>
                <a:cubicBezTo>
                  <a:pt x="51" y="176"/>
                  <a:pt x="61" y="172"/>
                  <a:pt x="68" y="164"/>
                </a:cubicBezTo>
                <a:cubicBezTo>
                  <a:pt x="164" y="68"/>
                  <a:pt x="164" y="68"/>
                  <a:pt x="164" y="68"/>
                </a:cubicBezTo>
                <a:cubicBezTo>
                  <a:pt x="164" y="68"/>
                  <a:pt x="164" y="68"/>
                  <a:pt x="164" y="68"/>
                </a:cubicBezTo>
                <a:cubicBezTo>
                  <a:pt x="168" y="64"/>
                  <a:pt x="168" y="64"/>
                  <a:pt x="168" y="64"/>
                </a:cubicBezTo>
                <a:cubicBezTo>
                  <a:pt x="168" y="64"/>
                  <a:pt x="168" y="64"/>
                  <a:pt x="168" y="64"/>
                </a:cubicBezTo>
                <a:cubicBezTo>
                  <a:pt x="173" y="57"/>
                  <a:pt x="176" y="49"/>
                  <a:pt x="176" y="40"/>
                </a:cubicBezTo>
                <a:moveTo>
                  <a:pt x="63" y="159"/>
                </a:moveTo>
                <a:cubicBezTo>
                  <a:pt x="57" y="164"/>
                  <a:pt x="49" y="168"/>
                  <a:pt x="40" y="168"/>
                </a:cubicBezTo>
                <a:cubicBezTo>
                  <a:pt x="22" y="168"/>
                  <a:pt x="8" y="154"/>
                  <a:pt x="8" y="136"/>
                </a:cubicBezTo>
                <a:cubicBezTo>
                  <a:pt x="8" y="127"/>
                  <a:pt x="12" y="119"/>
                  <a:pt x="17" y="113"/>
                </a:cubicBezTo>
                <a:cubicBezTo>
                  <a:pt x="33" y="98"/>
                  <a:pt x="33" y="98"/>
                  <a:pt x="33" y="98"/>
                </a:cubicBezTo>
                <a:cubicBezTo>
                  <a:pt x="78" y="143"/>
                  <a:pt x="78" y="143"/>
                  <a:pt x="78" y="143"/>
                </a:cubicBezTo>
                <a:lnTo>
                  <a:pt x="63" y="159"/>
                </a:lnTo>
                <a:close/>
                <a:moveTo>
                  <a:pt x="83" y="138"/>
                </a:moveTo>
                <a:cubicBezTo>
                  <a:pt x="38" y="93"/>
                  <a:pt x="38" y="93"/>
                  <a:pt x="38" y="93"/>
                </a:cubicBezTo>
                <a:cubicBezTo>
                  <a:pt x="93" y="38"/>
                  <a:pt x="93" y="38"/>
                  <a:pt x="93" y="38"/>
                </a:cubicBezTo>
                <a:cubicBezTo>
                  <a:pt x="138" y="83"/>
                  <a:pt x="138" y="83"/>
                  <a:pt x="138" y="83"/>
                </a:cubicBezTo>
                <a:lnTo>
                  <a:pt x="83" y="138"/>
                </a:lnTo>
                <a:close/>
                <a:moveTo>
                  <a:pt x="162" y="58"/>
                </a:moveTo>
                <a:cubicBezTo>
                  <a:pt x="163" y="59"/>
                  <a:pt x="163" y="59"/>
                  <a:pt x="163" y="59"/>
                </a:cubicBezTo>
                <a:cubicBezTo>
                  <a:pt x="159" y="63"/>
                  <a:pt x="159" y="63"/>
                  <a:pt x="159" y="63"/>
                </a:cubicBezTo>
                <a:cubicBezTo>
                  <a:pt x="159" y="63"/>
                  <a:pt x="159" y="63"/>
                  <a:pt x="159" y="63"/>
                </a:cubicBezTo>
                <a:cubicBezTo>
                  <a:pt x="143" y="78"/>
                  <a:pt x="143" y="78"/>
                  <a:pt x="143" y="78"/>
                </a:cubicBezTo>
                <a:cubicBezTo>
                  <a:pt x="98" y="33"/>
                  <a:pt x="98" y="33"/>
                  <a:pt x="98" y="33"/>
                </a:cubicBezTo>
                <a:cubicBezTo>
                  <a:pt x="113" y="17"/>
                  <a:pt x="113" y="17"/>
                  <a:pt x="113" y="17"/>
                </a:cubicBezTo>
                <a:cubicBezTo>
                  <a:pt x="113" y="17"/>
                  <a:pt x="113" y="17"/>
                  <a:pt x="113" y="17"/>
                </a:cubicBezTo>
                <a:cubicBezTo>
                  <a:pt x="117" y="13"/>
                  <a:pt x="117" y="13"/>
                  <a:pt x="117" y="13"/>
                </a:cubicBezTo>
                <a:cubicBezTo>
                  <a:pt x="118" y="14"/>
                  <a:pt x="118" y="14"/>
                  <a:pt x="118" y="14"/>
                </a:cubicBezTo>
                <a:cubicBezTo>
                  <a:pt x="123" y="10"/>
                  <a:pt x="129" y="8"/>
                  <a:pt x="136" y="8"/>
                </a:cubicBezTo>
                <a:cubicBezTo>
                  <a:pt x="154" y="8"/>
                  <a:pt x="168" y="22"/>
                  <a:pt x="168" y="40"/>
                </a:cubicBezTo>
                <a:cubicBezTo>
                  <a:pt x="168" y="47"/>
                  <a:pt x="166" y="53"/>
                  <a:pt x="162" y="58"/>
                </a:cubicBezTo>
                <a:moveTo>
                  <a:pt x="120" y="88"/>
                </a:moveTo>
                <a:cubicBezTo>
                  <a:pt x="122" y="88"/>
                  <a:pt x="124" y="86"/>
                  <a:pt x="124" y="84"/>
                </a:cubicBezTo>
                <a:cubicBezTo>
                  <a:pt x="124" y="82"/>
                  <a:pt x="122" y="80"/>
                  <a:pt x="120" y="80"/>
                </a:cubicBezTo>
                <a:cubicBezTo>
                  <a:pt x="118" y="80"/>
                  <a:pt x="116" y="82"/>
                  <a:pt x="116" y="84"/>
                </a:cubicBezTo>
                <a:cubicBezTo>
                  <a:pt x="116" y="86"/>
                  <a:pt x="118" y="88"/>
                  <a:pt x="120" y="88"/>
                </a:cubicBezTo>
                <a:moveTo>
                  <a:pt x="96" y="104"/>
                </a:moveTo>
                <a:cubicBezTo>
                  <a:pt x="94" y="104"/>
                  <a:pt x="92" y="106"/>
                  <a:pt x="92" y="108"/>
                </a:cubicBezTo>
                <a:cubicBezTo>
                  <a:pt x="92" y="110"/>
                  <a:pt x="94" y="112"/>
                  <a:pt x="96" y="112"/>
                </a:cubicBezTo>
                <a:cubicBezTo>
                  <a:pt x="98" y="112"/>
                  <a:pt x="100" y="110"/>
                  <a:pt x="100" y="108"/>
                </a:cubicBezTo>
                <a:cubicBezTo>
                  <a:pt x="100" y="106"/>
                  <a:pt x="98" y="104"/>
                  <a:pt x="96"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34" name="TextBox 33"/>
          <p:cNvSpPr txBox="1"/>
          <p:nvPr/>
        </p:nvSpPr>
        <p:spPr>
          <a:xfrm>
            <a:off x="682307" y="6345698"/>
            <a:ext cx="16005289" cy="1446550"/>
          </a:xfrm>
          <a:prstGeom prst="rect">
            <a:avLst/>
          </a:prstGeom>
          <a:noFill/>
        </p:spPr>
        <p:txBody>
          <a:bodyPr wrap="square" rtlCol="0">
            <a:spAutoFit/>
          </a:bodyPr>
          <a:lstStyle/>
          <a:p>
            <a:r>
              <a:rPr lang="en-US" sz="4400" dirty="0">
                <a:solidFill>
                  <a:srgbClr val="27AAE1"/>
                </a:solidFill>
                <a:latin typeface="Arial Narrow" panose="020B0606020202030204" pitchFamily="34" charset="0"/>
              </a:rPr>
              <a:t>“Ridar Systems is a cloud-based, mobile system that uses cellular technology to notify drivers of the proximity of nearby riders”</a:t>
            </a:r>
            <a:endParaRPr lang="uk-UA" sz="4400" dirty="0">
              <a:solidFill>
                <a:srgbClr val="27AAE1"/>
              </a:solidFill>
              <a:latin typeface="Arial Narrow" panose="020B0606020202030204" pitchFamily="34" charset="0"/>
            </a:endParaRPr>
          </a:p>
        </p:txBody>
      </p:sp>
      <p:grpSp>
        <p:nvGrpSpPr>
          <p:cNvPr id="37" name="Group 36"/>
          <p:cNvGrpSpPr/>
          <p:nvPr/>
        </p:nvGrpSpPr>
        <p:grpSpPr>
          <a:xfrm>
            <a:off x="2591282" y="8160257"/>
            <a:ext cx="4152900" cy="4473389"/>
            <a:chOff x="7711808" y="7241854"/>
            <a:chExt cx="3994800" cy="4481772"/>
          </a:xfrm>
        </p:grpSpPr>
        <p:sp>
          <p:nvSpPr>
            <p:cNvPr id="40" name="Oval 39"/>
            <p:cNvSpPr/>
            <p:nvPr/>
          </p:nvSpPr>
          <p:spPr>
            <a:xfrm>
              <a:off x="8843740" y="7241854"/>
              <a:ext cx="1447800" cy="1447800"/>
            </a:xfrm>
            <a:prstGeom prst="ellipse">
              <a:avLst/>
            </a:prstGeom>
            <a:solidFill>
              <a:srgbClr val="6D7579"/>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41" name="TextBox 40"/>
            <p:cNvSpPr txBox="1"/>
            <p:nvPr/>
          </p:nvSpPr>
          <p:spPr>
            <a:xfrm>
              <a:off x="8234140" y="8716401"/>
              <a:ext cx="2667000" cy="707886"/>
            </a:xfrm>
            <a:prstGeom prst="rect">
              <a:avLst/>
            </a:prstGeom>
            <a:noFill/>
          </p:spPr>
          <p:txBody>
            <a:bodyPr wrap="square" rtlCol="0">
              <a:spAutoFit/>
            </a:bodyPr>
            <a:lstStyle/>
            <a:p>
              <a:pPr algn="ctr"/>
              <a:r>
                <a:rPr lang="en-US" sz="4000" dirty="0">
                  <a:latin typeface="+mj-lt"/>
                </a:rPr>
                <a:t>Safety</a:t>
              </a:r>
              <a:endParaRPr lang="uk-UA" sz="4000" dirty="0">
                <a:latin typeface="+mj-lt"/>
              </a:endParaRPr>
            </a:p>
          </p:txBody>
        </p:sp>
        <p:sp>
          <p:nvSpPr>
            <p:cNvPr id="42" name="TextBox 41"/>
            <p:cNvSpPr txBox="1"/>
            <p:nvPr/>
          </p:nvSpPr>
          <p:spPr>
            <a:xfrm>
              <a:off x="7711808" y="9472647"/>
              <a:ext cx="3994800" cy="2250979"/>
            </a:xfrm>
            <a:prstGeom prst="rect">
              <a:avLst/>
            </a:prstGeom>
            <a:noFill/>
          </p:spPr>
          <p:txBody>
            <a:bodyPr wrap="square" rtlCol="0">
              <a:spAutoFit/>
            </a:bodyPr>
            <a:lstStyle/>
            <a:p>
              <a:pPr algn="ctr"/>
              <a:r>
                <a:rPr lang="en-US" sz="2800" dirty="0">
                  <a:solidFill>
                    <a:srgbClr val="00456E"/>
                  </a:solidFill>
                </a:rPr>
                <a:t>Improves visibility of riders to other vehicle beyond that of normal line-of-sight and sensor- based systems</a:t>
              </a:r>
            </a:p>
          </p:txBody>
        </p:sp>
      </p:grpSp>
      <p:grpSp>
        <p:nvGrpSpPr>
          <p:cNvPr id="44" name="Group 43"/>
          <p:cNvGrpSpPr/>
          <p:nvPr/>
        </p:nvGrpSpPr>
        <p:grpSpPr>
          <a:xfrm>
            <a:off x="6743859" y="8187818"/>
            <a:ext cx="3767619" cy="4482919"/>
            <a:chOff x="11022381" y="7241854"/>
            <a:chExt cx="3624186" cy="4491319"/>
          </a:xfrm>
        </p:grpSpPr>
        <p:grpSp>
          <p:nvGrpSpPr>
            <p:cNvPr id="45" name="Group 44"/>
            <p:cNvGrpSpPr/>
            <p:nvPr/>
          </p:nvGrpSpPr>
          <p:grpSpPr>
            <a:xfrm>
              <a:off x="11022381" y="7241854"/>
              <a:ext cx="3624186" cy="4491319"/>
              <a:chOff x="5895936" y="5225530"/>
              <a:chExt cx="3624186" cy="4491319"/>
            </a:xfrm>
          </p:grpSpPr>
          <p:sp>
            <p:nvSpPr>
              <p:cNvPr id="47" name="Oval 46"/>
              <p:cNvSpPr/>
              <p:nvPr/>
            </p:nvSpPr>
            <p:spPr>
              <a:xfrm>
                <a:off x="7000875" y="5225530"/>
                <a:ext cx="1447800" cy="1447800"/>
              </a:xfrm>
              <a:prstGeom prst="ellipse">
                <a:avLst/>
              </a:prstGeom>
              <a:solidFill>
                <a:srgbClr val="6D7579"/>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8" name="TextBox 47"/>
              <p:cNvSpPr txBox="1"/>
              <p:nvPr/>
            </p:nvSpPr>
            <p:spPr>
              <a:xfrm>
                <a:off x="5895936" y="6717390"/>
                <a:ext cx="3590697" cy="709212"/>
              </a:xfrm>
              <a:prstGeom prst="rect">
                <a:avLst/>
              </a:prstGeom>
              <a:noFill/>
            </p:spPr>
            <p:txBody>
              <a:bodyPr wrap="square" rtlCol="0">
                <a:spAutoFit/>
              </a:bodyPr>
              <a:lstStyle/>
              <a:p>
                <a:pPr algn="ctr"/>
                <a:r>
                  <a:rPr lang="en-US" sz="4000" dirty="0">
                    <a:latin typeface="+mj-lt"/>
                  </a:rPr>
                  <a:t>Data Science</a:t>
                </a:r>
                <a:endParaRPr lang="uk-UA" sz="4000" dirty="0">
                  <a:latin typeface="+mj-lt"/>
                </a:endParaRPr>
              </a:p>
            </p:txBody>
          </p:sp>
          <p:sp>
            <p:nvSpPr>
              <p:cNvPr id="49" name="TextBox 48"/>
              <p:cNvSpPr txBox="1"/>
              <p:nvPr/>
            </p:nvSpPr>
            <p:spPr>
              <a:xfrm>
                <a:off x="5929425" y="7465871"/>
                <a:ext cx="3590697" cy="2250978"/>
              </a:xfrm>
              <a:prstGeom prst="rect">
                <a:avLst/>
              </a:prstGeom>
              <a:noFill/>
            </p:spPr>
            <p:txBody>
              <a:bodyPr wrap="square" rtlCol="0">
                <a:spAutoFit/>
              </a:bodyPr>
              <a:lstStyle/>
              <a:p>
                <a:pPr algn="ctr"/>
                <a:r>
                  <a:rPr lang="en-US" sz="2800" dirty="0">
                    <a:solidFill>
                      <a:srgbClr val="00456E"/>
                    </a:solidFill>
                  </a:rPr>
                  <a:t>Collect and analyze real world data on actual vehicle and motorcycle interactions</a:t>
                </a:r>
              </a:p>
            </p:txBody>
          </p:sp>
        </p:grpSp>
        <p:sp>
          <p:nvSpPr>
            <p:cNvPr id="46" name="Freeform 35"/>
            <p:cNvSpPr>
              <a:spLocks noEditPoints="1"/>
            </p:cNvSpPr>
            <p:nvPr/>
          </p:nvSpPr>
          <p:spPr bwMode="auto">
            <a:xfrm>
              <a:off x="12568097" y="7735054"/>
              <a:ext cx="614503" cy="501354"/>
            </a:xfrm>
            <a:custGeom>
              <a:avLst/>
              <a:gdLst>
                <a:gd name="T0" fmla="*/ 28 w 176"/>
                <a:gd name="T1" fmla="*/ 88 h 144"/>
                <a:gd name="T2" fmla="*/ 4 w 176"/>
                <a:gd name="T3" fmla="*/ 88 h 144"/>
                <a:gd name="T4" fmla="*/ 0 w 176"/>
                <a:gd name="T5" fmla="*/ 92 h 144"/>
                <a:gd name="T6" fmla="*/ 0 w 176"/>
                <a:gd name="T7" fmla="*/ 140 h 144"/>
                <a:gd name="T8" fmla="*/ 4 w 176"/>
                <a:gd name="T9" fmla="*/ 144 h 144"/>
                <a:gd name="T10" fmla="*/ 28 w 176"/>
                <a:gd name="T11" fmla="*/ 144 h 144"/>
                <a:gd name="T12" fmla="*/ 32 w 176"/>
                <a:gd name="T13" fmla="*/ 140 h 144"/>
                <a:gd name="T14" fmla="*/ 32 w 176"/>
                <a:gd name="T15" fmla="*/ 92 h 144"/>
                <a:gd name="T16" fmla="*/ 28 w 176"/>
                <a:gd name="T17" fmla="*/ 88 h 144"/>
                <a:gd name="T18" fmla="*/ 24 w 176"/>
                <a:gd name="T19" fmla="*/ 136 h 144"/>
                <a:gd name="T20" fmla="*/ 8 w 176"/>
                <a:gd name="T21" fmla="*/ 136 h 144"/>
                <a:gd name="T22" fmla="*/ 8 w 176"/>
                <a:gd name="T23" fmla="*/ 96 h 144"/>
                <a:gd name="T24" fmla="*/ 24 w 176"/>
                <a:gd name="T25" fmla="*/ 96 h 144"/>
                <a:gd name="T26" fmla="*/ 24 w 176"/>
                <a:gd name="T27" fmla="*/ 136 h 144"/>
                <a:gd name="T28" fmla="*/ 124 w 176"/>
                <a:gd name="T29" fmla="*/ 64 h 144"/>
                <a:gd name="T30" fmla="*/ 100 w 176"/>
                <a:gd name="T31" fmla="*/ 64 h 144"/>
                <a:gd name="T32" fmla="*/ 96 w 176"/>
                <a:gd name="T33" fmla="*/ 68 h 144"/>
                <a:gd name="T34" fmla="*/ 96 w 176"/>
                <a:gd name="T35" fmla="*/ 140 h 144"/>
                <a:gd name="T36" fmla="*/ 100 w 176"/>
                <a:gd name="T37" fmla="*/ 144 h 144"/>
                <a:gd name="T38" fmla="*/ 124 w 176"/>
                <a:gd name="T39" fmla="*/ 144 h 144"/>
                <a:gd name="T40" fmla="*/ 128 w 176"/>
                <a:gd name="T41" fmla="*/ 140 h 144"/>
                <a:gd name="T42" fmla="*/ 128 w 176"/>
                <a:gd name="T43" fmla="*/ 68 h 144"/>
                <a:gd name="T44" fmla="*/ 124 w 176"/>
                <a:gd name="T45" fmla="*/ 64 h 144"/>
                <a:gd name="T46" fmla="*/ 120 w 176"/>
                <a:gd name="T47" fmla="*/ 136 h 144"/>
                <a:gd name="T48" fmla="*/ 104 w 176"/>
                <a:gd name="T49" fmla="*/ 136 h 144"/>
                <a:gd name="T50" fmla="*/ 104 w 176"/>
                <a:gd name="T51" fmla="*/ 72 h 144"/>
                <a:gd name="T52" fmla="*/ 120 w 176"/>
                <a:gd name="T53" fmla="*/ 72 h 144"/>
                <a:gd name="T54" fmla="*/ 120 w 176"/>
                <a:gd name="T55" fmla="*/ 136 h 144"/>
                <a:gd name="T56" fmla="*/ 76 w 176"/>
                <a:gd name="T57" fmla="*/ 16 h 144"/>
                <a:gd name="T58" fmla="*/ 52 w 176"/>
                <a:gd name="T59" fmla="*/ 16 h 144"/>
                <a:gd name="T60" fmla="*/ 48 w 176"/>
                <a:gd name="T61" fmla="*/ 20 h 144"/>
                <a:gd name="T62" fmla="*/ 48 w 176"/>
                <a:gd name="T63" fmla="*/ 140 h 144"/>
                <a:gd name="T64" fmla="*/ 52 w 176"/>
                <a:gd name="T65" fmla="*/ 144 h 144"/>
                <a:gd name="T66" fmla="*/ 76 w 176"/>
                <a:gd name="T67" fmla="*/ 144 h 144"/>
                <a:gd name="T68" fmla="*/ 80 w 176"/>
                <a:gd name="T69" fmla="*/ 140 h 144"/>
                <a:gd name="T70" fmla="*/ 80 w 176"/>
                <a:gd name="T71" fmla="*/ 20 h 144"/>
                <a:gd name="T72" fmla="*/ 76 w 176"/>
                <a:gd name="T73" fmla="*/ 16 h 144"/>
                <a:gd name="T74" fmla="*/ 72 w 176"/>
                <a:gd name="T75" fmla="*/ 136 h 144"/>
                <a:gd name="T76" fmla="*/ 56 w 176"/>
                <a:gd name="T77" fmla="*/ 136 h 144"/>
                <a:gd name="T78" fmla="*/ 56 w 176"/>
                <a:gd name="T79" fmla="*/ 24 h 144"/>
                <a:gd name="T80" fmla="*/ 72 w 176"/>
                <a:gd name="T81" fmla="*/ 24 h 144"/>
                <a:gd name="T82" fmla="*/ 72 w 176"/>
                <a:gd name="T83" fmla="*/ 136 h 144"/>
                <a:gd name="T84" fmla="*/ 172 w 176"/>
                <a:gd name="T85" fmla="*/ 0 h 144"/>
                <a:gd name="T86" fmla="*/ 148 w 176"/>
                <a:gd name="T87" fmla="*/ 0 h 144"/>
                <a:gd name="T88" fmla="*/ 144 w 176"/>
                <a:gd name="T89" fmla="*/ 4 h 144"/>
                <a:gd name="T90" fmla="*/ 144 w 176"/>
                <a:gd name="T91" fmla="*/ 140 h 144"/>
                <a:gd name="T92" fmla="*/ 148 w 176"/>
                <a:gd name="T93" fmla="*/ 144 h 144"/>
                <a:gd name="T94" fmla="*/ 172 w 176"/>
                <a:gd name="T95" fmla="*/ 144 h 144"/>
                <a:gd name="T96" fmla="*/ 176 w 176"/>
                <a:gd name="T97" fmla="*/ 140 h 144"/>
                <a:gd name="T98" fmla="*/ 176 w 176"/>
                <a:gd name="T99" fmla="*/ 4 h 144"/>
                <a:gd name="T100" fmla="*/ 172 w 176"/>
                <a:gd name="T101" fmla="*/ 0 h 144"/>
                <a:gd name="T102" fmla="*/ 168 w 176"/>
                <a:gd name="T103" fmla="*/ 136 h 144"/>
                <a:gd name="T104" fmla="*/ 152 w 176"/>
                <a:gd name="T105" fmla="*/ 136 h 144"/>
                <a:gd name="T106" fmla="*/ 152 w 176"/>
                <a:gd name="T107" fmla="*/ 8 h 144"/>
                <a:gd name="T108" fmla="*/ 168 w 176"/>
                <a:gd name="T109" fmla="*/ 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28" y="88"/>
                  </a:moveTo>
                  <a:cubicBezTo>
                    <a:pt x="4" y="88"/>
                    <a:pt x="4" y="88"/>
                    <a:pt x="4" y="88"/>
                  </a:cubicBezTo>
                  <a:cubicBezTo>
                    <a:pt x="2" y="88"/>
                    <a:pt x="0" y="90"/>
                    <a:pt x="0" y="92"/>
                  </a:cubicBezTo>
                  <a:cubicBezTo>
                    <a:pt x="0" y="140"/>
                    <a:pt x="0" y="140"/>
                    <a:pt x="0" y="140"/>
                  </a:cubicBezTo>
                  <a:cubicBezTo>
                    <a:pt x="0" y="142"/>
                    <a:pt x="2" y="144"/>
                    <a:pt x="4" y="144"/>
                  </a:cubicBezTo>
                  <a:cubicBezTo>
                    <a:pt x="28" y="144"/>
                    <a:pt x="28" y="144"/>
                    <a:pt x="28" y="144"/>
                  </a:cubicBezTo>
                  <a:cubicBezTo>
                    <a:pt x="30" y="144"/>
                    <a:pt x="32" y="142"/>
                    <a:pt x="32" y="140"/>
                  </a:cubicBezTo>
                  <a:cubicBezTo>
                    <a:pt x="32" y="92"/>
                    <a:pt x="32" y="92"/>
                    <a:pt x="32" y="92"/>
                  </a:cubicBezTo>
                  <a:cubicBezTo>
                    <a:pt x="32" y="90"/>
                    <a:pt x="30" y="88"/>
                    <a:pt x="28" y="88"/>
                  </a:cubicBezTo>
                  <a:moveTo>
                    <a:pt x="24" y="136"/>
                  </a:moveTo>
                  <a:cubicBezTo>
                    <a:pt x="8" y="136"/>
                    <a:pt x="8" y="136"/>
                    <a:pt x="8" y="136"/>
                  </a:cubicBezTo>
                  <a:cubicBezTo>
                    <a:pt x="8" y="96"/>
                    <a:pt x="8" y="96"/>
                    <a:pt x="8" y="96"/>
                  </a:cubicBezTo>
                  <a:cubicBezTo>
                    <a:pt x="24" y="96"/>
                    <a:pt x="24" y="96"/>
                    <a:pt x="24" y="96"/>
                  </a:cubicBezTo>
                  <a:lnTo>
                    <a:pt x="24" y="136"/>
                  </a:lnTo>
                  <a:close/>
                  <a:moveTo>
                    <a:pt x="124" y="64"/>
                  </a:moveTo>
                  <a:cubicBezTo>
                    <a:pt x="100" y="64"/>
                    <a:pt x="100" y="64"/>
                    <a:pt x="100" y="64"/>
                  </a:cubicBezTo>
                  <a:cubicBezTo>
                    <a:pt x="98" y="64"/>
                    <a:pt x="96" y="66"/>
                    <a:pt x="96" y="68"/>
                  </a:cubicBezTo>
                  <a:cubicBezTo>
                    <a:pt x="96" y="140"/>
                    <a:pt x="96" y="140"/>
                    <a:pt x="96" y="140"/>
                  </a:cubicBezTo>
                  <a:cubicBezTo>
                    <a:pt x="96" y="142"/>
                    <a:pt x="98" y="144"/>
                    <a:pt x="100" y="144"/>
                  </a:cubicBezTo>
                  <a:cubicBezTo>
                    <a:pt x="124" y="144"/>
                    <a:pt x="124" y="144"/>
                    <a:pt x="124" y="144"/>
                  </a:cubicBezTo>
                  <a:cubicBezTo>
                    <a:pt x="126" y="144"/>
                    <a:pt x="128" y="142"/>
                    <a:pt x="128" y="140"/>
                  </a:cubicBezTo>
                  <a:cubicBezTo>
                    <a:pt x="128" y="68"/>
                    <a:pt x="128" y="68"/>
                    <a:pt x="128" y="68"/>
                  </a:cubicBezTo>
                  <a:cubicBezTo>
                    <a:pt x="128" y="66"/>
                    <a:pt x="126" y="64"/>
                    <a:pt x="124" y="64"/>
                  </a:cubicBezTo>
                  <a:moveTo>
                    <a:pt x="120" y="136"/>
                  </a:moveTo>
                  <a:cubicBezTo>
                    <a:pt x="104" y="136"/>
                    <a:pt x="104" y="136"/>
                    <a:pt x="104" y="136"/>
                  </a:cubicBezTo>
                  <a:cubicBezTo>
                    <a:pt x="104" y="72"/>
                    <a:pt x="104" y="72"/>
                    <a:pt x="104" y="72"/>
                  </a:cubicBezTo>
                  <a:cubicBezTo>
                    <a:pt x="120" y="72"/>
                    <a:pt x="120" y="72"/>
                    <a:pt x="120" y="72"/>
                  </a:cubicBezTo>
                  <a:lnTo>
                    <a:pt x="120" y="136"/>
                  </a:lnTo>
                  <a:close/>
                  <a:moveTo>
                    <a:pt x="76" y="16"/>
                  </a:moveTo>
                  <a:cubicBezTo>
                    <a:pt x="52" y="16"/>
                    <a:pt x="52" y="16"/>
                    <a:pt x="52" y="16"/>
                  </a:cubicBezTo>
                  <a:cubicBezTo>
                    <a:pt x="50" y="16"/>
                    <a:pt x="48" y="18"/>
                    <a:pt x="48" y="20"/>
                  </a:cubicBezTo>
                  <a:cubicBezTo>
                    <a:pt x="48" y="140"/>
                    <a:pt x="48" y="140"/>
                    <a:pt x="48" y="140"/>
                  </a:cubicBezTo>
                  <a:cubicBezTo>
                    <a:pt x="48" y="142"/>
                    <a:pt x="50" y="144"/>
                    <a:pt x="52" y="144"/>
                  </a:cubicBezTo>
                  <a:cubicBezTo>
                    <a:pt x="76" y="144"/>
                    <a:pt x="76" y="144"/>
                    <a:pt x="76" y="144"/>
                  </a:cubicBezTo>
                  <a:cubicBezTo>
                    <a:pt x="78" y="144"/>
                    <a:pt x="80" y="142"/>
                    <a:pt x="80" y="140"/>
                  </a:cubicBezTo>
                  <a:cubicBezTo>
                    <a:pt x="80" y="20"/>
                    <a:pt x="80" y="20"/>
                    <a:pt x="80" y="20"/>
                  </a:cubicBezTo>
                  <a:cubicBezTo>
                    <a:pt x="80" y="18"/>
                    <a:pt x="78" y="16"/>
                    <a:pt x="76" y="16"/>
                  </a:cubicBezTo>
                  <a:moveTo>
                    <a:pt x="72" y="136"/>
                  </a:moveTo>
                  <a:cubicBezTo>
                    <a:pt x="56" y="136"/>
                    <a:pt x="56" y="136"/>
                    <a:pt x="56" y="136"/>
                  </a:cubicBezTo>
                  <a:cubicBezTo>
                    <a:pt x="56" y="24"/>
                    <a:pt x="56" y="24"/>
                    <a:pt x="56" y="24"/>
                  </a:cubicBezTo>
                  <a:cubicBezTo>
                    <a:pt x="72" y="24"/>
                    <a:pt x="72" y="24"/>
                    <a:pt x="72" y="24"/>
                  </a:cubicBezTo>
                  <a:lnTo>
                    <a:pt x="72" y="136"/>
                  </a:lnTo>
                  <a:close/>
                  <a:moveTo>
                    <a:pt x="172" y="0"/>
                  </a:moveTo>
                  <a:cubicBezTo>
                    <a:pt x="148" y="0"/>
                    <a:pt x="148" y="0"/>
                    <a:pt x="148" y="0"/>
                  </a:cubicBezTo>
                  <a:cubicBezTo>
                    <a:pt x="146" y="0"/>
                    <a:pt x="144" y="2"/>
                    <a:pt x="144" y="4"/>
                  </a:cubicBezTo>
                  <a:cubicBezTo>
                    <a:pt x="144" y="140"/>
                    <a:pt x="144" y="140"/>
                    <a:pt x="144" y="140"/>
                  </a:cubicBezTo>
                  <a:cubicBezTo>
                    <a:pt x="144" y="142"/>
                    <a:pt x="146" y="144"/>
                    <a:pt x="148" y="144"/>
                  </a:cubicBezTo>
                  <a:cubicBezTo>
                    <a:pt x="172" y="144"/>
                    <a:pt x="172" y="144"/>
                    <a:pt x="172" y="144"/>
                  </a:cubicBezTo>
                  <a:cubicBezTo>
                    <a:pt x="174" y="144"/>
                    <a:pt x="176" y="142"/>
                    <a:pt x="176" y="140"/>
                  </a:cubicBezTo>
                  <a:cubicBezTo>
                    <a:pt x="176" y="4"/>
                    <a:pt x="176" y="4"/>
                    <a:pt x="176" y="4"/>
                  </a:cubicBezTo>
                  <a:cubicBezTo>
                    <a:pt x="176" y="2"/>
                    <a:pt x="174" y="0"/>
                    <a:pt x="172" y="0"/>
                  </a:cubicBezTo>
                  <a:moveTo>
                    <a:pt x="168" y="136"/>
                  </a:moveTo>
                  <a:cubicBezTo>
                    <a:pt x="152" y="136"/>
                    <a:pt x="152" y="136"/>
                    <a:pt x="152" y="136"/>
                  </a:cubicBezTo>
                  <a:cubicBezTo>
                    <a:pt x="152" y="8"/>
                    <a:pt x="152" y="8"/>
                    <a:pt x="152" y="8"/>
                  </a:cubicBezTo>
                  <a:cubicBezTo>
                    <a:pt x="168" y="8"/>
                    <a:pt x="168" y="8"/>
                    <a:pt x="168" y="8"/>
                  </a:cubicBezTo>
                  <a:lnTo>
                    <a:pt x="168"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grpSp>
      <p:grpSp>
        <p:nvGrpSpPr>
          <p:cNvPr id="50" name="Group 49"/>
          <p:cNvGrpSpPr/>
          <p:nvPr/>
        </p:nvGrpSpPr>
        <p:grpSpPr>
          <a:xfrm>
            <a:off x="10695965" y="8143206"/>
            <a:ext cx="4163036" cy="4488335"/>
            <a:chOff x="14127255" y="7241854"/>
            <a:chExt cx="4004550" cy="4496746"/>
          </a:xfrm>
        </p:grpSpPr>
        <p:grpSp>
          <p:nvGrpSpPr>
            <p:cNvPr id="51" name="Group 50"/>
            <p:cNvGrpSpPr/>
            <p:nvPr/>
          </p:nvGrpSpPr>
          <p:grpSpPr>
            <a:xfrm>
              <a:off x="14127255" y="7241854"/>
              <a:ext cx="4004550" cy="4496746"/>
              <a:chOff x="5730090" y="5225530"/>
              <a:chExt cx="4004550" cy="4496746"/>
            </a:xfrm>
          </p:grpSpPr>
          <p:sp>
            <p:nvSpPr>
              <p:cNvPr id="53" name="Oval 52"/>
              <p:cNvSpPr/>
              <p:nvPr/>
            </p:nvSpPr>
            <p:spPr>
              <a:xfrm>
                <a:off x="7000875" y="5225530"/>
                <a:ext cx="1447800" cy="1447800"/>
              </a:xfrm>
              <a:prstGeom prst="ellipse">
                <a:avLst/>
              </a:prstGeom>
              <a:solidFill>
                <a:srgbClr val="6D7579"/>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4" name="TextBox 53"/>
              <p:cNvSpPr txBox="1"/>
              <p:nvPr/>
            </p:nvSpPr>
            <p:spPr>
              <a:xfrm>
                <a:off x="6177095" y="6700077"/>
                <a:ext cx="3143717" cy="709212"/>
              </a:xfrm>
              <a:prstGeom prst="rect">
                <a:avLst/>
              </a:prstGeom>
              <a:noFill/>
            </p:spPr>
            <p:txBody>
              <a:bodyPr wrap="square" rtlCol="0">
                <a:spAutoFit/>
              </a:bodyPr>
              <a:lstStyle/>
              <a:p>
                <a:pPr algn="ctr"/>
                <a:r>
                  <a:rPr lang="en-US" sz="4000" dirty="0">
                    <a:latin typeface="+mj-lt"/>
                  </a:rPr>
                  <a:t>Innovation</a:t>
                </a:r>
                <a:endParaRPr lang="uk-UA" sz="4000" dirty="0">
                  <a:latin typeface="+mj-lt"/>
                </a:endParaRPr>
              </a:p>
            </p:txBody>
          </p:sp>
          <p:sp>
            <p:nvSpPr>
              <p:cNvPr id="55" name="TextBox 54"/>
              <p:cNvSpPr txBox="1"/>
              <p:nvPr/>
            </p:nvSpPr>
            <p:spPr>
              <a:xfrm>
                <a:off x="5730090" y="7471298"/>
                <a:ext cx="4004550" cy="2250978"/>
              </a:xfrm>
              <a:prstGeom prst="rect">
                <a:avLst/>
              </a:prstGeom>
              <a:noFill/>
            </p:spPr>
            <p:txBody>
              <a:bodyPr wrap="square" rtlCol="0">
                <a:spAutoFit/>
              </a:bodyPr>
              <a:lstStyle/>
              <a:p>
                <a:pPr algn="ctr"/>
                <a:r>
                  <a:rPr lang="en-US" sz="2800" dirty="0">
                    <a:solidFill>
                      <a:srgbClr val="00456E"/>
                    </a:solidFill>
                  </a:rPr>
                  <a:t>Accelerates the inclusion of motorcyclists &amp; bicyclists in the innovation of connected car technology</a:t>
                </a:r>
              </a:p>
            </p:txBody>
          </p:sp>
        </p:grpSp>
        <p:sp>
          <p:nvSpPr>
            <p:cNvPr id="52" name="Freeform 429"/>
            <p:cNvSpPr>
              <a:spLocks noEditPoints="1"/>
            </p:cNvSpPr>
            <p:nvPr/>
          </p:nvSpPr>
          <p:spPr bwMode="auto">
            <a:xfrm>
              <a:off x="15849600" y="7557706"/>
              <a:ext cx="555108" cy="939348"/>
            </a:xfrm>
            <a:custGeom>
              <a:avLst/>
              <a:gdLst>
                <a:gd name="T0" fmla="*/ 104 w 112"/>
                <a:gd name="T1" fmla="*/ 0 h 176"/>
                <a:gd name="T2" fmla="*/ 8 w 112"/>
                <a:gd name="T3" fmla="*/ 0 h 176"/>
                <a:gd name="T4" fmla="*/ 0 w 112"/>
                <a:gd name="T5" fmla="*/ 8 h 176"/>
                <a:gd name="T6" fmla="*/ 0 w 112"/>
                <a:gd name="T7" fmla="*/ 16 h 176"/>
                <a:gd name="T8" fmla="*/ 8 w 112"/>
                <a:gd name="T9" fmla="*/ 24 h 176"/>
                <a:gd name="T10" fmla="*/ 16 w 112"/>
                <a:gd name="T11" fmla="*/ 24 h 176"/>
                <a:gd name="T12" fmla="*/ 16 w 112"/>
                <a:gd name="T13" fmla="*/ 136 h 176"/>
                <a:gd name="T14" fmla="*/ 56 w 112"/>
                <a:gd name="T15" fmla="*/ 176 h 176"/>
                <a:gd name="T16" fmla="*/ 96 w 112"/>
                <a:gd name="T17" fmla="*/ 136 h 176"/>
                <a:gd name="T18" fmla="*/ 96 w 112"/>
                <a:gd name="T19" fmla="*/ 24 h 176"/>
                <a:gd name="T20" fmla="*/ 104 w 112"/>
                <a:gd name="T21" fmla="*/ 24 h 176"/>
                <a:gd name="T22" fmla="*/ 112 w 112"/>
                <a:gd name="T23" fmla="*/ 16 h 176"/>
                <a:gd name="T24" fmla="*/ 112 w 112"/>
                <a:gd name="T25" fmla="*/ 8 h 176"/>
                <a:gd name="T26" fmla="*/ 104 w 112"/>
                <a:gd name="T27" fmla="*/ 0 h 176"/>
                <a:gd name="T28" fmla="*/ 88 w 112"/>
                <a:gd name="T29" fmla="*/ 136 h 176"/>
                <a:gd name="T30" fmla="*/ 56 w 112"/>
                <a:gd name="T31" fmla="*/ 168 h 176"/>
                <a:gd name="T32" fmla="*/ 24 w 112"/>
                <a:gd name="T33" fmla="*/ 136 h 176"/>
                <a:gd name="T34" fmla="*/ 24 w 112"/>
                <a:gd name="T35" fmla="*/ 52 h 176"/>
                <a:gd name="T36" fmla="*/ 43 w 112"/>
                <a:gd name="T37" fmla="*/ 56 h 176"/>
                <a:gd name="T38" fmla="*/ 54 w 112"/>
                <a:gd name="T39" fmla="*/ 54 h 176"/>
                <a:gd name="T40" fmla="*/ 78 w 112"/>
                <a:gd name="T41" fmla="*/ 45 h 176"/>
                <a:gd name="T42" fmla="*/ 88 w 112"/>
                <a:gd name="T43" fmla="*/ 41 h 176"/>
                <a:gd name="T44" fmla="*/ 88 w 112"/>
                <a:gd name="T45" fmla="*/ 136 h 176"/>
                <a:gd name="T46" fmla="*/ 88 w 112"/>
                <a:gd name="T47" fmla="*/ 33 h 176"/>
                <a:gd name="T48" fmla="*/ 74 w 112"/>
                <a:gd name="T49" fmla="*/ 38 h 176"/>
                <a:gd name="T50" fmla="*/ 52 w 112"/>
                <a:gd name="T51" fmla="*/ 47 h 176"/>
                <a:gd name="T52" fmla="*/ 24 w 112"/>
                <a:gd name="T53" fmla="*/ 44 h 176"/>
                <a:gd name="T54" fmla="*/ 24 w 112"/>
                <a:gd name="T55" fmla="*/ 24 h 176"/>
                <a:gd name="T56" fmla="*/ 88 w 112"/>
                <a:gd name="T57" fmla="*/ 24 h 176"/>
                <a:gd name="T58" fmla="*/ 88 w 112"/>
                <a:gd name="T59" fmla="*/ 33 h 176"/>
                <a:gd name="T60" fmla="*/ 104 w 112"/>
                <a:gd name="T61" fmla="*/ 16 h 176"/>
                <a:gd name="T62" fmla="*/ 8 w 112"/>
                <a:gd name="T63" fmla="*/ 16 h 176"/>
                <a:gd name="T64" fmla="*/ 8 w 112"/>
                <a:gd name="T65" fmla="*/ 8 h 176"/>
                <a:gd name="T66" fmla="*/ 104 w 112"/>
                <a:gd name="T67" fmla="*/ 8 h 176"/>
                <a:gd name="T68" fmla="*/ 104 w 112"/>
                <a:gd name="T69" fmla="*/ 16 h 176"/>
                <a:gd name="T70" fmla="*/ 52 w 112"/>
                <a:gd name="T71" fmla="*/ 112 h 176"/>
                <a:gd name="T72" fmla="*/ 48 w 112"/>
                <a:gd name="T73" fmla="*/ 116 h 176"/>
                <a:gd name="T74" fmla="*/ 52 w 112"/>
                <a:gd name="T75" fmla="*/ 120 h 176"/>
                <a:gd name="T76" fmla="*/ 56 w 112"/>
                <a:gd name="T77" fmla="*/ 116 h 176"/>
                <a:gd name="T78" fmla="*/ 52 w 112"/>
                <a:gd name="T79" fmla="*/ 112 h 176"/>
                <a:gd name="T80" fmla="*/ 48 w 112"/>
                <a:gd name="T81" fmla="*/ 88 h 176"/>
                <a:gd name="T82" fmla="*/ 40 w 112"/>
                <a:gd name="T83" fmla="*/ 80 h 176"/>
                <a:gd name="T84" fmla="*/ 32 w 112"/>
                <a:gd name="T85" fmla="*/ 88 h 176"/>
                <a:gd name="T86" fmla="*/ 40 w 112"/>
                <a:gd name="T87" fmla="*/ 96 h 176"/>
                <a:gd name="T88" fmla="*/ 48 w 112"/>
                <a:gd name="T89" fmla="*/ 88 h 176"/>
                <a:gd name="T90" fmla="*/ 44 w 112"/>
                <a:gd name="T91" fmla="*/ 144 h 176"/>
                <a:gd name="T92" fmla="*/ 40 w 112"/>
                <a:gd name="T93" fmla="*/ 148 h 176"/>
                <a:gd name="T94" fmla="*/ 44 w 112"/>
                <a:gd name="T95" fmla="*/ 152 h 176"/>
                <a:gd name="T96" fmla="*/ 48 w 112"/>
                <a:gd name="T97" fmla="*/ 148 h 176"/>
                <a:gd name="T98" fmla="*/ 44 w 112"/>
                <a:gd name="T99" fmla="*/ 144 h 176"/>
                <a:gd name="T100" fmla="*/ 72 w 112"/>
                <a:gd name="T101" fmla="*/ 64 h 176"/>
                <a:gd name="T102" fmla="*/ 64 w 112"/>
                <a:gd name="T103" fmla="*/ 72 h 176"/>
                <a:gd name="T104" fmla="*/ 72 w 112"/>
                <a:gd name="T105" fmla="*/ 80 h 176"/>
                <a:gd name="T106" fmla="*/ 80 w 112"/>
                <a:gd name="T107" fmla="*/ 72 h 176"/>
                <a:gd name="T108" fmla="*/ 72 w 112"/>
                <a:gd name="T109" fmla="*/ 64 h 176"/>
                <a:gd name="T110" fmla="*/ 68 w 112"/>
                <a:gd name="T111" fmla="*/ 128 h 176"/>
                <a:gd name="T112" fmla="*/ 64 w 112"/>
                <a:gd name="T113" fmla="*/ 132 h 176"/>
                <a:gd name="T114" fmla="*/ 68 w 112"/>
                <a:gd name="T115" fmla="*/ 136 h 176"/>
                <a:gd name="T116" fmla="*/ 72 w 112"/>
                <a:gd name="T117" fmla="*/ 132 h 176"/>
                <a:gd name="T118" fmla="*/ 68 w 112"/>
                <a:gd name="T119"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76">
                  <a:moveTo>
                    <a:pt x="104"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16" y="136"/>
                    <a:pt x="16" y="136"/>
                    <a:pt x="16" y="136"/>
                  </a:cubicBezTo>
                  <a:cubicBezTo>
                    <a:pt x="16" y="158"/>
                    <a:pt x="34" y="176"/>
                    <a:pt x="56" y="176"/>
                  </a:cubicBezTo>
                  <a:cubicBezTo>
                    <a:pt x="78" y="176"/>
                    <a:pt x="96" y="158"/>
                    <a:pt x="96" y="136"/>
                  </a:cubicBezTo>
                  <a:cubicBezTo>
                    <a:pt x="96" y="24"/>
                    <a:pt x="96" y="24"/>
                    <a:pt x="96" y="24"/>
                  </a:cubicBezTo>
                  <a:cubicBezTo>
                    <a:pt x="104" y="24"/>
                    <a:pt x="104" y="24"/>
                    <a:pt x="104" y="24"/>
                  </a:cubicBezTo>
                  <a:cubicBezTo>
                    <a:pt x="108" y="24"/>
                    <a:pt x="112" y="20"/>
                    <a:pt x="112" y="16"/>
                  </a:cubicBezTo>
                  <a:cubicBezTo>
                    <a:pt x="112" y="8"/>
                    <a:pt x="112" y="8"/>
                    <a:pt x="112" y="8"/>
                  </a:cubicBezTo>
                  <a:cubicBezTo>
                    <a:pt x="112" y="4"/>
                    <a:pt x="108" y="0"/>
                    <a:pt x="104" y="0"/>
                  </a:cubicBezTo>
                  <a:moveTo>
                    <a:pt x="88" y="136"/>
                  </a:moveTo>
                  <a:cubicBezTo>
                    <a:pt x="88" y="154"/>
                    <a:pt x="74" y="168"/>
                    <a:pt x="56" y="168"/>
                  </a:cubicBezTo>
                  <a:cubicBezTo>
                    <a:pt x="38" y="168"/>
                    <a:pt x="24" y="154"/>
                    <a:pt x="24" y="136"/>
                  </a:cubicBezTo>
                  <a:cubicBezTo>
                    <a:pt x="24" y="52"/>
                    <a:pt x="24" y="52"/>
                    <a:pt x="24" y="52"/>
                  </a:cubicBezTo>
                  <a:cubicBezTo>
                    <a:pt x="30" y="54"/>
                    <a:pt x="36" y="56"/>
                    <a:pt x="43" y="56"/>
                  </a:cubicBezTo>
                  <a:cubicBezTo>
                    <a:pt x="47" y="56"/>
                    <a:pt x="50" y="55"/>
                    <a:pt x="54" y="54"/>
                  </a:cubicBezTo>
                  <a:cubicBezTo>
                    <a:pt x="65" y="51"/>
                    <a:pt x="72" y="48"/>
                    <a:pt x="78" y="45"/>
                  </a:cubicBezTo>
                  <a:cubicBezTo>
                    <a:pt x="82" y="43"/>
                    <a:pt x="85" y="42"/>
                    <a:pt x="88" y="41"/>
                  </a:cubicBezTo>
                  <a:lnTo>
                    <a:pt x="88" y="136"/>
                  </a:lnTo>
                  <a:close/>
                  <a:moveTo>
                    <a:pt x="88" y="33"/>
                  </a:moveTo>
                  <a:cubicBezTo>
                    <a:pt x="83" y="34"/>
                    <a:pt x="79" y="36"/>
                    <a:pt x="74" y="38"/>
                  </a:cubicBezTo>
                  <a:cubicBezTo>
                    <a:pt x="68" y="41"/>
                    <a:pt x="62" y="44"/>
                    <a:pt x="52" y="47"/>
                  </a:cubicBezTo>
                  <a:cubicBezTo>
                    <a:pt x="42" y="50"/>
                    <a:pt x="32" y="48"/>
                    <a:pt x="24" y="44"/>
                  </a:cubicBezTo>
                  <a:cubicBezTo>
                    <a:pt x="24" y="24"/>
                    <a:pt x="24" y="24"/>
                    <a:pt x="24" y="24"/>
                  </a:cubicBezTo>
                  <a:cubicBezTo>
                    <a:pt x="88" y="24"/>
                    <a:pt x="88" y="24"/>
                    <a:pt x="88" y="24"/>
                  </a:cubicBezTo>
                  <a:lnTo>
                    <a:pt x="88" y="33"/>
                  </a:lnTo>
                  <a:close/>
                  <a:moveTo>
                    <a:pt x="104" y="16"/>
                  </a:moveTo>
                  <a:cubicBezTo>
                    <a:pt x="8" y="16"/>
                    <a:pt x="8" y="16"/>
                    <a:pt x="8" y="16"/>
                  </a:cubicBezTo>
                  <a:cubicBezTo>
                    <a:pt x="8" y="8"/>
                    <a:pt x="8" y="8"/>
                    <a:pt x="8" y="8"/>
                  </a:cubicBezTo>
                  <a:cubicBezTo>
                    <a:pt x="104" y="8"/>
                    <a:pt x="104" y="8"/>
                    <a:pt x="104" y="8"/>
                  </a:cubicBezTo>
                  <a:lnTo>
                    <a:pt x="104" y="16"/>
                  </a:lnTo>
                  <a:close/>
                  <a:moveTo>
                    <a:pt x="52" y="112"/>
                  </a:moveTo>
                  <a:cubicBezTo>
                    <a:pt x="50" y="112"/>
                    <a:pt x="48" y="114"/>
                    <a:pt x="48" y="116"/>
                  </a:cubicBezTo>
                  <a:cubicBezTo>
                    <a:pt x="48" y="118"/>
                    <a:pt x="50" y="120"/>
                    <a:pt x="52" y="120"/>
                  </a:cubicBezTo>
                  <a:cubicBezTo>
                    <a:pt x="54" y="120"/>
                    <a:pt x="56" y="118"/>
                    <a:pt x="56" y="116"/>
                  </a:cubicBezTo>
                  <a:cubicBezTo>
                    <a:pt x="56" y="114"/>
                    <a:pt x="54" y="112"/>
                    <a:pt x="52" y="112"/>
                  </a:cubicBezTo>
                  <a:moveTo>
                    <a:pt x="48" y="88"/>
                  </a:moveTo>
                  <a:cubicBezTo>
                    <a:pt x="48" y="84"/>
                    <a:pt x="44" y="80"/>
                    <a:pt x="40" y="80"/>
                  </a:cubicBezTo>
                  <a:cubicBezTo>
                    <a:pt x="36" y="80"/>
                    <a:pt x="32" y="84"/>
                    <a:pt x="32" y="88"/>
                  </a:cubicBezTo>
                  <a:cubicBezTo>
                    <a:pt x="32" y="92"/>
                    <a:pt x="36" y="96"/>
                    <a:pt x="40" y="96"/>
                  </a:cubicBezTo>
                  <a:cubicBezTo>
                    <a:pt x="44" y="96"/>
                    <a:pt x="48" y="92"/>
                    <a:pt x="48" y="88"/>
                  </a:cubicBezTo>
                  <a:moveTo>
                    <a:pt x="44" y="144"/>
                  </a:moveTo>
                  <a:cubicBezTo>
                    <a:pt x="42" y="144"/>
                    <a:pt x="40" y="146"/>
                    <a:pt x="40" y="148"/>
                  </a:cubicBezTo>
                  <a:cubicBezTo>
                    <a:pt x="40" y="150"/>
                    <a:pt x="42" y="152"/>
                    <a:pt x="44" y="152"/>
                  </a:cubicBezTo>
                  <a:cubicBezTo>
                    <a:pt x="46" y="152"/>
                    <a:pt x="48" y="150"/>
                    <a:pt x="48" y="148"/>
                  </a:cubicBezTo>
                  <a:cubicBezTo>
                    <a:pt x="48" y="146"/>
                    <a:pt x="46" y="144"/>
                    <a:pt x="44" y="144"/>
                  </a:cubicBezTo>
                  <a:moveTo>
                    <a:pt x="72" y="64"/>
                  </a:moveTo>
                  <a:cubicBezTo>
                    <a:pt x="68" y="64"/>
                    <a:pt x="64" y="68"/>
                    <a:pt x="64" y="72"/>
                  </a:cubicBezTo>
                  <a:cubicBezTo>
                    <a:pt x="64" y="76"/>
                    <a:pt x="68" y="80"/>
                    <a:pt x="72" y="80"/>
                  </a:cubicBezTo>
                  <a:cubicBezTo>
                    <a:pt x="76" y="80"/>
                    <a:pt x="80" y="76"/>
                    <a:pt x="80" y="72"/>
                  </a:cubicBezTo>
                  <a:cubicBezTo>
                    <a:pt x="80" y="68"/>
                    <a:pt x="76" y="64"/>
                    <a:pt x="72" y="64"/>
                  </a:cubicBezTo>
                  <a:moveTo>
                    <a:pt x="68" y="128"/>
                  </a:moveTo>
                  <a:cubicBezTo>
                    <a:pt x="66" y="128"/>
                    <a:pt x="64" y="130"/>
                    <a:pt x="64" y="132"/>
                  </a:cubicBezTo>
                  <a:cubicBezTo>
                    <a:pt x="64" y="134"/>
                    <a:pt x="66" y="136"/>
                    <a:pt x="68" y="136"/>
                  </a:cubicBezTo>
                  <a:cubicBezTo>
                    <a:pt x="70" y="136"/>
                    <a:pt x="72" y="134"/>
                    <a:pt x="72" y="132"/>
                  </a:cubicBezTo>
                  <a:cubicBezTo>
                    <a:pt x="72" y="130"/>
                    <a:pt x="70" y="128"/>
                    <a:pt x="68" y="12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grpSp>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015" y="1607980"/>
            <a:ext cx="8912117" cy="4351621"/>
          </a:xfrm>
          <a:prstGeom prst="rect">
            <a:avLst/>
          </a:prstGeom>
        </p:spPr>
      </p:pic>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8" name="Picture 7" descr="A stop sign&#10;&#10;Description automatically generated">
            <a:extLst>
              <a:ext uri="{FF2B5EF4-FFF2-40B4-BE49-F238E27FC236}">
                <a16:creationId xmlns:a16="http://schemas.microsoft.com/office/drawing/2014/main" id="{08823C0A-D68F-4504-A6CC-3BD9ECE5F4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4815" y="8412436"/>
            <a:ext cx="914400" cy="914400"/>
          </a:xfrm>
          <a:prstGeom prst="rect">
            <a:avLst/>
          </a:prstGeom>
        </p:spPr>
      </p:pic>
    </p:spTree>
    <p:extLst>
      <p:ext uri="{BB962C8B-B14F-4D97-AF65-F5344CB8AC3E}">
        <p14:creationId xmlns:p14="http://schemas.microsoft.com/office/powerpoint/2010/main" val="1316231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785948"/>
            <a:ext cx="8178927" cy="1338828"/>
          </a:xfrm>
        </p:spPr>
        <p:txBody>
          <a:bodyPr/>
          <a:lstStyle/>
          <a:p>
            <a:r>
              <a:rPr lang="en-US" b="0" dirty="0">
                <a:latin typeface="Arial Black" panose="020B0A04020102020204" pitchFamily="34" charset="0"/>
              </a:rPr>
              <a:t>Stand-Alone/V2V</a:t>
            </a:r>
            <a:br>
              <a:rPr lang="en-US" b="0" dirty="0">
                <a:latin typeface="Arial Black" panose="020B0A04020102020204" pitchFamily="34" charset="0"/>
              </a:rPr>
            </a:br>
            <a:r>
              <a:rPr lang="en-US" b="0" dirty="0">
                <a:solidFill>
                  <a:srgbClr val="27AAE1"/>
                </a:solidFill>
                <a:latin typeface="Arial Black" panose="020B0A04020102020204" pitchFamily="34" charset="0"/>
              </a:rPr>
              <a:t>Augmented Technology</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6</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sp>
        <p:nvSpPr>
          <p:cNvPr id="35" name="Freeform 254"/>
          <p:cNvSpPr>
            <a:spLocks noEditPoints="1"/>
          </p:cNvSpPr>
          <p:nvPr/>
        </p:nvSpPr>
        <p:spPr bwMode="auto">
          <a:xfrm rot="18900000">
            <a:off x="3250534" y="9699433"/>
            <a:ext cx="842233" cy="842233"/>
          </a:xfrm>
          <a:custGeom>
            <a:avLst/>
            <a:gdLst>
              <a:gd name="T0" fmla="*/ 24 w 176"/>
              <a:gd name="T1" fmla="*/ 128 h 176"/>
              <a:gd name="T2" fmla="*/ 0 w 176"/>
              <a:gd name="T3" fmla="*/ 152 h 176"/>
              <a:gd name="T4" fmla="*/ 24 w 176"/>
              <a:gd name="T5" fmla="*/ 176 h 176"/>
              <a:gd name="T6" fmla="*/ 48 w 176"/>
              <a:gd name="T7" fmla="*/ 152 h 176"/>
              <a:gd name="T8" fmla="*/ 24 w 176"/>
              <a:gd name="T9" fmla="*/ 128 h 176"/>
              <a:gd name="T10" fmla="*/ 24 w 176"/>
              <a:gd name="T11" fmla="*/ 168 h 176"/>
              <a:gd name="T12" fmla="*/ 8 w 176"/>
              <a:gd name="T13" fmla="*/ 152 h 176"/>
              <a:gd name="T14" fmla="*/ 24 w 176"/>
              <a:gd name="T15" fmla="*/ 136 h 176"/>
              <a:gd name="T16" fmla="*/ 40 w 176"/>
              <a:gd name="T17" fmla="*/ 152 h 176"/>
              <a:gd name="T18" fmla="*/ 24 w 176"/>
              <a:gd name="T19" fmla="*/ 168 h 176"/>
              <a:gd name="T20" fmla="*/ 4 w 176"/>
              <a:gd name="T21" fmla="*/ 40 h 176"/>
              <a:gd name="T22" fmla="*/ 0 w 176"/>
              <a:gd name="T23" fmla="*/ 44 h 176"/>
              <a:gd name="T24" fmla="*/ 4 w 176"/>
              <a:gd name="T25" fmla="*/ 48 h 176"/>
              <a:gd name="T26" fmla="*/ 128 w 176"/>
              <a:gd name="T27" fmla="*/ 172 h 176"/>
              <a:gd name="T28" fmla="*/ 132 w 176"/>
              <a:gd name="T29" fmla="*/ 176 h 176"/>
              <a:gd name="T30" fmla="*/ 136 w 176"/>
              <a:gd name="T31" fmla="*/ 172 h 176"/>
              <a:gd name="T32" fmla="*/ 4 w 176"/>
              <a:gd name="T33" fmla="*/ 40 h 176"/>
              <a:gd name="T34" fmla="*/ 4 w 176"/>
              <a:gd name="T35" fmla="*/ 80 h 176"/>
              <a:gd name="T36" fmla="*/ 0 w 176"/>
              <a:gd name="T37" fmla="*/ 84 h 176"/>
              <a:gd name="T38" fmla="*/ 4 w 176"/>
              <a:gd name="T39" fmla="*/ 88 h 176"/>
              <a:gd name="T40" fmla="*/ 88 w 176"/>
              <a:gd name="T41" fmla="*/ 172 h 176"/>
              <a:gd name="T42" fmla="*/ 92 w 176"/>
              <a:gd name="T43" fmla="*/ 176 h 176"/>
              <a:gd name="T44" fmla="*/ 96 w 176"/>
              <a:gd name="T45" fmla="*/ 172 h 176"/>
              <a:gd name="T46" fmla="*/ 4 w 176"/>
              <a:gd name="T47" fmla="*/ 80 h 176"/>
              <a:gd name="T48" fmla="*/ 4 w 176"/>
              <a:gd name="T49" fmla="*/ 0 h 176"/>
              <a:gd name="T50" fmla="*/ 0 w 176"/>
              <a:gd name="T51" fmla="*/ 4 h 176"/>
              <a:gd name="T52" fmla="*/ 4 w 176"/>
              <a:gd name="T53" fmla="*/ 8 h 176"/>
              <a:gd name="T54" fmla="*/ 168 w 176"/>
              <a:gd name="T55" fmla="*/ 172 h 176"/>
              <a:gd name="T56" fmla="*/ 172 w 176"/>
              <a:gd name="T57" fmla="*/ 176 h 176"/>
              <a:gd name="T58" fmla="*/ 176 w 176"/>
              <a:gd name="T59" fmla="*/ 172 h 176"/>
              <a:gd name="T60" fmla="*/ 4 w 176"/>
              <a:gd name="T6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176">
                <a:moveTo>
                  <a:pt x="24" y="128"/>
                </a:moveTo>
                <a:cubicBezTo>
                  <a:pt x="11" y="128"/>
                  <a:pt x="0" y="139"/>
                  <a:pt x="0" y="152"/>
                </a:cubicBezTo>
                <a:cubicBezTo>
                  <a:pt x="0" y="165"/>
                  <a:pt x="11" y="176"/>
                  <a:pt x="24" y="176"/>
                </a:cubicBezTo>
                <a:cubicBezTo>
                  <a:pt x="37" y="176"/>
                  <a:pt x="48" y="165"/>
                  <a:pt x="48" y="152"/>
                </a:cubicBezTo>
                <a:cubicBezTo>
                  <a:pt x="48" y="139"/>
                  <a:pt x="37" y="128"/>
                  <a:pt x="24" y="128"/>
                </a:cubicBezTo>
                <a:moveTo>
                  <a:pt x="24" y="168"/>
                </a:moveTo>
                <a:cubicBezTo>
                  <a:pt x="15" y="168"/>
                  <a:pt x="8" y="161"/>
                  <a:pt x="8" y="152"/>
                </a:cubicBezTo>
                <a:cubicBezTo>
                  <a:pt x="8" y="143"/>
                  <a:pt x="15" y="136"/>
                  <a:pt x="24" y="136"/>
                </a:cubicBezTo>
                <a:cubicBezTo>
                  <a:pt x="33" y="136"/>
                  <a:pt x="40" y="143"/>
                  <a:pt x="40" y="152"/>
                </a:cubicBezTo>
                <a:cubicBezTo>
                  <a:pt x="40" y="161"/>
                  <a:pt x="33" y="168"/>
                  <a:pt x="24" y="168"/>
                </a:cubicBezTo>
                <a:moveTo>
                  <a:pt x="4" y="40"/>
                </a:moveTo>
                <a:cubicBezTo>
                  <a:pt x="2" y="40"/>
                  <a:pt x="0" y="42"/>
                  <a:pt x="0" y="44"/>
                </a:cubicBezTo>
                <a:cubicBezTo>
                  <a:pt x="0" y="46"/>
                  <a:pt x="2" y="48"/>
                  <a:pt x="4" y="48"/>
                </a:cubicBezTo>
                <a:cubicBezTo>
                  <a:pt x="72" y="48"/>
                  <a:pt x="128" y="104"/>
                  <a:pt x="128" y="172"/>
                </a:cubicBezTo>
                <a:cubicBezTo>
                  <a:pt x="128" y="174"/>
                  <a:pt x="130" y="176"/>
                  <a:pt x="132" y="176"/>
                </a:cubicBezTo>
                <a:cubicBezTo>
                  <a:pt x="134" y="176"/>
                  <a:pt x="136" y="174"/>
                  <a:pt x="136" y="172"/>
                </a:cubicBezTo>
                <a:cubicBezTo>
                  <a:pt x="136" y="99"/>
                  <a:pt x="77" y="40"/>
                  <a:pt x="4" y="40"/>
                </a:cubicBezTo>
                <a:moveTo>
                  <a:pt x="4" y="80"/>
                </a:moveTo>
                <a:cubicBezTo>
                  <a:pt x="2" y="80"/>
                  <a:pt x="0" y="82"/>
                  <a:pt x="0" y="84"/>
                </a:cubicBezTo>
                <a:cubicBezTo>
                  <a:pt x="0" y="86"/>
                  <a:pt x="2" y="88"/>
                  <a:pt x="4" y="88"/>
                </a:cubicBezTo>
                <a:cubicBezTo>
                  <a:pt x="50" y="88"/>
                  <a:pt x="88" y="126"/>
                  <a:pt x="88" y="172"/>
                </a:cubicBezTo>
                <a:cubicBezTo>
                  <a:pt x="88" y="174"/>
                  <a:pt x="90" y="176"/>
                  <a:pt x="92" y="176"/>
                </a:cubicBezTo>
                <a:cubicBezTo>
                  <a:pt x="94" y="176"/>
                  <a:pt x="96" y="174"/>
                  <a:pt x="96" y="172"/>
                </a:cubicBezTo>
                <a:cubicBezTo>
                  <a:pt x="96" y="121"/>
                  <a:pt x="55" y="80"/>
                  <a:pt x="4" y="80"/>
                </a:cubicBezTo>
                <a:moveTo>
                  <a:pt x="4" y="0"/>
                </a:moveTo>
                <a:cubicBezTo>
                  <a:pt x="2" y="0"/>
                  <a:pt x="0" y="2"/>
                  <a:pt x="0" y="4"/>
                </a:cubicBezTo>
                <a:cubicBezTo>
                  <a:pt x="0" y="6"/>
                  <a:pt x="2" y="8"/>
                  <a:pt x="4" y="8"/>
                </a:cubicBezTo>
                <a:cubicBezTo>
                  <a:pt x="95" y="8"/>
                  <a:pt x="168" y="81"/>
                  <a:pt x="168" y="172"/>
                </a:cubicBezTo>
                <a:cubicBezTo>
                  <a:pt x="168" y="174"/>
                  <a:pt x="170" y="176"/>
                  <a:pt x="172" y="176"/>
                </a:cubicBezTo>
                <a:cubicBezTo>
                  <a:pt x="174" y="176"/>
                  <a:pt x="176" y="174"/>
                  <a:pt x="176" y="172"/>
                </a:cubicBezTo>
                <a:cubicBezTo>
                  <a:pt x="176" y="77"/>
                  <a:pt x="99" y="0"/>
                  <a:pt x="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2700" b="0" i="0" u="none" strike="noStrike" kern="1200" cap="none" spc="0" normalizeH="0" baseline="0" noProof="0">
              <a:ln>
                <a:noFill/>
              </a:ln>
              <a:solidFill>
                <a:srgbClr val="00456E"/>
              </a:solidFill>
              <a:effectLst/>
              <a:uLnTx/>
              <a:uFillTx/>
              <a:latin typeface="Roboto"/>
              <a:ea typeface="+mn-ea"/>
              <a:cs typeface="+mn-cs"/>
            </a:endParaRPr>
          </a:p>
        </p:txBody>
      </p:sp>
      <p:sp>
        <p:nvSpPr>
          <p:cNvPr id="38" name="Freeform 302"/>
          <p:cNvSpPr>
            <a:spLocks noEditPoints="1"/>
          </p:cNvSpPr>
          <p:nvPr/>
        </p:nvSpPr>
        <p:spPr bwMode="auto">
          <a:xfrm>
            <a:off x="3124200" y="3429000"/>
            <a:ext cx="1067538" cy="1044338"/>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4 w 176"/>
              <a:gd name="T11" fmla="*/ 168 h 176"/>
              <a:gd name="T12" fmla="*/ 8 w 176"/>
              <a:gd name="T13" fmla="*/ 92 h 176"/>
              <a:gd name="T14" fmla="*/ 25 w 176"/>
              <a:gd name="T15" fmla="*/ 92 h 176"/>
              <a:gd name="T16" fmla="*/ 33 w 176"/>
              <a:gd name="T17" fmla="*/ 100 h 176"/>
              <a:gd name="T18" fmla="*/ 84 w 176"/>
              <a:gd name="T19" fmla="*/ 144 h 176"/>
              <a:gd name="T20" fmla="*/ 84 w 176"/>
              <a:gd name="T21" fmla="*/ 168 h 176"/>
              <a:gd name="T22" fmla="*/ 84 w 176"/>
              <a:gd name="T23" fmla="*/ 136 h 176"/>
              <a:gd name="T24" fmla="*/ 41 w 176"/>
              <a:gd name="T25" fmla="*/ 99 h 176"/>
              <a:gd name="T26" fmla="*/ 47 w 176"/>
              <a:gd name="T27" fmla="*/ 92 h 176"/>
              <a:gd name="T28" fmla="*/ 68 w 176"/>
              <a:gd name="T29" fmla="*/ 92 h 176"/>
              <a:gd name="T30" fmla="*/ 84 w 176"/>
              <a:gd name="T31" fmla="*/ 108 h 176"/>
              <a:gd name="T32" fmla="*/ 84 w 176"/>
              <a:gd name="T33" fmla="*/ 136 h 176"/>
              <a:gd name="T34" fmla="*/ 84 w 176"/>
              <a:gd name="T35" fmla="*/ 68 h 176"/>
              <a:gd name="T36" fmla="*/ 68 w 176"/>
              <a:gd name="T37" fmla="*/ 84 h 176"/>
              <a:gd name="T38" fmla="*/ 47 w 176"/>
              <a:gd name="T39" fmla="*/ 84 h 176"/>
              <a:gd name="T40" fmla="*/ 41 w 176"/>
              <a:gd name="T41" fmla="*/ 77 h 176"/>
              <a:gd name="T42" fmla="*/ 84 w 176"/>
              <a:gd name="T43" fmla="*/ 40 h 176"/>
              <a:gd name="T44" fmla="*/ 84 w 176"/>
              <a:gd name="T45" fmla="*/ 68 h 176"/>
              <a:gd name="T46" fmla="*/ 84 w 176"/>
              <a:gd name="T47" fmla="*/ 32 h 176"/>
              <a:gd name="T48" fmla="*/ 33 w 176"/>
              <a:gd name="T49" fmla="*/ 76 h 176"/>
              <a:gd name="T50" fmla="*/ 25 w 176"/>
              <a:gd name="T51" fmla="*/ 84 h 176"/>
              <a:gd name="T52" fmla="*/ 8 w 176"/>
              <a:gd name="T53" fmla="*/ 84 h 176"/>
              <a:gd name="T54" fmla="*/ 84 w 176"/>
              <a:gd name="T55" fmla="*/ 8 h 176"/>
              <a:gd name="T56" fmla="*/ 84 w 176"/>
              <a:gd name="T57" fmla="*/ 32 h 176"/>
              <a:gd name="T58" fmla="*/ 92 w 176"/>
              <a:gd name="T59" fmla="*/ 8 h 176"/>
              <a:gd name="T60" fmla="*/ 168 w 176"/>
              <a:gd name="T61" fmla="*/ 84 h 176"/>
              <a:gd name="T62" fmla="*/ 144 w 176"/>
              <a:gd name="T63" fmla="*/ 84 h 176"/>
              <a:gd name="T64" fmla="*/ 135 w 176"/>
              <a:gd name="T65" fmla="*/ 57 h 176"/>
              <a:gd name="T66" fmla="*/ 136 w 176"/>
              <a:gd name="T67" fmla="*/ 52 h 176"/>
              <a:gd name="T68" fmla="*/ 124 w 176"/>
              <a:gd name="T69" fmla="*/ 40 h 176"/>
              <a:gd name="T70" fmla="*/ 119 w 176"/>
              <a:gd name="T71" fmla="*/ 41 h 176"/>
              <a:gd name="T72" fmla="*/ 92 w 176"/>
              <a:gd name="T73" fmla="*/ 32 h 176"/>
              <a:gd name="T74" fmla="*/ 92 w 176"/>
              <a:gd name="T75" fmla="*/ 8 h 176"/>
              <a:gd name="T76" fmla="*/ 92 w 176"/>
              <a:gd name="T77" fmla="*/ 40 h 176"/>
              <a:gd name="T78" fmla="*/ 113 w 176"/>
              <a:gd name="T79" fmla="*/ 47 h 176"/>
              <a:gd name="T80" fmla="*/ 112 w 176"/>
              <a:gd name="T81" fmla="*/ 52 h 176"/>
              <a:gd name="T82" fmla="*/ 124 w 176"/>
              <a:gd name="T83" fmla="*/ 64 h 176"/>
              <a:gd name="T84" fmla="*/ 129 w 176"/>
              <a:gd name="T85" fmla="*/ 63 h 176"/>
              <a:gd name="T86" fmla="*/ 136 w 176"/>
              <a:gd name="T87" fmla="*/ 84 h 176"/>
              <a:gd name="T88" fmla="*/ 108 w 176"/>
              <a:gd name="T89" fmla="*/ 84 h 176"/>
              <a:gd name="T90" fmla="*/ 92 w 176"/>
              <a:gd name="T91" fmla="*/ 68 h 176"/>
              <a:gd name="T92" fmla="*/ 92 w 176"/>
              <a:gd name="T93" fmla="*/ 40 h 176"/>
              <a:gd name="T94" fmla="*/ 92 w 176"/>
              <a:gd name="T95" fmla="*/ 108 h 176"/>
              <a:gd name="T96" fmla="*/ 108 w 176"/>
              <a:gd name="T97" fmla="*/ 92 h 176"/>
              <a:gd name="T98" fmla="*/ 136 w 176"/>
              <a:gd name="T99" fmla="*/ 92 h 176"/>
              <a:gd name="T100" fmla="*/ 92 w 176"/>
              <a:gd name="T101" fmla="*/ 136 h 176"/>
              <a:gd name="T102" fmla="*/ 92 w 176"/>
              <a:gd name="T103" fmla="*/ 108 h 176"/>
              <a:gd name="T104" fmla="*/ 92 w 176"/>
              <a:gd name="T105" fmla="*/ 168 h 176"/>
              <a:gd name="T106" fmla="*/ 92 w 176"/>
              <a:gd name="T107" fmla="*/ 144 h 176"/>
              <a:gd name="T108" fmla="*/ 144 w 176"/>
              <a:gd name="T109" fmla="*/ 92 h 176"/>
              <a:gd name="T110" fmla="*/ 168 w 176"/>
              <a:gd name="T111" fmla="*/ 92 h 176"/>
              <a:gd name="T112" fmla="*/ 92 w 176"/>
              <a:gd name="T11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4" y="168"/>
                </a:moveTo>
                <a:cubicBezTo>
                  <a:pt x="43" y="166"/>
                  <a:pt x="10" y="133"/>
                  <a:pt x="8" y="92"/>
                </a:cubicBezTo>
                <a:cubicBezTo>
                  <a:pt x="25" y="92"/>
                  <a:pt x="25" y="92"/>
                  <a:pt x="25" y="92"/>
                </a:cubicBezTo>
                <a:cubicBezTo>
                  <a:pt x="26" y="96"/>
                  <a:pt x="29" y="99"/>
                  <a:pt x="33" y="100"/>
                </a:cubicBezTo>
                <a:cubicBezTo>
                  <a:pt x="38" y="124"/>
                  <a:pt x="59" y="142"/>
                  <a:pt x="84" y="144"/>
                </a:cubicBezTo>
                <a:lnTo>
                  <a:pt x="84" y="168"/>
                </a:lnTo>
                <a:close/>
                <a:moveTo>
                  <a:pt x="84" y="136"/>
                </a:moveTo>
                <a:cubicBezTo>
                  <a:pt x="63" y="134"/>
                  <a:pt x="46" y="119"/>
                  <a:pt x="41" y="99"/>
                </a:cubicBezTo>
                <a:cubicBezTo>
                  <a:pt x="44" y="97"/>
                  <a:pt x="46" y="95"/>
                  <a:pt x="47" y="92"/>
                </a:cubicBezTo>
                <a:cubicBezTo>
                  <a:pt x="68" y="92"/>
                  <a:pt x="68" y="92"/>
                  <a:pt x="68" y="92"/>
                </a:cubicBezTo>
                <a:cubicBezTo>
                  <a:pt x="70" y="100"/>
                  <a:pt x="76" y="106"/>
                  <a:pt x="84" y="108"/>
                </a:cubicBezTo>
                <a:lnTo>
                  <a:pt x="84" y="136"/>
                </a:lnTo>
                <a:close/>
                <a:moveTo>
                  <a:pt x="84" y="68"/>
                </a:moveTo>
                <a:cubicBezTo>
                  <a:pt x="76" y="70"/>
                  <a:pt x="70" y="76"/>
                  <a:pt x="68" y="84"/>
                </a:cubicBezTo>
                <a:cubicBezTo>
                  <a:pt x="47" y="84"/>
                  <a:pt x="47" y="84"/>
                  <a:pt x="47" y="84"/>
                </a:cubicBezTo>
                <a:cubicBezTo>
                  <a:pt x="46" y="81"/>
                  <a:pt x="44" y="79"/>
                  <a:pt x="41" y="77"/>
                </a:cubicBezTo>
                <a:cubicBezTo>
                  <a:pt x="46" y="57"/>
                  <a:pt x="63" y="42"/>
                  <a:pt x="84" y="40"/>
                </a:cubicBezTo>
                <a:lnTo>
                  <a:pt x="84" y="68"/>
                </a:lnTo>
                <a:close/>
                <a:moveTo>
                  <a:pt x="84" y="32"/>
                </a:moveTo>
                <a:cubicBezTo>
                  <a:pt x="59" y="34"/>
                  <a:pt x="38" y="52"/>
                  <a:pt x="33" y="76"/>
                </a:cubicBezTo>
                <a:cubicBezTo>
                  <a:pt x="29" y="77"/>
                  <a:pt x="26" y="80"/>
                  <a:pt x="25" y="84"/>
                </a:cubicBezTo>
                <a:cubicBezTo>
                  <a:pt x="8" y="84"/>
                  <a:pt x="8" y="84"/>
                  <a:pt x="8" y="84"/>
                </a:cubicBezTo>
                <a:cubicBezTo>
                  <a:pt x="10" y="43"/>
                  <a:pt x="43" y="10"/>
                  <a:pt x="84" y="8"/>
                </a:cubicBezTo>
                <a:lnTo>
                  <a:pt x="84" y="32"/>
                </a:lnTo>
                <a:close/>
                <a:moveTo>
                  <a:pt x="92" y="8"/>
                </a:moveTo>
                <a:cubicBezTo>
                  <a:pt x="133" y="10"/>
                  <a:pt x="166" y="43"/>
                  <a:pt x="168" y="84"/>
                </a:cubicBezTo>
                <a:cubicBezTo>
                  <a:pt x="144" y="84"/>
                  <a:pt x="144" y="84"/>
                  <a:pt x="144" y="84"/>
                </a:cubicBezTo>
                <a:cubicBezTo>
                  <a:pt x="143" y="74"/>
                  <a:pt x="140" y="65"/>
                  <a:pt x="135" y="57"/>
                </a:cubicBezTo>
                <a:cubicBezTo>
                  <a:pt x="136" y="56"/>
                  <a:pt x="136" y="54"/>
                  <a:pt x="136" y="52"/>
                </a:cubicBezTo>
                <a:cubicBezTo>
                  <a:pt x="136" y="45"/>
                  <a:pt x="131" y="40"/>
                  <a:pt x="124" y="40"/>
                </a:cubicBezTo>
                <a:cubicBezTo>
                  <a:pt x="122" y="40"/>
                  <a:pt x="120" y="40"/>
                  <a:pt x="119" y="41"/>
                </a:cubicBezTo>
                <a:cubicBezTo>
                  <a:pt x="111" y="36"/>
                  <a:pt x="102" y="33"/>
                  <a:pt x="92" y="32"/>
                </a:cubicBezTo>
                <a:lnTo>
                  <a:pt x="92" y="8"/>
                </a:lnTo>
                <a:close/>
                <a:moveTo>
                  <a:pt x="92" y="40"/>
                </a:moveTo>
                <a:cubicBezTo>
                  <a:pt x="100" y="41"/>
                  <a:pt x="107" y="43"/>
                  <a:pt x="113" y="47"/>
                </a:cubicBezTo>
                <a:cubicBezTo>
                  <a:pt x="112" y="49"/>
                  <a:pt x="112" y="50"/>
                  <a:pt x="112" y="52"/>
                </a:cubicBezTo>
                <a:cubicBezTo>
                  <a:pt x="112" y="59"/>
                  <a:pt x="117" y="64"/>
                  <a:pt x="124" y="64"/>
                </a:cubicBezTo>
                <a:cubicBezTo>
                  <a:pt x="126" y="64"/>
                  <a:pt x="127" y="64"/>
                  <a:pt x="129" y="63"/>
                </a:cubicBezTo>
                <a:cubicBezTo>
                  <a:pt x="133" y="69"/>
                  <a:pt x="135" y="76"/>
                  <a:pt x="136" y="84"/>
                </a:cubicBezTo>
                <a:cubicBezTo>
                  <a:pt x="108" y="84"/>
                  <a:pt x="108" y="84"/>
                  <a:pt x="108" y="84"/>
                </a:cubicBezTo>
                <a:cubicBezTo>
                  <a:pt x="106" y="76"/>
                  <a:pt x="100" y="70"/>
                  <a:pt x="92" y="68"/>
                </a:cubicBezTo>
                <a:lnTo>
                  <a:pt x="92" y="40"/>
                </a:lnTo>
                <a:close/>
                <a:moveTo>
                  <a:pt x="92" y="108"/>
                </a:moveTo>
                <a:cubicBezTo>
                  <a:pt x="100" y="106"/>
                  <a:pt x="106" y="100"/>
                  <a:pt x="108" y="92"/>
                </a:cubicBezTo>
                <a:cubicBezTo>
                  <a:pt x="136" y="92"/>
                  <a:pt x="136" y="92"/>
                  <a:pt x="136" y="92"/>
                </a:cubicBezTo>
                <a:cubicBezTo>
                  <a:pt x="134" y="115"/>
                  <a:pt x="115" y="134"/>
                  <a:pt x="92" y="136"/>
                </a:cubicBezTo>
                <a:lnTo>
                  <a:pt x="92" y="108"/>
                </a:lnTo>
                <a:close/>
                <a:moveTo>
                  <a:pt x="92" y="168"/>
                </a:moveTo>
                <a:cubicBezTo>
                  <a:pt x="92" y="144"/>
                  <a:pt x="92" y="144"/>
                  <a:pt x="92" y="144"/>
                </a:cubicBezTo>
                <a:cubicBezTo>
                  <a:pt x="120" y="142"/>
                  <a:pt x="142" y="120"/>
                  <a:pt x="144" y="92"/>
                </a:cubicBezTo>
                <a:cubicBezTo>
                  <a:pt x="168" y="92"/>
                  <a:pt x="168" y="92"/>
                  <a:pt x="168" y="92"/>
                </a:cubicBezTo>
                <a:cubicBezTo>
                  <a:pt x="166" y="133"/>
                  <a:pt x="133" y="166"/>
                  <a:pt x="92" y="16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2700" b="0" i="0" u="none" strike="noStrike" kern="1200" cap="none" spc="0" normalizeH="0" baseline="0" noProof="0">
              <a:ln>
                <a:noFill/>
              </a:ln>
              <a:solidFill>
                <a:srgbClr val="00456E"/>
              </a:solidFill>
              <a:effectLst/>
              <a:uLnTx/>
              <a:uFillTx/>
              <a:latin typeface="Roboto"/>
              <a:ea typeface="+mn-ea"/>
              <a:cs typeface="+mn-cs"/>
            </a:endParaRPr>
          </a:p>
        </p:txBody>
      </p:sp>
      <p:sp>
        <p:nvSpPr>
          <p:cNvPr id="39" name="Freeform 443"/>
          <p:cNvSpPr>
            <a:spLocks noEditPoints="1"/>
          </p:cNvSpPr>
          <p:nvPr/>
        </p:nvSpPr>
        <p:spPr bwMode="auto">
          <a:xfrm>
            <a:off x="3171987" y="6613716"/>
            <a:ext cx="985236" cy="963825"/>
          </a:xfrm>
          <a:custGeom>
            <a:avLst/>
            <a:gdLst>
              <a:gd name="T0" fmla="*/ 72 w 176"/>
              <a:gd name="T1" fmla="*/ 100 h 176"/>
              <a:gd name="T2" fmla="*/ 80 w 176"/>
              <a:gd name="T3" fmla="*/ 100 h 176"/>
              <a:gd name="T4" fmla="*/ 68 w 176"/>
              <a:gd name="T5" fmla="*/ 76 h 176"/>
              <a:gd name="T6" fmla="*/ 68 w 176"/>
              <a:gd name="T7" fmla="*/ 84 h 176"/>
              <a:gd name="T8" fmla="*/ 68 w 176"/>
              <a:gd name="T9" fmla="*/ 76 h 176"/>
              <a:gd name="T10" fmla="*/ 52 w 176"/>
              <a:gd name="T11" fmla="*/ 92 h 176"/>
              <a:gd name="T12" fmla="*/ 60 w 176"/>
              <a:gd name="T13" fmla="*/ 92 h 176"/>
              <a:gd name="T14" fmla="*/ 80 w 176"/>
              <a:gd name="T15" fmla="*/ 72 h 176"/>
              <a:gd name="T16" fmla="*/ 80 w 176"/>
              <a:gd name="T17" fmla="*/ 64 h 176"/>
              <a:gd name="T18" fmla="*/ 80 w 176"/>
              <a:gd name="T19" fmla="*/ 72 h 176"/>
              <a:gd name="T20" fmla="*/ 80 w 176"/>
              <a:gd name="T21" fmla="*/ 120 h 176"/>
              <a:gd name="T22" fmla="*/ 88 w 176"/>
              <a:gd name="T23" fmla="*/ 120 h 176"/>
              <a:gd name="T24" fmla="*/ 88 w 176"/>
              <a:gd name="T25" fmla="*/ 84 h 176"/>
              <a:gd name="T26" fmla="*/ 88 w 176"/>
              <a:gd name="T27" fmla="*/ 92 h 176"/>
              <a:gd name="T28" fmla="*/ 88 w 176"/>
              <a:gd name="T29" fmla="*/ 84 h 176"/>
              <a:gd name="T30" fmla="*/ 104 w 176"/>
              <a:gd name="T31" fmla="*/ 76 h 176"/>
              <a:gd name="T32" fmla="*/ 96 w 176"/>
              <a:gd name="T33" fmla="*/ 76 h 176"/>
              <a:gd name="T34" fmla="*/ 108 w 176"/>
              <a:gd name="T35" fmla="*/ 100 h 176"/>
              <a:gd name="T36" fmla="*/ 108 w 176"/>
              <a:gd name="T37" fmla="*/ 92 h 176"/>
              <a:gd name="T38" fmla="*/ 108 w 176"/>
              <a:gd name="T39" fmla="*/ 100 h 176"/>
              <a:gd name="T40" fmla="*/ 92 w 176"/>
              <a:gd name="T41" fmla="*/ 60 h 176"/>
              <a:gd name="T42" fmla="*/ 92 w 176"/>
              <a:gd name="T43" fmla="*/ 52 h 176"/>
              <a:gd name="T44" fmla="*/ 176 w 176"/>
              <a:gd name="T45" fmla="*/ 40 h 176"/>
              <a:gd name="T46" fmla="*/ 112 w 176"/>
              <a:gd name="T47" fmla="*/ 8 h 176"/>
              <a:gd name="T48" fmla="*/ 108 w 176"/>
              <a:gd name="T49" fmla="*/ 12 h 176"/>
              <a:gd name="T50" fmla="*/ 12 w 176"/>
              <a:gd name="T51" fmla="*/ 108 h 176"/>
              <a:gd name="T52" fmla="*/ 40 w 176"/>
              <a:gd name="T53" fmla="*/ 176 h 176"/>
              <a:gd name="T54" fmla="*/ 164 w 176"/>
              <a:gd name="T55" fmla="*/ 68 h 176"/>
              <a:gd name="T56" fmla="*/ 168 w 176"/>
              <a:gd name="T57" fmla="*/ 64 h 176"/>
              <a:gd name="T58" fmla="*/ 176 w 176"/>
              <a:gd name="T59" fmla="*/ 40 h 176"/>
              <a:gd name="T60" fmla="*/ 40 w 176"/>
              <a:gd name="T61" fmla="*/ 168 h 176"/>
              <a:gd name="T62" fmla="*/ 17 w 176"/>
              <a:gd name="T63" fmla="*/ 113 h 176"/>
              <a:gd name="T64" fmla="*/ 78 w 176"/>
              <a:gd name="T65" fmla="*/ 143 h 176"/>
              <a:gd name="T66" fmla="*/ 83 w 176"/>
              <a:gd name="T67" fmla="*/ 138 h 176"/>
              <a:gd name="T68" fmla="*/ 93 w 176"/>
              <a:gd name="T69" fmla="*/ 38 h 176"/>
              <a:gd name="T70" fmla="*/ 83 w 176"/>
              <a:gd name="T71" fmla="*/ 138 h 176"/>
              <a:gd name="T72" fmla="*/ 163 w 176"/>
              <a:gd name="T73" fmla="*/ 59 h 176"/>
              <a:gd name="T74" fmla="*/ 159 w 176"/>
              <a:gd name="T75" fmla="*/ 63 h 176"/>
              <a:gd name="T76" fmla="*/ 98 w 176"/>
              <a:gd name="T77" fmla="*/ 33 h 176"/>
              <a:gd name="T78" fmla="*/ 113 w 176"/>
              <a:gd name="T79" fmla="*/ 17 h 176"/>
              <a:gd name="T80" fmla="*/ 118 w 176"/>
              <a:gd name="T81" fmla="*/ 14 h 176"/>
              <a:gd name="T82" fmla="*/ 168 w 176"/>
              <a:gd name="T83" fmla="*/ 40 h 176"/>
              <a:gd name="T84" fmla="*/ 120 w 176"/>
              <a:gd name="T85" fmla="*/ 88 h 176"/>
              <a:gd name="T86" fmla="*/ 120 w 176"/>
              <a:gd name="T87" fmla="*/ 80 h 176"/>
              <a:gd name="T88" fmla="*/ 120 w 176"/>
              <a:gd name="T89" fmla="*/ 88 h 176"/>
              <a:gd name="T90" fmla="*/ 92 w 176"/>
              <a:gd name="T91" fmla="*/ 108 h 176"/>
              <a:gd name="T92" fmla="*/ 100 w 176"/>
              <a:gd name="T93" fmla="*/ 10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76" y="96"/>
                </a:moveTo>
                <a:cubicBezTo>
                  <a:pt x="74" y="96"/>
                  <a:pt x="72" y="98"/>
                  <a:pt x="72" y="100"/>
                </a:cubicBezTo>
                <a:cubicBezTo>
                  <a:pt x="72" y="102"/>
                  <a:pt x="74" y="104"/>
                  <a:pt x="76" y="104"/>
                </a:cubicBezTo>
                <a:cubicBezTo>
                  <a:pt x="78" y="104"/>
                  <a:pt x="80" y="102"/>
                  <a:pt x="80" y="100"/>
                </a:cubicBezTo>
                <a:cubicBezTo>
                  <a:pt x="80" y="98"/>
                  <a:pt x="78" y="96"/>
                  <a:pt x="76" y="96"/>
                </a:cubicBezTo>
                <a:moveTo>
                  <a:pt x="68" y="76"/>
                </a:moveTo>
                <a:cubicBezTo>
                  <a:pt x="66" y="76"/>
                  <a:pt x="64" y="78"/>
                  <a:pt x="64" y="80"/>
                </a:cubicBezTo>
                <a:cubicBezTo>
                  <a:pt x="64" y="82"/>
                  <a:pt x="66" y="84"/>
                  <a:pt x="68" y="84"/>
                </a:cubicBezTo>
                <a:cubicBezTo>
                  <a:pt x="70" y="84"/>
                  <a:pt x="72" y="82"/>
                  <a:pt x="72" y="80"/>
                </a:cubicBezTo>
                <a:cubicBezTo>
                  <a:pt x="72" y="78"/>
                  <a:pt x="70" y="76"/>
                  <a:pt x="68" y="76"/>
                </a:cubicBezTo>
                <a:moveTo>
                  <a:pt x="56" y="88"/>
                </a:moveTo>
                <a:cubicBezTo>
                  <a:pt x="54" y="88"/>
                  <a:pt x="52" y="90"/>
                  <a:pt x="52" y="92"/>
                </a:cubicBezTo>
                <a:cubicBezTo>
                  <a:pt x="52" y="94"/>
                  <a:pt x="54" y="96"/>
                  <a:pt x="56" y="96"/>
                </a:cubicBezTo>
                <a:cubicBezTo>
                  <a:pt x="58" y="96"/>
                  <a:pt x="60" y="94"/>
                  <a:pt x="60" y="92"/>
                </a:cubicBezTo>
                <a:cubicBezTo>
                  <a:pt x="60" y="90"/>
                  <a:pt x="58" y="88"/>
                  <a:pt x="56" y="88"/>
                </a:cubicBezTo>
                <a:moveTo>
                  <a:pt x="80" y="72"/>
                </a:moveTo>
                <a:cubicBezTo>
                  <a:pt x="82" y="72"/>
                  <a:pt x="84" y="70"/>
                  <a:pt x="84" y="68"/>
                </a:cubicBezTo>
                <a:cubicBezTo>
                  <a:pt x="84" y="66"/>
                  <a:pt x="82" y="64"/>
                  <a:pt x="80" y="64"/>
                </a:cubicBezTo>
                <a:cubicBezTo>
                  <a:pt x="78" y="64"/>
                  <a:pt x="76" y="66"/>
                  <a:pt x="76" y="68"/>
                </a:cubicBezTo>
                <a:cubicBezTo>
                  <a:pt x="76" y="70"/>
                  <a:pt x="78" y="72"/>
                  <a:pt x="80" y="72"/>
                </a:cubicBezTo>
                <a:moveTo>
                  <a:pt x="84" y="116"/>
                </a:moveTo>
                <a:cubicBezTo>
                  <a:pt x="82" y="116"/>
                  <a:pt x="80" y="118"/>
                  <a:pt x="80" y="120"/>
                </a:cubicBezTo>
                <a:cubicBezTo>
                  <a:pt x="80" y="122"/>
                  <a:pt x="82" y="124"/>
                  <a:pt x="84" y="124"/>
                </a:cubicBezTo>
                <a:cubicBezTo>
                  <a:pt x="86" y="124"/>
                  <a:pt x="88" y="122"/>
                  <a:pt x="88" y="120"/>
                </a:cubicBezTo>
                <a:cubicBezTo>
                  <a:pt x="88" y="118"/>
                  <a:pt x="86" y="116"/>
                  <a:pt x="84" y="116"/>
                </a:cubicBezTo>
                <a:moveTo>
                  <a:pt x="88" y="84"/>
                </a:moveTo>
                <a:cubicBezTo>
                  <a:pt x="86" y="84"/>
                  <a:pt x="84" y="86"/>
                  <a:pt x="84" y="88"/>
                </a:cubicBezTo>
                <a:cubicBezTo>
                  <a:pt x="84" y="90"/>
                  <a:pt x="86" y="92"/>
                  <a:pt x="88" y="92"/>
                </a:cubicBezTo>
                <a:cubicBezTo>
                  <a:pt x="90" y="92"/>
                  <a:pt x="92" y="90"/>
                  <a:pt x="92" y="88"/>
                </a:cubicBezTo>
                <a:cubicBezTo>
                  <a:pt x="92" y="86"/>
                  <a:pt x="90" y="84"/>
                  <a:pt x="88" y="84"/>
                </a:cubicBezTo>
                <a:moveTo>
                  <a:pt x="100" y="80"/>
                </a:moveTo>
                <a:cubicBezTo>
                  <a:pt x="102" y="80"/>
                  <a:pt x="104" y="78"/>
                  <a:pt x="104" y="76"/>
                </a:cubicBezTo>
                <a:cubicBezTo>
                  <a:pt x="104" y="74"/>
                  <a:pt x="102" y="72"/>
                  <a:pt x="100" y="72"/>
                </a:cubicBezTo>
                <a:cubicBezTo>
                  <a:pt x="98" y="72"/>
                  <a:pt x="96" y="74"/>
                  <a:pt x="96" y="76"/>
                </a:cubicBezTo>
                <a:cubicBezTo>
                  <a:pt x="96" y="78"/>
                  <a:pt x="98" y="80"/>
                  <a:pt x="100" y="80"/>
                </a:cubicBezTo>
                <a:moveTo>
                  <a:pt x="108" y="100"/>
                </a:moveTo>
                <a:cubicBezTo>
                  <a:pt x="110" y="100"/>
                  <a:pt x="112" y="98"/>
                  <a:pt x="112" y="96"/>
                </a:cubicBezTo>
                <a:cubicBezTo>
                  <a:pt x="112" y="94"/>
                  <a:pt x="110" y="92"/>
                  <a:pt x="108" y="92"/>
                </a:cubicBezTo>
                <a:cubicBezTo>
                  <a:pt x="106" y="92"/>
                  <a:pt x="104" y="94"/>
                  <a:pt x="104" y="96"/>
                </a:cubicBezTo>
                <a:cubicBezTo>
                  <a:pt x="104" y="98"/>
                  <a:pt x="106" y="100"/>
                  <a:pt x="108" y="100"/>
                </a:cubicBezTo>
                <a:moveTo>
                  <a:pt x="88" y="56"/>
                </a:moveTo>
                <a:cubicBezTo>
                  <a:pt x="88" y="58"/>
                  <a:pt x="90" y="60"/>
                  <a:pt x="92" y="60"/>
                </a:cubicBezTo>
                <a:cubicBezTo>
                  <a:pt x="94" y="60"/>
                  <a:pt x="96" y="58"/>
                  <a:pt x="96" y="56"/>
                </a:cubicBezTo>
                <a:cubicBezTo>
                  <a:pt x="96" y="54"/>
                  <a:pt x="94" y="52"/>
                  <a:pt x="92" y="52"/>
                </a:cubicBezTo>
                <a:cubicBezTo>
                  <a:pt x="90" y="52"/>
                  <a:pt x="88" y="54"/>
                  <a:pt x="88" y="56"/>
                </a:cubicBezTo>
                <a:moveTo>
                  <a:pt x="176" y="40"/>
                </a:moveTo>
                <a:cubicBezTo>
                  <a:pt x="176" y="18"/>
                  <a:pt x="158" y="0"/>
                  <a:pt x="136" y="0"/>
                </a:cubicBezTo>
                <a:cubicBezTo>
                  <a:pt x="127" y="0"/>
                  <a:pt x="119" y="3"/>
                  <a:pt x="112" y="8"/>
                </a:cubicBezTo>
                <a:cubicBezTo>
                  <a:pt x="112" y="8"/>
                  <a:pt x="112" y="8"/>
                  <a:pt x="112" y="8"/>
                </a:cubicBezTo>
                <a:cubicBezTo>
                  <a:pt x="108" y="12"/>
                  <a:pt x="108" y="12"/>
                  <a:pt x="108" y="12"/>
                </a:cubicBezTo>
                <a:cubicBezTo>
                  <a:pt x="108" y="12"/>
                  <a:pt x="108" y="12"/>
                  <a:pt x="108" y="12"/>
                </a:cubicBezTo>
                <a:cubicBezTo>
                  <a:pt x="12" y="108"/>
                  <a:pt x="12" y="108"/>
                  <a:pt x="12" y="108"/>
                </a:cubicBezTo>
                <a:cubicBezTo>
                  <a:pt x="4" y="115"/>
                  <a:pt x="0" y="125"/>
                  <a:pt x="0" y="136"/>
                </a:cubicBezTo>
                <a:cubicBezTo>
                  <a:pt x="0" y="158"/>
                  <a:pt x="18" y="176"/>
                  <a:pt x="40" y="176"/>
                </a:cubicBezTo>
                <a:cubicBezTo>
                  <a:pt x="51" y="176"/>
                  <a:pt x="61" y="172"/>
                  <a:pt x="68" y="164"/>
                </a:cubicBezTo>
                <a:cubicBezTo>
                  <a:pt x="164" y="68"/>
                  <a:pt x="164" y="68"/>
                  <a:pt x="164" y="68"/>
                </a:cubicBezTo>
                <a:cubicBezTo>
                  <a:pt x="164" y="68"/>
                  <a:pt x="164" y="68"/>
                  <a:pt x="164" y="68"/>
                </a:cubicBezTo>
                <a:cubicBezTo>
                  <a:pt x="168" y="64"/>
                  <a:pt x="168" y="64"/>
                  <a:pt x="168" y="64"/>
                </a:cubicBezTo>
                <a:cubicBezTo>
                  <a:pt x="168" y="64"/>
                  <a:pt x="168" y="64"/>
                  <a:pt x="168" y="64"/>
                </a:cubicBezTo>
                <a:cubicBezTo>
                  <a:pt x="173" y="57"/>
                  <a:pt x="176" y="49"/>
                  <a:pt x="176" y="40"/>
                </a:cubicBezTo>
                <a:moveTo>
                  <a:pt x="63" y="159"/>
                </a:moveTo>
                <a:cubicBezTo>
                  <a:pt x="57" y="164"/>
                  <a:pt x="49" y="168"/>
                  <a:pt x="40" y="168"/>
                </a:cubicBezTo>
                <a:cubicBezTo>
                  <a:pt x="22" y="168"/>
                  <a:pt x="8" y="154"/>
                  <a:pt x="8" y="136"/>
                </a:cubicBezTo>
                <a:cubicBezTo>
                  <a:pt x="8" y="127"/>
                  <a:pt x="12" y="119"/>
                  <a:pt x="17" y="113"/>
                </a:cubicBezTo>
                <a:cubicBezTo>
                  <a:pt x="33" y="98"/>
                  <a:pt x="33" y="98"/>
                  <a:pt x="33" y="98"/>
                </a:cubicBezTo>
                <a:cubicBezTo>
                  <a:pt x="78" y="143"/>
                  <a:pt x="78" y="143"/>
                  <a:pt x="78" y="143"/>
                </a:cubicBezTo>
                <a:lnTo>
                  <a:pt x="63" y="159"/>
                </a:lnTo>
                <a:close/>
                <a:moveTo>
                  <a:pt x="83" y="138"/>
                </a:moveTo>
                <a:cubicBezTo>
                  <a:pt x="38" y="93"/>
                  <a:pt x="38" y="93"/>
                  <a:pt x="38" y="93"/>
                </a:cubicBezTo>
                <a:cubicBezTo>
                  <a:pt x="93" y="38"/>
                  <a:pt x="93" y="38"/>
                  <a:pt x="93" y="38"/>
                </a:cubicBezTo>
                <a:cubicBezTo>
                  <a:pt x="138" y="83"/>
                  <a:pt x="138" y="83"/>
                  <a:pt x="138" y="83"/>
                </a:cubicBezTo>
                <a:lnTo>
                  <a:pt x="83" y="138"/>
                </a:lnTo>
                <a:close/>
                <a:moveTo>
                  <a:pt x="162" y="58"/>
                </a:moveTo>
                <a:cubicBezTo>
                  <a:pt x="163" y="59"/>
                  <a:pt x="163" y="59"/>
                  <a:pt x="163" y="59"/>
                </a:cubicBezTo>
                <a:cubicBezTo>
                  <a:pt x="159" y="63"/>
                  <a:pt x="159" y="63"/>
                  <a:pt x="159" y="63"/>
                </a:cubicBezTo>
                <a:cubicBezTo>
                  <a:pt x="159" y="63"/>
                  <a:pt x="159" y="63"/>
                  <a:pt x="159" y="63"/>
                </a:cubicBezTo>
                <a:cubicBezTo>
                  <a:pt x="143" y="78"/>
                  <a:pt x="143" y="78"/>
                  <a:pt x="143" y="78"/>
                </a:cubicBezTo>
                <a:cubicBezTo>
                  <a:pt x="98" y="33"/>
                  <a:pt x="98" y="33"/>
                  <a:pt x="98" y="33"/>
                </a:cubicBezTo>
                <a:cubicBezTo>
                  <a:pt x="113" y="17"/>
                  <a:pt x="113" y="17"/>
                  <a:pt x="113" y="17"/>
                </a:cubicBezTo>
                <a:cubicBezTo>
                  <a:pt x="113" y="17"/>
                  <a:pt x="113" y="17"/>
                  <a:pt x="113" y="17"/>
                </a:cubicBezTo>
                <a:cubicBezTo>
                  <a:pt x="117" y="13"/>
                  <a:pt x="117" y="13"/>
                  <a:pt x="117" y="13"/>
                </a:cubicBezTo>
                <a:cubicBezTo>
                  <a:pt x="118" y="14"/>
                  <a:pt x="118" y="14"/>
                  <a:pt x="118" y="14"/>
                </a:cubicBezTo>
                <a:cubicBezTo>
                  <a:pt x="123" y="10"/>
                  <a:pt x="129" y="8"/>
                  <a:pt x="136" y="8"/>
                </a:cubicBezTo>
                <a:cubicBezTo>
                  <a:pt x="154" y="8"/>
                  <a:pt x="168" y="22"/>
                  <a:pt x="168" y="40"/>
                </a:cubicBezTo>
                <a:cubicBezTo>
                  <a:pt x="168" y="47"/>
                  <a:pt x="166" y="53"/>
                  <a:pt x="162" y="58"/>
                </a:cubicBezTo>
                <a:moveTo>
                  <a:pt x="120" y="88"/>
                </a:moveTo>
                <a:cubicBezTo>
                  <a:pt x="122" y="88"/>
                  <a:pt x="124" y="86"/>
                  <a:pt x="124" y="84"/>
                </a:cubicBezTo>
                <a:cubicBezTo>
                  <a:pt x="124" y="82"/>
                  <a:pt x="122" y="80"/>
                  <a:pt x="120" y="80"/>
                </a:cubicBezTo>
                <a:cubicBezTo>
                  <a:pt x="118" y="80"/>
                  <a:pt x="116" y="82"/>
                  <a:pt x="116" y="84"/>
                </a:cubicBezTo>
                <a:cubicBezTo>
                  <a:pt x="116" y="86"/>
                  <a:pt x="118" y="88"/>
                  <a:pt x="120" y="88"/>
                </a:cubicBezTo>
                <a:moveTo>
                  <a:pt x="96" y="104"/>
                </a:moveTo>
                <a:cubicBezTo>
                  <a:pt x="94" y="104"/>
                  <a:pt x="92" y="106"/>
                  <a:pt x="92" y="108"/>
                </a:cubicBezTo>
                <a:cubicBezTo>
                  <a:pt x="92" y="110"/>
                  <a:pt x="94" y="112"/>
                  <a:pt x="96" y="112"/>
                </a:cubicBezTo>
                <a:cubicBezTo>
                  <a:pt x="98" y="112"/>
                  <a:pt x="100" y="110"/>
                  <a:pt x="100" y="108"/>
                </a:cubicBezTo>
                <a:cubicBezTo>
                  <a:pt x="100" y="106"/>
                  <a:pt x="98" y="104"/>
                  <a:pt x="96"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2700" b="0" i="0" u="none" strike="noStrike" kern="1200" cap="none" spc="0" normalizeH="0" baseline="0" noProof="0">
              <a:ln>
                <a:noFill/>
              </a:ln>
              <a:solidFill>
                <a:srgbClr val="00456E"/>
              </a:solidFill>
              <a:effectLst/>
              <a:uLnTx/>
              <a:uFillTx/>
              <a:latin typeface="Roboto"/>
              <a:ea typeface="+mn-ea"/>
              <a:cs typeface="+mn-cs"/>
            </a:endParaRPr>
          </a:p>
        </p:txBody>
      </p:sp>
      <p:sp>
        <p:nvSpPr>
          <p:cNvPr id="12" name="Flowchart: Connector 11"/>
          <p:cNvSpPr/>
          <p:nvPr/>
        </p:nvSpPr>
        <p:spPr>
          <a:xfrm>
            <a:off x="609600" y="3429000"/>
            <a:ext cx="277091" cy="27432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32" name="Flowchart: Connector 31"/>
          <p:cNvSpPr/>
          <p:nvPr/>
        </p:nvSpPr>
        <p:spPr>
          <a:xfrm>
            <a:off x="609599" y="5007544"/>
            <a:ext cx="277091" cy="27432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33" name="Flowchart: Connector 32"/>
          <p:cNvSpPr/>
          <p:nvPr/>
        </p:nvSpPr>
        <p:spPr>
          <a:xfrm>
            <a:off x="609598" y="6618534"/>
            <a:ext cx="277091"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16" name="Rectangle 15"/>
          <p:cNvSpPr/>
          <p:nvPr/>
        </p:nvSpPr>
        <p:spPr>
          <a:xfrm>
            <a:off x="1100915" y="3333736"/>
            <a:ext cx="6061885" cy="954107"/>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Standard near line-of-site ADAS</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Range: ~100m</a:t>
            </a:r>
            <a:endParaRPr kumimoji="0" lang="en-US" sz="2700" b="0" i="0" u="none" strike="noStrike" kern="1200" cap="none" spc="0" normalizeH="0" baseline="0" noProof="0" dirty="0">
              <a:ln>
                <a:noFill/>
              </a:ln>
              <a:solidFill>
                <a:srgbClr val="00456E"/>
              </a:solidFill>
              <a:effectLst/>
              <a:uLnTx/>
              <a:uFillTx/>
              <a:latin typeface="Roboto"/>
              <a:ea typeface="+mn-ea"/>
              <a:cs typeface="+mn-cs"/>
            </a:endParaRPr>
          </a:p>
        </p:txBody>
      </p:sp>
      <p:sp>
        <p:nvSpPr>
          <p:cNvPr id="20" name="Rectangle 19"/>
          <p:cNvSpPr/>
          <p:nvPr/>
        </p:nvSpPr>
        <p:spPr>
          <a:xfrm>
            <a:off x="886689" y="4804810"/>
            <a:ext cx="5673921" cy="954107"/>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V2V/DSRC</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Range: ~300m</a:t>
            </a:r>
            <a:endParaRPr kumimoji="0" lang="en-US" sz="2700" b="0" i="0" u="none" strike="noStrike" kern="1200" cap="none" spc="0" normalizeH="0" baseline="0" noProof="0" dirty="0">
              <a:ln>
                <a:noFill/>
              </a:ln>
              <a:solidFill>
                <a:srgbClr val="00456E"/>
              </a:solidFill>
              <a:effectLst/>
              <a:uLnTx/>
              <a:uFillTx/>
              <a:latin typeface="Roboto"/>
              <a:ea typeface="+mn-ea"/>
              <a:cs typeface="+mn-cs"/>
            </a:endParaRPr>
          </a:p>
        </p:txBody>
      </p:sp>
      <p:sp>
        <p:nvSpPr>
          <p:cNvPr id="37" name="Rectangle 36"/>
          <p:cNvSpPr/>
          <p:nvPr/>
        </p:nvSpPr>
        <p:spPr>
          <a:xfrm>
            <a:off x="1025144" y="6335432"/>
            <a:ext cx="5673921" cy="1815882"/>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Ridar Systems: </a:t>
            </a:r>
            <a:r>
              <a:rPr kumimoji="0" lang="en-US" sz="2800" b="1" i="0" u="none" strike="noStrike" kern="1200" cap="none" spc="0" normalizeH="0" baseline="0" noProof="0" dirty="0">
                <a:ln>
                  <a:noFill/>
                </a:ln>
                <a:solidFill>
                  <a:srgbClr val="858591"/>
                </a:solidFill>
                <a:effectLst/>
                <a:uLnTx/>
                <a:uFillTx/>
                <a:latin typeface="Roboto"/>
                <a:ea typeface="+mn-ea"/>
                <a:cs typeface="+mn-cs"/>
              </a:rPr>
              <a:t>5 second rule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8591"/>
                </a:solidFill>
                <a:effectLst/>
                <a:uLnTx/>
                <a:uFillTx/>
                <a:latin typeface="Roboto"/>
                <a:ea typeface="+mn-ea"/>
                <a:cs typeface="+mn-cs"/>
              </a:rPr>
              <a:t>Range: ~</a:t>
            </a:r>
            <a:r>
              <a:rPr lang="en-US" sz="2800" dirty="0">
                <a:solidFill>
                  <a:srgbClr val="858591"/>
                </a:solidFill>
                <a:latin typeface="Roboto"/>
              </a:rPr>
              <a:t>3</a:t>
            </a:r>
            <a:r>
              <a:rPr kumimoji="0" lang="en-US" sz="2800" b="0" i="0" u="none" strike="noStrike" kern="1200" cap="none" spc="0" normalizeH="0" baseline="0" noProof="0" dirty="0">
                <a:ln>
                  <a:noFill/>
                </a:ln>
                <a:solidFill>
                  <a:srgbClr val="858591"/>
                </a:solidFill>
                <a:effectLst/>
                <a:uLnTx/>
                <a:uFillTx/>
                <a:latin typeface="Roboto"/>
                <a:ea typeface="+mn-ea"/>
                <a:cs typeface="+mn-cs"/>
              </a:rPr>
              <a:t>0m - ~500m (dependent upon speed/direction of both vehicles)</a:t>
            </a:r>
            <a:endParaRPr kumimoji="0" lang="en-US" sz="2700" b="0" i="0" u="none" strike="noStrike" kern="1200" cap="none" spc="0" normalizeH="0" baseline="0" noProof="0" dirty="0">
              <a:ln>
                <a:noFill/>
              </a:ln>
              <a:solidFill>
                <a:srgbClr val="00456E"/>
              </a:solidFill>
              <a:effectLst/>
              <a:uLnTx/>
              <a:uFillTx/>
              <a:latin typeface="Roboto"/>
              <a:ea typeface="+mn-ea"/>
              <a:cs typeface="+mn-cs"/>
            </a:endParaRPr>
          </a:p>
        </p:txBody>
      </p:sp>
      <p:sp>
        <p:nvSpPr>
          <p:cNvPr id="40" name="TextBox 39"/>
          <p:cNvSpPr txBox="1"/>
          <p:nvPr/>
        </p:nvSpPr>
        <p:spPr>
          <a:xfrm>
            <a:off x="761999" y="9558917"/>
            <a:ext cx="16424656" cy="1754326"/>
          </a:xfrm>
          <a:prstGeom prst="rect">
            <a:avLst/>
          </a:prstGeom>
          <a:noFill/>
        </p:spPr>
        <p:txBody>
          <a:bodyPr wrap="square" rtlCol="0">
            <a:spAutoFit/>
          </a:bodyPr>
          <a:lstStyle/>
          <a:p>
            <a:pPr marL="0" marR="0" lvl="0" indent="0" algn="l" defTabSz="1371600" rtl="0" eaLnBrk="1" fontAlgn="auto" latinLnBrk="0" hangingPunct="1">
              <a:spcBef>
                <a:spcPts val="0"/>
              </a:spcBef>
              <a:spcAft>
                <a:spcPts val="0"/>
              </a:spcAft>
              <a:buClrTx/>
              <a:buSzTx/>
              <a:buFontTx/>
              <a:buNone/>
              <a:tabLst/>
              <a:defRPr/>
            </a:pPr>
            <a:r>
              <a:rPr kumimoji="0" lang="en-US" sz="3600" b="0" i="1" u="none" strike="noStrike" kern="1200" cap="none" spc="0" normalizeH="0" baseline="0" noProof="0" dirty="0">
                <a:ln>
                  <a:noFill/>
                </a:ln>
                <a:solidFill>
                  <a:srgbClr val="00456E"/>
                </a:solidFill>
                <a:effectLst/>
                <a:uLnTx/>
                <a:uFillTx/>
                <a:latin typeface="Roboto"/>
                <a:ea typeface="+mn-ea"/>
                <a:cs typeface="+mn-cs"/>
              </a:rPr>
              <a:t>“Ridar Systems can function as a </a:t>
            </a:r>
            <a:r>
              <a:rPr kumimoji="0" lang="en-US" sz="3600" b="1" i="1" u="none" strike="noStrike" kern="1200" cap="none" spc="0" normalizeH="0" baseline="0" noProof="0" dirty="0">
                <a:ln>
                  <a:noFill/>
                </a:ln>
                <a:solidFill>
                  <a:srgbClr val="00456E"/>
                </a:solidFill>
                <a:effectLst/>
                <a:uLnTx/>
                <a:uFillTx/>
                <a:latin typeface="Roboto"/>
                <a:ea typeface="+mn-ea"/>
                <a:cs typeface="+mn-cs"/>
              </a:rPr>
              <a:t>standalone</a:t>
            </a:r>
            <a:r>
              <a:rPr kumimoji="0" lang="en-US" sz="3600" b="0" i="1" u="none" strike="noStrike" kern="1200" cap="none" spc="0" normalizeH="0" baseline="0" noProof="0" dirty="0">
                <a:ln>
                  <a:noFill/>
                </a:ln>
                <a:solidFill>
                  <a:srgbClr val="00456E"/>
                </a:solidFill>
                <a:effectLst/>
                <a:uLnTx/>
                <a:uFillTx/>
                <a:latin typeface="Roboto"/>
                <a:ea typeface="+mn-ea"/>
                <a:cs typeface="+mn-cs"/>
              </a:rPr>
              <a:t> mobile solution using </a:t>
            </a:r>
            <a:r>
              <a:rPr lang="en-US" sz="3600" i="1" dirty="0">
                <a:solidFill>
                  <a:srgbClr val="00456E"/>
                </a:solidFill>
                <a:latin typeface="Roboto"/>
              </a:rPr>
              <a:t>cloud-based cellular technology–</a:t>
            </a:r>
            <a:r>
              <a:rPr kumimoji="0" lang="en-US" sz="3600" i="1" u="none" strike="noStrike" kern="1200" cap="none" spc="0" normalizeH="0" baseline="0" noProof="0" dirty="0">
                <a:ln>
                  <a:noFill/>
                </a:ln>
                <a:solidFill>
                  <a:srgbClr val="00456E"/>
                </a:solidFill>
                <a:effectLst/>
                <a:uLnTx/>
                <a:uFillTx/>
                <a:latin typeface="Roboto"/>
                <a:ea typeface="+mn-ea"/>
                <a:cs typeface="+mn-cs"/>
              </a:rPr>
              <a:t> a technology which is readily-available to all drivers &amp; riders, no matter their mode of transportation</a:t>
            </a:r>
            <a:r>
              <a:rPr lang="en-US" sz="3600" i="1" dirty="0">
                <a:solidFill>
                  <a:srgbClr val="00456E"/>
                </a:solidFill>
                <a:latin typeface="Roboto"/>
              </a:rPr>
              <a:t>. And, it is available now.”</a:t>
            </a:r>
            <a:endParaRPr kumimoji="0" lang="en-US" sz="3600" b="0" i="1" u="none" strike="noStrike" kern="1200" cap="none" spc="0" normalizeH="0" baseline="0" noProof="0" dirty="0">
              <a:ln>
                <a:noFill/>
              </a:ln>
              <a:solidFill>
                <a:srgbClr val="00456E"/>
              </a:solidFill>
              <a:effectLst/>
              <a:uLnTx/>
              <a:uFillTx/>
              <a:latin typeface="Roboto"/>
              <a:ea typeface="+mn-ea"/>
              <a:cs typeface="+mn-cs"/>
            </a:endParaRPr>
          </a:p>
        </p:txBody>
      </p:sp>
      <p:sp>
        <p:nvSpPr>
          <p:cNvPr id="11" name="Flowchart: Connector 10"/>
          <p:cNvSpPr/>
          <p:nvPr/>
        </p:nvSpPr>
        <p:spPr>
          <a:xfrm>
            <a:off x="8845908" y="824833"/>
            <a:ext cx="7854416" cy="773832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10" name="Flowchart: Connector 9"/>
          <p:cNvSpPr/>
          <p:nvPr/>
        </p:nvSpPr>
        <p:spPr>
          <a:xfrm>
            <a:off x="10036444" y="2018074"/>
            <a:ext cx="5473344" cy="5530041"/>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sp>
        <p:nvSpPr>
          <p:cNvPr id="9" name="Flowchart: Connector 8"/>
          <p:cNvSpPr/>
          <p:nvPr/>
        </p:nvSpPr>
        <p:spPr>
          <a:xfrm>
            <a:off x="12030635" y="4661398"/>
            <a:ext cx="2253296" cy="223145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2F2F5"/>
              </a:solidFill>
              <a:effectLst/>
              <a:uLnTx/>
              <a:uFillTx/>
              <a:latin typeface="Roboto"/>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9465" y="5993492"/>
            <a:ext cx="711200" cy="718568"/>
          </a:xfrm>
          <a:prstGeom prst="rect">
            <a:avLst/>
          </a:prstGeom>
        </p:spPr>
      </p:pic>
      <p:pic>
        <p:nvPicPr>
          <p:cNvPr id="36" name="Graphic 35" descr="Motorcycle"/>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5284416" y="3643005"/>
            <a:ext cx="787518" cy="776595"/>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6871" y="1129895"/>
            <a:ext cx="627529" cy="634030"/>
          </a:xfrm>
          <a:prstGeom prst="rect">
            <a:avLst/>
          </a:prstGeom>
        </p:spPr>
      </p:pic>
      <p:pic>
        <p:nvPicPr>
          <p:cNvPr id="48" name="Graphic 47" descr="Bike"/>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0860" y="3632128"/>
            <a:ext cx="631540" cy="638082"/>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1487" y="1104380"/>
            <a:ext cx="6927008" cy="6998763"/>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spTree>
    <p:extLst>
      <p:ext uri="{BB962C8B-B14F-4D97-AF65-F5344CB8AC3E}">
        <p14:creationId xmlns:p14="http://schemas.microsoft.com/office/powerpoint/2010/main" val="15943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6755407" cy="1338828"/>
          </a:xfrm>
        </p:spPr>
        <p:txBody>
          <a:bodyPr/>
          <a:lstStyle/>
          <a:p>
            <a:r>
              <a:rPr lang="en-US" b="0" dirty="0">
                <a:solidFill>
                  <a:srgbClr val="00456E"/>
                </a:solidFill>
                <a:latin typeface="Arial Black" panose="020B0A04020102020204" pitchFamily="34" charset="0"/>
              </a:rPr>
              <a:t>How</a:t>
            </a:r>
            <a:r>
              <a:rPr lang="en-US" b="0" dirty="0">
                <a:solidFill>
                  <a:srgbClr val="27AAE1"/>
                </a:solidFill>
                <a:latin typeface="Arial Black" panose="020B0A04020102020204" pitchFamily="34" charset="0"/>
              </a:rPr>
              <a:t> </a:t>
            </a:r>
            <a:br>
              <a:rPr lang="en-US" b="0" dirty="0">
                <a:solidFill>
                  <a:srgbClr val="27AAE1"/>
                </a:solidFill>
                <a:latin typeface="Arial Black" panose="020B0A04020102020204" pitchFamily="34" charset="0"/>
              </a:rPr>
            </a:br>
            <a:r>
              <a:rPr lang="en-US" b="0" dirty="0">
                <a:solidFill>
                  <a:srgbClr val="27AAE1"/>
                </a:solidFill>
                <a:latin typeface="Arial Black" panose="020B0A04020102020204" pitchFamily="34" charset="0"/>
              </a:rPr>
              <a:t>It Works</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7</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grpSp>
        <p:nvGrpSpPr>
          <p:cNvPr id="11" name="Group 10"/>
          <p:cNvGrpSpPr/>
          <p:nvPr/>
        </p:nvGrpSpPr>
        <p:grpSpPr>
          <a:xfrm>
            <a:off x="4495800" y="304800"/>
            <a:ext cx="11532528" cy="6562266"/>
            <a:chOff x="4495800" y="304800"/>
            <a:chExt cx="11532528" cy="6562266"/>
          </a:xfrm>
        </p:grpSpPr>
        <p:sp>
          <p:nvSpPr>
            <p:cNvPr id="39" name="Freeform 443"/>
            <p:cNvSpPr>
              <a:spLocks noEditPoints="1"/>
            </p:cNvSpPr>
            <p:nvPr/>
          </p:nvSpPr>
          <p:spPr bwMode="auto">
            <a:xfrm>
              <a:off x="5606954" y="5250730"/>
              <a:ext cx="799369" cy="760165"/>
            </a:xfrm>
            <a:custGeom>
              <a:avLst/>
              <a:gdLst>
                <a:gd name="T0" fmla="*/ 72 w 176"/>
                <a:gd name="T1" fmla="*/ 100 h 176"/>
                <a:gd name="T2" fmla="*/ 80 w 176"/>
                <a:gd name="T3" fmla="*/ 100 h 176"/>
                <a:gd name="T4" fmla="*/ 68 w 176"/>
                <a:gd name="T5" fmla="*/ 76 h 176"/>
                <a:gd name="T6" fmla="*/ 68 w 176"/>
                <a:gd name="T7" fmla="*/ 84 h 176"/>
                <a:gd name="T8" fmla="*/ 68 w 176"/>
                <a:gd name="T9" fmla="*/ 76 h 176"/>
                <a:gd name="T10" fmla="*/ 52 w 176"/>
                <a:gd name="T11" fmla="*/ 92 h 176"/>
                <a:gd name="T12" fmla="*/ 60 w 176"/>
                <a:gd name="T13" fmla="*/ 92 h 176"/>
                <a:gd name="T14" fmla="*/ 80 w 176"/>
                <a:gd name="T15" fmla="*/ 72 h 176"/>
                <a:gd name="T16" fmla="*/ 80 w 176"/>
                <a:gd name="T17" fmla="*/ 64 h 176"/>
                <a:gd name="T18" fmla="*/ 80 w 176"/>
                <a:gd name="T19" fmla="*/ 72 h 176"/>
                <a:gd name="T20" fmla="*/ 80 w 176"/>
                <a:gd name="T21" fmla="*/ 120 h 176"/>
                <a:gd name="T22" fmla="*/ 88 w 176"/>
                <a:gd name="T23" fmla="*/ 120 h 176"/>
                <a:gd name="T24" fmla="*/ 88 w 176"/>
                <a:gd name="T25" fmla="*/ 84 h 176"/>
                <a:gd name="T26" fmla="*/ 88 w 176"/>
                <a:gd name="T27" fmla="*/ 92 h 176"/>
                <a:gd name="T28" fmla="*/ 88 w 176"/>
                <a:gd name="T29" fmla="*/ 84 h 176"/>
                <a:gd name="T30" fmla="*/ 104 w 176"/>
                <a:gd name="T31" fmla="*/ 76 h 176"/>
                <a:gd name="T32" fmla="*/ 96 w 176"/>
                <a:gd name="T33" fmla="*/ 76 h 176"/>
                <a:gd name="T34" fmla="*/ 108 w 176"/>
                <a:gd name="T35" fmla="*/ 100 h 176"/>
                <a:gd name="T36" fmla="*/ 108 w 176"/>
                <a:gd name="T37" fmla="*/ 92 h 176"/>
                <a:gd name="T38" fmla="*/ 108 w 176"/>
                <a:gd name="T39" fmla="*/ 100 h 176"/>
                <a:gd name="T40" fmla="*/ 92 w 176"/>
                <a:gd name="T41" fmla="*/ 60 h 176"/>
                <a:gd name="T42" fmla="*/ 92 w 176"/>
                <a:gd name="T43" fmla="*/ 52 h 176"/>
                <a:gd name="T44" fmla="*/ 176 w 176"/>
                <a:gd name="T45" fmla="*/ 40 h 176"/>
                <a:gd name="T46" fmla="*/ 112 w 176"/>
                <a:gd name="T47" fmla="*/ 8 h 176"/>
                <a:gd name="T48" fmla="*/ 108 w 176"/>
                <a:gd name="T49" fmla="*/ 12 h 176"/>
                <a:gd name="T50" fmla="*/ 12 w 176"/>
                <a:gd name="T51" fmla="*/ 108 h 176"/>
                <a:gd name="T52" fmla="*/ 40 w 176"/>
                <a:gd name="T53" fmla="*/ 176 h 176"/>
                <a:gd name="T54" fmla="*/ 164 w 176"/>
                <a:gd name="T55" fmla="*/ 68 h 176"/>
                <a:gd name="T56" fmla="*/ 168 w 176"/>
                <a:gd name="T57" fmla="*/ 64 h 176"/>
                <a:gd name="T58" fmla="*/ 176 w 176"/>
                <a:gd name="T59" fmla="*/ 40 h 176"/>
                <a:gd name="T60" fmla="*/ 40 w 176"/>
                <a:gd name="T61" fmla="*/ 168 h 176"/>
                <a:gd name="T62" fmla="*/ 17 w 176"/>
                <a:gd name="T63" fmla="*/ 113 h 176"/>
                <a:gd name="T64" fmla="*/ 78 w 176"/>
                <a:gd name="T65" fmla="*/ 143 h 176"/>
                <a:gd name="T66" fmla="*/ 83 w 176"/>
                <a:gd name="T67" fmla="*/ 138 h 176"/>
                <a:gd name="T68" fmla="*/ 93 w 176"/>
                <a:gd name="T69" fmla="*/ 38 h 176"/>
                <a:gd name="T70" fmla="*/ 83 w 176"/>
                <a:gd name="T71" fmla="*/ 138 h 176"/>
                <a:gd name="T72" fmla="*/ 163 w 176"/>
                <a:gd name="T73" fmla="*/ 59 h 176"/>
                <a:gd name="T74" fmla="*/ 159 w 176"/>
                <a:gd name="T75" fmla="*/ 63 h 176"/>
                <a:gd name="T76" fmla="*/ 98 w 176"/>
                <a:gd name="T77" fmla="*/ 33 h 176"/>
                <a:gd name="T78" fmla="*/ 113 w 176"/>
                <a:gd name="T79" fmla="*/ 17 h 176"/>
                <a:gd name="T80" fmla="*/ 118 w 176"/>
                <a:gd name="T81" fmla="*/ 14 h 176"/>
                <a:gd name="T82" fmla="*/ 168 w 176"/>
                <a:gd name="T83" fmla="*/ 40 h 176"/>
                <a:gd name="T84" fmla="*/ 120 w 176"/>
                <a:gd name="T85" fmla="*/ 88 h 176"/>
                <a:gd name="T86" fmla="*/ 120 w 176"/>
                <a:gd name="T87" fmla="*/ 80 h 176"/>
                <a:gd name="T88" fmla="*/ 120 w 176"/>
                <a:gd name="T89" fmla="*/ 88 h 176"/>
                <a:gd name="T90" fmla="*/ 92 w 176"/>
                <a:gd name="T91" fmla="*/ 108 h 176"/>
                <a:gd name="T92" fmla="*/ 100 w 176"/>
                <a:gd name="T93" fmla="*/ 10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76">
                  <a:moveTo>
                    <a:pt x="76" y="96"/>
                  </a:moveTo>
                  <a:cubicBezTo>
                    <a:pt x="74" y="96"/>
                    <a:pt x="72" y="98"/>
                    <a:pt x="72" y="100"/>
                  </a:cubicBezTo>
                  <a:cubicBezTo>
                    <a:pt x="72" y="102"/>
                    <a:pt x="74" y="104"/>
                    <a:pt x="76" y="104"/>
                  </a:cubicBezTo>
                  <a:cubicBezTo>
                    <a:pt x="78" y="104"/>
                    <a:pt x="80" y="102"/>
                    <a:pt x="80" y="100"/>
                  </a:cubicBezTo>
                  <a:cubicBezTo>
                    <a:pt x="80" y="98"/>
                    <a:pt x="78" y="96"/>
                    <a:pt x="76" y="96"/>
                  </a:cubicBezTo>
                  <a:moveTo>
                    <a:pt x="68" y="76"/>
                  </a:moveTo>
                  <a:cubicBezTo>
                    <a:pt x="66" y="76"/>
                    <a:pt x="64" y="78"/>
                    <a:pt x="64" y="80"/>
                  </a:cubicBezTo>
                  <a:cubicBezTo>
                    <a:pt x="64" y="82"/>
                    <a:pt x="66" y="84"/>
                    <a:pt x="68" y="84"/>
                  </a:cubicBezTo>
                  <a:cubicBezTo>
                    <a:pt x="70" y="84"/>
                    <a:pt x="72" y="82"/>
                    <a:pt x="72" y="80"/>
                  </a:cubicBezTo>
                  <a:cubicBezTo>
                    <a:pt x="72" y="78"/>
                    <a:pt x="70" y="76"/>
                    <a:pt x="68" y="76"/>
                  </a:cubicBezTo>
                  <a:moveTo>
                    <a:pt x="56" y="88"/>
                  </a:moveTo>
                  <a:cubicBezTo>
                    <a:pt x="54" y="88"/>
                    <a:pt x="52" y="90"/>
                    <a:pt x="52" y="92"/>
                  </a:cubicBezTo>
                  <a:cubicBezTo>
                    <a:pt x="52" y="94"/>
                    <a:pt x="54" y="96"/>
                    <a:pt x="56" y="96"/>
                  </a:cubicBezTo>
                  <a:cubicBezTo>
                    <a:pt x="58" y="96"/>
                    <a:pt x="60" y="94"/>
                    <a:pt x="60" y="92"/>
                  </a:cubicBezTo>
                  <a:cubicBezTo>
                    <a:pt x="60" y="90"/>
                    <a:pt x="58" y="88"/>
                    <a:pt x="56" y="88"/>
                  </a:cubicBezTo>
                  <a:moveTo>
                    <a:pt x="80" y="72"/>
                  </a:moveTo>
                  <a:cubicBezTo>
                    <a:pt x="82" y="72"/>
                    <a:pt x="84" y="70"/>
                    <a:pt x="84" y="68"/>
                  </a:cubicBezTo>
                  <a:cubicBezTo>
                    <a:pt x="84" y="66"/>
                    <a:pt x="82" y="64"/>
                    <a:pt x="80" y="64"/>
                  </a:cubicBezTo>
                  <a:cubicBezTo>
                    <a:pt x="78" y="64"/>
                    <a:pt x="76" y="66"/>
                    <a:pt x="76" y="68"/>
                  </a:cubicBezTo>
                  <a:cubicBezTo>
                    <a:pt x="76" y="70"/>
                    <a:pt x="78" y="72"/>
                    <a:pt x="80" y="72"/>
                  </a:cubicBezTo>
                  <a:moveTo>
                    <a:pt x="84" y="116"/>
                  </a:moveTo>
                  <a:cubicBezTo>
                    <a:pt x="82" y="116"/>
                    <a:pt x="80" y="118"/>
                    <a:pt x="80" y="120"/>
                  </a:cubicBezTo>
                  <a:cubicBezTo>
                    <a:pt x="80" y="122"/>
                    <a:pt x="82" y="124"/>
                    <a:pt x="84" y="124"/>
                  </a:cubicBezTo>
                  <a:cubicBezTo>
                    <a:pt x="86" y="124"/>
                    <a:pt x="88" y="122"/>
                    <a:pt x="88" y="120"/>
                  </a:cubicBezTo>
                  <a:cubicBezTo>
                    <a:pt x="88" y="118"/>
                    <a:pt x="86" y="116"/>
                    <a:pt x="84" y="116"/>
                  </a:cubicBezTo>
                  <a:moveTo>
                    <a:pt x="88" y="84"/>
                  </a:moveTo>
                  <a:cubicBezTo>
                    <a:pt x="86" y="84"/>
                    <a:pt x="84" y="86"/>
                    <a:pt x="84" y="88"/>
                  </a:cubicBezTo>
                  <a:cubicBezTo>
                    <a:pt x="84" y="90"/>
                    <a:pt x="86" y="92"/>
                    <a:pt x="88" y="92"/>
                  </a:cubicBezTo>
                  <a:cubicBezTo>
                    <a:pt x="90" y="92"/>
                    <a:pt x="92" y="90"/>
                    <a:pt x="92" y="88"/>
                  </a:cubicBezTo>
                  <a:cubicBezTo>
                    <a:pt x="92" y="86"/>
                    <a:pt x="90" y="84"/>
                    <a:pt x="88" y="84"/>
                  </a:cubicBezTo>
                  <a:moveTo>
                    <a:pt x="100" y="80"/>
                  </a:moveTo>
                  <a:cubicBezTo>
                    <a:pt x="102" y="80"/>
                    <a:pt x="104" y="78"/>
                    <a:pt x="104" y="76"/>
                  </a:cubicBezTo>
                  <a:cubicBezTo>
                    <a:pt x="104" y="74"/>
                    <a:pt x="102" y="72"/>
                    <a:pt x="100" y="72"/>
                  </a:cubicBezTo>
                  <a:cubicBezTo>
                    <a:pt x="98" y="72"/>
                    <a:pt x="96" y="74"/>
                    <a:pt x="96" y="76"/>
                  </a:cubicBezTo>
                  <a:cubicBezTo>
                    <a:pt x="96" y="78"/>
                    <a:pt x="98" y="80"/>
                    <a:pt x="100" y="80"/>
                  </a:cubicBezTo>
                  <a:moveTo>
                    <a:pt x="108" y="100"/>
                  </a:moveTo>
                  <a:cubicBezTo>
                    <a:pt x="110" y="100"/>
                    <a:pt x="112" y="98"/>
                    <a:pt x="112" y="96"/>
                  </a:cubicBezTo>
                  <a:cubicBezTo>
                    <a:pt x="112" y="94"/>
                    <a:pt x="110" y="92"/>
                    <a:pt x="108" y="92"/>
                  </a:cubicBezTo>
                  <a:cubicBezTo>
                    <a:pt x="106" y="92"/>
                    <a:pt x="104" y="94"/>
                    <a:pt x="104" y="96"/>
                  </a:cubicBezTo>
                  <a:cubicBezTo>
                    <a:pt x="104" y="98"/>
                    <a:pt x="106" y="100"/>
                    <a:pt x="108" y="100"/>
                  </a:cubicBezTo>
                  <a:moveTo>
                    <a:pt x="88" y="56"/>
                  </a:moveTo>
                  <a:cubicBezTo>
                    <a:pt x="88" y="58"/>
                    <a:pt x="90" y="60"/>
                    <a:pt x="92" y="60"/>
                  </a:cubicBezTo>
                  <a:cubicBezTo>
                    <a:pt x="94" y="60"/>
                    <a:pt x="96" y="58"/>
                    <a:pt x="96" y="56"/>
                  </a:cubicBezTo>
                  <a:cubicBezTo>
                    <a:pt x="96" y="54"/>
                    <a:pt x="94" y="52"/>
                    <a:pt x="92" y="52"/>
                  </a:cubicBezTo>
                  <a:cubicBezTo>
                    <a:pt x="90" y="52"/>
                    <a:pt x="88" y="54"/>
                    <a:pt x="88" y="56"/>
                  </a:cubicBezTo>
                  <a:moveTo>
                    <a:pt x="176" y="40"/>
                  </a:moveTo>
                  <a:cubicBezTo>
                    <a:pt x="176" y="18"/>
                    <a:pt x="158" y="0"/>
                    <a:pt x="136" y="0"/>
                  </a:cubicBezTo>
                  <a:cubicBezTo>
                    <a:pt x="127" y="0"/>
                    <a:pt x="119" y="3"/>
                    <a:pt x="112" y="8"/>
                  </a:cubicBezTo>
                  <a:cubicBezTo>
                    <a:pt x="112" y="8"/>
                    <a:pt x="112" y="8"/>
                    <a:pt x="112" y="8"/>
                  </a:cubicBezTo>
                  <a:cubicBezTo>
                    <a:pt x="108" y="12"/>
                    <a:pt x="108" y="12"/>
                    <a:pt x="108" y="12"/>
                  </a:cubicBezTo>
                  <a:cubicBezTo>
                    <a:pt x="108" y="12"/>
                    <a:pt x="108" y="12"/>
                    <a:pt x="108" y="12"/>
                  </a:cubicBezTo>
                  <a:cubicBezTo>
                    <a:pt x="12" y="108"/>
                    <a:pt x="12" y="108"/>
                    <a:pt x="12" y="108"/>
                  </a:cubicBezTo>
                  <a:cubicBezTo>
                    <a:pt x="4" y="115"/>
                    <a:pt x="0" y="125"/>
                    <a:pt x="0" y="136"/>
                  </a:cubicBezTo>
                  <a:cubicBezTo>
                    <a:pt x="0" y="158"/>
                    <a:pt x="18" y="176"/>
                    <a:pt x="40" y="176"/>
                  </a:cubicBezTo>
                  <a:cubicBezTo>
                    <a:pt x="51" y="176"/>
                    <a:pt x="61" y="172"/>
                    <a:pt x="68" y="164"/>
                  </a:cubicBezTo>
                  <a:cubicBezTo>
                    <a:pt x="164" y="68"/>
                    <a:pt x="164" y="68"/>
                    <a:pt x="164" y="68"/>
                  </a:cubicBezTo>
                  <a:cubicBezTo>
                    <a:pt x="164" y="68"/>
                    <a:pt x="164" y="68"/>
                    <a:pt x="164" y="68"/>
                  </a:cubicBezTo>
                  <a:cubicBezTo>
                    <a:pt x="168" y="64"/>
                    <a:pt x="168" y="64"/>
                    <a:pt x="168" y="64"/>
                  </a:cubicBezTo>
                  <a:cubicBezTo>
                    <a:pt x="168" y="64"/>
                    <a:pt x="168" y="64"/>
                    <a:pt x="168" y="64"/>
                  </a:cubicBezTo>
                  <a:cubicBezTo>
                    <a:pt x="173" y="57"/>
                    <a:pt x="176" y="49"/>
                    <a:pt x="176" y="40"/>
                  </a:cubicBezTo>
                  <a:moveTo>
                    <a:pt x="63" y="159"/>
                  </a:moveTo>
                  <a:cubicBezTo>
                    <a:pt x="57" y="164"/>
                    <a:pt x="49" y="168"/>
                    <a:pt x="40" y="168"/>
                  </a:cubicBezTo>
                  <a:cubicBezTo>
                    <a:pt x="22" y="168"/>
                    <a:pt x="8" y="154"/>
                    <a:pt x="8" y="136"/>
                  </a:cubicBezTo>
                  <a:cubicBezTo>
                    <a:pt x="8" y="127"/>
                    <a:pt x="12" y="119"/>
                    <a:pt x="17" y="113"/>
                  </a:cubicBezTo>
                  <a:cubicBezTo>
                    <a:pt x="33" y="98"/>
                    <a:pt x="33" y="98"/>
                    <a:pt x="33" y="98"/>
                  </a:cubicBezTo>
                  <a:cubicBezTo>
                    <a:pt x="78" y="143"/>
                    <a:pt x="78" y="143"/>
                    <a:pt x="78" y="143"/>
                  </a:cubicBezTo>
                  <a:lnTo>
                    <a:pt x="63" y="159"/>
                  </a:lnTo>
                  <a:close/>
                  <a:moveTo>
                    <a:pt x="83" y="138"/>
                  </a:moveTo>
                  <a:cubicBezTo>
                    <a:pt x="38" y="93"/>
                    <a:pt x="38" y="93"/>
                    <a:pt x="38" y="93"/>
                  </a:cubicBezTo>
                  <a:cubicBezTo>
                    <a:pt x="93" y="38"/>
                    <a:pt x="93" y="38"/>
                    <a:pt x="93" y="38"/>
                  </a:cubicBezTo>
                  <a:cubicBezTo>
                    <a:pt x="138" y="83"/>
                    <a:pt x="138" y="83"/>
                    <a:pt x="138" y="83"/>
                  </a:cubicBezTo>
                  <a:lnTo>
                    <a:pt x="83" y="138"/>
                  </a:lnTo>
                  <a:close/>
                  <a:moveTo>
                    <a:pt x="162" y="58"/>
                  </a:moveTo>
                  <a:cubicBezTo>
                    <a:pt x="163" y="59"/>
                    <a:pt x="163" y="59"/>
                    <a:pt x="163" y="59"/>
                  </a:cubicBezTo>
                  <a:cubicBezTo>
                    <a:pt x="159" y="63"/>
                    <a:pt x="159" y="63"/>
                    <a:pt x="159" y="63"/>
                  </a:cubicBezTo>
                  <a:cubicBezTo>
                    <a:pt x="159" y="63"/>
                    <a:pt x="159" y="63"/>
                    <a:pt x="159" y="63"/>
                  </a:cubicBezTo>
                  <a:cubicBezTo>
                    <a:pt x="143" y="78"/>
                    <a:pt x="143" y="78"/>
                    <a:pt x="143" y="78"/>
                  </a:cubicBezTo>
                  <a:cubicBezTo>
                    <a:pt x="98" y="33"/>
                    <a:pt x="98" y="33"/>
                    <a:pt x="98" y="33"/>
                  </a:cubicBezTo>
                  <a:cubicBezTo>
                    <a:pt x="113" y="17"/>
                    <a:pt x="113" y="17"/>
                    <a:pt x="113" y="17"/>
                  </a:cubicBezTo>
                  <a:cubicBezTo>
                    <a:pt x="113" y="17"/>
                    <a:pt x="113" y="17"/>
                    <a:pt x="113" y="17"/>
                  </a:cubicBezTo>
                  <a:cubicBezTo>
                    <a:pt x="117" y="13"/>
                    <a:pt x="117" y="13"/>
                    <a:pt x="117" y="13"/>
                  </a:cubicBezTo>
                  <a:cubicBezTo>
                    <a:pt x="118" y="14"/>
                    <a:pt x="118" y="14"/>
                    <a:pt x="118" y="14"/>
                  </a:cubicBezTo>
                  <a:cubicBezTo>
                    <a:pt x="123" y="10"/>
                    <a:pt x="129" y="8"/>
                    <a:pt x="136" y="8"/>
                  </a:cubicBezTo>
                  <a:cubicBezTo>
                    <a:pt x="154" y="8"/>
                    <a:pt x="168" y="22"/>
                    <a:pt x="168" y="40"/>
                  </a:cubicBezTo>
                  <a:cubicBezTo>
                    <a:pt x="168" y="47"/>
                    <a:pt x="166" y="53"/>
                    <a:pt x="162" y="58"/>
                  </a:cubicBezTo>
                  <a:moveTo>
                    <a:pt x="120" y="88"/>
                  </a:moveTo>
                  <a:cubicBezTo>
                    <a:pt x="122" y="88"/>
                    <a:pt x="124" y="86"/>
                    <a:pt x="124" y="84"/>
                  </a:cubicBezTo>
                  <a:cubicBezTo>
                    <a:pt x="124" y="82"/>
                    <a:pt x="122" y="80"/>
                    <a:pt x="120" y="80"/>
                  </a:cubicBezTo>
                  <a:cubicBezTo>
                    <a:pt x="118" y="80"/>
                    <a:pt x="116" y="82"/>
                    <a:pt x="116" y="84"/>
                  </a:cubicBezTo>
                  <a:cubicBezTo>
                    <a:pt x="116" y="86"/>
                    <a:pt x="118" y="88"/>
                    <a:pt x="120" y="88"/>
                  </a:cubicBezTo>
                  <a:moveTo>
                    <a:pt x="96" y="104"/>
                  </a:moveTo>
                  <a:cubicBezTo>
                    <a:pt x="94" y="104"/>
                    <a:pt x="92" y="106"/>
                    <a:pt x="92" y="108"/>
                  </a:cubicBezTo>
                  <a:cubicBezTo>
                    <a:pt x="92" y="110"/>
                    <a:pt x="94" y="112"/>
                    <a:pt x="96" y="112"/>
                  </a:cubicBezTo>
                  <a:cubicBezTo>
                    <a:pt x="98" y="112"/>
                    <a:pt x="100" y="110"/>
                    <a:pt x="100" y="108"/>
                  </a:cubicBezTo>
                  <a:cubicBezTo>
                    <a:pt x="100" y="106"/>
                    <a:pt x="98" y="104"/>
                    <a:pt x="96"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uk-UA" sz="2700" b="0" i="0" u="none" strike="noStrike" kern="1200" cap="none" spc="0" normalizeH="0" baseline="0" noProof="0">
                <a:ln>
                  <a:noFill/>
                </a:ln>
                <a:solidFill>
                  <a:srgbClr val="0A091B"/>
                </a:solidFill>
                <a:effectLst/>
                <a:uLnTx/>
                <a:uFillTx/>
                <a:latin typeface="Roboto"/>
                <a:ea typeface="+mn-ea"/>
                <a:cs typeface="+mn-cs"/>
              </a:endParaRPr>
            </a:p>
          </p:txBody>
        </p:sp>
        <p:pic>
          <p:nvPicPr>
            <p:cNvPr id="2" name="Graphic 1" descr="Cloud"/>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0411" y="304800"/>
              <a:ext cx="4822329" cy="3475358"/>
            </a:xfrm>
            <a:prstGeom prst="rect">
              <a:avLst/>
            </a:prstGeom>
          </p:spPr>
        </p:pic>
        <p:sp>
          <p:nvSpPr>
            <p:cNvPr id="40" name="Arrow: Right 39"/>
            <p:cNvSpPr/>
            <p:nvPr/>
          </p:nvSpPr>
          <p:spPr>
            <a:xfrm rot="19311883">
              <a:off x="5392481" y="4106864"/>
              <a:ext cx="4074664" cy="129749"/>
            </a:xfrm>
            <a:prstGeom prst="rightArrow">
              <a:avLst/>
            </a:prstGeom>
            <a:solidFill>
              <a:srgbClr val="27AAE1"/>
            </a:solidFill>
            <a:ln>
              <a:solidFill>
                <a:srgbClr val="004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2F2F5"/>
                </a:solidFill>
                <a:effectLst/>
                <a:uLnTx/>
                <a:uFillTx/>
                <a:latin typeface="Roboto"/>
                <a:ea typeface="+mn-ea"/>
                <a:cs typeface="+mn-cs"/>
              </a:endParaRPr>
            </a:p>
          </p:txBody>
        </p:sp>
        <p:sp>
          <p:nvSpPr>
            <p:cNvPr id="41" name="Arrow: Right 40"/>
            <p:cNvSpPr/>
            <p:nvPr/>
          </p:nvSpPr>
          <p:spPr>
            <a:xfrm rot="8557084">
              <a:off x="4958324" y="4029577"/>
              <a:ext cx="4348371" cy="146304"/>
            </a:xfrm>
            <a:prstGeom prst="rightArrow">
              <a:avLst/>
            </a:prstGeom>
            <a:solidFill>
              <a:srgbClr val="00456E"/>
            </a:solidFill>
            <a:ln>
              <a:solidFill>
                <a:srgbClr val="27AAE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2F2F5"/>
                </a:solidFill>
                <a:effectLst/>
                <a:uLnTx/>
                <a:uFillTx/>
                <a:latin typeface="Roboto"/>
                <a:ea typeface="+mn-ea"/>
                <a:cs typeface="+mn-cs"/>
              </a:endParaRPr>
            </a:p>
          </p:txBody>
        </p:sp>
        <p:grpSp>
          <p:nvGrpSpPr>
            <p:cNvPr id="14" name="Group 13"/>
            <p:cNvGrpSpPr/>
            <p:nvPr/>
          </p:nvGrpSpPr>
          <p:grpSpPr>
            <a:xfrm>
              <a:off x="13558874" y="2502597"/>
              <a:ext cx="2469454" cy="4082109"/>
              <a:chOff x="12972860" y="3129314"/>
              <a:chExt cx="3043642" cy="5175771"/>
            </a:xfrm>
          </p:grpSpPr>
          <p:pic>
            <p:nvPicPr>
              <p:cNvPr id="9" name="Graphic 8" descr="Motorcycle"/>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59102" y="6247685"/>
                <a:ext cx="2057400" cy="2057400"/>
              </a:xfrm>
              <a:prstGeom prst="rect">
                <a:avLst/>
              </a:prstGeom>
            </p:spPr>
          </p:pic>
          <p:sp>
            <p:nvSpPr>
              <p:cNvPr id="37" name="Arrow: Right 36"/>
              <p:cNvSpPr/>
              <p:nvPr/>
            </p:nvSpPr>
            <p:spPr>
              <a:xfrm rot="13545766">
                <a:off x="11199098" y="4903076"/>
                <a:ext cx="3730403" cy="182880"/>
              </a:xfrm>
              <a:prstGeom prst="rightArrow">
                <a:avLst/>
              </a:prstGeom>
              <a:solidFill>
                <a:srgbClr val="27AAE1"/>
              </a:solidFill>
              <a:ln>
                <a:solidFill>
                  <a:srgbClr val="004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2F2F5"/>
                  </a:solidFill>
                  <a:effectLst/>
                  <a:uLnTx/>
                  <a:uFillTx/>
                  <a:latin typeface="Roboto"/>
                  <a:ea typeface="+mn-ea"/>
                  <a:cs typeface="+mn-cs"/>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57240" y="6383110"/>
                <a:ext cx="807854" cy="807854"/>
              </a:xfrm>
              <a:prstGeom prst="rect">
                <a:avLst/>
              </a:prstGeom>
            </p:spPr>
          </p:pic>
        </p:grpSp>
        <p:grpSp>
          <p:nvGrpSpPr>
            <p:cNvPr id="13" name="Group 12"/>
            <p:cNvGrpSpPr/>
            <p:nvPr/>
          </p:nvGrpSpPr>
          <p:grpSpPr>
            <a:xfrm>
              <a:off x="10009392" y="3032097"/>
              <a:ext cx="1246665" cy="3261349"/>
              <a:chOff x="8598065" y="3800676"/>
              <a:chExt cx="1536535" cy="4135116"/>
            </a:xfrm>
          </p:grpSpPr>
          <p:pic>
            <p:nvPicPr>
              <p:cNvPr id="10" name="Graphic 9" descr="Bike"/>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98065" y="6399257"/>
                <a:ext cx="1536535" cy="1536535"/>
              </a:xfrm>
              <a:prstGeom prst="rect">
                <a:avLst/>
              </a:prstGeom>
            </p:spPr>
          </p:pic>
          <p:sp>
            <p:nvSpPr>
              <p:cNvPr id="32" name="Arrow: Right 31"/>
              <p:cNvSpPr/>
              <p:nvPr/>
            </p:nvSpPr>
            <p:spPr>
              <a:xfrm rot="16200000">
                <a:off x="8514337" y="4565232"/>
                <a:ext cx="1711991" cy="182880"/>
              </a:xfrm>
              <a:prstGeom prst="rightArrow">
                <a:avLst/>
              </a:prstGeom>
              <a:solidFill>
                <a:srgbClr val="27AAE1"/>
              </a:solidFill>
              <a:ln>
                <a:solidFill>
                  <a:srgbClr val="004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2F2F5"/>
                  </a:solidFill>
                  <a:effectLst/>
                  <a:uLnTx/>
                  <a:uFillTx/>
                  <a:latin typeface="Roboto"/>
                  <a:ea typeface="+mn-ea"/>
                  <a:cs typeface="+mn-cs"/>
                </a:endParaRPr>
              </a:p>
            </p:txBody>
          </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2406" y="5668639"/>
                <a:ext cx="807854" cy="807854"/>
              </a:xfrm>
              <a:prstGeom prst="rect">
                <a:avLst/>
              </a:prstGeom>
            </p:spPr>
          </p:pic>
        </p:grpSp>
        <p:pic>
          <p:nvPicPr>
            <p:cNvPr id="4" name="Graphic 3" descr="Ca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5800" y="5043343"/>
              <a:ext cx="1876103" cy="1823723"/>
            </a:xfrm>
            <a:prstGeom prst="rect">
              <a:avLst/>
            </a:prstGeom>
          </p:spPr>
        </p:pic>
      </p:grpSp>
      <p:sp>
        <p:nvSpPr>
          <p:cNvPr id="24" name="TextBox 23"/>
          <p:cNvSpPr txBox="1"/>
          <p:nvPr/>
        </p:nvSpPr>
        <p:spPr>
          <a:xfrm>
            <a:off x="1066800" y="7113723"/>
            <a:ext cx="16424656" cy="4401205"/>
          </a:xfrm>
          <a:prstGeom prst="rect">
            <a:avLst/>
          </a:prstGeom>
          <a:noFill/>
        </p:spPr>
        <p:txBody>
          <a:bodyPr wrap="square" rtlCol="0">
            <a:spAutoFit/>
          </a:bodyPr>
          <a:lstStyle/>
          <a:p>
            <a:r>
              <a:rPr lang="en-US" sz="2800" dirty="0">
                <a:solidFill>
                  <a:srgbClr val="00456E"/>
                </a:solidFill>
              </a:rPr>
              <a:t>Ridar Systems captures the </a:t>
            </a:r>
            <a:r>
              <a:rPr lang="en-US" sz="2800" b="1" dirty="0">
                <a:solidFill>
                  <a:srgbClr val="00456E"/>
                </a:solidFill>
              </a:rPr>
              <a:t>location</a:t>
            </a:r>
            <a:r>
              <a:rPr lang="en-US" sz="2800" dirty="0">
                <a:solidFill>
                  <a:srgbClr val="00456E"/>
                </a:solidFill>
              </a:rPr>
              <a:t>, </a:t>
            </a:r>
            <a:r>
              <a:rPr lang="en-US" sz="2800" b="1" dirty="0">
                <a:solidFill>
                  <a:srgbClr val="00456E"/>
                </a:solidFill>
              </a:rPr>
              <a:t>speed</a:t>
            </a:r>
            <a:r>
              <a:rPr lang="en-US" sz="2800" dirty="0">
                <a:solidFill>
                  <a:srgbClr val="00456E"/>
                </a:solidFill>
              </a:rPr>
              <a:t>, and </a:t>
            </a:r>
            <a:r>
              <a:rPr lang="en-US" sz="2800" b="1" dirty="0">
                <a:solidFill>
                  <a:srgbClr val="00456E"/>
                </a:solidFill>
              </a:rPr>
              <a:t>direction of travel </a:t>
            </a:r>
            <a:r>
              <a:rPr lang="en-US" sz="2800" dirty="0">
                <a:solidFill>
                  <a:srgbClr val="00456E"/>
                </a:solidFill>
              </a:rPr>
              <a:t>for both drivers and riders using a cellular connection.</a:t>
            </a:r>
          </a:p>
          <a:p>
            <a:endParaRPr lang="en-US" sz="2800" dirty="0">
              <a:solidFill>
                <a:srgbClr val="00456E"/>
              </a:solidFill>
            </a:endParaRPr>
          </a:p>
          <a:p>
            <a:r>
              <a:rPr lang="en-US" sz="2800" dirty="0">
                <a:solidFill>
                  <a:srgbClr val="00456E"/>
                </a:solidFill>
              </a:rPr>
              <a:t>This information flows to the cloud where our proprietary software calculates all of this data multiple times per second to determine the likelihood that the two are headed towards the same geographic location which may result in a collision.</a:t>
            </a:r>
          </a:p>
          <a:p>
            <a:endParaRPr lang="en-US" sz="2800" dirty="0">
              <a:solidFill>
                <a:srgbClr val="00456E"/>
              </a:solidFill>
            </a:endParaRPr>
          </a:p>
          <a:p>
            <a:r>
              <a:rPr lang="en-US" sz="2800" dirty="0">
                <a:solidFill>
                  <a:srgbClr val="00456E"/>
                </a:solidFill>
              </a:rPr>
              <a:t>When it is determined that there is the potential for an interaction, a distinct voice will indicate to the driver where that rider is approaching (i.e. "</a:t>
            </a:r>
            <a:r>
              <a:rPr lang="en-US" sz="2800" i="1" dirty="0">
                <a:solidFill>
                  <a:srgbClr val="00456E"/>
                </a:solidFill>
              </a:rPr>
              <a:t>Rider left”, “Rider ahead”, etc.</a:t>
            </a:r>
            <a:r>
              <a:rPr lang="en-US" sz="2800" dirty="0">
                <a:solidFill>
                  <a:srgbClr val="00456E"/>
                </a:solidFill>
              </a:rPr>
              <a:t>). This first notification occurs when it is calculated that the rider is approximately 5 seconds from the driver’s location.</a:t>
            </a:r>
            <a:endParaRPr lang="uk-UA" sz="2800" dirty="0">
              <a:solidFill>
                <a:srgbClr val="00456E"/>
              </a:solidFill>
            </a:endParaRPr>
          </a:p>
        </p:txBody>
      </p:sp>
    </p:spTree>
    <p:extLst>
      <p:ext uri="{BB962C8B-B14F-4D97-AF65-F5344CB8AC3E}">
        <p14:creationId xmlns:p14="http://schemas.microsoft.com/office/powerpoint/2010/main" val="575368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6755407" cy="1338828"/>
          </a:xfrm>
        </p:spPr>
        <p:txBody>
          <a:bodyPr/>
          <a:lstStyle/>
          <a:p>
            <a:r>
              <a:rPr lang="en-US" b="0" dirty="0">
                <a:solidFill>
                  <a:srgbClr val="00456E"/>
                </a:solidFill>
                <a:latin typeface="Arial Black" panose="020B0A04020102020204" pitchFamily="34" charset="0"/>
              </a:rPr>
              <a:t>Data </a:t>
            </a:r>
            <a:br>
              <a:rPr lang="en-US" b="0" dirty="0">
                <a:solidFill>
                  <a:srgbClr val="00456E"/>
                </a:solidFill>
                <a:latin typeface="Arial Black" panose="020B0A04020102020204" pitchFamily="34" charset="0"/>
              </a:rPr>
            </a:br>
            <a:r>
              <a:rPr lang="en-US" b="0" dirty="0">
                <a:solidFill>
                  <a:srgbClr val="00456E"/>
                </a:solidFill>
                <a:latin typeface="Arial Black" panose="020B0A04020102020204" pitchFamily="34" charset="0"/>
              </a:rPr>
              <a:t>Model</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8</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6" name="Picture 5">
            <a:extLst>
              <a:ext uri="{FF2B5EF4-FFF2-40B4-BE49-F238E27FC236}">
                <a16:creationId xmlns:a16="http://schemas.microsoft.com/office/drawing/2014/main" id="{6436E45B-9A8A-4D45-B4EB-14125E4219B7}"/>
              </a:ext>
            </a:extLst>
          </p:cNvPr>
          <p:cNvPicPr>
            <a:picLocks noChangeAspect="1"/>
          </p:cNvPicPr>
          <p:nvPr/>
        </p:nvPicPr>
        <p:blipFill>
          <a:blip r:embed="rId3"/>
          <a:stretch>
            <a:fillRect/>
          </a:stretch>
        </p:blipFill>
        <p:spPr>
          <a:xfrm>
            <a:off x="3505200" y="2486700"/>
            <a:ext cx="12177192" cy="8742600"/>
          </a:xfrm>
          <a:prstGeom prst="rect">
            <a:avLst/>
          </a:prstGeom>
        </p:spPr>
      </p:pic>
    </p:spTree>
    <p:extLst>
      <p:ext uri="{BB962C8B-B14F-4D97-AF65-F5344CB8AC3E}">
        <p14:creationId xmlns:p14="http://schemas.microsoft.com/office/powerpoint/2010/main" val="2247201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1999" y="811875"/>
            <a:ext cx="8153401" cy="1962076"/>
          </a:xfrm>
        </p:spPr>
        <p:txBody>
          <a:bodyPr/>
          <a:lstStyle/>
          <a:p>
            <a:r>
              <a:rPr lang="en-US" b="0" dirty="0">
                <a:solidFill>
                  <a:srgbClr val="00456E"/>
                </a:solidFill>
                <a:latin typeface="Arial Black" panose="020B0A04020102020204" pitchFamily="34" charset="0"/>
              </a:rPr>
              <a:t>Telemetry</a:t>
            </a:r>
            <a:br>
              <a:rPr lang="en-US" b="0" dirty="0">
                <a:solidFill>
                  <a:srgbClr val="00456E"/>
                </a:solidFill>
                <a:latin typeface="Arial Black" panose="020B0A04020102020204" pitchFamily="34" charset="0"/>
              </a:rPr>
            </a:br>
            <a:r>
              <a:rPr lang="en-US" b="0" dirty="0">
                <a:solidFill>
                  <a:srgbClr val="00456E"/>
                </a:solidFill>
                <a:latin typeface="Arial Black" panose="020B0A04020102020204" pitchFamily="34" charset="0"/>
              </a:rPr>
              <a:t>Delivery &amp; Notifications</a:t>
            </a:r>
            <a:endParaRPr lang="uk-UA" b="0" dirty="0">
              <a:solidFill>
                <a:srgbClr val="27AAE1"/>
              </a:solidFill>
              <a:latin typeface="Arial Black" panose="020B0A04020102020204" pitchFamily="34" charset="0"/>
            </a:endParaRPr>
          </a:p>
        </p:txBody>
      </p:sp>
      <p:sp>
        <p:nvSpPr>
          <p:cNvPr id="3" name="Slide Number Placeholder 2"/>
          <p:cNvSpPr>
            <a:spLocks noGrp="1"/>
          </p:cNvSpPr>
          <p:nvPr>
            <p:ph type="sldNum" sz="quarter"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C0C8"/>
                </a:solidFill>
                <a:effectLst/>
                <a:uLnTx/>
                <a:uFillTx/>
                <a:latin typeface="Roboto"/>
                <a:ea typeface="+mn-ea"/>
                <a:cs typeface="+mn-cs"/>
              </a:rPr>
              <a:t>page</a:t>
            </a:r>
          </a:p>
          <a:p>
            <a:pPr marL="0" marR="0" lvl="0" indent="0" algn="l" defTabSz="1371600" rtl="0" eaLnBrk="1" fontAlgn="auto" latinLnBrk="0" hangingPunct="1">
              <a:lnSpc>
                <a:spcPct val="100000"/>
              </a:lnSpc>
              <a:spcBef>
                <a:spcPts val="0"/>
              </a:spcBef>
              <a:spcAft>
                <a:spcPts val="0"/>
              </a:spcAft>
              <a:buClrTx/>
              <a:buSzTx/>
              <a:buFontTx/>
              <a:buNone/>
              <a:tabLst/>
              <a:defRPr/>
            </a:pPr>
            <a:fld id="{37D409AB-2201-4E18-8A34-C31753AD9B06}" type="slidenum">
              <a:rPr kumimoji="0" lang="uk-UA" sz="2800" b="1" i="0" u="none" strike="noStrike" kern="1200" cap="none" spc="0" normalizeH="0" baseline="0" noProof="0" smtClean="0">
                <a:ln>
                  <a:noFill/>
                </a:ln>
                <a:solidFill>
                  <a:srgbClr val="C0C0C8"/>
                </a:solidFill>
                <a:effectLst/>
                <a:uLnTx/>
                <a:uFillTx/>
                <a:latin typeface="Roboto"/>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a:t>
            </a:fld>
            <a:endParaRPr kumimoji="0" lang="uk-UA" sz="2800" b="1" i="0" u="none" strike="noStrike" kern="1200" cap="none" spc="0" normalizeH="0" baseline="0" noProof="0" dirty="0">
              <a:ln>
                <a:noFill/>
              </a:ln>
              <a:solidFill>
                <a:srgbClr val="C0C0C8"/>
              </a:solidFill>
              <a:effectLst/>
              <a:uLnTx/>
              <a:uFillTx/>
              <a:latin typeface="Roboto"/>
              <a:ea typeface="+mn-ea"/>
              <a:cs typeface="+mn-cs"/>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529" y="12151014"/>
            <a:ext cx="1932709" cy="900007"/>
          </a:xfrm>
          <a:prstGeom prst="rect">
            <a:avLst/>
          </a:prstGeom>
        </p:spPr>
      </p:pic>
      <p:pic>
        <p:nvPicPr>
          <p:cNvPr id="2" name="Picture 1">
            <a:extLst>
              <a:ext uri="{FF2B5EF4-FFF2-40B4-BE49-F238E27FC236}">
                <a16:creationId xmlns:a16="http://schemas.microsoft.com/office/drawing/2014/main" id="{4476AA06-1CCB-40F2-832F-A7D881247D61}"/>
              </a:ext>
            </a:extLst>
          </p:cNvPr>
          <p:cNvPicPr>
            <a:picLocks noChangeAspect="1"/>
          </p:cNvPicPr>
          <p:nvPr/>
        </p:nvPicPr>
        <p:blipFill>
          <a:blip r:embed="rId3"/>
          <a:stretch>
            <a:fillRect/>
          </a:stretch>
        </p:blipFill>
        <p:spPr>
          <a:xfrm>
            <a:off x="2616480" y="2546873"/>
            <a:ext cx="13235844" cy="8741664"/>
          </a:xfrm>
          <a:prstGeom prst="rect">
            <a:avLst/>
          </a:prstGeom>
        </p:spPr>
      </p:pic>
    </p:spTree>
    <p:extLst>
      <p:ext uri="{BB962C8B-B14F-4D97-AF65-F5344CB8AC3E}">
        <p14:creationId xmlns:p14="http://schemas.microsoft.com/office/powerpoint/2010/main" val="1253797474"/>
      </p:ext>
    </p:extLst>
  </p:cSld>
  <p:clrMapOvr>
    <a:masterClrMapping/>
  </p:clrMapOvr>
</p:sld>
</file>

<file path=ppt/theme/theme1.xml><?xml version="1.0" encoding="utf-8"?>
<a:theme xmlns:a="http://schemas.openxmlformats.org/drawingml/2006/main" name="GENARAL LAYOUTS">
  <a:themeElements>
    <a:clrScheme name="Custom FCA">
      <a:dk1>
        <a:srgbClr val="00456E"/>
      </a:dk1>
      <a:lt1>
        <a:srgbClr val="F2F2F5"/>
      </a:lt1>
      <a:dk2>
        <a:srgbClr val="858591"/>
      </a:dk2>
      <a:lt2>
        <a:srgbClr val="FFFFFF"/>
      </a:lt2>
      <a:accent1>
        <a:srgbClr val="27AAE1"/>
      </a:accent1>
      <a:accent2>
        <a:srgbClr val="C0C0C8"/>
      </a:accent2>
      <a:accent3>
        <a:srgbClr val="5C88DA"/>
      </a:accent3>
      <a:accent4>
        <a:srgbClr val="898C8A"/>
      </a:accent4>
      <a:accent5>
        <a:srgbClr val="00456E"/>
      </a:accent5>
      <a:accent6>
        <a:srgbClr val="27AAE1"/>
      </a:accent6>
      <a:hlink>
        <a:srgbClr val="00456E"/>
      </a:hlink>
      <a:folHlink>
        <a:srgbClr val="5C88DA"/>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 WITH IMAGES">
  <a:themeElements>
    <a:clrScheme name="Custom FCA">
      <a:dk1>
        <a:srgbClr val="00456E"/>
      </a:dk1>
      <a:lt1>
        <a:srgbClr val="F2F2F5"/>
      </a:lt1>
      <a:dk2>
        <a:srgbClr val="858591"/>
      </a:dk2>
      <a:lt2>
        <a:srgbClr val="FFFFFF"/>
      </a:lt2>
      <a:accent1>
        <a:srgbClr val="27AAE1"/>
      </a:accent1>
      <a:accent2>
        <a:srgbClr val="C0C0C8"/>
      </a:accent2>
      <a:accent3>
        <a:srgbClr val="5C88DA"/>
      </a:accent3>
      <a:accent4>
        <a:srgbClr val="898C8A"/>
      </a:accent4>
      <a:accent5>
        <a:srgbClr val="00456E"/>
      </a:accent5>
      <a:accent6>
        <a:srgbClr val="27AAE1"/>
      </a:accent6>
      <a:hlink>
        <a:srgbClr val="00456E"/>
      </a:hlink>
      <a:folHlink>
        <a:srgbClr val="5C88DA"/>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35353</TotalTime>
  <Words>626</Words>
  <Application>Microsoft Office PowerPoint</Application>
  <PresentationFormat>Custom</PresentationFormat>
  <Paragraphs>111</Paragraphs>
  <Slides>14</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Arial Black</vt:lpstr>
      <vt:lpstr>Arial Narrow</vt:lpstr>
      <vt:lpstr>Calibri</vt:lpstr>
      <vt:lpstr>Roboto</vt:lpstr>
      <vt:lpstr>Roboto Condensed</vt:lpstr>
      <vt:lpstr>GENARAL LAYOUTS</vt:lpstr>
      <vt:lpstr>1_SLIDES WITH IMAGES</vt:lpstr>
      <vt:lpstr>PowerPoint Presentation</vt:lpstr>
      <vt:lpstr>Problem</vt:lpstr>
      <vt:lpstr>PowerPoint Presentation</vt:lpstr>
      <vt:lpstr>PowerPoint Presentation</vt:lpstr>
      <vt:lpstr>Application Solution</vt:lpstr>
      <vt:lpstr>Stand-Alone/V2V Augmented Technology</vt:lpstr>
      <vt:lpstr>How  It Works</vt:lpstr>
      <vt:lpstr>Data  Model</vt:lpstr>
      <vt:lpstr>Telemetry Delivery &amp; Notifications</vt:lpstr>
      <vt:lpstr>“Will Ride 4 Food” Cycling Event</vt:lpstr>
      <vt:lpstr>Capture of Data-Graphical Representation</vt:lpstr>
      <vt:lpstr>Visual Representation of Data Map</vt:lpstr>
      <vt:lpstr>Management Team</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Brent Massey</cp:lastModifiedBy>
  <cp:revision>1684</cp:revision>
  <cp:lastPrinted>2018-01-29T13:39:19Z</cp:lastPrinted>
  <dcterms:created xsi:type="dcterms:W3CDTF">2015-01-20T11:47:48Z</dcterms:created>
  <dcterms:modified xsi:type="dcterms:W3CDTF">2019-08-28T14:49:58Z</dcterms:modified>
</cp:coreProperties>
</file>