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9"/>
  </p:notesMasterIdLst>
  <p:sldIdLst>
    <p:sldId id="256" r:id="rId5"/>
    <p:sldId id="257" r:id="rId6"/>
    <p:sldId id="29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99" r:id="rId23"/>
    <p:sldId id="300" r:id="rId24"/>
    <p:sldId id="302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12161838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C0A2EBE-8937-4FC2-AE3F-9C136398521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720725"/>
            <a:ext cx="6384925" cy="3600450"/>
          </a:xfrm>
          <a:prstGeom prst="rect">
            <a:avLst/>
          </a:prstGeom>
        </p:spPr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45" name="TextShape 3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>
            <a:noFill/>
          </a:ln>
        </p:spPr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61EEB3EB-8420-407F-B6E5-8138D410A53E}" type="slidenum">
              <a:rPr lang="en-US" sz="13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9</a:t>
            </a:fld>
            <a:endParaRPr lang="en-US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26296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0874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388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26296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0874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38840" y="181440"/>
            <a:ext cx="10945440" cy="3083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26296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0874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388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226296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0874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38840" y="181440"/>
            <a:ext cx="10945440" cy="3083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226296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0874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388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226296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40874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38840" y="181440"/>
            <a:ext cx="10945440" cy="3083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226296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087440" y="100260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388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226296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4087440" y="3366720"/>
            <a:ext cx="17370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38840" y="181440"/>
            <a:ext cx="10945440" cy="3083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204000" y="336672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3884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204000" y="1002600"/>
            <a:ext cx="26330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38840" y="3366720"/>
            <a:ext cx="53956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14"/>
          <a:stretch/>
        </p:blipFill>
        <p:spPr>
          <a:xfrm>
            <a:off x="10390320" y="5835240"/>
            <a:ext cx="1163160" cy="101412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15"/>
          <a:stretch/>
        </p:blipFill>
        <p:spPr>
          <a:xfrm>
            <a:off x="9325080" y="6051600"/>
            <a:ext cx="1093320" cy="7444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/>
          </p:nvPr>
        </p:nvSpPr>
        <p:spPr>
          <a:xfrm>
            <a:off x="438120" y="6308640"/>
            <a:ext cx="45144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D15AA15-0E43-4179-9AFD-CF925D2052A8}" type="slidenum"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r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|   </a:t>
            </a:r>
            <a:fld id="{8E12D0D1-BA8E-44C2-99BF-9FC601726368}" type="datetime"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9/11/2019</a:t>
            </a:fld>
            <a:r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|   Copyright © GENIVI Alliance 2017 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8040" y="1604520"/>
            <a:ext cx="109450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/>
          <p:nvPr/>
        </p:nvPicPr>
        <p:blipFill>
          <a:blip r:embed="rId14"/>
          <a:stretch/>
        </p:blipFill>
        <p:spPr>
          <a:xfrm>
            <a:off x="10390320" y="5835240"/>
            <a:ext cx="1163160" cy="1014120"/>
          </a:xfrm>
          <a:prstGeom prst="rect">
            <a:avLst/>
          </a:prstGeom>
          <a:ln>
            <a:noFill/>
          </a:ln>
        </p:spPr>
      </p:pic>
      <p:pic>
        <p:nvPicPr>
          <p:cNvPr id="42" name="Picture 2"/>
          <p:cNvPicPr/>
          <p:nvPr/>
        </p:nvPicPr>
        <p:blipFill>
          <a:blip r:embed="rId15"/>
          <a:stretch/>
        </p:blipFill>
        <p:spPr>
          <a:xfrm>
            <a:off x="9325080" y="6051600"/>
            <a:ext cx="1093320" cy="744480"/>
          </a:xfrm>
          <a:prstGeom prst="rect">
            <a:avLst/>
          </a:prstGeom>
          <a:ln>
            <a:noFill/>
          </a:ln>
        </p:spPr>
      </p:pic>
      <p:pic>
        <p:nvPicPr>
          <p:cNvPr id="43" name="Picture 4"/>
          <p:cNvPicPr/>
          <p:nvPr/>
        </p:nvPicPr>
        <p:blipFill>
          <a:blip r:embed="rId16"/>
          <a:stretch/>
        </p:blipFill>
        <p:spPr>
          <a:xfrm>
            <a:off x="11160" y="0"/>
            <a:ext cx="1219464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4"/>
          <p:cNvPicPr/>
          <p:nvPr/>
        </p:nvPicPr>
        <p:blipFill>
          <a:blip r:embed="rId14"/>
          <a:stretch/>
        </p:blipFill>
        <p:spPr>
          <a:xfrm>
            <a:off x="10390320" y="5845320"/>
            <a:ext cx="1163160" cy="101412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body"/>
          </p:nvPr>
        </p:nvSpPr>
        <p:spPr>
          <a:xfrm>
            <a:off x="438840" y="1002600"/>
            <a:ext cx="539568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1560" lvl="2" indent="-2268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598760" lvl="3" indent="-2268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  <a:p>
            <a:pPr marL="2055960" lvl="4" indent="-2268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»"/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987160" y="1002600"/>
            <a:ext cx="5397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1560" lvl="2" indent="-2268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598760" lvl="3" indent="-2268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  <a:p>
            <a:pPr marL="2055960" lvl="4" indent="-2268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»"/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438120" y="6308640"/>
            <a:ext cx="45144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3026BF26-A32E-4AD8-A397-19FA89058667}" type="slidenum"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r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|   </a:t>
            </a:r>
            <a:fld id="{24BC3F5D-F4E4-4465-A4F1-C70E34D02F80}" type="datetime"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9/11/2019</a:t>
            </a:fld>
            <a:r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|   Copyright © GENIVI Alliance 2017 </a:t>
            </a:r>
            <a:endParaRPr lang="en-US" sz="1100" b="0" strike="noStrike" spc="-1">
              <a:latin typeface="Times New Roman"/>
            </a:endParaRPr>
          </a:p>
        </p:txBody>
      </p:sp>
      <p:pic>
        <p:nvPicPr>
          <p:cNvPr id="49" name="Picture 2"/>
          <p:cNvPicPr/>
          <p:nvPr/>
        </p:nvPicPr>
        <p:blipFill>
          <a:blip r:embed="rId15"/>
          <a:stretch/>
        </p:blipFill>
        <p:spPr>
          <a:xfrm>
            <a:off x="9325080" y="6061680"/>
            <a:ext cx="1093320" cy="744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/>
          <p:nvPr/>
        </p:nvPicPr>
        <p:blipFill>
          <a:blip r:embed="rId14"/>
          <a:stretch/>
        </p:blipFill>
        <p:spPr>
          <a:xfrm>
            <a:off x="10390320" y="5835240"/>
            <a:ext cx="1163160" cy="1014120"/>
          </a:xfrm>
          <a:prstGeom prst="rect">
            <a:avLst/>
          </a:prstGeom>
          <a:ln>
            <a:noFill/>
          </a:ln>
        </p:spPr>
      </p:pic>
      <p:pic>
        <p:nvPicPr>
          <p:cNvPr id="87" name="Picture 2"/>
          <p:cNvPicPr/>
          <p:nvPr/>
        </p:nvPicPr>
        <p:blipFill>
          <a:blip r:embed="rId15"/>
          <a:stretch/>
        </p:blipFill>
        <p:spPr>
          <a:xfrm>
            <a:off x="9325080" y="6051600"/>
            <a:ext cx="1093320" cy="74448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38840" y="181440"/>
            <a:ext cx="10945440" cy="6649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38840" y="990000"/>
            <a:ext cx="1094544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1560" lvl="2" indent="-2268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598760" lvl="3" indent="-2268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5960" lvl="4" indent="-2268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438120" y="6308640"/>
            <a:ext cx="45144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CB1DF98-21E4-44BB-9B62-9F92FE42626D}" type="slidenum"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‹#›</a:t>
            </a:fld>
            <a:r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|   </a:t>
            </a:r>
            <a:fld id="{895A4953-58F6-466C-8695-D3D1D17E76AD}" type="datetime"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9/11/2019</a:t>
            </a:fld>
            <a:r>
              <a:rPr lang="en-US" sz="1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|   Copyright © GENIVI Alliance 2017 </a:t>
            </a:r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"/>
          <p:cNvPicPr/>
          <p:nvPr/>
        </p:nvPicPr>
        <p:blipFill>
          <a:blip r:embed="rId14"/>
          <a:stretch/>
        </p:blipFill>
        <p:spPr>
          <a:xfrm>
            <a:off x="10390320" y="5835240"/>
            <a:ext cx="1163160" cy="1014120"/>
          </a:xfrm>
          <a:prstGeom prst="rect">
            <a:avLst/>
          </a:prstGeom>
          <a:ln>
            <a:noFill/>
          </a:ln>
        </p:spPr>
      </p:pic>
      <p:pic>
        <p:nvPicPr>
          <p:cNvPr id="128" name="Picture 2"/>
          <p:cNvPicPr/>
          <p:nvPr/>
        </p:nvPicPr>
        <p:blipFill>
          <a:blip r:embed="rId15"/>
          <a:stretch/>
        </p:blipFill>
        <p:spPr>
          <a:xfrm>
            <a:off x="9325080" y="6051600"/>
            <a:ext cx="1093320" cy="744480"/>
          </a:xfrm>
          <a:prstGeom prst="rect">
            <a:avLst/>
          </a:prstGeom>
          <a:ln>
            <a:noFill/>
          </a:ln>
        </p:spPr>
      </p:pic>
      <p:pic>
        <p:nvPicPr>
          <p:cNvPr id="129" name="Picture 4"/>
          <p:cNvPicPr/>
          <p:nvPr/>
        </p:nvPicPr>
        <p:blipFill>
          <a:blip r:embed="rId16"/>
          <a:stretch/>
        </p:blipFill>
        <p:spPr>
          <a:xfrm>
            <a:off x="-11160" y="-36360"/>
            <a:ext cx="12236040" cy="6905160"/>
          </a:xfrm>
          <a:prstGeom prst="rect">
            <a:avLst/>
          </a:prstGeom>
          <a:ln>
            <a:noFill/>
          </a:ln>
        </p:spPr>
      </p:pic>
      <p:pic>
        <p:nvPicPr>
          <p:cNvPr id="130" name="Picture 4"/>
          <p:cNvPicPr/>
          <p:nvPr/>
        </p:nvPicPr>
        <p:blipFill>
          <a:blip r:embed="rId14"/>
          <a:stretch/>
        </p:blipFill>
        <p:spPr>
          <a:xfrm>
            <a:off x="10390320" y="5840280"/>
            <a:ext cx="1163160" cy="1014120"/>
          </a:xfrm>
          <a:prstGeom prst="rect">
            <a:avLst/>
          </a:prstGeom>
          <a:ln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34320" y="2929680"/>
            <a:ext cx="10337400" cy="6692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15"/>
          <a:stretch/>
        </p:blipFill>
        <p:spPr>
          <a:xfrm>
            <a:off x="9325080" y="6056640"/>
            <a:ext cx="1093320" cy="744480"/>
          </a:xfrm>
          <a:prstGeom prst="rect">
            <a:avLst/>
          </a:prstGeom>
          <a:ln>
            <a:noFill/>
          </a:ln>
        </p:spPr>
      </p:pic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8040" y="1604520"/>
            <a:ext cx="109450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ENIVI/vehicle_signal_specification" TargetMode="Externa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3c.github.io/w3c/automotive" TargetMode="External"/><Relationship Id="rId2" Type="http://schemas.openxmlformats.org/officeDocument/2006/relationships/hyperlink" Target="https://github.com/w3c/automotive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ted@w3c.org" TargetMode="External"/><Relationship Id="rId3" Type="http://schemas.openxmlformats.org/officeDocument/2006/relationships/hyperlink" Target="http://projects.genivi.org/" TargetMode="External"/><Relationship Id="rId7" Type="http://schemas.openxmlformats.org/officeDocument/2006/relationships/hyperlink" Target="https://www.w3.org/community/autowebplatform" TargetMode="External"/><Relationship Id="rId2" Type="http://schemas.openxmlformats.org/officeDocument/2006/relationships/hyperlink" Target="http://www.genivi.org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w3.org/auto/wg" TargetMode="External"/><Relationship Id="rId5" Type="http://schemas.openxmlformats.org/officeDocument/2006/relationships/hyperlink" Target="http://www.w3c.org/auto" TargetMode="External"/><Relationship Id="rId4" Type="http://schemas.openxmlformats.org/officeDocument/2006/relationships/hyperlink" Target="mailto:help@mail.genivi.or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8"/>
          <p:cNvPicPr/>
          <p:nvPr/>
        </p:nvPicPr>
        <p:blipFill>
          <a:blip r:embed="rId2"/>
          <a:stretch/>
        </p:blipFill>
        <p:spPr>
          <a:xfrm>
            <a:off x="0" y="0"/>
            <a:ext cx="12161520" cy="6857640"/>
          </a:xfrm>
          <a:prstGeom prst="rect">
            <a:avLst/>
          </a:prstGeom>
          <a:ln>
            <a:noFill/>
          </a:ln>
        </p:spPr>
      </p:pic>
      <p:pic>
        <p:nvPicPr>
          <p:cNvPr id="177" name="Picture 1"/>
          <p:cNvPicPr/>
          <p:nvPr/>
        </p:nvPicPr>
        <p:blipFill>
          <a:blip r:embed="rId3"/>
          <a:stretch/>
        </p:blipFill>
        <p:spPr>
          <a:xfrm>
            <a:off x="414360" y="321480"/>
            <a:ext cx="2443320" cy="214416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314640" y="3216240"/>
            <a:ext cx="9732600" cy="177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48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Vehicle Signal Specification</a:t>
            </a:r>
            <a:endParaRPr lang="en-US" sz="4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Arial"/>
              </a:rPr>
              <a:t>September 12, 2019  |  GENIVI and W3C – Enabling the Connected</a:t>
            </a:r>
            <a:br/>
            <a:r>
              <a:rPr lang="en-US" sz="2400" b="0" strike="noStrike" spc="-1">
                <a:solidFill>
                  <a:srgbClr val="FFFFFF"/>
                </a:solidFill>
                <a:latin typeface="Arial"/>
                <a:ea typeface="Arial"/>
              </a:rPr>
              <a:t>Car through Collaboration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32280" y="4833720"/>
            <a:ext cx="342722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Rudolf J Streif</a:t>
            </a:r>
            <a:endParaRPr lang="en-US" sz="3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900" b="0" i="1" strike="noStrike" spc="-1" dirty="0">
                <a:solidFill>
                  <a:srgbClr val="FFFFFF"/>
                </a:solidFill>
                <a:latin typeface="Arial"/>
                <a:ea typeface="Arial"/>
              </a:rPr>
              <a:t>Invited Expert, </a:t>
            </a:r>
            <a:r>
              <a:rPr lang="en-US" sz="1900" b="0" i="1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ibeeto</a:t>
            </a:r>
            <a:endParaRPr lang="en-US" sz="1900" b="0" strike="noStrike" spc="-1" dirty="0">
              <a:latin typeface="Arial"/>
            </a:endParaRPr>
          </a:p>
        </p:txBody>
      </p:sp>
      <p:sp>
        <p:nvSpPr>
          <p:cNvPr id="180" name="Line 3"/>
          <p:cNvSpPr/>
          <p:nvPr/>
        </p:nvSpPr>
        <p:spPr>
          <a:xfrm>
            <a:off x="403560" y="4863240"/>
            <a:ext cx="5546160" cy="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510120" y="5943600"/>
            <a:ext cx="113410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This work is licensed under a Creative Commons Attribution-Share Alike 4.0 (CC BY-SA 4.0)</a:t>
            </a:r>
            <a:br/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GENIVI is a registered trademark of the GENIVI Alliance in the USA and other countries.</a:t>
            </a:r>
            <a:br/>
            <a:r>
              <a:rPr lang="en-US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Copyright © GENIVI Alliance 2018.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Addressing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608040" y="3313920"/>
            <a:ext cx="11030040" cy="2689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Dot-notation for name path. All components within the path are called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nodes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Last path component, called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leaf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represents attribute, sensor or actuator.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Leading path components represent the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branches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Wildcards can be used to address multiple signals and/or branches.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371600" y="1232920"/>
            <a:ext cx="9600840" cy="16477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FFFFFF"/>
                </a:solidFill>
                <a:latin typeface="Arial"/>
                <a:ea typeface="ＭＳ Ｐゴシック"/>
              </a:rPr>
              <a:t>Vehicle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.Chassis.Axle.Row1.Wheel.Tire.Pressure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  <a:ea typeface="ＭＳ Ｐゴシック"/>
              </a:rPr>
              <a:t>Vehicle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ＭＳ Ｐゴシック"/>
              </a:rPr>
              <a:t>.Drivetrain.FuelSystem.Level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  <a:ea typeface="ＭＳ Ｐゴシック"/>
              </a:rPr>
              <a:t>Vehicle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ＭＳ Ｐゴシック"/>
              </a:rPr>
              <a:t>.VehicleIdentification.VIN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  <a:ea typeface="ＭＳ Ｐゴシック"/>
              </a:rPr>
              <a:t>Vehicle.AmbientTemperature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 Format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608040" y="4458240"/>
            <a:ext cx="10945440" cy="1667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Formatted as YAML lists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Simple conversion into other formats such as JSON, France IDL, CSV, and more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# denotes a comment or a directive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1295280" y="1009400"/>
            <a:ext cx="9661680" cy="3174520"/>
          </a:xfrm>
          <a:prstGeom prst="roundRect">
            <a:avLst>
              <a:gd name="adj" fmla="val 791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n-US" sz="2000" b="0" strike="noStrike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Vehicle.Drivetrain.Transmission</a:t>
            </a: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: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type: branch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description: Drivetrain data for…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n-US" sz="2000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Vehicle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.Drivetrain.Transmission.Speed</a:t>
            </a: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: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datatype: Int32</a:t>
            </a:r>
            <a:b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type: sensor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min: -250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max: 250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unit: m/s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description: Current vehicle speed, sensed by gearbox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1392840" y="4604040"/>
            <a:ext cx="10270800" cy="1848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7500" lnSpcReduction="20000"/>
          </a:bodyPr>
          <a:lstStyle/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Tools written in Python transform VSS YAML (vspec) format into other formats.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Standard Python library parses VSS YAML into a data structure.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Output generators use the data structure to write their specific format.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Output generators for Franca IDL, JSON, CSV and VSI are currently available. Other generators can easily be added.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The VSI generator creates an alphabetically sorted list of the fully qualified signal and attribute names and assigns an index value to them.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Format Transformation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1166400" y="196128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1166400" y="244836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attribute.vspec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4" name="CustomShape 5"/>
          <p:cNvSpPr/>
          <p:nvPr/>
        </p:nvSpPr>
        <p:spPr>
          <a:xfrm>
            <a:off x="1166400" y="293544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signal.vspec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5" name="CustomShape 6"/>
          <p:cNvSpPr/>
          <p:nvPr/>
        </p:nvSpPr>
        <p:spPr>
          <a:xfrm>
            <a:off x="1166400" y="342288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6" name="CustomShape 7"/>
          <p:cNvSpPr/>
          <p:nvPr/>
        </p:nvSpPr>
        <p:spPr>
          <a:xfrm>
            <a:off x="3544560" y="2448360"/>
            <a:ext cx="1828440" cy="788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8440">
            <a:solidFill>
              <a:schemeClr val="accent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Parser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7" name="CustomShape 8"/>
          <p:cNvSpPr/>
          <p:nvPr/>
        </p:nvSpPr>
        <p:spPr>
          <a:xfrm>
            <a:off x="5922720" y="127116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44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Franca IDL Generator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8" name="CustomShape 9"/>
          <p:cNvSpPr/>
          <p:nvPr/>
        </p:nvSpPr>
        <p:spPr>
          <a:xfrm>
            <a:off x="5922720" y="209700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44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JSON Generator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9" name="CustomShape 10"/>
          <p:cNvSpPr/>
          <p:nvPr/>
        </p:nvSpPr>
        <p:spPr>
          <a:xfrm>
            <a:off x="5922720" y="292284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44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CSV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Generator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0" name="CustomShape 11"/>
          <p:cNvSpPr/>
          <p:nvPr/>
        </p:nvSpPr>
        <p:spPr>
          <a:xfrm>
            <a:off x="5922720" y="374868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44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VSI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Generator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1" name="CustomShape 12"/>
          <p:cNvSpPr/>
          <p:nvPr/>
        </p:nvSpPr>
        <p:spPr>
          <a:xfrm>
            <a:off x="8453160" y="127116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440">
            <a:solidFill>
              <a:schemeClr val="accent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Franca IDL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2" name="CustomShape 13"/>
          <p:cNvSpPr/>
          <p:nvPr/>
        </p:nvSpPr>
        <p:spPr>
          <a:xfrm>
            <a:off x="8474760" y="209340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440">
            <a:solidFill>
              <a:schemeClr val="accent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JSON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3" name="CustomShape 14"/>
          <p:cNvSpPr/>
          <p:nvPr/>
        </p:nvSpPr>
        <p:spPr>
          <a:xfrm>
            <a:off x="8453160" y="292032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440">
            <a:solidFill>
              <a:schemeClr val="accent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CSV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4" name="CustomShape 15"/>
          <p:cNvSpPr/>
          <p:nvPr/>
        </p:nvSpPr>
        <p:spPr>
          <a:xfrm>
            <a:off x="8453160" y="3748680"/>
            <a:ext cx="1828440" cy="6530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440">
            <a:solidFill>
              <a:schemeClr val="accent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VSI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Generator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5" name="CustomShape 16"/>
          <p:cNvSpPr/>
          <p:nvPr/>
        </p:nvSpPr>
        <p:spPr>
          <a:xfrm>
            <a:off x="2995200" y="2112120"/>
            <a:ext cx="549000" cy="730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6" name="CustomShape 17"/>
          <p:cNvSpPr/>
          <p:nvPr/>
        </p:nvSpPr>
        <p:spPr>
          <a:xfrm>
            <a:off x="2995200" y="2599200"/>
            <a:ext cx="549000" cy="243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7" name="CustomShape 18"/>
          <p:cNvSpPr/>
          <p:nvPr/>
        </p:nvSpPr>
        <p:spPr>
          <a:xfrm flipV="1">
            <a:off x="2995200" y="2842920"/>
            <a:ext cx="549000" cy="243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8" name="CustomShape 19"/>
          <p:cNvSpPr/>
          <p:nvPr/>
        </p:nvSpPr>
        <p:spPr>
          <a:xfrm flipV="1">
            <a:off x="2995200" y="2842200"/>
            <a:ext cx="549000" cy="730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9" name="CustomShape 20"/>
          <p:cNvSpPr/>
          <p:nvPr/>
        </p:nvSpPr>
        <p:spPr>
          <a:xfrm flipV="1">
            <a:off x="5373360" y="1596960"/>
            <a:ext cx="549000" cy="124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0" name="CustomShape 21"/>
          <p:cNvSpPr/>
          <p:nvPr/>
        </p:nvSpPr>
        <p:spPr>
          <a:xfrm flipV="1">
            <a:off x="5373360" y="2422800"/>
            <a:ext cx="549000" cy="41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1" name="CustomShape 22"/>
          <p:cNvSpPr/>
          <p:nvPr/>
        </p:nvSpPr>
        <p:spPr>
          <a:xfrm>
            <a:off x="5373360" y="2842920"/>
            <a:ext cx="549000" cy="40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2" name="CustomShape 23"/>
          <p:cNvSpPr/>
          <p:nvPr/>
        </p:nvSpPr>
        <p:spPr>
          <a:xfrm>
            <a:off x="5373360" y="2842920"/>
            <a:ext cx="549000" cy="123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3" name="CustomShape 24"/>
          <p:cNvSpPr/>
          <p:nvPr/>
        </p:nvSpPr>
        <p:spPr>
          <a:xfrm>
            <a:off x="7751520" y="1597680"/>
            <a:ext cx="70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4" name="CustomShape 25"/>
          <p:cNvSpPr/>
          <p:nvPr/>
        </p:nvSpPr>
        <p:spPr>
          <a:xfrm flipV="1">
            <a:off x="7751520" y="2419200"/>
            <a:ext cx="722880" cy="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5" name="CustomShape 26"/>
          <p:cNvSpPr/>
          <p:nvPr/>
        </p:nvSpPr>
        <p:spPr>
          <a:xfrm flipV="1">
            <a:off x="7751520" y="3246840"/>
            <a:ext cx="70128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6" name="CustomShape 27"/>
          <p:cNvSpPr/>
          <p:nvPr/>
        </p:nvSpPr>
        <p:spPr>
          <a:xfrm>
            <a:off x="7751520" y="4075200"/>
            <a:ext cx="70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1252800" y="4811760"/>
            <a:ext cx="9412920" cy="1716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1280" indent="-3409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Contributor forks GENIVI VSS repo.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Contributor makes changes and submits pull-request against develop branch.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Contributor e-mails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genivi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-projects mailing list pull-request info (hypertext link).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Maintainer and contributors discuss and approve. Maintainer merges pull request.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Releases are created by merging the develop branch into the master branch and tagging the master branch.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Contribution and Releases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1275120" y="1173240"/>
            <a:ext cx="9390600" cy="8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34272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Repository on Github under the GENIVI organization:</a:t>
            </a:r>
            <a:br/>
            <a:r>
              <a:rPr lang="en-US" sz="1600" b="0" u="sng" strike="noStrike" spc="-1">
                <a:solidFill>
                  <a:srgbClr val="D1252D"/>
                </a:solidFill>
                <a:uFillTx/>
                <a:latin typeface="Courier New"/>
                <a:hlinkClick r:id="rId2"/>
              </a:rPr>
              <a:t>https://github.com/GENIVI/vehicle_signal_specification</a:t>
            </a:r>
            <a:endParaRPr lang="en-US" sz="1600" b="0" strike="noStrike" spc="-1">
              <a:latin typeface="Arial"/>
            </a:endParaRPr>
          </a:p>
        </p:txBody>
      </p:sp>
      <p:grpSp>
        <p:nvGrpSpPr>
          <p:cNvPr id="300" name="Group 4"/>
          <p:cNvGrpSpPr/>
          <p:nvPr/>
        </p:nvGrpSpPr>
        <p:grpSpPr>
          <a:xfrm>
            <a:off x="1271880" y="1955880"/>
            <a:ext cx="9397080" cy="2686680"/>
            <a:chOff x="1271880" y="1955880"/>
            <a:chExt cx="9397080" cy="2686680"/>
          </a:xfrm>
        </p:grpSpPr>
        <p:sp>
          <p:nvSpPr>
            <p:cNvPr id="301" name="CustomShape 5"/>
            <p:cNvSpPr/>
            <p:nvPr/>
          </p:nvSpPr>
          <p:spPr>
            <a:xfrm>
              <a:off x="1271880" y="1955880"/>
              <a:ext cx="9393840" cy="112068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accent5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2" name="CustomShape 6"/>
            <p:cNvSpPr/>
            <p:nvPr/>
          </p:nvSpPr>
          <p:spPr>
            <a:xfrm>
              <a:off x="1383120" y="2410200"/>
              <a:ext cx="1209600" cy="21708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8440">
              <a:solidFill>
                <a:schemeClr val="accent4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master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03" name="CustomShape 7"/>
            <p:cNvSpPr/>
            <p:nvPr/>
          </p:nvSpPr>
          <p:spPr>
            <a:xfrm>
              <a:off x="1383120" y="2746440"/>
              <a:ext cx="1209600" cy="23544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8440">
              <a:solidFill>
                <a:schemeClr val="accent4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develop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04" name="CustomShape 8"/>
            <p:cNvSpPr/>
            <p:nvPr/>
          </p:nvSpPr>
          <p:spPr>
            <a:xfrm>
              <a:off x="3772440" y="2023560"/>
              <a:ext cx="555840" cy="18216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V1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05" name="CustomShape 9"/>
            <p:cNvSpPr/>
            <p:nvPr/>
          </p:nvSpPr>
          <p:spPr>
            <a:xfrm>
              <a:off x="1411200" y="2059560"/>
              <a:ext cx="173520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GENIVI Github Repo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306" name="CustomShape 10"/>
            <p:cNvSpPr/>
            <p:nvPr/>
          </p:nvSpPr>
          <p:spPr>
            <a:xfrm>
              <a:off x="5447520" y="2020320"/>
              <a:ext cx="555840" cy="18216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V2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07" name="CustomShape 11"/>
            <p:cNvSpPr/>
            <p:nvPr/>
          </p:nvSpPr>
          <p:spPr>
            <a:xfrm>
              <a:off x="7335360" y="2023560"/>
              <a:ext cx="555840" cy="18216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V3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08" name="CustomShape 12"/>
            <p:cNvSpPr/>
            <p:nvPr/>
          </p:nvSpPr>
          <p:spPr>
            <a:xfrm>
              <a:off x="9640440" y="2020320"/>
              <a:ext cx="555840" cy="18216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V4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09" name="Line 13"/>
            <p:cNvSpPr/>
            <p:nvPr/>
          </p:nvSpPr>
          <p:spPr>
            <a:xfrm flipV="1">
              <a:off x="2593080" y="2516040"/>
              <a:ext cx="7815240" cy="2880"/>
            </a:xfrm>
            <a:prstGeom prst="line">
              <a:avLst/>
            </a:prstGeom>
            <a:ln w="3816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0" name="Line 14"/>
            <p:cNvSpPr/>
            <p:nvPr/>
          </p:nvSpPr>
          <p:spPr>
            <a:xfrm flipV="1">
              <a:off x="2593080" y="2849040"/>
              <a:ext cx="7815240" cy="15120"/>
            </a:xfrm>
            <a:prstGeom prst="line">
              <a:avLst/>
            </a:prstGeom>
            <a:ln w="3816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1" name="CustomShape 15"/>
            <p:cNvSpPr/>
            <p:nvPr/>
          </p:nvSpPr>
          <p:spPr>
            <a:xfrm>
              <a:off x="2874600" y="2516400"/>
              <a:ext cx="360" cy="347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2" name="CustomShape 16"/>
            <p:cNvSpPr/>
            <p:nvPr/>
          </p:nvSpPr>
          <p:spPr>
            <a:xfrm flipV="1">
              <a:off x="4050720" y="2205360"/>
              <a:ext cx="360" cy="266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3" name="CustomShape 17"/>
            <p:cNvSpPr/>
            <p:nvPr/>
          </p:nvSpPr>
          <p:spPr>
            <a:xfrm flipV="1">
              <a:off x="3906720" y="2518200"/>
              <a:ext cx="360" cy="3373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4" name="CustomShape 18"/>
            <p:cNvSpPr/>
            <p:nvPr/>
          </p:nvSpPr>
          <p:spPr>
            <a:xfrm flipV="1">
              <a:off x="5733360" y="2224440"/>
              <a:ext cx="360" cy="266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5" name="CustomShape 19"/>
            <p:cNvSpPr/>
            <p:nvPr/>
          </p:nvSpPr>
          <p:spPr>
            <a:xfrm flipV="1">
              <a:off x="5589360" y="2512800"/>
              <a:ext cx="360" cy="3373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6" name="CustomShape 20"/>
            <p:cNvSpPr/>
            <p:nvPr/>
          </p:nvSpPr>
          <p:spPr>
            <a:xfrm flipV="1">
              <a:off x="7647120" y="2216520"/>
              <a:ext cx="360" cy="266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7" name="CustomShape 21"/>
            <p:cNvSpPr/>
            <p:nvPr/>
          </p:nvSpPr>
          <p:spPr>
            <a:xfrm flipV="1">
              <a:off x="7503120" y="2529000"/>
              <a:ext cx="360" cy="3373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8" name="CustomShape 22"/>
            <p:cNvSpPr/>
            <p:nvPr/>
          </p:nvSpPr>
          <p:spPr>
            <a:xfrm flipV="1">
              <a:off x="9946080" y="2208240"/>
              <a:ext cx="360" cy="266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9" name="CustomShape 23"/>
            <p:cNvSpPr/>
            <p:nvPr/>
          </p:nvSpPr>
          <p:spPr>
            <a:xfrm flipV="1">
              <a:off x="9802080" y="2521080"/>
              <a:ext cx="360" cy="3373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0" name="CustomShape 24"/>
            <p:cNvSpPr/>
            <p:nvPr/>
          </p:nvSpPr>
          <p:spPr>
            <a:xfrm>
              <a:off x="1275120" y="3185280"/>
              <a:ext cx="9393840" cy="145728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solidFill>
                <a:schemeClr val="accent5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21" name="CustomShape 25"/>
            <p:cNvSpPr/>
            <p:nvPr/>
          </p:nvSpPr>
          <p:spPr>
            <a:xfrm>
              <a:off x="1386000" y="3537000"/>
              <a:ext cx="1209600" cy="23544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8440">
              <a:solidFill>
                <a:schemeClr val="accent4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develop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22" name="CustomShape 26"/>
            <p:cNvSpPr/>
            <p:nvPr/>
          </p:nvSpPr>
          <p:spPr>
            <a:xfrm>
              <a:off x="1414080" y="3289320"/>
              <a:ext cx="173520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Contributor Fork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323" name="Line 27"/>
            <p:cNvSpPr/>
            <p:nvPr/>
          </p:nvSpPr>
          <p:spPr>
            <a:xfrm flipV="1">
              <a:off x="2595960" y="3639600"/>
              <a:ext cx="7815600" cy="15120"/>
            </a:xfrm>
            <a:prstGeom prst="line">
              <a:avLst/>
            </a:prstGeom>
            <a:ln w="3816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4" name="CustomShape 28"/>
            <p:cNvSpPr/>
            <p:nvPr/>
          </p:nvSpPr>
          <p:spPr>
            <a:xfrm>
              <a:off x="2874600" y="2867400"/>
              <a:ext cx="360" cy="79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5" name="CustomShape 29"/>
            <p:cNvSpPr/>
            <p:nvPr/>
          </p:nvSpPr>
          <p:spPr>
            <a:xfrm>
              <a:off x="3316320" y="384156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PR #1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26" name="CustomShape 30"/>
            <p:cNvSpPr/>
            <p:nvPr/>
          </p:nvSpPr>
          <p:spPr>
            <a:xfrm>
              <a:off x="4563360" y="384156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PR #2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27" name="CustomShape 31"/>
            <p:cNvSpPr/>
            <p:nvPr/>
          </p:nvSpPr>
          <p:spPr>
            <a:xfrm>
              <a:off x="6176880" y="384480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PR #3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28" name="CustomShape 32"/>
            <p:cNvSpPr/>
            <p:nvPr/>
          </p:nvSpPr>
          <p:spPr>
            <a:xfrm>
              <a:off x="7704360" y="384156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PR #4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29" name="CustomShape 33"/>
            <p:cNvSpPr/>
            <p:nvPr/>
          </p:nvSpPr>
          <p:spPr>
            <a:xfrm>
              <a:off x="8806680" y="383688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PR #5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30" name="CustomShape 34"/>
            <p:cNvSpPr/>
            <p:nvPr/>
          </p:nvSpPr>
          <p:spPr>
            <a:xfrm>
              <a:off x="3526560" y="420948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ML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31" name="CustomShape 35"/>
            <p:cNvSpPr/>
            <p:nvPr/>
          </p:nvSpPr>
          <p:spPr>
            <a:xfrm>
              <a:off x="4687560" y="421308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ML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32" name="CustomShape 36"/>
            <p:cNvSpPr/>
            <p:nvPr/>
          </p:nvSpPr>
          <p:spPr>
            <a:xfrm>
              <a:off x="6262560" y="421776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ML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33" name="CustomShape 37"/>
            <p:cNvSpPr/>
            <p:nvPr/>
          </p:nvSpPr>
          <p:spPr>
            <a:xfrm>
              <a:off x="7837200" y="420948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ML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34" name="CustomShape 38"/>
            <p:cNvSpPr/>
            <p:nvPr/>
          </p:nvSpPr>
          <p:spPr>
            <a:xfrm>
              <a:off x="8922600" y="4209480"/>
              <a:ext cx="759600" cy="259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chemeClr val="tx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ML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335" name="CustomShape 39"/>
            <p:cNvSpPr/>
            <p:nvPr/>
          </p:nvSpPr>
          <p:spPr>
            <a:xfrm rot="10800000" flipH="1" flipV="1">
              <a:off x="3315960" y="3965400"/>
              <a:ext cx="210240" cy="381600"/>
            </a:xfrm>
            <a:prstGeom prst="bentConnector3">
              <a:avLst>
                <a:gd name="adj1" fmla="val -28975"/>
              </a:avLst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36" name="CustomShape 40"/>
            <p:cNvSpPr/>
            <p:nvPr/>
          </p:nvSpPr>
          <p:spPr>
            <a:xfrm rot="10800000" flipH="1" flipV="1">
              <a:off x="4555080" y="3973680"/>
              <a:ext cx="131761" cy="373320"/>
            </a:xfrm>
            <a:prstGeom prst="bentConnector3">
              <a:avLst>
                <a:gd name="adj1" fmla="val -56612"/>
              </a:avLst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37" name="CustomShape 41"/>
            <p:cNvSpPr/>
            <p:nvPr/>
          </p:nvSpPr>
          <p:spPr>
            <a:xfrm rot="10800000" flipH="1" flipV="1">
              <a:off x="6176520" y="3988800"/>
              <a:ext cx="85679" cy="373320"/>
            </a:xfrm>
            <a:prstGeom prst="bentConnector3">
              <a:avLst>
                <a:gd name="adj1" fmla="val -105956"/>
              </a:avLst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38" name="CustomShape 42"/>
            <p:cNvSpPr/>
            <p:nvPr/>
          </p:nvSpPr>
          <p:spPr>
            <a:xfrm rot="10800000" flipH="1" flipV="1">
              <a:off x="7666920" y="4003920"/>
              <a:ext cx="123120" cy="373320"/>
            </a:xfrm>
            <a:prstGeom prst="bentConnector3">
              <a:avLst>
                <a:gd name="adj1" fmla="val -52966"/>
              </a:avLst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39" name="CustomShape 43"/>
            <p:cNvSpPr/>
            <p:nvPr/>
          </p:nvSpPr>
          <p:spPr>
            <a:xfrm rot="10800000" flipH="1" flipV="1">
              <a:off x="8826480" y="3965400"/>
              <a:ext cx="123121" cy="373320"/>
            </a:xfrm>
            <a:prstGeom prst="bentConnector3">
              <a:avLst>
                <a:gd name="adj1" fmla="val -68982"/>
              </a:avLst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40" name="CustomShape 44"/>
            <p:cNvSpPr/>
            <p:nvPr/>
          </p:nvSpPr>
          <p:spPr>
            <a:xfrm flipV="1">
              <a:off x="4076280" y="2859480"/>
              <a:ext cx="153000" cy="1111680"/>
            </a:xfrm>
            <a:prstGeom prst="bentConnector2">
              <a:avLst/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41" name="CustomShape 45"/>
            <p:cNvSpPr/>
            <p:nvPr/>
          </p:nvSpPr>
          <p:spPr>
            <a:xfrm flipV="1">
              <a:off x="5323320" y="2855880"/>
              <a:ext cx="164520" cy="1114200"/>
            </a:xfrm>
            <a:prstGeom prst="bentConnector2">
              <a:avLst/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42" name="CustomShape 46"/>
            <p:cNvSpPr/>
            <p:nvPr/>
          </p:nvSpPr>
          <p:spPr>
            <a:xfrm flipV="1">
              <a:off x="6936840" y="2855880"/>
              <a:ext cx="122760" cy="1117800"/>
            </a:xfrm>
            <a:prstGeom prst="bentConnector2">
              <a:avLst/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43" name="CustomShape 47"/>
            <p:cNvSpPr/>
            <p:nvPr/>
          </p:nvSpPr>
          <p:spPr>
            <a:xfrm flipV="1">
              <a:off x="8464320" y="2855880"/>
              <a:ext cx="112680" cy="1114200"/>
            </a:xfrm>
            <a:prstGeom prst="bentConnector2">
              <a:avLst/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44" name="CustomShape 48"/>
            <p:cNvSpPr/>
            <p:nvPr/>
          </p:nvSpPr>
          <p:spPr>
            <a:xfrm flipV="1">
              <a:off x="9566640" y="2848320"/>
              <a:ext cx="115200" cy="1117080"/>
            </a:xfrm>
            <a:prstGeom prst="bentConnector2">
              <a:avLst/>
            </a:pr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634320" y="2929680"/>
            <a:ext cx="10337400" cy="669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Architecture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7803720" y="2418080"/>
            <a:ext cx="4115160" cy="388444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28440">
            <a:solidFill>
              <a:schemeClr val="accent3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7" name="CustomShape 2"/>
          <p:cNvSpPr/>
          <p:nvPr/>
        </p:nvSpPr>
        <p:spPr>
          <a:xfrm>
            <a:off x="1446120" y="3930120"/>
            <a:ext cx="6049440" cy="2168640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TCU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1446120" y="1190880"/>
            <a:ext cx="6049440" cy="2168640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IVI / Headunit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5546520" y="1733040"/>
            <a:ext cx="1722240" cy="145620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Browser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3625560" y="1733040"/>
            <a:ext cx="1722240" cy="145620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Runtime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51" name="TextShape 6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 Data Interfaces Architecture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1794960" y="516348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chemeClr val="bg1"/>
                </a:solidFill>
                <a:latin typeface="Arial"/>
              </a:rPr>
              <a:t>Vehicle Bus Interface</a:t>
            </a:r>
          </a:p>
        </p:txBody>
      </p:sp>
      <p:sp>
        <p:nvSpPr>
          <p:cNvPr id="353" name="CustomShape 8"/>
          <p:cNvSpPr/>
          <p:nvPr/>
        </p:nvSpPr>
        <p:spPr>
          <a:xfrm>
            <a:off x="3724920" y="516348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FFFFFF"/>
                </a:solidFill>
                <a:latin typeface="Arial"/>
                <a:ea typeface="ＭＳ Ｐゴシック"/>
              </a:rPr>
              <a:t>Cloud 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Bridge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8332920" y="303784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REST Interface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724920" y="411408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WebSocket Server (WSS)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3724920" y="2657520"/>
            <a:ext cx="1541520" cy="361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JS Library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5642280" y="2657520"/>
            <a:ext cx="1541520" cy="361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JS Library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8" name="CustomShape 13"/>
          <p:cNvSpPr/>
          <p:nvPr/>
        </p:nvSpPr>
        <p:spPr>
          <a:xfrm>
            <a:off x="1704600" y="1736640"/>
            <a:ext cx="1722240" cy="145620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Managed Runtime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59" name="CustomShape 14"/>
          <p:cNvSpPr/>
          <p:nvPr/>
        </p:nvSpPr>
        <p:spPr>
          <a:xfrm>
            <a:off x="9047880" y="516348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Cloud Bridge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60" name="CustomShape 15"/>
          <p:cNvSpPr/>
          <p:nvPr/>
        </p:nvSpPr>
        <p:spPr>
          <a:xfrm>
            <a:off x="10011960" y="303848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FFFFFF"/>
                </a:solidFill>
                <a:latin typeface="Arial"/>
                <a:ea typeface="ＭＳ Ｐゴシック"/>
              </a:rPr>
              <a:t>NiFi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 Processor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Ingestion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61" name="CustomShape 16"/>
          <p:cNvSpPr/>
          <p:nvPr/>
        </p:nvSpPr>
        <p:spPr>
          <a:xfrm rot="16200000" flipH="1">
            <a:off x="3070440" y="2688480"/>
            <a:ext cx="920520" cy="19296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2" name="CustomShape 17"/>
          <p:cNvSpPr/>
          <p:nvPr/>
        </p:nvSpPr>
        <p:spPr>
          <a:xfrm rot="16200000" flipH="1">
            <a:off x="3947400" y="3566160"/>
            <a:ext cx="1094760" cy="36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3" name="CustomShape 18"/>
          <p:cNvSpPr/>
          <p:nvPr/>
        </p:nvSpPr>
        <p:spPr>
          <a:xfrm rot="5400000">
            <a:off x="4907160" y="2607840"/>
            <a:ext cx="1094760" cy="1917000"/>
          </a:xfrm>
          <a:prstGeom prst="bentConnector3">
            <a:avLst>
              <a:gd name="adj1" fmla="val 57768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4" name="CustomShape 19"/>
          <p:cNvSpPr/>
          <p:nvPr/>
        </p:nvSpPr>
        <p:spPr>
          <a:xfrm rot="16200000" flipH="1">
            <a:off x="4353120" y="5021280"/>
            <a:ext cx="283320" cy="36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5" name="CustomShape 20"/>
          <p:cNvSpPr/>
          <p:nvPr/>
        </p:nvSpPr>
        <p:spPr>
          <a:xfrm rot="16200000" flipV="1">
            <a:off x="8781740" y="4125140"/>
            <a:ext cx="1359200" cy="71532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6" name="CustomShape 21"/>
          <p:cNvSpPr/>
          <p:nvPr/>
        </p:nvSpPr>
        <p:spPr>
          <a:xfrm rot="5400000">
            <a:off x="9619294" y="4011594"/>
            <a:ext cx="1486660" cy="1069872"/>
          </a:xfrm>
          <a:prstGeom prst="bentConnector3">
            <a:avLst>
              <a:gd name="adj1" fmla="val 459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7" name="Line 22"/>
          <p:cNvSpPr/>
          <p:nvPr/>
        </p:nvSpPr>
        <p:spPr>
          <a:xfrm>
            <a:off x="1794960" y="6464520"/>
            <a:ext cx="3471480" cy="0"/>
          </a:xfrm>
          <a:prstGeom prst="line">
            <a:avLst/>
          </a:prstGeom>
          <a:ln w="12708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8" name="CustomShape 23"/>
          <p:cNvSpPr/>
          <p:nvPr/>
        </p:nvSpPr>
        <p:spPr>
          <a:xfrm>
            <a:off x="2566080" y="5928840"/>
            <a:ext cx="360" cy="45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9" name="CustomShape 24"/>
          <p:cNvSpPr/>
          <p:nvPr/>
        </p:nvSpPr>
        <p:spPr>
          <a:xfrm>
            <a:off x="3336840" y="5546160"/>
            <a:ext cx="38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0" name="CustomShape 25"/>
          <p:cNvSpPr/>
          <p:nvPr/>
        </p:nvSpPr>
        <p:spPr>
          <a:xfrm flipV="1">
            <a:off x="5266800" y="5516640"/>
            <a:ext cx="3836880" cy="2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1" name="CustomShape 26"/>
          <p:cNvSpPr/>
          <p:nvPr/>
        </p:nvSpPr>
        <p:spPr>
          <a:xfrm>
            <a:off x="5348160" y="6318000"/>
            <a:ext cx="1750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 Bus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634320" y="2929680"/>
            <a:ext cx="10511200" cy="1124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 Information Service Specification (VISS)</a:t>
            </a:r>
            <a:b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Version 1 – Current W3C Automotive WG Specification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5543640" y="1180800"/>
            <a:ext cx="6257520" cy="4454280"/>
          </a:xfrm>
          <a:prstGeom prst="roundRect">
            <a:avLst>
              <a:gd name="adj" fmla="val 7100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5784840" y="3987360"/>
            <a:ext cx="5740200" cy="1107720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TCU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608040" y="1366200"/>
            <a:ext cx="4659120" cy="451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500" lnSpcReduction="2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 web socket server (NodeJS etc.) provides access to vehicle signals.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clients such as applications running inside a web runtime or a web browser communicate with the web socket server using a JavaScript library which implements the web socket server protocol and exposes an object API.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Native clients can directly use the web socket server protocol.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1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Clients can be agents with no UI or applications with UI.</a:t>
            </a:r>
            <a:endParaRPr lang="en-U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Shape 4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Overview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5796000" y="1449000"/>
            <a:ext cx="5729040" cy="2168640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IVI / Headunit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9896400" y="2323800"/>
            <a:ext cx="1390320" cy="112356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Browser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8" name="CustomShape 7"/>
          <p:cNvSpPr/>
          <p:nvPr/>
        </p:nvSpPr>
        <p:spPr>
          <a:xfrm>
            <a:off x="7975440" y="2323800"/>
            <a:ext cx="1348920" cy="112356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Runtime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9" name="CustomShape 8"/>
          <p:cNvSpPr/>
          <p:nvPr/>
        </p:nvSpPr>
        <p:spPr>
          <a:xfrm>
            <a:off x="7886880" y="417024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WebSocket Server (WSS)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0" name="CustomShape 9"/>
          <p:cNvSpPr/>
          <p:nvPr/>
        </p:nvSpPr>
        <p:spPr>
          <a:xfrm>
            <a:off x="8074800" y="3007440"/>
            <a:ext cx="1146240" cy="26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JS Library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1" name="CustomShape 10"/>
          <p:cNvSpPr/>
          <p:nvPr/>
        </p:nvSpPr>
        <p:spPr>
          <a:xfrm>
            <a:off x="9992160" y="3007440"/>
            <a:ext cx="1216440" cy="26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JS Library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2" name="CustomShape 11"/>
          <p:cNvSpPr/>
          <p:nvPr/>
        </p:nvSpPr>
        <p:spPr>
          <a:xfrm>
            <a:off x="6054480" y="2323800"/>
            <a:ext cx="1418400" cy="112716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Managed Runtime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3" name="CustomShape 12"/>
          <p:cNvSpPr/>
          <p:nvPr/>
        </p:nvSpPr>
        <p:spPr>
          <a:xfrm rot="16200000" flipH="1">
            <a:off x="7350840" y="2863800"/>
            <a:ext cx="718560" cy="1893240"/>
          </a:xfrm>
          <a:prstGeom prst="bentConnector3">
            <a:avLst>
              <a:gd name="adj1" fmla="val 51479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4" name="CustomShape 13"/>
          <p:cNvSpPr/>
          <p:nvPr/>
        </p:nvSpPr>
        <p:spPr>
          <a:xfrm rot="16200000" flipH="1">
            <a:off x="8205840" y="3718800"/>
            <a:ext cx="892800" cy="90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5" name="CustomShape 14"/>
          <p:cNvSpPr/>
          <p:nvPr/>
        </p:nvSpPr>
        <p:spPr>
          <a:xfrm rot="5400000">
            <a:off x="9182880" y="2752200"/>
            <a:ext cx="892800" cy="1942560"/>
          </a:xfrm>
          <a:prstGeom prst="bentConnector3">
            <a:avLst>
              <a:gd name="adj1" fmla="val 60716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6" name="CustomShape 15"/>
          <p:cNvSpPr/>
          <p:nvPr/>
        </p:nvSpPr>
        <p:spPr>
          <a:xfrm>
            <a:off x="7975440" y="1654920"/>
            <a:ext cx="1348920" cy="4852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Internal Web Server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7" name="CustomShape 16"/>
          <p:cNvSpPr/>
          <p:nvPr/>
        </p:nvSpPr>
        <p:spPr>
          <a:xfrm>
            <a:off x="9916920" y="537480"/>
            <a:ext cx="1348920" cy="4852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Internet Web Server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8" name="CustomShape 17"/>
          <p:cNvSpPr/>
          <p:nvPr/>
        </p:nvSpPr>
        <p:spPr>
          <a:xfrm rot="5400000">
            <a:off x="8559000" y="2232360"/>
            <a:ext cx="182880" cy="1224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9" name="CustomShape 18"/>
          <p:cNvSpPr/>
          <p:nvPr/>
        </p:nvSpPr>
        <p:spPr>
          <a:xfrm rot="16200000" flipH="1">
            <a:off x="9940680" y="1672920"/>
            <a:ext cx="1300320" cy="36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Service Messages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1" name="Table 2"/>
          <p:cNvGraphicFramePr/>
          <p:nvPr/>
        </p:nvGraphicFramePr>
        <p:xfrm>
          <a:off x="608040" y="882360"/>
          <a:ext cx="10945440" cy="4785360"/>
        </p:xfrm>
        <a:graphic>
          <a:graphicData uri="http://schemas.openxmlformats.org/drawingml/2006/table">
            <a:tbl>
              <a:tblPr/>
              <a:tblGrid>
                <a:gridCol w="17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Service Messages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E9E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authorize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Enables client to pass security tokens for Security Principals to the server to support access-control.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getVSS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Allows the client to request metadata describing signals and data attributes that are potentially accessible.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get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Enables the client to get a value once.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set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Enables the client to set a value once.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subscribe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Enables the client to receive a notification containing a JSON data structure with values for one or more vehicle signals and/or data attributes. The client requests that it is notified when the signal changes on the server.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unsubscribe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Allows the client to notify the server that it should no longer receive notifications based on that subscription.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unsubsribeAll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Allows the client to notify the server that it should no longer receive notifications for any active subscription.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634320" y="2929680"/>
            <a:ext cx="10511200" cy="1124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 Information Service Specification (VISS)</a:t>
            </a:r>
            <a:b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Version 2 – Proposal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58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Automotive Leadership meets Web Innovation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3"/>
          <p:cNvPicPr/>
          <p:nvPr/>
        </p:nvPicPr>
        <p:blipFill>
          <a:blip r:embed="rId2"/>
          <a:stretch/>
        </p:blipFill>
        <p:spPr>
          <a:xfrm>
            <a:off x="745200" y="853200"/>
            <a:ext cx="3664080" cy="5672160"/>
          </a:xfrm>
          <a:prstGeom prst="rect">
            <a:avLst/>
          </a:prstGeom>
          <a:ln>
            <a:noFill/>
          </a:ln>
        </p:spPr>
      </p:pic>
      <p:pic>
        <p:nvPicPr>
          <p:cNvPr id="184" name="Picture 4"/>
          <p:cNvPicPr/>
          <p:nvPr/>
        </p:nvPicPr>
        <p:blipFill>
          <a:blip r:embed="rId3"/>
          <a:stretch/>
        </p:blipFill>
        <p:spPr>
          <a:xfrm>
            <a:off x="4843080" y="1380960"/>
            <a:ext cx="7047360" cy="2916000"/>
          </a:xfrm>
          <a:prstGeom prst="rect">
            <a:avLst/>
          </a:prstGeom>
          <a:ln>
            <a:noFill/>
          </a:ln>
        </p:spPr>
      </p:pic>
      <p:sp>
        <p:nvSpPr>
          <p:cNvPr id="185" name="CustomShape 2"/>
          <p:cNvSpPr/>
          <p:nvPr/>
        </p:nvSpPr>
        <p:spPr>
          <a:xfrm>
            <a:off x="4843080" y="4322160"/>
            <a:ext cx="7047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F79646"/>
                </a:solidFill>
                <a:latin typeface="Arial"/>
                <a:ea typeface="ＭＳ Ｐゴシック"/>
              </a:rPr>
              <a:t>www.w3c.org/auto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4336920" y="5617440"/>
            <a:ext cx="7047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DD5E32"/>
                </a:solidFill>
                <a:latin typeface="Arial"/>
                <a:ea typeface="ＭＳ Ｐゴシック"/>
              </a:rPr>
              <a:t>www.genivi.org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23000" y="1180800"/>
            <a:ext cx="8253640" cy="4454280"/>
          </a:xfrm>
          <a:prstGeom prst="roundRect">
            <a:avLst>
              <a:gd name="adj" fmla="val 7100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664200" y="3987360"/>
            <a:ext cx="7839720" cy="1107720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TCU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8797299" y="1358460"/>
            <a:ext cx="3181720" cy="451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0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In addition to Version 1 ECUs can provide an optional micro service implementation for RESTful access.</a:t>
            </a: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Arial"/>
                <a:ea typeface="ＭＳ Ｐゴシック"/>
              </a:rPr>
              <a:t>In particular useful for media resources.</a:t>
            </a:r>
            <a:endParaRPr lang="en-US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Shape 4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Overview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675360" y="1449000"/>
            <a:ext cx="5729040" cy="2168640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IVI / Headunit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4775760" y="2323800"/>
            <a:ext cx="1390320" cy="112356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Browser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8" name="CustomShape 7"/>
          <p:cNvSpPr/>
          <p:nvPr/>
        </p:nvSpPr>
        <p:spPr>
          <a:xfrm>
            <a:off x="2854800" y="2323800"/>
            <a:ext cx="1348920" cy="112356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Runtime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9" name="CustomShape 8"/>
          <p:cNvSpPr/>
          <p:nvPr/>
        </p:nvSpPr>
        <p:spPr>
          <a:xfrm>
            <a:off x="2766240" y="417024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WebSocket Server (WSS)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0" name="CustomShape 9"/>
          <p:cNvSpPr/>
          <p:nvPr/>
        </p:nvSpPr>
        <p:spPr>
          <a:xfrm>
            <a:off x="2954160" y="3007440"/>
            <a:ext cx="1146240" cy="26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JS Library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1" name="CustomShape 10"/>
          <p:cNvSpPr/>
          <p:nvPr/>
        </p:nvSpPr>
        <p:spPr>
          <a:xfrm>
            <a:off x="4871520" y="3007440"/>
            <a:ext cx="1216440" cy="26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JS Library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2" name="CustomShape 11"/>
          <p:cNvSpPr/>
          <p:nvPr/>
        </p:nvSpPr>
        <p:spPr>
          <a:xfrm>
            <a:off x="933840" y="2323800"/>
            <a:ext cx="1418400" cy="112716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Managed Runtime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3" name="CustomShape 12"/>
          <p:cNvSpPr/>
          <p:nvPr/>
        </p:nvSpPr>
        <p:spPr>
          <a:xfrm rot="16200000" flipH="1">
            <a:off x="2230200" y="2863800"/>
            <a:ext cx="718560" cy="1893240"/>
          </a:xfrm>
          <a:prstGeom prst="bentConnector3">
            <a:avLst>
              <a:gd name="adj1" fmla="val 51479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4" name="CustomShape 13"/>
          <p:cNvSpPr/>
          <p:nvPr/>
        </p:nvSpPr>
        <p:spPr>
          <a:xfrm rot="16200000" flipH="1">
            <a:off x="3085200" y="3718800"/>
            <a:ext cx="892800" cy="90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5" name="CustomShape 14"/>
          <p:cNvSpPr/>
          <p:nvPr/>
        </p:nvSpPr>
        <p:spPr>
          <a:xfrm rot="5400000">
            <a:off x="4062240" y="2752200"/>
            <a:ext cx="892800" cy="1942560"/>
          </a:xfrm>
          <a:prstGeom prst="bentConnector3">
            <a:avLst>
              <a:gd name="adj1" fmla="val 60716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6" name="CustomShape 15"/>
          <p:cNvSpPr/>
          <p:nvPr/>
        </p:nvSpPr>
        <p:spPr>
          <a:xfrm>
            <a:off x="2854800" y="1654920"/>
            <a:ext cx="1348920" cy="4852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Internal Web Server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7" name="CustomShape 16"/>
          <p:cNvSpPr/>
          <p:nvPr/>
        </p:nvSpPr>
        <p:spPr>
          <a:xfrm>
            <a:off x="4796280" y="537480"/>
            <a:ext cx="1348920" cy="4852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Internet Web Server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8" name="CustomShape 17"/>
          <p:cNvSpPr/>
          <p:nvPr/>
        </p:nvSpPr>
        <p:spPr>
          <a:xfrm rot="5400000">
            <a:off x="3438360" y="2232360"/>
            <a:ext cx="182880" cy="1224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CFDEE547-AF88-4531-9FF3-E98BC05B2DB1}"/>
              </a:ext>
            </a:extLst>
          </p:cNvPr>
          <p:cNvSpPr/>
          <p:nvPr/>
        </p:nvSpPr>
        <p:spPr>
          <a:xfrm>
            <a:off x="4506300" y="4170240"/>
            <a:ext cx="1541520" cy="76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56170"/>
              </a:gs>
              <a:gs pos="100000">
                <a:srgbClr val="1E8B9F"/>
              </a:gs>
            </a:gsLst>
            <a:lin ang="16200000"/>
          </a:gradFill>
          <a:ln w="28440">
            <a:solidFill>
              <a:schemeClr val="tx2">
                <a:lumMod val="7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Micro Service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FFFFFF"/>
                </a:solidFill>
                <a:latin typeface="Arial"/>
                <a:ea typeface="ＭＳ Ｐゴシック"/>
              </a:rPr>
              <a:t>(</a:t>
            </a:r>
            <a:r>
              <a:rPr lang="en-US" sz="16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REST Server)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1" name="CustomShape 5">
            <a:extLst>
              <a:ext uri="{FF2B5EF4-FFF2-40B4-BE49-F238E27FC236}">
                <a16:creationId xmlns:a16="http://schemas.microsoft.com/office/drawing/2014/main" id="{C12B544E-AEAE-433B-A12F-CD59861909C7}"/>
              </a:ext>
            </a:extLst>
          </p:cNvPr>
          <p:cNvSpPr/>
          <p:nvPr/>
        </p:nvSpPr>
        <p:spPr>
          <a:xfrm>
            <a:off x="6656760" y="1449000"/>
            <a:ext cx="1847160" cy="2168640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RSE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A46B4D2E-C7DA-47A2-97AE-18A0700C52F5}"/>
              </a:ext>
            </a:extLst>
          </p:cNvPr>
          <p:cNvSpPr/>
          <p:nvPr/>
        </p:nvSpPr>
        <p:spPr>
          <a:xfrm>
            <a:off x="6917540" y="2305440"/>
            <a:ext cx="1390320" cy="1123560"/>
          </a:xfrm>
          <a:prstGeom prst="roundRect">
            <a:avLst>
              <a:gd name="adj" fmla="val 9368"/>
            </a:avLst>
          </a:prstGeom>
          <a:solidFill>
            <a:schemeClr val="bg2"/>
          </a:solidFill>
          <a:ln w="28440">
            <a:solidFill>
              <a:schemeClr val="tx2">
                <a:lumMod val="5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Web Browser</a:t>
            </a:r>
            <a:endParaRPr lang="en-US" sz="1800" b="0" strike="noStrike" spc="-1">
              <a:latin typeface="Arial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27145861-2ADC-4640-B6DA-83694B39985F}"/>
              </a:ext>
            </a:extLst>
          </p:cNvPr>
          <p:cNvCxnSpPr>
            <a:stCxn id="20" idx="3"/>
            <a:endCxn id="22" idx="2"/>
          </p:cNvCxnSpPr>
          <p:nvPr/>
        </p:nvCxnSpPr>
        <p:spPr>
          <a:xfrm flipV="1">
            <a:off x="6047820" y="3429000"/>
            <a:ext cx="1564880" cy="1123920"/>
          </a:xfrm>
          <a:prstGeom prst="bentConnector2">
            <a:avLst/>
          </a:prstGeom>
          <a:ln w="47625">
            <a:solidFill>
              <a:schemeClr val="accent2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2357926-580C-4053-9E16-B43CB562BC32}"/>
              </a:ext>
            </a:extLst>
          </p:cNvPr>
          <p:cNvCxnSpPr>
            <a:cxnSpLocks/>
            <a:stCxn id="407" idx="0"/>
            <a:endCxn id="417" idx="2"/>
          </p:cNvCxnSpPr>
          <p:nvPr/>
        </p:nvCxnSpPr>
        <p:spPr>
          <a:xfrm rot="16200000" flipV="1">
            <a:off x="4820310" y="1673190"/>
            <a:ext cx="1301040" cy="180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2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49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HTTP/REST Addressing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005840" y="1104920"/>
            <a:ext cx="9600840" cy="490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FFFFFF"/>
                </a:solidFill>
                <a:latin typeface="Arial"/>
                <a:ea typeface="ＭＳ Ｐゴシック"/>
              </a:rPr>
              <a:t>Vehicle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.Chassis.Axle.Row1.Wheel.Tire.Pressure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5C1EA-49FC-4EC6-9D7C-1851667FAD97}"/>
              </a:ext>
            </a:extLst>
          </p:cNvPr>
          <p:cNvSpPr txBox="1"/>
          <p:nvPr/>
        </p:nvSpPr>
        <p:spPr>
          <a:xfrm>
            <a:off x="1168400" y="1620995"/>
            <a:ext cx="233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becomes</a:t>
            </a: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1B92B455-2D5F-48B1-A875-C12CDB340344}"/>
              </a:ext>
            </a:extLst>
          </p:cNvPr>
          <p:cNvSpPr/>
          <p:nvPr/>
        </p:nvSpPr>
        <p:spPr>
          <a:xfrm>
            <a:off x="1005840" y="2140500"/>
            <a:ext cx="9600840" cy="490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FFFFFF"/>
                </a:solidFill>
                <a:latin typeface="Arial"/>
                <a:ea typeface="ＭＳ Ｐゴシック"/>
              </a:rPr>
              <a:t>https://&lt;server&gt;/Vehicle/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Chassis/Axle/Row1/Wheel/Tire/Pressure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4F9A0-08F4-41F9-A595-83C6F5A8FA29}"/>
              </a:ext>
            </a:extLst>
          </p:cNvPr>
          <p:cNvSpPr txBox="1"/>
          <p:nvPr/>
        </p:nvSpPr>
        <p:spPr>
          <a:xfrm>
            <a:off x="1168400" y="2707394"/>
            <a:ext cx="9438280" cy="1783326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2600" dirty="0"/>
              <a:t>using the standard HTTP GET/PUT/POST for reading, writing and modifying resources (if applicable; sensors would be read-only while actuators can be written).</a:t>
            </a:r>
          </a:p>
          <a:p>
            <a:endParaRPr lang="en-US" sz="2600" dirty="0"/>
          </a:p>
          <a:p>
            <a:r>
              <a:rPr lang="en-US" sz="2600" dirty="0"/>
              <a:t>To avoid long paths resulting from a deeply nested tree the path can be collapsed using a computed UUID: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A3CFBE1D-C399-4F84-8A43-92C44519AD0B}"/>
              </a:ext>
            </a:extLst>
          </p:cNvPr>
          <p:cNvSpPr/>
          <p:nvPr/>
        </p:nvSpPr>
        <p:spPr>
          <a:xfrm>
            <a:off x="1005840" y="4470400"/>
            <a:ext cx="9600840" cy="490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FFFFFF"/>
                </a:solidFill>
                <a:latin typeface="Arial"/>
                <a:ea typeface="ＭＳ Ｐゴシック"/>
              </a:rPr>
              <a:t>https://&lt;</a:t>
            </a:r>
            <a:r>
              <a:rPr lang="en-US" sz="2400" spc="-1" dirty="0">
                <a:solidFill>
                  <a:srgbClr val="FFFFFF"/>
                </a:solidFill>
                <a:ea typeface="ＭＳ Ｐゴシック"/>
              </a:rPr>
              <a:t>server&gt;/df35a3d8-2cc3-5ce6-84f5-f6db49dc344f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/Pressure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F5BE9-E54B-4FB4-BA23-187037793B06}"/>
              </a:ext>
            </a:extLst>
          </p:cNvPr>
          <p:cNvSpPr txBox="1"/>
          <p:nvPr/>
        </p:nvSpPr>
        <p:spPr>
          <a:xfrm>
            <a:off x="1249680" y="5196594"/>
            <a:ext cx="9438280" cy="7774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/>
              <a:t>(Version 5 UUID from “Vehicle.Chassis.Axle.Row1.Wheel.Tire” within namespace “00000000-0000-0000-0000-000000000000”)</a:t>
            </a:r>
          </a:p>
        </p:txBody>
      </p:sp>
    </p:spTree>
    <p:extLst>
      <p:ext uri="{BB962C8B-B14F-4D97-AF65-F5344CB8AC3E}">
        <p14:creationId xmlns:p14="http://schemas.microsoft.com/office/powerpoint/2010/main" val="262777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Repository and Specification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1440720" y="1870560"/>
            <a:ext cx="894132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2"/>
              </a:rPr>
              <a:t>https://github.com/w3c/automotive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1685160" y="3590280"/>
            <a:ext cx="84524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3"/>
              </a:rPr>
              <a:t>https://w3c.github.io/w3c/automotive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911880" y="1142280"/>
            <a:ext cx="10337400" cy="664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Thank you!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1587600" y="2325960"/>
            <a:ext cx="8986320" cy="991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 GENIVI at </a:t>
            </a:r>
            <a:r>
              <a:rPr lang="en-US" sz="2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2"/>
              </a:rPr>
              <a:t>http://www.genivi.org</a:t>
            </a:r>
            <a:r>
              <a:rPr lang="en-US" sz="2400" b="0" strike="noStrike" spc="-1">
                <a:solidFill>
                  <a:srgbClr val="2E9EB4"/>
                </a:solidFill>
                <a:latin typeface="Arial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or </a:t>
            </a:r>
            <a:r>
              <a:rPr lang="en-US" sz="2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3"/>
              </a:rPr>
              <a:t>http://projects.genivi.org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Contact us: </a:t>
            </a:r>
            <a:r>
              <a:rPr lang="en-US" sz="2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4"/>
              </a:rPr>
              <a:t>help@genivi.org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669960" y="5675760"/>
            <a:ext cx="11491560" cy="85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This work is licensed under a Creative Commons Attribution-Share Alike 4.0 (CC BY-SA 4.0)</a:t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GENIVI is a registered trademark of the GENIVI Alliance in the USA and other countries.</a:t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Copyright © GENIVI Alliance 2018.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345600" y="3866760"/>
            <a:ext cx="11552040" cy="14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Visit W3C Automotive at </a:t>
            </a:r>
            <a:r>
              <a:rPr lang="en-US" sz="2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5"/>
              </a:rPr>
              <a:t>http://www.w3c.org/auto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6"/>
              </a:rPr>
              <a:t>https://www.w3.org/auto/wg</a:t>
            </a:r>
            <a:r>
              <a:rPr lang="en-US" sz="2400" b="0" strike="noStrike" spc="-1">
                <a:solidFill>
                  <a:srgbClr val="2E9EB4"/>
                </a:solidFill>
                <a:latin typeface="Arial"/>
                <a:ea typeface="ＭＳ Ｐゴシック"/>
              </a:rPr>
              <a:t> / </a:t>
            </a:r>
            <a:r>
              <a:rPr lang="en-US" sz="2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7"/>
              </a:rPr>
              <a:t>https://www.w3.org/community/autowebplatform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Contact Ted Guild: </a:t>
            </a:r>
            <a:r>
              <a:rPr lang="en-US" sz="2400" b="0" u="sng" strike="noStrike" spc="-1">
                <a:solidFill>
                  <a:srgbClr val="D1252D"/>
                </a:solidFill>
                <a:uFillTx/>
                <a:latin typeface="Arial"/>
                <a:ea typeface="ＭＳ Ｐゴシック"/>
                <a:hlinkClick r:id="rId8"/>
              </a:rPr>
              <a:t>ted@w3c.org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634320" y="2929680"/>
            <a:ext cx="10337400" cy="669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Backup Slides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634320" y="2929680"/>
            <a:ext cx="10337400" cy="669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 Signal Specification (VSS)</a:t>
            </a:r>
            <a:br>
              <a:rPr dirty="0"/>
            </a:br>
            <a:r>
              <a:rPr lang="en-US" sz="24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 Signal </a:t>
            </a:r>
            <a:r>
              <a:rPr lang="en-US" sz="2400" b="1" i="1" spc="-1" dirty="0">
                <a:solidFill>
                  <a:srgbClr val="000000"/>
                </a:solidFill>
                <a:latin typeface="Arial"/>
                <a:ea typeface="ＭＳ Ｐゴシック"/>
              </a:rPr>
              <a:t>Tree Definition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 Format – Branch Description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1265040" y="4220280"/>
            <a:ext cx="9677160" cy="1905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Fields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type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– set to 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branch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for a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branch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and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rbranch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for a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resource branch</a:t>
            </a:r>
            <a:endParaRPr lang="en-US" sz="24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description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– informative text describing the branch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1265040" y="1517400"/>
            <a:ext cx="9677160" cy="1972440"/>
          </a:xfrm>
          <a:prstGeom prst="roundRect">
            <a:avLst>
              <a:gd name="adj" fmla="val 791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n-US" sz="2000" b="0" strike="noStrike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Vehicle.Drivetrain.Transmission</a:t>
            </a: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: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type: branch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description: Transmission-specific data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 Format – Signal Description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1219320" y="4220280"/>
            <a:ext cx="9722880" cy="1905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7500" lnSpcReduction="2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Fields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datatype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– data type expressed as France IDL data type</a:t>
            </a: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– signal type: 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sensor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actuator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unit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– SI unit unless the type is Boolean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min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max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– unless the type is Boolean or enumeration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enum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– enumeration values for enumeration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description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– informative text describing the signal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1219320" y="1517400"/>
            <a:ext cx="9722880" cy="2481480"/>
          </a:xfrm>
          <a:prstGeom prst="roundRect">
            <a:avLst>
              <a:gd name="adj" fmla="val 791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n-US" sz="2000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Vehicle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.Drivetrain.Transmission.Speed</a:t>
            </a: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: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datatype: Int32</a:t>
            </a:r>
            <a:b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type: sensor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min: -250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max: 250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unit: m/s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description: Current vehicle speed, sensed by gearbox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Specification Format – Resource Branch Description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TextShape 2"/>
          <p:cNvSpPr txBox="1"/>
          <p:nvPr/>
        </p:nvSpPr>
        <p:spPr>
          <a:xfrm>
            <a:off x="1310760" y="4613120"/>
            <a:ext cx="9615960" cy="1818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Resource branches can only host element nodes (leaves).</a:t>
            </a: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Element nodes of resource branches can be created dynamically, for instance the media files stored on a media, a playlist, etc.</a:t>
            </a:r>
            <a:endParaRPr lang="en-US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The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rbranch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fields describe the element nodes.</a:t>
            </a:r>
          </a:p>
        </p:txBody>
      </p:sp>
      <p:sp>
        <p:nvSpPr>
          <p:cNvPr id="439" name="CustomShape 3"/>
          <p:cNvSpPr/>
          <p:nvPr/>
        </p:nvSpPr>
        <p:spPr>
          <a:xfrm>
            <a:off x="1005960" y="938280"/>
            <a:ext cx="9615960" cy="3511800"/>
          </a:xfrm>
          <a:prstGeom prst="roundRect">
            <a:avLst>
              <a:gd name="adj" fmla="val 7917"/>
            </a:avLst>
          </a:prstGeom>
          <a:solidFill>
            <a:schemeClr val="accent4"/>
          </a:solidFill>
          <a:ln w="38160">
            <a:solidFill>
              <a:schemeClr val="accent5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n-US" sz="2000" b="0" strike="noStrike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Vehicle.Media.Items</a:t>
            </a: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: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ourier New"/>
                <a:ea typeface="ＭＳ Ｐゴシック"/>
              </a:rPr>
              <a:t>type: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rbranch</a:t>
            </a:r>
            <a:br>
              <a:rPr dirty="0"/>
            </a:br>
            <a:r>
              <a:rPr lang="en-US" sz="2000" spc="-1" dirty="0">
                <a:solidFill>
                  <a:srgbClr val="FFFFFF"/>
                </a:solidFill>
                <a:latin typeface="Courier New"/>
                <a:ea typeface="ＭＳ Ｐゴシック"/>
              </a:rPr>
              <a:t>description: The media item object…</a:t>
            </a:r>
            <a:br>
              <a:rPr dirty="0"/>
            </a:br>
            <a:r>
              <a:rPr lang="en-US" sz="2000" spc="-1" dirty="0">
                <a:solidFill>
                  <a:srgbClr val="FFFFFF"/>
                </a:solidFill>
                <a:latin typeface="Courier New"/>
                <a:ea typeface="ＭＳ Ｐゴシック"/>
              </a:rPr>
              <a:t>child-type: </a:t>
            </a:r>
            <a:r>
              <a:rPr lang="en-US" sz="2000" spc="-1" dirty="0" err="1">
                <a:solidFill>
                  <a:srgbClr val="FFFFFF"/>
                </a:solidFill>
                <a:latin typeface="Courier New"/>
                <a:ea typeface="ＭＳ Ｐゴシック"/>
              </a:rPr>
              <a:t>mediaItemObject</a:t>
            </a:r>
            <a:br>
              <a:rPr lang="en-US" sz="2000" spc="-1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child-properties: 3</a:t>
            </a:r>
            <a:b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</a:b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prop-name: [“id”, “name”, “</a:t>
            </a:r>
            <a:r>
              <a:rPr lang="en-US" sz="2000" spc="-1" dirty="0" err="1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uri</a:t>
            </a: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”]</a:t>
            </a:r>
            <a:b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</a:b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prop-description: [“item id”, “item-name”, “object </a:t>
            </a:r>
            <a:r>
              <a:rPr lang="en-US" sz="2000" spc="-1" dirty="0" err="1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uri</a:t>
            </a: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”]</a:t>
            </a:r>
            <a:b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</a:b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prop-type: [“string”, “string”, “string”]</a:t>
            </a:r>
            <a:b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</a:b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prop-format: [“</a:t>
            </a:r>
            <a:r>
              <a:rPr lang="en-US" sz="2000" spc="-1" dirty="0" err="1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uuid</a:t>
            </a: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”, “”, “</a:t>
            </a:r>
            <a:r>
              <a:rPr lang="en-US" sz="2000" spc="-1" dirty="0" err="1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uri</a:t>
            </a: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”]</a:t>
            </a: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prop-unit: [“”, “”, “”]</a:t>
            </a: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n-US" sz="2000" spc="-1" dirty="0">
                <a:solidFill>
                  <a:srgbClr val="FFFFFF"/>
                </a:solidFill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prop-value: [“”, “”, “”]</a:t>
            </a:r>
            <a:endParaRPr lang="en-US" sz="2000" spc="-1" dirty="0">
              <a:solidFill>
                <a:srgbClr val="FFFFFF"/>
              </a:solidFill>
              <a:latin typeface="Courier New"/>
              <a:ea typeface="ＭＳ Ｐゴシック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Aggregate File Inclusion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1508760" y="4318560"/>
            <a:ext cx="9128520" cy="1807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 lnSpcReduction="2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 signal specification files (vspec) can include other vspec file using the </a:t>
            </a:r>
            <a:r>
              <a:rPr lang="en-US" sz="2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directive.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Content of the included file is inserted into the including file at the position of the </a:t>
            </a:r>
            <a:r>
              <a:rPr lang="en-US" sz="2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directive.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Facilitates collaboration and minimizes editorial conflicts.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CustomShape 3"/>
          <p:cNvSpPr/>
          <p:nvPr/>
        </p:nvSpPr>
        <p:spPr>
          <a:xfrm>
            <a:off x="1935360" y="2202120"/>
            <a:ext cx="1828440" cy="562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43" name="CustomShape 4"/>
          <p:cNvSpPr/>
          <p:nvPr/>
        </p:nvSpPr>
        <p:spPr>
          <a:xfrm>
            <a:off x="4343760" y="1311840"/>
            <a:ext cx="1828440" cy="562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attribute.vspec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44" name="CustomShape 5"/>
          <p:cNvSpPr/>
          <p:nvPr/>
        </p:nvSpPr>
        <p:spPr>
          <a:xfrm>
            <a:off x="4343760" y="2202120"/>
            <a:ext cx="1828440" cy="562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signal.vspec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45" name="CustomShape 6"/>
          <p:cNvSpPr/>
          <p:nvPr/>
        </p:nvSpPr>
        <p:spPr>
          <a:xfrm>
            <a:off x="4343760" y="3130560"/>
            <a:ext cx="1828440" cy="562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46" name="CustomShape 7"/>
          <p:cNvSpPr/>
          <p:nvPr/>
        </p:nvSpPr>
        <p:spPr>
          <a:xfrm flipH="1">
            <a:off x="3763440" y="1593000"/>
            <a:ext cx="579240" cy="89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7" name="CustomShape 8"/>
          <p:cNvSpPr/>
          <p:nvPr/>
        </p:nvSpPr>
        <p:spPr>
          <a:xfrm flipH="1">
            <a:off x="3763440" y="2483640"/>
            <a:ext cx="579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8" name="CustomShape 9"/>
          <p:cNvSpPr/>
          <p:nvPr/>
        </p:nvSpPr>
        <p:spPr>
          <a:xfrm flipH="1" flipV="1">
            <a:off x="3763440" y="2482920"/>
            <a:ext cx="579240" cy="92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9" name="CustomShape 10"/>
          <p:cNvSpPr/>
          <p:nvPr/>
        </p:nvSpPr>
        <p:spPr>
          <a:xfrm>
            <a:off x="6622920" y="1719360"/>
            <a:ext cx="3606120" cy="1814400"/>
          </a:xfrm>
          <a:prstGeom prst="roundRect">
            <a:avLst>
              <a:gd name="adj" fmla="val 6699"/>
            </a:avLst>
          </a:prstGeom>
          <a:solidFill>
            <a:schemeClr val="bg2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top level vspec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attribute.vspec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signal.vspec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oem.vspec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50" name="CustomShape 11"/>
          <p:cNvSpPr/>
          <p:nvPr/>
        </p:nvSpPr>
        <p:spPr>
          <a:xfrm>
            <a:off x="6689880" y="140472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vss.vspec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W3C Automotive Working Group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1D77CDFC-C15C-45D4-B3CE-A2DD8F20409D}"/>
              </a:ext>
            </a:extLst>
          </p:cNvPr>
          <p:cNvSpPr txBox="1"/>
          <p:nvPr/>
        </p:nvSpPr>
        <p:spPr>
          <a:xfrm>
            <a:off x="438840" y="990000"/>
            <a:ext cx="10945440" cy="5054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Mission – develop specifications for an open web platform for developers to access vehicle data through IVI systems and vehicle data protocols</a:t>
            </a: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74 Participants from Companies and 12 Invited Experts</a:t>
            </a: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Participating Companies – 360, Access, Alibaba Group, APTPOD, Audi, Baidu, Caruso GmbH, ETRI, Fraunhofer Gesellschaft, GENIVI Alliance, Geotab, HTML5 Converged Technology Forum,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Igalia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IBM, INRIX,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Institut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Telecom, International Forecourt Standards Forum, Jaguar Land Rover, KDDI, LG Electronics, Mitsubishi Electric,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Vinli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Volvo Cars, VW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Status – Vehicle Information Service Specification (VISS) is currently in Candidate Recommendation (CR) state to become an official W3C standard.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50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Reuse File Inclusion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TextShape 2"/>
          <p:cNvSpPr txBox="1"/>
          <p:nvPr/>
        </p:nvSpPr>
        <p:spPr>
          <a:xfrm>
            <a:off x="1447920" y="4781160"/>
            <a:ext cx="9204480" cy="1336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2500" lnSpcReduction="2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 fragments are included at a specific position of the signal tree.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Specification fragments can be reused and an update is automatically reflected everywhere where the fragment is used.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3" name="Group 3"/>
          <p:cNvGrpSpPr/>
          <p:nvPr/>
        </p:nvGrpSpPr>
        <p:grpSpPr>
          <a:xfrm>
            <a:off x="1190880" y="1250280"/>
            <a:ext cx="4187520" cy="3192120"/>
            <a:chOff x="1190880" y="1250280"/>
            <a:chExt cx="4187520" cy="3192120"/>
          </a:xfrm>
        </p:grpSpPr>
        <p:sp>
          <p:nvSpPr>
            <p:cNvPr id="454" name="CustomShape 4"/>
            <p:cNvSpPr/>
            <p:nvPr/>
          </p:nvSpPr>
          <p:spPr>
            <a:xfrm>
              <a:off x="2843280" y="125028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latin typeface="Arial"/>
                  <a:ea typeface="ＭＳ Ｐゴシック"/>
                </a:rPr>
                <a:t>Vehicle</a:t>
              </a:r>
              <a:endParaRPr lang="en-US" sz="1000" b="0" strike="noStrike" spc="-1" dirty="0">
                <a:latin typeface="Arial"/>
              </a:endParaRPr>
            </a:p>
          </p:txBody>
        </p:sp>
        <p:sp>
          <p:nvSpPr>
            <p:cNvPr id="455" name="CustomShape 5"/>
            <p:cNvSpPr/>
            <p:nvPr/>
          </p:nvSpPr>
          <p:spPr>
            <a:xfrm>
              <a:off x="2843280" y="175896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Cabin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56" name="CustomShape 6"/>
            <p:cNvSpPr/>
            <p:nvPr/>
          </p:nvSpPr>
          <p:spPr>
            <a:xfrm>
              <a:off x="2843280" y="226764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Door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57" name="CustomShape 7"/>
            <p:cNvSpPr/>
            <p:nvPr/>
          </p:nvSpPr>
          <p:spPr>
            <a:xfrm>
              <a:off x="1389960" y="366336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Open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58" name="Line 8"/>
            <p:cNvSpPr/>
            <p:nvPr/>
          </p:nvSpPr>
          <p:spPr>
            <a:xfrm>
              <a:off x="3299040" y="1582920"/>
              <a:ext cx="0" cy="17568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59" name="Line 9"/>
            <p:cNvSpPr/>
            <p:nvPr/>
          </p:nvSpPr>
          <p:spPr>
            <a:xfrm flipH="1">
              <a:off x="1646640" y="3054960"/>
              <a:ext cx="527040" cy="17568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60" name="Line 10"/>
            <p:cNvSpPr/>
            <p:nvPr/>
          </p:nvSpPr>
          <p:spPr>
            <a:xfrm>
              <a:off x="3299040" y="2600640"/>
              <a:ext cx="1068120" cy="1213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61" name="Line 11"/>
            <p:cNvSpPr/>
            <p:nvPr/>
          </p:nvSpPr>
          <p:spPr>
            <a:xfrm flipH="1">
              <a:off x="2173680" y="2600640"/>
              <a:ext cx="1125360" cy="1213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62" name="Line 12"/>
            <p:cNvSpPr/>
            <p:nvPr/>
          </p:nvSpPr>
          <p:spPr>
            <a:xfrm>
              <a:off x="3299040" y="2091600"/>
              <a:ext cx="0" cy="17604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63" name="CustomShape 13"/>
            <p:cNvSpPr/>
            <p:nvPr/>
          </p:nvSpPr>
          <p:spPr>
            <a:xfrm>
              <a:off x="1717560" y="272232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Row1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64" name="CustomShape 14"/>
            <p:cNvSpPr/>
            <p:nvPr/>
          </p:nvSpPr>
          <p:spPr>
            <a:xfrm>
              <a:off x="1190880" y="323100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Left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65" name="CustomShape 15"/>
            <p:cNvSpPr/>
            <p:nvPr/>
          </p:nvSpPr>
          <p:spPr>
            <a:xfrm>
              <a:off x="2253600" y="322416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Right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66" name="CustomShape 16"/>
            <p:cNvSpPr/>
            <p:nvPr/>
          </p:nvSpPr>
          <p:spPr>
            <a:xfrm>
              <a:off x="3911400" y="272232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Row2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67" name="CustomShape 17"/>
            <p:cNvSpPr/>
            <p:nvPr/>
          </p:nvSpPr>
          <p:spPr>
            <a:xfrm>
              <a:off x="3384360" y="323100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Left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68" name="CustomShape 18"/>
            <p:cNvSpPr/>
            <p:nvPr/>
          </p:nvSpPr>
          <p:spPr>
            <a:xfrm>
              <a:off x="4447440" y="3224160"/>
              <a:ext cx="911880" cy="332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Right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69" name="CustomShape 19"/>
            <p:cNvSpPr/>
            <p:nvPr/>
          </p:nvSpPr>
          <p:spPr>
            <a:xfrm>
              <a:off x="1389960" y="410976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Locked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70" name="CustomShape 20"/>
            <p:cNvSpPr/>
            <p:nvPr/>
          </p:nvSpPr>
          <p:spPr>
            <a:xfrm>
              <a:off x="2452680" y="366336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Open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71" name="CustomShape 21"/>
            <p:cNvSpPr/>
            <p:nvPr/>
          </p:nvSpPr>
          <p:spPr>
            <a:xfrm>
              <a:off x="2452680" y="410976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Locked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72" name="CustomShape 22"/>
            <p:cNvSpPr/>
            <p:nvPr/>
          </p:nvSpPr>
          <p:spPr>
            <a:xfrm>
              <a:off x="3583800" y="366192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Open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73" name="CustomShape 23"/>
            <p:cNvSpPr/>
            <p:nvPr/>
          </p:nvSpPr>
          <p:spPr>
            <a:xfrm>
              <a:off x="3583800" y="410868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Locked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74" name="CustomShape 24"/>
            <p:cNvSpPr/>
            <p:nvPr/>
          </p:nvSpPr>
          <p:spPr>
            <a:xfrm>
              <a:off x="4665960" y="366336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Open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75" name="CustomShape 25"/>
            <p:cNvSpPr/>
            <p:nvPr/>
          </p:nvSpPr>
          <p:spPr>
            <a:xfrm>
              <a:off x="4665960" y="4109760"/>
              <a:ext cx="712440" cy="33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Locked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76" name="Line 26"/>
            <p:cNvSpPr/>
            <p:nvPr/>
          </p:nvSpPr>
          <p:spPr>
            <a:xfrm>
              <a:off x="2173680" y="3054960"/>
              <a:ext cx="535680" cy="16884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77" name="Line 27"/>
            <p:cNvSpPr/>
            <p:nvPr/>
          </p:nvSpPr>
          <p:spPr>
            <a:xfrm flipH="1">
              <a:off x="3840480" y="3054960"/>
              <a:ext cx="526680" cy="17568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78" name="Line 28"/>
            <p:cNvSpPr/>
            <p:nvPr/>
          </p:nvSpPr>
          <p:spPr>
            <a:xfrm>
              <a:off x="4367160" y="3054960"/>
              <a:ext cx="536040" cy="16884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79" name="CustomShape 29"/>
            <p:cNvSpPr/>
            <p:nvPr/>
          </p:nvSpPr>
          <p:spPr>
            <a:xfrm rot="5400000">
              <a:off x="1386000" y="3568320"/>
              <a:ext cx="265320" cy="256320"/>
            </a:xfrm>
            <a:prstGeom prst="bentConnector4">
              <a:avLst>
                <a:gd name="adj1" fmla="val 18677"/>
                <a:gd name="adj2" fmla="val 169643"/>
              </a:avLst>
            </a:prstGeom>
            <a:noFill/>
            <a:ln>
              <a:solidFill>
                <a:schemeClr val="accent5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81" name="CustomShape 31"/>
            <p:cNvSpPr/>
            <p:nvPr/>
          </p:nvSpPr>
          <p:spPr>
            <a:xfrm rot="5400000">
              <a:off x="2445480" y="3565080"/>
              <a:ext cx="272160" cy="256320"/>
            </a:xfrm>
            <a:prstGeom prst="bentConnector4">
              <a:avLst>
                <a:gd name="adj1" fmla="val 19460"/>
                <a:gd name="adj2" fmla="val 169643"/>
              </a:avLst>
            </a:prstGeom>
            <a:noFill/>
            <a:ln>
              <a:solidFill>
                <a:schemeClr val="accent5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83" name="CustomShape 33"/>
            <p:cNvSpPr/>
            <p:nvPr/>
          </p:nvSpPr>
          <p:spPr>
            <a:xfrm rot="5400000">
              <a:off x="3580200" y="3567960"/>
              <a:ext cx="264240" cy="256320"/>
            </a:xfrm>
            <a:prstGeom prst="bentConnector4">
              <a:avLst>
                <a:gd name="adj1" fmla="val 18533"/>
                <a:gd name="adj2" fmla="val 169643"/>
              </a:avLst>
            </a:prstGeom>
            <a:noFill/>
            <a:ln>
              <a:solidFill>
                <a:schemeClr val="accent5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85" name="CustomShape 35"/>
            <p:cNvSpPr/>
            <p:nvPr/>
          </p:nvSpPr>
          <p:spPr>
            <a:xfrm rot="5400000">
              <a:off x="4648680" y="3574800"/>
              <a:ext cx="272160" cy="236880"/>
            </a:xfrm>
            <a:prstGeom prst="bentConnector4">
              <a:avLst>
                <a:gd name="adj1" fmla="val 19460"/>
                <a:gd name="adj2" fmla="val 175399"/>
              </a:avLst>
            </a:prstGeom>
            <a:noFill/>
            <a:ln>
              <a:solidFill>
                <a:schemeClr val="accent5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487" name="CustomShape 37"/>
          <p:cNvSpPr/>
          <p:nvPr/>
        </p:nvSpPr>
        <p:spPr>
          <a:xfrm>
            <a:off x="5559120" y="1564560"/>
            <a:ext cx="3606120" cy="1384200"/>
          </a:xfrm>
          <a:prstGeom prst="roundRect">
            <a:avLst>
              <a:gd name="adj" fmla="val 6699"/>
            </a:avLst>
          </a:prstGeom>
          <a:solidFill>
            <a:schemeClr val="bg2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door signals</a:t>
            </a:r>
            <a:endParaRPr lang="en-US" sz="12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Open: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type: Boolean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description: Door is open</a:t>
            </a:r>
            <a:endParaRPr lang="en-US" sz="12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Locked: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type: Boolean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description: Door is locked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88" name="CustomShape 38"/>
          <p:cNvSpPr/>
          <p:nvPr/>
        </p:nvSpPr>
        <p:spPr>
          <a:xfrm>
            <a:off x="5626080" y="125028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door.vspec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9" name="CustomShape 39"/>
          <p:cNvSpPr/>
          <p:nvPr/>
        </p:nvSpPr>
        <p:spPr>
          <a:xfrm>
            <a:off x="5579640" y="3448800"/>
            <a:ext cx="4723200" cy="1176840"/>
          </a:xfrm>
          <a:prstGeom prst="roundRect">
            <a:avLst>
              <a:gd name="adj" fmla="val 6699"/>
            </a:avLst>
          </a:prstGeom>
          <a:solidFill>
            <a:schemeClr val="bg2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doors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door.vspec Signal.Cabin.Door.Row1.Left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door.vspec Signal.Cabin.Door.Row1.Right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door.vspec Signal.Cabin.Door.Row2.Left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door.vspec Signal.Cabin.Door.Row2.Right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490" name="CustomShape 40"/>
          <p:cNvSpPr/>
          <p:nvPr/>
        </p:nvSpPr>
        <p:spPr>
          <a:xfrm>
            <a:off x="5646240" y="313416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cabin.vspec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" name="CustomShape 29">
            <a:extLst>
              <a:ext uri="{FF2B5EF4-FFF2-40B4-BE49-F238E27FC236}">
                <a16:creationId xmlns:a16="http://schemas.microsoft.com/office/drawing/2014/main" id="{AEA9035E-B806-4D73-AB70-15ED39C31852}"/>
              </a:ext>
            </a:extLst>
          </p:cNvPr>
          <p:cNvSpPr/>
          <p:nvPr/>
        </p:nvSpPr>
        <p:spPr>
          <a:xfrm rot="5400000">
            <a:off x="1396140" y="4015100"/>
            <a:ext cx="265320" cy="256320"/>
          </a:xfrm>
          <a:prstGeom prst="bentConnector4">
            <a:avLst>
              <a:gd name="adj1" fmla="val 18677"/>
              <a:gd name="adj2" fmla="val 169643"/>
            </a:avLst>
          </a:prstGeom>
          <a:noFill/>
          <a:ln>
            <a:solidFill>
              <a:schemeClr val="accent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29">
            <a:extLst>
              <a:ext uri="{FF2B5EF4-FFF2-40B4-BE49-F238E27FC236}">
                <a16:creationId xmlns:a16="http://schemas.microsoft.com/office/drawing/2014/main" id="{B07520F7-89FC-46FF-BDA0-6F881618CEDA}"/>
              </a:ext>
            </a:extLst>
          </p:cNvPr>
          <p:cNvSpPr/>
          <p:nvPr/>
        </p:nvSpPr>
        <p:spPr>
          <a:xfrm rot="5400000">
            <a:off x="2429900" y="4015100"/>
            <a:ext cx="265320" cy="256320"/>
          </a:xfrm>
          <a:prstGeom prst="bentConnector4">
            <a:avLst>
              <a:gd name="adj1" fmla="val 18677"/>
              <a:gd name="adj2" fmla="val 169643"/>
            </a:avLst>
          </a:prstGeom>
          <a:noFill/>
          <a:ln>
            <a:solidFill>
              <a:schemeClr val="accent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9">
            <a:extLst>
              <a:ext uri="{FF2B5EF4-FFF2-40B4-BE49-F238E27FC236}">
                <a16:creationId xmlns:a16="http://schemas.microsoft.com/office/drawing/2014/main" id="{BC1ED6DF-24A5-4DE1-8EB0-1EB3A5E0A53B}"/>
              </a:ext>
            </a:extLst>
          </p:cNvPr>
          <p:cNvSpPr/>
          <p:nvPr/>
        </p:nvSpPr>
        <p:spPr>
          <a:xfrm rot="5400000">
            <a:off x="3546000" y="4015100"/>
            <a:ext cx="265320" cy="256320"/>
          </a:xfrm>
          <a:prstGeom prst="bentConnector4">
            <a:avLst>
              <a:gd name="adj1" fmla="val 18677"/>
              <a:gd name="adj2" fmla="val 169643"/>
            </a:avLst>
          </a:prstGeom>
          <a:noFill/>
          <a:ln>
            <a:solidFill>
              <a:schemeClr val="accent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29">
            <a:extLst>
              <a:ext uri="{FF2B5EF4-FFF2-40B4-BE49-F238E27FC236}">
                <a16:creationId xmlns:a16="http://schemas.microsoft.com/office/drawing/2014/main" id="{58E2666B-41BF-4F85-BF85-B6FDD5948C4A}"/>
              </a:ext>
            </a:extLst>
          </p:cNvPr>
          <p:cNvSpPr/>
          <p:nvPr/>
        </p:nvSpPr>
        <p:spPr>
          <a:xfrm rot="5400000">
            <a:off x="4677120" y="4015100"/>
            <a:ext cx="265320" cy="256320"/>
          </a:xfrm>
          <a:prstGeom prst="bentConnector4">
            <a:avLst>
              <a:gd name="adj1" fmla="val 18677"/>
              <a:gd name="adj2" fmla="val 169643"/>
            </a:avLst>
          </a:prstGeom>
          <a:noFill/>
          <a:ln>
            <a:solidFill>
              <a:schemeClr val="accent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Private OEM Extensions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4875120" y="1411200"/>
            <a:ext cx="3062880" cy="2809080"/>
          </a:xfrm>
          <a:prstGeom prst="roundRect">
            <a:avLst>
              <a:gd name="adj" fmla="val 9203"/>
            </a:avLst>
          </a:prstGeom>
          <a:solidFill>
            <a:schemeClr val="bg2"/>
          </a:solidFill>
          <a:ln w="3816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3" name="CustomShape 3"/>
          <p:cNvSpPr/>
          <p:nvPr/>
        </p:nvSpPr>
        <p:spPr>
          <a:xfrm>
            <a:off x="587880" y="1411200"/>
            <a:ext cx="3983760" cy="2809080"/>
          </a:xfrm>
          <a:prstGeom prst="roundRect">
            <a:avLst>
              <a:gd name="adj" fmla="val 9203"/>
            </a:avLst>
          </a:prstGeom>
          <a:solidFill>
            <a:schemeClr val="bg2"/>
          </a:solidFill>
          <a:ln w="3816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" name="CustomShape 4"/>
          <p:cNvSpPr/>
          <p:nvPr/>
        </p:nvSpPr>
        <p:spPr>
          <a:xfrm>
            <a:off x="2802960" y="1097640"/>
            <a:ext cx="134640" cy="124920"/>
          </a:xfrm>
          <a:prstGeom prst="flowChartConnector">
            <a:avLst/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" name="Line 5"/>
          <p:cNvSpPr/>
          <p:nvPr/>
        </p:nvSpPr>
        <p:spPr>
          <a:xfrm flipH="1">
            <a:off x="2146680" y="1222920"/>
            <a:ext cx="723600" cy="41112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6" name="Line 6"/>
          <p:cNvSpPr/>
          <p:nvPr/>
        </p:nvSpPr>
        <p:spPr>
          <a:xfrm>
            <a:off x="2870280" y="1222920"/>
            <a:ext cx="631440" cy="4161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grpSp>
        <p:nvGrpSpPr>
          <p:cNvPr id="497" name="Group 7"/>
          <p:cNvGrpSpPr/>
          <p:nvPr/>
        </p:nvGrpSpPr>
        <p:grpSpPr>
          <a:xfrm>
            <a:off x="731880" y="1634040"/>
            <a:ext cx="3583800" cy="2488680"/>
            <a:chOff x="731880" y="1634040"/>
            <a:chExt cx="3583800" cy="2488680"/>
          </a:xfrm>
        </p:grpSpPr>
        <p:sp>
          <p:nvSpPr>
            <p:cNvPr id="498" name="CustomShape 8"/>
            <p:cNvSpPr/>
            <p:nvPr/>
          </p:nvSpPr>
          <p:spPr>
            <a:xfrm>
              <a:off x="731880" y="2746440"/>
              <a:ext cx="582840" cy="281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Body Type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9" name="CustomShape 9"/>
            <p:cNvSpPr/>
            <p:nvPr/>
          </p:nvSpPr>
          <p:spPr>
            <a:xfrm>
              <a:off x="867960" y="218124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Body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0" name="CustomShape 10"/>
            <p:cNvSpPr/>
            <p:nvPr/>
          </p:nvSpPr>
          <p:spPr>
            <a:xfrm>
              <a:off x="1773720" y="163404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Attribute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1" name="CustomShape 11"/>
            <p:cNvSpPr/>
            <p:nvPr/>
          </p:nvSpPr>
          <p:spPr>
            <a:xfrm>
              <a:off x="3129120" y="163908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Signal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2" name="CustomShape 12"/>
            <p:cNvSpPr/>
            <p:nvPr/>
          </p:nvSpPr>
          <p:spPr>
            <a:xfrm>
              <a:off x="1773720" y="218124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Cabin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3" name="CustomShape 13"/>
            <p:cNvSpPr/>
            <p:nvPr/>
          </p:nvSpPr>
          <p:spPr>
            <a:xfrm>
              <a:off x="1482120" y="2746440"/>
              <a:ext cx="582840" cy="281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Refuel Position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4" name="CustomShape 14"/>
            <p:cNvSpPr/>
            <p:nvPr/>
          </p:nvSpPr>
          <p:spPr>
            <a:xfrm>
              <a:off x="1773720" y="329364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Door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5" name="CustomShape 15"/>
            <p:cNvSpPr/>
            <p:nvPr/>
          </p:nvSpPr>
          <p:spPr>
            <a:xfrm>
              <a:off x="1855440" y="3840840"/>
              <a:ext cx="582840" cy="281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Count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6" name="CustomShape 16"/>
            <p:cNvSpPr/>
            <p:nvPr/>
          </p:nvSpPr>
          <p:spPr>
            <a:xfrm>
              <a:off x="2688480" y="218124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Body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7" name="CustomShape 17"/>
            <p:cNvSpPr/>
            <p:nvPr/>
          </p:nvSpPr>
          <p:spPr>
            <a:xfrm>
              <a:off x="3569760" y="218124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Chassis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8" name="CustomShape 18"/>
            <p:cNvSpPr/>
            <p:nvPr/>
          </p:nvSpPr>
          <p:spPr>
            <a:xfrm>
              <a:off x="2688480" y="2746440"/>
              <a:ext cx="745920" cy="2818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Trunk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09" name="CustomShape 19"/>
            <p:cNvSpPr/>
            <p:nvPr/>
          </p:nvSpPr>
          <p:spPr>
            <a:xfrm>
              <a:off x="2646360" y="3300840"/>
              <a:ext cx="582840" cy="281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Open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0" name="CustomShape 20"/>
            <p:cNvSpPr/>
            <p:nvPr/>
          </p:nvSpPr>
          <p:spPr>
            <a:xfrm>
              <a:off x="3375360" y="3293640"/>
              <a:ext cx="582840" cy="281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Locked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1" name="Line 21"/>
            <p:cNvSpPr/>
            <p:nvPr/>
          </p:nvSpPr>
          <p:spPr>
            <a:xfrm flipH="1">
              <a:off x="1240920" y="1916280"/>
              <a:ext cx="905760" cy="26496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2" name="Line 22"/>
            <p:cNvSpPr/>
            <p:nvPr/>
          </p:nvSpPr>
          <p:spPr>
            <a:xfrm>
              <a:off x="2146680" y="1916280"/>
              <a:ext cx="0" cy="26496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3" name="Line 23"/>
            <p:cNvSpPr/>
            <p:nvPr/>
          </p:nvSpPr>
          <p:spPr>
            <a:xfrm flipH="1">
              <a:off x="3061080" y="1921320"/>
              <a:ext cx="440640" cy="2599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4" name="Line 24"/>
            <p:cNvSpPr/>
            <p:nvPr/>
          </p:nvSpPr>
          <p:spPr>
            <a:xfrm>
              <a:off x="3501720" y="1921320"/>
              <a:ext cx="440640" cy="2599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5" name="Line 25"/>
            <p:cNvSpPr/>
            <p:nvPr/>
          </p:nvSpPr>
          <p:spPr>
            <a:xfrm flipH="1">
              <a:off x="1023120" y="2463480"/>
              <a:ext cx="217800" cy="28260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6" name="Line 26"/>
            <p:cNvSpPr/>
            <p:nvPr/>
          </p:nvSpPr>
          <p:spPr>
            <a:xfrm>
              <a:off x="1240920" y="2463480"/>
              <a:ext cx="532800" cy="28260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7" name="Line 27"/>
            <p:cNvSpPr/>
            <p:nvPr/>
          </p:nvSpPr>
          <p:spPr>
            <a:xfrm>
              <a:off x="2146680" y="2463480"/>
              <a:ext cx="0" cy="82980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8" name="Line 28"/>
            <p:cNvSpPr/>
            <p:nvPr/>
          </p:nvSpPr>
          <p:spPr>
            <a:xfrm>
              <a:off x="2146680" y="3575520"/>
              <a:ext cx="0" cy="26496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9" name="Line 29"/>
            <p:cNvSpPr/>
            <p:nvPr/>
          </p:nvSpPr>
          <p:spPr>
            <a:xfrm>
              <a:off x="3061080" y="2463480"/>
              <a:ext cx="0" cy="28260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0" name="Line 30"/>
            <p:cNvSpPr/>
            <p:nvPr/>
          </p:nvSpPr>
          <p:spPr>
            <a:xfrm flipH="1">
              <a:off x="2937960" y="3028320"/>
              <a:ext cx="123120" cy="2725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1" name="Line 31"/>
            <p:cNvSpPr/>
            <p:nvPr/>
          </p:nvSpPr>
          <p:spPr>
            <a:xfrm>
              <a:off x="3061080" y="3028320"/>
              <a:ext cx="605880" cy="26496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grpSp>
        <p:nvGrpSpPr>
          <p:cNvPr id="522" name="Group 32"/>
          <p:cNvGrpSpPr/>
          <p:nvPr/>
        </p:nvGrpSpPr>
        <p:grpSpPr>
          <a:xfrm>
            <a:off x="4978080" y="1961640"/>
            <a:ext cx="2849400" cy="1918800"/>
            <a:chOff x="4978080" y="1961640"/>
            <a:chExt cx="2849400" cy="1918800"/>
          </a:xfrm>
        </p:grpSpPr>
        <p:sp>
          <p:nvSpPr>
            <p:cNvPr id="523" name="CustomShape 33"/>
            <p:cNvSpPr/>
            <p:nvPr/>
          </p:nvSpPr>
          <p:spPr>
            <a:xfrm>
              <a:off x="6010920" y="1961640"/>
              <a:ext cx="804960" cy="2995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Private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24" name="Line 34"/>
            <p:cNvSpPr/>
            <p:nvPr/>
          </p:nvSpPr>
          <p:spPr>
            <a:xfrm>
              <a:off x="5641920" y="3436200"/>
              <a:ext cx="342720" cy="1447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5" name="CustomShape 35"/>
            <p:cNvSpPr/>
            <p:nvPr/>
          </p:nvSpPr>
          <p:spPr>
            <a:xfrm>
              <a:off x="6010920" y="2539080"/>
              <a:ext cx="804960" cy="2995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OEM_X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26" name="CustomShape 36"/>
            <p:cNvSpPr/>
            <p:nvPr/>
          </p:nvSpPr>
          <p:spPr>
            <a:xfrm>
              <a:off x="5178240" y="3136320"/>
              <a:ext cx="927360" cy="2995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Teleporter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27" name="CustomShape 37"/>
            <p:cNvSpPr/>
            <p:nvPr/>
          </p:nvSpPr>
          <p:spPr>
            <a:xfrm>
              <a:off x="4978080" y="3580920"/>
              <a:ext cx="629280" cy="299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Mode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28" name="Line 38"/>
            <p:cNvSpPr/>
            <p:nvPr/>
          </p:nvSpPr>
          <p:spPr>
            <a:xfrm>
              <a:off x="6413400" y="2261160"/>
              <a:ext cx="0" cy="27756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9" name="Line 39"/>
            <p:cNvSpPr/>
            <p:nvPr/>
          </p:nvSpPr>
          <p:spPr>
            <a:xfrm flipH="1">
              <a:off x="5641920" y="2838960"/>
              <a:ext cx="771480" cy="29736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0" name="Line 40"/>
            <p:cNvSpPr/>
            <p:nvPr/>
          </p:nvSpPr>
          <p:spPr>
            <a:xfrm flipH="1">
              <a:off x="5292360" y="3436200"/>
              <a:ext cx="349560" cy="1447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1" name="CustomShape 41"/>
            <p:cNvSpPr/>
            <p:nvPr/>
          </p:nvSpPr>
          <p:spPr>
            <a:xfrm>
              <a:off x="6722280" y="3129480"/>
              <a:ext cx="884160" cy="2995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ＭＳ Ｐゴシック"/>
                </a:rPr>
                <a:t>WarpDrive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32" name="CustomShape 42"/>
            <p:cNvSpPr/>
            <p:nvPr/>
          </p:nvSpPr>
          <p:spPr>
            <a:xfrm>
              <a:off x="6494400" y="3572280"/>
              <a:ext cx="629280" cy="299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Power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33" name="Line 43"/>
            <p:cNvSpPr/>
            <p:nvPr/>
          </p:nvSpPr>
          <p:spPr>
            <a:xfrm flipH="1">
              <a:off x="6809040" y="3429360"/>
              <a:ext cx="355320" cy="14256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4" name="CustomShape 44"/>
            <p:cNvSpPr/>
            <p:nvPr/>
          </p:nvSpPr>
          <p:spPr>
            <a:xfrm>
              <a:off x="5670000" y="3580920"/>
              <a:ext cx="629280" cy="299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…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35" name="CustomShape 45"/>
            <p:cNvSpPr/>
            <p:nvPr/>
          </p:nvSpPr>
          <p:spPr>
            <a:xfrm>
              <a:off x="7198200" y="3570840"/>
              <a:ext cx="629280" cy="299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AABC6"/>
                </a:gs>
                <a:gs pos="100000">
                  <a:srgbClr val="9CE5FF"/>
                </a:gs>
              </a:gsLst>
              <a:lin ang="16200000"/>
            </a:gradFill>
            <a:ln w="28440">
              <a:solidFill>
                <a:srgbClr val="299CB2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…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536" name="Line 46"/>
            <p:cNvSpPr/>
            <p:nvPr/>
          </p:nvSpPr>
          <p:spPr>
            <a:xfrm>
              <a:off x="6413400" y="2838960"/>
              <a:ext cx="750960" cy="29052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7" name="Line 47"/>
            <p:cNvSpPr/>
            <p:nvPr/>
          </p:nvSpPr>
          <p:spPr>
            <a:xfrm>
              <a:off x="7164360" y="3429360"/>
              <a:ext cx="348480" cy="141480"/>
            </a:xfrm>
            <a:prstGeom prst="line">
              <a:avLst/>
            </a:prstGeom>
            <a:ln>
              <a:solidFill>
                <a:schemeClr val="accent5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538" name="Line 48"/>
          <p:cNvSpPr/>
          <p:nvPr/>
        </p:nvSpPr>
        <p:spPr>
          <a:xfrm>
            <a:off x="2918160" y="1204560"/>
            <a:ext cx="3495240" cy="75672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9" name="CustomShape 49"/>
          <p:cNvSpPr/>
          <p:nvPr/>
        </p:nvSpPr>
        <p:spPr>
          <a:xfrm>
            <a:off x="779760" y="422064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440">
            <a:solidFill>
              <a:schemeClr val="accent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40" name="CustomShape 50"/>
          <p:cNvSpPr/>
          <p:nvPr/>
        </p:nvSpPr>
        <p:spPr>
          <a:xfrm>
            <a:off x="5051520" y="424800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440">
            <a:solidFill>
              <a:schemeClr val="accent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oem_x.vspec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41" name="CustomShape 51"/>
          <p:cNvSpPr/>
          <p:nvPr/>
        </p:nvSpPr>
        <p:spPr>
          <a:xfrm>
            <a:off x="8223840" y="2014200"/>
            <a:ext cx="3737520" cy="1983240"/>
          </a:xfrm>
          <a:prstGeom prst="roundRect">
            <a:avLst>
              <a:gd name="adj" fmla="val 6699"/>
            </a:avLst>
          </a:prstGeom>
          <a:solidFill>
            <a:schemeClr val="bg2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Include standard vspec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vss.spec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Add proprietary signals</a:t>
            </a: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Private.OEM_X.Teleporter.Mode:</a:t>
            </a:r>
            <a:br/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…</a:t>
            </a: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Private.OEM_X.WarpDrive:</a:t>
            </a:r>
            <a:br/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…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42" name="CustomShape 52"/>
          <p:cNvSpPr/>
          <p:nvPr/>
        </p:nvSpPr>
        <p:spPr>
          <a:xfrm>
            <a:off x="8305920" y="168624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oem_x.vspec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43" name="TextShape 53"/>
          <p:cNvSpPr txBox="1"/>
          <p:nvPr/>
        </p:nvSpPr>
        <p:spPr>
          <a:xfrm>
            <a:off x="1392840" y="4772880"/>
            <a:ext cx="10160640" cy="1352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0000" lnSpcReduction="2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OEMs can use GENIVI vspec as a starting point and add proprietary signals.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Use cases for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Reserved use by OEM and chosen vendors;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Public use by 3</a:t>
            </a:r>
            <a:r>
              <a:rPr lang="en-US" sz="2000" b="0" strike="noStrike" spc="-1" baseline="30000">
                <a:solidFill>
                  <a:srgbClr val="000000"/>
                </a:solidFill>
                <a:latin typeface="Arial"/>
                <a:ea typeface="ＭＳ Ｐゴシック"/>
              </a:rPr>
              <a:t>rd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party application developers.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Mature private extensions intended for public use can be submitted for VSS inclusion.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Attribute Declaration and Definition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587880" y="1411200"/>
            <a:ext cx="3065760" cy="2318040"/>
          </a:xfrm>
          <a:prstGeom prst="roundRect">
            <a:avLst>
              <a:gd name="adj" fmla="val 9203"/>
            </a:avLst>
          </a:prstGeom>
          <a:solidFill>
            <a:schemeClr val="bg2"/>
          </a:solidFill>
          <a:ln w="3816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6" name="CustomShape 3"/>
          <p:cNvSpPr/>
          <p:nvPr/>
        </p:nvSpPr>
        <p:spPr>
          <a:xfrm>
            <a:off x="3759840" y="1121400"/>
            <a:ext cx="134640" cy="124920"/>
          </a:xfrm>
          <a:prstGeom prst="flowChartConnector">
            <a:avLst/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7" name="Line 4"/>
          <p:cNvSpPr/>
          <p:nvPr/>
        </p:nvSpPr>
        <p:spPr>
          <a:xfrm flipH="1">
            <a:off x="2146680" y="1246680"/>
            <a:ext cx="1680480" cy="3873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8" name="CustomShape 5"/>
          <p:cNvSpPr/>
          <p:nvPr/>
        </p:nvSpPr>
        <p:spPr>
          <a:xfrm>
            <a:off x="731880" y="2746440"/>
            <a:ext cx="728280" cy="281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Body Type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549" name="CustomShape 6"/>
          <p:cNvSpPr/>
          <p:nvPr/>
        </p:nvSpPr>
        <p:spPr>
          <a:xfrm>
            <a:off x="1226520" y="218124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Body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550" name="CustomShape 7"/>
          <p:cNvSpPr/>
          <p:nvPr/>
        </p:nvSpPr>
        <p:spPr>
          <a:xfrm>
            <a:off x="1773720" y="163404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</a:t>
            </a:r>
            <a:endParaRPr lang="en-US" sz="1000" b="0" strike="noStrike" spc="-1" dirty="0">
              <a:latin typeface="Arial"/>
            </a:endParaRPr>
          </a:p>
        </p:txBody>
      </p:sp>
      <p:sp>
        <p:nvSpPr>
          <p:cNvPr id="551" name="CustomShape 8"/>
          <p:cNvSpPr/>
          <p:nvPr/>
        </p:nvSpPr>
        <p:spPr>
          <a:xfrm>
            <a:off x="2652840" y="218124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Cabin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552" name="CustomShape 9"/>
          <p:cNvSpPr/>
          <p:nvPr/>
        </p:nvSpPr>
        <p:spPr>
          <a:xfrm>
            <a:off x="1676520" y="2746440"/>
            <a:ext cx="720720" cy="281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RefuelPos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553" name="CustomShape 10"/>
          <p:cNvSpPr/>
          <p:nvPr/>
        </p:nvSpPr>
        <p:spPr>
          <a:xfrm>
            <a:off x="2652840" y="272268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Door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554" name="CustomShape 11"/>
          <p:cNvSpPr/>
          <p:nvPr/>
        </p:nvSpPr>
        <p:spPr>
          <a:xfrm>
            <a:off x="2734200" y="3247920"/>
            <a:ext cx="582840" cy="281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Count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555" name="Line 12"/>
          <p:cNvSpPr/>
          <p:nvPr/>
        </p:nvSpPr>
        <p:spPr>
          <a:xfrm flipH="1">
            <a:off x="1599480" y="1916280"/>
            <a:ext cx="547200" cy="264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6" name="Line 13"/>
          <p:cNvSpPr/>
          <p:nvPr/>
        </p:nvSpPr>
        <p:spPr>
          <a:xfrm>
            <a:off x="2146680" y="1916280"/>
            <a:ext cx="878760" cy="264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7" name="Line 14"/>
          <p:cNvSpPr/>
          <p:nvPr/>
        </p:nvSpPr>
        <p:spPr>
          <a:xfrm flipH="1">
            <a:off x="1095840" y="2463480"/>
            <a:ext cx="503640" cy="28260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8" name="Line 15"/>
          <p:cNvSpPr/>
          <p:nvPr/>
        </p:nvSpPr>
        <p:spPr>
          <a:xfrm>
            <a:off x="1599480" y="2463480"/>
            <a:ext cx="437400" cy="28260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9" name="Line 16"/>
          <p:cNvSpPr/>
          <p:nvPr/>
        </p:nvSpPr>
        <p:spPr>
          <a:xfrm>
            <a:off x="3025440" y="2463480"/>
            <a:ext cx="0" cy="25884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0" name="Line 17"/>
          <p:cNvSpPr/>
          <p:nvPr/>
        </p:nvSpPr>
        <p:spPr>
          <a:xfrm>
            <a:off x="3025440" y="3004560"/>
            <a:ext cx="0" cy="24300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1" name="CustomShape 18"/>
          <p:cNvSpPr/>
          <p:nvPr/>
        </p:nvSpPr>
        <p:spPr>
          <a:xfrm>
            <a:off x="731880" y="376056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440">
            <a:solidFill>
              <a:schemeClr val="accent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62" name="CustomShape 19"/>
          <p:cNvSpPr/>
          <p:nvPr/>
        </p:nvSpPr>
        <p:spPr>
          <a:xfrm>
            <a:off x="7607520" y="2014200"/>
            <a:ext cx="3737520" cy="1855800"/>
          </a:xfrm>
          <a:prstGeom prst="roundRect">
            <a:avLst>
              <a:gd name="adj" fmla="val 6699"/>
            </a:avLst>
          </a:prstGeom>
          <a:solidFill>
            <a:schemeClr val="bg2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# Include standard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vspec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#include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vss.spec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# Override/define attributes</a:t>
            </a:r>
            <a:endParaRPr lang="en-US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Vehicle.Body.BodyType</a:t>
            </a: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br>
              <a:rPr dirty="0"/>
            </a:b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value: Sedan</a:t>
            </a:r>
            <a:endParaRPr lang="en-US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Vehicle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.Cabin.Door.Count</a:t>
            </a: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br>
              <a:rPr dirty="0"/>
            </a:br>
            <a:r>
              <a:rPr lang="en-US" sz="1400" b="0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value: 4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563" name="CustomShape 20"/>
          <p:cNvSpPr/>
          <p:nvPr/>
        </p:nvSpPr>
        <p:spPr>
          <a:xfrm>
            <a:off x="7800840" y="171252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oem_x.vspec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64" name="TextShape 21"/>
          <p:cNvSpPr txBox="1"/>
          <p:nvPr/>
        </p:nvSpPr>
        <p:spPr>
          <a:xfrm>
            <a:off x="1392840" y="4500360"/>
            <a:ext cx="10160640" cy="1746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0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Standard VSS either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Only declares an attribute or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Declares and attribute and assigns a default value.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Declaration is overridden by definition in an OEM- or model-specific VSS file with the correct value.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CustomShape 22"/>
          <p:cNvSpPr/>
          <p:nvPr/>
        </p:nvSpPr>
        <p:spPr>
          <a:xfrm>
            <a:off x="3961080" y="1413360"/>
            <a:ext cx="3065760" cy="2318040"/>
          </a:xfrm>
          <a:prstGeom prst="roundRect">
            <a:avLst>
              <a:gd name="adj" fmla="val 9203"/>
            </a:avLst>
          </a:prstGeom>
          <a:solidFill>
            <a:schemeClr val="bg2"/>
          </a:solidFill>
          <a:ln w="3816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6" name="Line 23"/>
          <p:cNvSpPr/>
          <p:nvPr/>
        </p:nvSpPr>
        <p:spPr>
          <a:xfrm>
            <a:off x="3827160" y="1246680"/>
            <a:ext cx="1692720" cy="38952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7" name="CustomShape 24"/>
          <p:cNvSpPr/>
          <p:nvPr/>
        </p:nvSpPr>
        <p:spPr>
          <a:xfrm>
            <a:off x="4105080" y="2748600"/>
            <a:ext cx="858600" cy="281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Body Type</a:t>
            </a:r>
            <a:endParaRPr lang="en-US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value: Sedan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568" name="CustomShape 25"/>
          <p:cNvSpPr/>
          <p:nvPr/>
        </p:nvSpPr>
        <p:spPr>
          <a:xfrm>
            <a:off x="4599720" y="218376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Body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569" name="CustomShape 26"/>
          <p:cNvSpPr/>
          <p:nvPr/>
        </p:nvSpPr>
        <p:spPr>
          <a:xfrm>
            <a:off x="5146920" y="163656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</a:t>
            </a:r>
            <a:endParaRPr lang="en-US" sz="1000" b="0" strike="noStrike" spc="-1" dirty="0">
              <a:latin typeface="Arial"/>
            </a:endParaRPr>
          </a:p>
        </p:txBody>
      </p:sp>
      <p:sp>
        <p:nvSpPr>
          <p:cNvPr id="570" name="CustomShape 27"/>
          <p:cNvSpPr/>
          <p:nvPr/>
        </p:nvSpPr>
        <p:spPr>
          <a:xfrm>
            <a:off x="6025680" y="218376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Cabin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571" name="CustomShape 28"/>
          <p:cNvSpPr/>
          <p:nvPr/>
        </p:nvSpPr>
        <p:spPr>
          <a:xfrm>
            <a:off x="5049720" y="2748600"/>
            <a:ext cx="883440" cy="281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Refuelos</a:t>
            </a:r>
            <a:endParaRPr lang="en-US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value: rearleft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572" name="CustomShape 29"/>
          <p:cNvSpPr/>
          <p:nvPr/>
        </p:nvSpPr>
        <p:spPr>
          <a:xfrm>
            <a:off x="6025680" y="2724840"/>
            <a:ext cx="74592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Door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573" name="CustomShape 30"/>
          <p:cNvSpPr/>
          <p:nvPr/>
        </p:nvSpPr>
        <p:spPr>
          <a:xfrm>
            <a:off x="6025680" y="3250080"/>
            <a:ext cx="745920" cy="281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Count</a:t>
            </a:r>
            <a:endParaRPr lang="en-US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value: 4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574" name="Line 31"/>
          <p:cNvSpPr/>
          <p:nvPr/>
        </p:nvSpPr>
        <p:spPr>
          <a:xfrm flipH="1">
            <a:off x="4972680" y="1918440"/>
            <a:ext cx="547200" cy="264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5" name="Line 32"/>
          <p:cNvSpPr/>
          <p:nvPr/>
        </p:nvSpPr>
        <p:spPr>
          <a:xfrm>
            <a:off x="5519880" y="1918440"/>
            <a:ext cx="878760" cy="264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6" name="Line 33"/>
          <p:cNvSpPr/>
          <p:nvPr/>
        </p:nvSpPr>
        <p:spPr>
          <a:xfrm flipH="1">
            <a:off x="4534200" y="2465640"/>
            <a:ext cx="438480" cy="282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7" name="Line 34"/>
          <p:cNvSpPr/>
          <p:nvPr/>
        </p:nvSpPr>
        <p:spPr>
          <a:xfrm>
            <a:off x="4972680" y="2465640"/>
            <a:ext cx="519120" cy="282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8" name="Line 35"/>
          <p:cNvSpPr/>
          <p:nvPr/>
        </p:nvSpPr>
        <p:spPr>
          <a:xfrm>
            <a:off x="6398640" y="2465640"/>
            <a:ext cx="0" cy="25920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9" name="Line 36"/>
          <p:cNvSpPr/>
          <p:nvPr/>
        </p:nvSpPr>
        <p:spPr>
          <a:xfrm>
            <a:off x="6398640" y="3007080"/>
            <a:ext cx="0" cy="24300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0" name="CustomShape 37"/>
          <p:cNvSpPr/>
          <p:nvPr/>
        </p:nvSpPr>
        <p:spPr>
          <a:xfrm>
            <a:off x="4105080" y="376272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440">
            <a:solidFill>
              <a:schemeClr val="accent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oem_x.vspec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Overriding Signal Definitions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CustomShape 2"/>
          <p:cNvSpPr/>
          <p:nvPr/>
        </p:nvSpPr>
        <p:spPr>
          <a:xfrm>
            <a:off x="587880" y="1411200"/>
            <a:ext cx="3065760" cy="2318040"/>
          </a:xfrm>
          <a:prstGeom prst="roundRect">
            <a:avLst>
              <a:gd name="adj" fmla="val 9203"/>
            </a:avLst>
          </a:prstGeom>
          <a:solidFill>
            <a:schemeClr val="bg2"/>
          </a:solidFill>
          <a:ln w="3816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3" name="CustomShape 3"/>
          <p:cNvSpPr/>
          <p:nvPr/>
        </p:nvSpPr>
        <p:spPr>
          <a:xfrm>
            <a:off x="3759840" y="1121400"/>
            <a:ext cx="134640" cy="124920"/>
          </a:xfrm>
          <a:prstGeom prst="flowChartConnector">
            <a:avLst/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4" name="Line 4"/>
          <p:cNvSpPr/>
          <p:nvPr/>
        </p:nvSpPr>
        <p:spPr>
          <a:xfrm flipH="1">
            <a:off x="2146680" y="1246680"/>
            <a:ext cx="1680480" cy="3873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5" name="CustomShape 5"/>
          <p:cNvSpPr/>
          <p:nvPr/>
        </p:nvSpPr>
        <p:spPr>
          <a:xfrm>
            <a:off x="956880" y="2685240"/>
            <a:ext cx="2375640" cy="759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GearChangeMode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enum: [ “auto”, “manual” ]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86" name="CustomShape 6"/>
          <p:cNvSpPr/>
          <p:nvPr/>
        </p:nvSpPr>
        <p:spPr>
          <a:xfrm>
            <a:off x="1686600" y="2181240"/>
            <a:ext cx="92016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Drivetrain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87" name="CustomShape 7"/>
          <p:cNvSpPr/>
          <p:nvPr/>
        </p:nvSpPr>
        <p:spPr>
          <a:xfrm>
            <a:off x="1686600" y="1634040"/>
            <a:ext cx="92016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588" name="Line 8"/>
          <p:cNvSpPr/>
          <p:nvPr/>
        </p:nvSpPr>
        <p:spPr>
          <a:xfrm>
            <a:off x="2146680" y="1916280"/>
            <a:ext cx="0" cy="264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9" name="Line 9"/>
          <p:cNvSpPr/>
          <p:nvPr/>
        </p:nvSpPr>
        <p:spPr>
          <a:xfrm flipH="1">
            <a:off x="2144880" y="2463480"/>
            <a:ext cx="1800" cy="2217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90" name="CustomShape 10"/>
          <p:cNvSpPr/>
          <p:nvPr/>
        </p:nvSpPr>
        <p:spPr>
          <a:xfrm>
            <a:off x="731880" y="376056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440">
            <a:solidFill>
              <a:schemeClr val="accent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91" name="CustomShape 11"/>
          <p:cNvSpPr/>
          <p:nvPr/>
        </p:nvSpPr>
        <p:spPr>
          <a:xfrm>
            <a:off x="7607520" y="2998440"/>
            <a:ext cx="4098600" cy="1551960"/>
          </a:xfrm>
          <a:prstGeom prst="roundRect">
            <a:avLst>
              <a:gd name="adj" fmla="val 6699"/>
            </a:avLst>
          </a:prstGeom>
          <a:solidFill>
            <a:schemeClr val="bg2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Include standard vspec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#include vss.spec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Override/define signal definitions</a:t>
            </a: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Signal.Drivetrain.GearChangeMode:</a:t>
            </a:r>
            <a:br/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enum: [“auto”, “manual”,</a:t>
            </a:r>
            <a:br/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   “semi-auto” ]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92" name="CustomShape 12"/>
          <p:cNvSpPr/>
          <p:nvPr/>
        </p:nvSpPr>
        <p:spPr>
          <a:xfrm>
            <a:off x="7726680" y="267372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oem_x.vspec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93" name="TextShape 13"/>
          <p:cNvSpPr txBox="1"/>
          <p:nvPr/>
        </p:nvSpPr>
        <p:spPr>
          <a:xfrm>
            <a:off x="1392840" y="4829760"/>
            <a:ext cx="10160640" cy="1417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Standard vspec lacks setting or has incorrect setting for a OEM/model etc.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OEM/model-specific vspec can override the setting.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CustomShape 14"/>
          <p:cNvSpPr/>
          <p:nvPr/>
        </p:nvSpPr>
        <p:spPr>
          <a:xfrm>
            <a:off x="4360320" y="374292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440">
            <a:solidFill>
              <a:schemeClr val="accent1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oem_x.vspec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95" name="CustomShape 15"/>
          <p:cNvSpPr/>
          <p:nvPr/>
        </p:nvSpPr>
        <p:spPr>
          <a:xfrm>
            <a:off x="4069080" y="1416960"/>
            <a:ext cx="3065760" cy="2318040"/>
          </a:xfrm>
          <a:prstGeom prst="roundRect">
            <a:avLst>
              <a:gd name="adj" fmla="val 9203"/>
            </a:avLst>
          </a:prstGeom>
          <a:solidFill>
            <a:schemeClr val="bg2"/>
          </a:solidFill>
          <a:ln w="3816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6" name="CustomShape 16"/>
          <p:cNvSpPr/>
          <p:nvPr/>
        </p:nvSpPr>
        <p:spPr>
          <a:xfrm>
            <a:off x="4438080" y="2691360"/>
            <a:ext cx="2375640" cy="759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AABC6"/>
              </a:gs>
              <a:gs pos="100000">
                <a:srgbClr val="9CE5FF"/>
              </a:gs>
            </a:gsLst>
            <a:lin ang="16200000"/>
          </a:gra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GearChangeMode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enum: [ “auto”, “manual”,</a:t>
            </a:r>
            <a:br/>
            <a:r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             “semi-auto” ]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97" name="CustomShape 17"/>
          <p:cNvSpPr/>
          <p:nvPr/>
        </p:nvSpPr>
        <p:spPr>
          <a:xfrm>
            <a:off x="5168160" y="2187360"/>
            <a:ext cx="92016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Drivetrain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98" name="CustomShape 18"/>
          <p:cNvSpPr/>
          <p:nvPr/>
        </p:nvSpPr>
        <p:spPr>
          <a:xfrm>
            <a:off x="5168160" y="1640160"/>
            <a:ext cx="920160" cy="281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440">
            <a:solidFill>
              <a:srgbClr val="299CB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599" name="Line 19"/>
          <p:cNvSpPr/>
          <p:nvPr/>
        </p:nvSpPr>
        <p:spPr>
          <a:xfrm>
            <a:off x="5628240" y="1922040"/>
            <a:ext cx="0" cy="2649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0" name="Line 20"/>
          <p:cNvSpPr/>
          <p:nvPr/>
        </p:nvSpPr>
        <p:spPr>
          <a:xfrm flipH="1">
            <a:off x="5626080" y="2469240"/>
            <a:ext cx="2160" cy="22176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1" name="Line 21"/>
          <p:cNvSpPr/>
          <p:nvPr/>
        </p:nvSpPr>
        <p:spPr>
          <a:xfrm flipH="1" flipV="1">
            <a:off x="3874680" y="1228320"/>
            <a:ext cx="1753560" cy="411480"/>
          </a:xfrm>
          <a:prstGeom prst="line">
            <a:avLst/>
          </a:prstGeom>
          <a:ln>
            <a:solidFill>
              <a:schemeClr val="accent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2" name="CustomShape 22"/>
          <p:cNvSpPr/>
          <p:nvPr/>
        </p:nvSpPr>
        <p:spPr>
          <a:xfrm>
            <a:off x="7607520" y="1632960"/>
            <a:ext cx="4098600" cy="905400"/>
          </a:xfrm>
          <a:prstGeom prst="roundRect">
            <a:avLst>
              <a:gd name="adj" fmla="val 10220"/>
            </a:avLst>
          </a:prstGeom>
          <a:solidFill>
            <a:schemeClr val="bg2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# Default signal definitions</a:t>
            </a:r>
            <a:endParaRPr lang="en-US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Signal.Drivetrain.GearChangeMode:</a:t>
            </a:r>
            <a:br/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enum: [“auto”, “manual” ]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03" name="CustomShape 23"/>
          <p:cNvSpPr/>
          <p:nvPr/>
        </p:nvSpPr>
        <p:spPr>
          <a:xfrm>
            <a:off x="7726680" y="1321560"/>
            <a:ext cx="1828440" cy="3013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440"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vss.vspec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Shape 1"/>
          <p:cNvSpPr txBox="1"/>
          <p:nvPr/>
        </p:nvSpPr>
        <p:spPr>
          <a:xfrm>
            <a:off x="634320" y="2929680"/>
            <a:ext cx="10337400" cy="669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 Information Service Specification (VISS)</a:t>
            </a:r>
          </a:p>
          <a:p>
            <a:pPr>
              <a:lnSpc>
                <a:spcPct val="100000"/>
              </a:lnSpc>
            </a:pPr>
            <a:r>
              <a:rPr lang="en-US" sz="2400" b="1" i="1" spc="-1" dirty="0">
                <a:solidFill>
                  <a:srgbClr val="000000"/>
                </a:solidFill>
                <a:latin typeface="Arial"/>
                <a:ea typeface="ＭＳ Ｐゴシック"/>
              </a:rPr>
              <a:t>Authorization and Access Model</a:t>
            </a:r>
            <a:endParaRPr lang="en-US" sz="24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Authorization – Security Principles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6" name="Table 2"/>
          <p:cNvGraphicFramePr/>
          <p:nvPr/>
        </p:nvGraphicFramePr>
        <p:xfrm>
          <a:off x="733320" y="1267560"/>
          <a:ext cx="11077200" cy="3876840"/>
        </p:xfrm>
        <a:graphic>
          <a:graphicData uri="http://schemas.openxmlformats.org/drawingml/2006/table">
            <a:tbl>
              <a:tblPr/>
              <a:tblGrid>
                <a:gridCol w="284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Security Principal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E9E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Token Name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E9E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Description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E9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User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Authorization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The user that the client is making requests on behalf of. This may be a person e.g. driver or passenger, it may be an organisation e.g. Emergency Services or may be any other legal entity.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Device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www-vehicle-device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The originating device that is making the request to the server. This may be an ECU in the vehicle that is hosting the WebSocket Server or may be a device that is connected to the vehicle via a WiFi hotspot or may be any other device.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Authorization – Example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CustomShape 2"/>
          <p:cNvSpPr/>
          <p:nvPr/>
        </p:nvSpPr>
        <p:spPr>
          <a:xfrm>
            <a:off x="736200" y="1043640"/>
            <a:ext cx="8226720" cy="471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if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(userTokenOnly){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// Pass user token only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vehicle.send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('{ "action": "authorize",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"tokens": { "authorization": "&lt;user_token_value&gt;" },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"requestId": "&lt;some_unique_value&gt;" }'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);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 </a:t>
            </a: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else if 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(deviceTokenOnly)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// Pass vehicle/device token only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vehicle.send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('{ "action": "authorize",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"tokens": { "www-vehicle-device": "&lt;device_token_value&gt;" },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"requestId": "&lt;some_unique_value&gt;" }'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);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 </a:t>
            </a:r>
            <a:r>
              <a:rPr lang="en-US" sz="16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else if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(userAndDeviceToken)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// Pass tokens for user and device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vehicle.send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('{ "action": "authorize",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"tokens": { "authorization": "&lt;user_token_value&gt;",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  "www-vehicle-device": "&lt;device_token_value&gt;" },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"requestId": "&lt;some_unique_value&gt;" }'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);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Authorization – Security Token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10" name="Table 2"/>
          <p:cNvGraphicFramePr/>
          <p:nvPr/>
        </p:nvGraphicFramePr>
        <p:xfrm>
          <a:off x="781200" y="1182600"/>
          <a:ext cx="10877400" cy="3819960"/>
        </p:xfrm>
        <a:graphic>
          <a:graphicData uri="http://schemas.openxmlformats.org/drawingml/2006/table">
            <a:tbl>
              <a:tblPr/>
              <a:tblGrid>
                <a:gridCol w="49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Element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E9E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Description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E9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Path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The signal path the token authorizes. The path may be a branch name or contain wildcards to authorize entire branches.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Actions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List of actions that the token authorizes for the path. The list contains at least one of the actions getVSS, get, set, subscribe and unsubscribe.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Valid From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Timestamp in UTC indicating the date and time from which on the token is valid.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Valid Until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Tmestamp in UTC indicating the date and time until which the token is valid.</a:t>
                      </a:r>
                      <a:endParaRPr lang="en-US" sz="1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Introspection – getVSS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608040" y="1000080"/>
            <a:ext cx="5297040" cy="4532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vssRequest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string?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vssSuccessResponse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object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vss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vssErrorResponse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Error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13" name="CustomShape 3"/>
          <p:cNvSpPr/>
          <p:nvPr/>
        </p:nvSpPr>
        <p:spPr>
          <a:xfrm>
            <a:off x="608040" y="1000080"/>
            <a:ext cx="1435320" cy="3790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WebIDL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14" name="CustomShape 4"/>
          <p:cNvSpPr/>
          <p:nvPr/>
        </p:nvSpPr>
        <p:spPr>
          <a:xfrm>
            <a:off x="6334200" y="1000080"/>
            <a:ext cx="5648040" cy="286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client -&gt;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"action"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"getVSS"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"path"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"Signal.Body"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receive &lt;-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"action"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"getVSS"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"path"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"Signal.Body"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"vss"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{ }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15" name="CustomShape 5"/>
          <p:cNvSpPr/>
          <p:nvPr/>
        </p:nvSpPr>
        <p:spPr>
          <a:xfrm>
            <a:off x="6334200" y="1008000"/>
            <a:ext cx="1435320" cy="3790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Message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Get Signal Value – get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CustomShape 2"/>
          <p:cNvSpPr/>
          <p:nvPr/>
        </p:nvSpPr>
        <p:spPr>
          <a:xfrm>
            <a:off x="608040" y="1000080"/>
            <a:ext cx="5297040" cy="5019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getRequest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getSuccessResponse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any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value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getErrorResponse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Error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608040" y="1000080"/>
            <a:ext cx="1435320" cy="3790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WebIDL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19" name="CustomShape 4"/>
          <p:cNvSpPr/>
          <p:nvPr/>
        </p:nvSpPr>
        <p:spPr>
          <a:xfrm>
            <a:off x="6315120" y="1000080"/>
            <a:ext cx="5648040" cy="310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client -&gt;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"action"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"get"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"path"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"Signal.Drivetrain.Speed"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receive &lt;-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"action"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"get",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"path"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"Signal.Drivetrain.Speed"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"value"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55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“timestamp":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&lt;DOMTimeStamp&gt;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20" name="CustomShape 5"/>
          <p:cNvSpPr/>
          <p:nvPr/>
        </p:nvSpPr>
        <p:spPr>
          <a:xfrm>
            <a:off x="6315120" y="1000080"/>
            <a:ext cx="1435320" cy="3790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Message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The Problem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0" name="Group 2"/>
          <p:cNvGrpSpPr/>
          <p:nvPr/>
        </p:nvGrpSpPr>
        <p:grpSpPr>
          <a:xfrm>
            <a:off x="468000" y="1040400"/>
            <a:ext cx="11085480" cy="5556600"/>
            <a:chOff x="468000" y="1040400"/>
            <a:chExt cx="11085480" cy="5556600"/>
          </a:xfrm>
        </p:grpSpPr>
        <p:pic>
          <p:nvPicPr>
            <p:cNvPr id="191" name="Picture 2"/>
            <p:cNvPicPr/>
            <p:nvPr/>
          </p:nvPicPr>
          <p:blipFill>
            <a:blip r:embed="rId2"/>
            <a:stretch/>
          </p:blipFill>
          <p:spPr>
            <a:xfrm>
              <a:off x="5048640" y="2965680"/>
              <a:ext cx="2568240" cy="1680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4"/>
            <p:cNvPicPr/>
            <p:nvPr/>
          </p:nvPicPr>
          <p:blipFill>
            <a:blip r:embed="rId3"/>
            <a:stretch/>
          </p:blipFill>
          <p:spPr>
            <a:xfrm>
              <a:off x="8476200" y="1040400"/>
              <a:ext cx="1575720" cy="140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6"/>
            <p:cNvPicPr/>
            <p:nvPr/>
          </p:nvPicPr>
          <p:blipFill>
            <a:blip r:embed="rId4"/>
            <a:stretch/>
          </p:blipFill>
          <p:spPr>
            <a:xfrm>
              <a:off x="10131840" y="1120320"/>
              <a:ext cx="356400" cy="59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8"/>
            <p:cNvPicPr/>
            <p:nvPr/>
          </p:nvPicPr>
          <p:blipFill>
            <a:blip r:embed="rId5"/>
            <a:stretch/>
          </p:blipFill>
          <p:spPr>
            <a:xfrm>
              <a:off x="10238400" y="1818720"/>
              <a:ext cx="1214280" cy="81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0"/>
            <p:cNvPicPr/>
            <p:nvPr/>
          </p:nvPicPr>
          <p:blipFill>
            <a:blip r:embed="rId6"/>
            <a:stretch/>
          </p:blipFill>
          <p:spPr>
            <a:xfrm>
              <a:off x="10631160" y="1093320"/>
              <a:ext cx="622080" cy="672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20"/>
            <p:cNvPicPr/>
            <p:nvPr/>
          </p:nvPicPr>
          <p:blipFill>
            <a:blip r:embed="rId7"/>
            <a:stretch/>
          </p:blipFill>
          <p:spPr>
            <a:xfrm>
              <a:off x="9216720" y="4816080"/>
              <a:ext cx="1021320" cy="651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24"/>
            <p:cNvPicPr/>
            <p:nvPr/>
          </p:nvPicPr>
          <p:blipFill>
            <a:blip r:embed="rId8"/>
            <a:stretch/>
          </p:blipFill>
          <p:spPr>
            <a:xfrm>
              <a:off x="8808840" y="3751560"/>
              <a:ext cx="803880" cy="88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8" name="Picture 26"/>
            <p:cNvPicPr/>
            <p:nvPr/>
          </p:nvPicPr>
          <p:blipFill>
            <a:blip r:embed="rId9"/>
            <a:stretch/>
          </p:blipFill>
          <p:spPr>
            <a:xfrm>
              <a:off x="1999080" y="3641760"/>
              <a:ext cx="916920" cy="894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9" name="Picture 32"/>
            <p:cNvPicPr/>
            <p:nvPr/>
          </p:nvPicPr>
          <p:blipFill>
            <a:blip r:embed="rId10"/>
            <a:stretch/>
          </p:blipFill>
          <p:spPr>
            <a:xfrm>
              <a:off x="969480" y="1336680"/>
              <a:ext cx="3421080" cy="956880"/>
            </a:xfrm>
            <a:prstGeom prst="rect">
              <a:avLst/>
            </a:prstGeom>
            <a:ln>
              <a:noFill/>
            </a:ln>
            <a:effectLst>
              <a:glow rad="127000">
                <a:schemeClr val="bg1"/>
              </a:glow>
            </a:effectLst>
          </p:spPr>
        </p:pic>
        <p:sp>
          <p:nvSpPr>
            <p:cNvPr id="200" name="CustomShape 3"/>
            <p:cNvSpPr/>
            <p:nvPr/>
          </p:nvSpPr>
          <p:spPr>
            <a:xfrm>
              <a:off x="1314720" y="2344320"/>
              <a:ext cx="2727360" cy="39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2E9EB3"/>
                  </a:solidFill>
                  <a:latin typeface="Arial"/>
                  <a:ea typeface="ＭＳ Ｐゴシック"/>
                </a:rPr>
                <a:t>Smart City</a:t>
              </a:r>
              <a:endParaRPr lang="en-US" sz="2000" b="0" strike="noStrike" spc="-1">
                <a:latin typeface="Arial"/>
              </a:endParaRPr>
            </a:p>
          </p:txBody>
        </p:sp>
        <p:pic>
          <p:nvPicPr>
            <p:cNvPr id="201" name="Picture 2"/>
            <p:cNvPicPr/>
            <p:nvPr/>
          </p:nvPicPr>
          <p:blipFill>
            <a:blip r:embed="rId11"/>
            <a:stretch/>
          </p:blipFill>
          <p:spPr>
            <a:xfrm>
              <a:off x="852840" y="3068280"/>
              <a:ext cx="871560" cy="116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2" name="CustomShape 4"/>
            <p:cNvSpPr/>
            <p:nvPr/>
          </p:nvSpPr>
          <p:spPr>
            <a:xfrm>
              <a:off x="468000" y="4530600"/>
              <a:ext cx="2727360" cy="69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2E9EB3"/>
                  </a:solidFill>
                  <a:latin typeface="Arial"/>
                  <a:ea typeface="ＭＳ Ｐゴシック"/>
                </a:rPr>
                <a:t>Intermodal Transportation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03" name="CustomShape 5"/>
            <p:cNvSpPr/>
            <p:nvPr/>
          </p:nvSpPr>
          <p:spPr>
            <a:xfrm>
              <a:off x="8606520" y="2548440"/>
              <a:ext cx="2727360" cy="39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2E9EB3"/>
                  </a:solidFill>
                  <a:latin typeface="Arial"/>
                  <a:ea typeface="ＭＳ Ｐゴシック"/>
                </a:rPr>
                <a:t>Smart Home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04" name="CustomShape 6"/>
            <p:cNvSpPr/>
            <p:nvPr/>
          </p:nvSpPr>
          <p:spPr>
            <a:xfrm>
              <a:off x="9727560" y="4071240"/>
              <a:ext cx="1825920" cy="69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2E9EB3"/>
                  </a:solidFill>
                  <a:latin typeface="Arial"/>
                  <a:ea typeface="ＭＳ Ｐゴシック"/>
                </a:rPr>
                <a:t>Connected Devices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05" name="CustomShape 7"/>
            <p:cNvSpPr/>
            <p:nvPr/>
          </p:nvSpPr>
          <p:spPr>
            <a:xfrm>
              <a:off x="2559960" y="6159240"/>
              <a:ext cx="2727360" cy="39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2E9EB3"/>
                  </a:solidFill>
                  <a:latin typeface="Arial"/>
                  <a:ea typeface="ＭＳ Ｐゴシック"/>
                </a:rPr>
                <a:t>V2I</a:t>
              </a:r>
              <a:endParaRPr lang="en-US" sz="2000" b="0" strike="noStrike" spc="-1">
                <a:latin typeface="Arial"/>
              </a:endParaRPr>
            </a:p>
          </p:txBody>
        </p:sp>
        <p:pic>
          <p:nvPicPr>
            <p:cNvPr id="206" name="Picture 22"/>
            <p:cNvPicPr/>
            <p:nvPr/>
          </p:nvPicPr>
          <p:blipFill>
            <a:blip r:embed="rId12"/>
            <a:stretch/>
          </p:blipFill>
          <p:spPr>
            <a:xfrm flipH="1">
              <a:off x="3100680" y="5463000"/>
              <a:ext cx="681480" cy="1081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Picture 23"/>
            <p:cNvPicPr/>
            <p:nvPr/>
          </p:nvPicPr>
          <p:blipFill>
            <a:blip r:embed="rId13"/>
            <a:stretch/>
          </p:blipFill>
          <p:spPr>
            <a:xfrm>
              <a:off x="3782160" y="5191920"/>
              <a:ext cx="747360" cy="705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Picture 2"/>
            <p:cNvPicPr/>
            <p:nvPr/>
          </p:nvPicPr>
          <p:blipFill>
            <a:blip r:embed="rId2"/>
            <a:stretch/>
          </p:blipFill>
          <p:spPr>
            <a:xfrm>
              <a:off x="5992560" y="5569920"/>
              <a:ext cx="981720" cy="642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9" name="CustomShape 8"/>
            <p:cNvSpPr/>
            <p:nvPr/>
          </p:nvSpPr>
          <p:spPr>
            <a:xfrm>
              <a:off x="6145920" y="6202440"/>
              <a:ext cx="675000" cy="39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2E9EB3"/>
                  </a:solidFill>
                  <a:latin typeface="Arial"/>
                  <a:ea typeface="ＭＳ Ｐゴシック"/>
                </a:rPr>
                <a:t>V2V</a:t>
              </a:r>
              <a:endParaRPr lang="en-US" sz="2000" b="0" strike="noStrike" spc="-1">
                <a:latin typeface="Arial"/>
              </a:endParaRPr>
            </a:p>
          </p:txBody>
        </p:sp>
        <p:pic>
          <p:nvPicPr>
            <p:cNvPr id="210" name="Picture 6"/>
            <p:cNvPicPr/>
            <p:nvPr/>
          </p:nvPicPr>
          <p:blipFill>
            <a:blip r:embed="rId14"/>
            <a:stretch/>
          </p:blipFill>
          <p:spPr>
            <a:xfrm rot="19008600">
              <a:off x="5675760" y="1717920"/>
              <a:ext cx="1234800" cy="1247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1" name="Line 9"/>
            <p:cNvSpPr/>
            <p:nvPr/>
          </p:nvSpPr>
          <p:spPr>
            <a:xfrm>
              <a:off x="3561120" y="2629800"/>
              <a:ext cx="1373760" cy="898560"/>
            </a:xfrm>
            <a:prstGeom prst="line">
              <a:avLst/>
            </a:prstGeom>
            <a:ln w="50760"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2" name="Line 10"/>
            <p:cNvSpPr/>
            <p:nvPr/>
          </p:nvSpPr>
          <p:spPr>
            <a:xfrm>
              <a:off x="3167280" y="4070880"/>
              <a:ext cx="1602000" cy="0"/>
            </a:xfrm>
            <a:prstGeom prst="line">
              <a:avLst/>
            </a:prstGeom>
            <a:ln w="50760"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3" name="Line 11"/>
            <p:cNvSpPr/>
            <p:nvPr/>
          </p:nvSpPr>
          <p:spPr>
            <a:xfrm flipV="1">
              <a:off x="4248000" y="4483800"/>
              <a:ext cx="686880" cy="557280"/>
            </a:xfrm>
            <a:prstGeom prst="line">
              <a:avLst/>
            </a:prstGeom>
            <a:ln w="50760"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4" name="Line 12"/>
            <p:cNvSpPr/>
            <p:nvPr/>
          </p:nvSpPr>
          <p:spPr>
            <a:xfrm flipH="1" flipV="1">
              <a:off x="6465600" y="4815720"/>
              <a:ext cx="18000" cy="612000"/>
            </a:xfrm>
            <a:prstGeom prst="line">
              <a:avLst/>
            </a:prstGeom>
            <a:ln w="50760"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5" name="Line 13"/>
            <p:cNvSpPr/>
            <p:nvPr/>
          </p:nvSpPr>
          <p:spPr>
            <a:xfrm flipH="1" flipV="1">
              <a:off x="7800120" y="4192920"/>
              <a:ext cx="893880" cy="479160"/>
            </a:xfrm>
            <a:prstGeom prst="line">
              <a:avLst/>
            </a:prstGeom>
            <a:ln w="50760"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6" name="Line 14"/>
            <p:cNvSpPr/>
            <p:nvPr/>
          </p:nvSpPr>
          <p:spPr>
            <a:xfrm flipH="1">
              <a:off x="7491600" y="2224440"/>
              <a:ext cx="977400" cy="854640"/>
            </a:xfrm>
            <a:prstGeom prst="line">
              <a:avLst/>
            </a:prstGeom>
            <a:ln w="50760">
              <a:prstDash val="sysDot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Set Signal Value – set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2" name="Picture 2"/>
          <p:cNvPicPr/>
          <p:nvPr/>
        </p:nvPicPr>
        <p:blipFill>
          <a:blip r:embed="rId2"/>
          <a:stretch/>
        </p:blipFill>
        <p:spPr>
          <a:xfrm>
            <a:off x="1496880" y="5621760"/>
            <a:ext cx="1093320" cy="744480"/>
          </a:xfrm>
          <a:prstGeom prst="rect">
            <a:avLst/>
          </a:prstGeom>
          <a:ln>
            <a:noFill/>
          </a:ln>
        </p:spPr>
      </p:pic>
      <p:sp>
        <p:nvSpPr>
          <p:cNvPr id="623" name="CustomShape 2"/>
          <p:cNvSpPr/>
          <p:nvPr/>
        </p:nvSpPr>
        <p:spPr>
          <a:xfrm>
            <a:off x="608040" y="1000080"/>
            <a:ext cx="5297040" cy="5262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getRequest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any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value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setSuccessResponse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any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value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setErrorResponse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Error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6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6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24" name="CustomShape 3"/>
          <p:cNvSpPr/>
          <p:nvPr/>
        </p:nvSpPr>
        <p:spPr>
          <a:xfrm>
            <a:off x="608040" y="1000080"/>
            <a:ext cx="1435320" cy="3790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WebIDL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25" name="CustomShape 4"/>
          <p:cNvSpPr/>
          <p:nvPr/>
        </p:nvSpPr>
        <p:spPr>
          <a:xfrm>
            <a:off x="6315120" y="1000080"/>
            <a:ext cx="5648040" cy="5113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client -&gt;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"set"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"path"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"Signal.Cabin.Door.*.IsLocked"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"value"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:{ [ 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"Row1.Right.IsLocked"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           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"Row1.Left.IsLocked"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           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"Row2.Right.IsLocked"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           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"Row2.Left.IsLocked"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 ] }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}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receive &lt;-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"set"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"path"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"Signal.Cabin.Door.*.IsLocked"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"value"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:{ [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"Signal.Cabin.Door.Row1.Right.IsLocked"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},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"Signal.Cabin.Door.Row1.Left.IsLocked"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"Signal.Cabin.Door.Row2.Right.IsLocked"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"Signal.Cabin.Door.Row2.Left.IsLocked"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true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 ] 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"timestamp"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&lt;DOMTimeStamp&gt;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26" name="CustomShape 5"/>
          <p:cNvSpPr/>
          <p:nvPr/>
        </p:nvSpPr>
        <p:spPr>
          <a:xfrm>
            <a:off x="6315120" y="1000080"/>
            <a:ext cx="1435320" cy="3790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Message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Subscription Request – subscribe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CustomShape 2"/>
          <p:cNvSpPr/>
          <p:nvPr/>
        </p:nvSpPr>
        <p:spPr>
          <a:xfrm>
            <a:off x="608040" y="1016280"/>
            <a:ext cx="4544640" cy="490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subscribeRequest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 action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object?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filters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requested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subscribeSuccessResponse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requestId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subscriptionId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subscribeErrorResponse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requestId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Error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29" name="CustomShape 3"/>
          <p:cNvSpPr/>
          <p:nvPr/>
        </p:nvSpPr>
        <p:spPr>
          <a:xfrm>
            <a:off x="608040" y="1016280"/>
            <a:ext cx="1435320" cy="3790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WebIDL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30" name="CustomShape 4"/>
          <p:cNvSpPr/>
          <p:nvPr/>
        </p:nvSpPr>
        <p:spPr>
          <a:xfrm>
            <a:off x="5153040" y="1016280"/>
            <a:ext cx="4544640" cy="404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subscriptionNotification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subscriptionId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any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value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subscriptionNotificationError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subscriptionId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path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object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filters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Subscription Request – subscribe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3371760" y="1335240"/>
            <a:ext cx="6791040" cy="319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client -&gt;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“subscribe"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"path"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"Signal.Drivetrain.Transmission.TripMeter"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“requestId"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1004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receive &lt;-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“subscribe"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"reqestId"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1004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“subscriptionId"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35472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"timestamp"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&lt;DOMTimeStamp&gt;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33" name="CustomShape 3"/>
          <p:cNvSpPr/>
          <p:nvPr/>
        </p:nvSpPr>
        <p:spPr>
          <a:xfrm>
            <a:off x="3371760" y="1335240"/>
            <a:ext cx="1435320" cy="3790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Message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Unsubscription Request – unsubscribe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CustomShape 2"/>
          <p:cNvSpPr/>
          <p:nvPr/>
        </p:nvSpPr>
        <p:spPr>
          <a:xfrm>
            <a:off x="608040" y="1335240"/>
            <a:ext cx="5297040" cy="490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unsubscribeRequest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 action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subscriptionId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requestId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unsubscribeSuccessResponse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string?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subscriptionId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requestId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interface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unsubscribeErrorResponse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Action action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subscriptionId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error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string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requestId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attribute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DOMTimeStamp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timestamp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};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608040" y="1335240"/>
            <a:ext cx="1435320" cy="3790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WebIDL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37" name="CustomShape 4"/>
          <p:cNvSpPr/>
          <p:nvPr/>
        </p:nvSpPr>
        <p:spPr>
          <a:xfrm>
            <a:off x="6315120" y="1335240"/>
            <a:ext cx="5648040" cy="319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client -&gt;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“unsubscribe"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"subscriptionId"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102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"requestId"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5273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}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receive &lt;-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“unsubscribe"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"subscriptionId"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102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"requestId"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</a:t>
            </a: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5273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E9EB3"/>
                </a:solidFill>
                <a:latin typeface="Courier New"/>
                <a:ea typeface="ＭＳ Ｐゴシック"/>
              </a:rPr>
              <a:t>    "timestamp"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&lt;DOMTimeStamp&gt;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38" name="CustomShape 5"/>
          <p:cNvSpPr/>
          <p:nvPr/>
        </p:nvSpPr>
        <p:spPr>
          <a:xfrm>
            <a:off x="6315120" y="1335240"/>
            <a:ext cx="1435320" cy="3790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Message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36180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Server-side Filtering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TextShape 2"/>
          <p:cNvSpPr txBox="1"/>
          <p:nvPr/>
        </p:nvSpPr>
        <p:spPr>
          <a:xfrm>
            <a:off x="438840" y="1002600"/>
            <a:ext cx="539568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For signal subscriptions filters can be provided to throttle messages on the server side.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Filters only apply to nodes of the VSS tree and not to branches.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Filter tags include: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Interval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Range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Minimum Change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CustomShape 3"/>
          <p:cNvSpPr/>
          <p:nvPr/>
        </p:nvSpPr>
        <p:spPr>
          <a:xfrm>
            <a:off x="6534000" y="643320"/>
            <a:ext cx="5447880" cy="5114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// client receives data every 100ms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{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"subscribe"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"path"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"&lt;any_path&gt;"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"filters"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{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"interval"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100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"requestId"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"&lt;some_unique_value&gt;"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}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// client receives data when the value is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// between 100 and 200 (inclusive)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{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"subscribe"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"path"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"&lt;any_path&gt;"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"filters"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"range"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:{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"above"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100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"below"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200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}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"requestId"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"&lt;some_unique_value&gt;"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}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// client receives data when the value is below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// 100 (inclusive)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{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"action"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"subscribe"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"path"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"&lt;any_path&gt;"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"filters"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{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"range"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{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"below"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2E9EB4"/>
                </a:solidFill>
                <a:latin typeface="Courier New"/>
                <a:ea typeface="ＭＳ Ｐゴシック"/>
              </a:rPr>
              <a:t>100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} },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"requestId"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: </a:t>
            </a:r>
            <a:r>
              <a:rPr lang="en-US" sz="1400" b="0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"&lt;some_unique_value&gt;"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}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42" name="CustomShape 4"/>
          <p:cNvSpPr/>
          <p:nvPr/>
        </p:nvSpPr>
        <p:spPr>
          <a:xfrm>
            <a:off x="6534000" y="651240"/>
            <a:ext cx="1435320" cy="3790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Message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The Challenge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608040" y="1600200"/>
            <a:ext cx="109454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5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Providing access to vehicle status information and data to cloud services, web applications, mobile devices and more.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There is no standard convention for a vehicle data API.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OEMs wish to be able to easily extend a standard API with signals and controls for their purposes.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Security mechanisms are required that provide authentication and authorization to access vehicle signals and control.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Design that decouples signal interface from the electrical architecture of the vehicle.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Application developers and Services Providers would like to have a way to rapidly deploy new applications and services in collaboration with OEMs.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Conventional Approach – “Fat API”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608040" y="1132200"/>
            <a:ext cx="11154960" cy="51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An API for every signal or control: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Issues with this approach: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9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Addition of new signals and controls requires change of the specification.</a:t>
            </a:r>
            <a:endParaRPr lang="en-US" sz="19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9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Challenges maintaining backwards compatibility.</a:t>
            </a:r>
            <a:endParaRPr lang="en-US" sz="19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9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Complexity in providing per-API authorization and access control.</a:t>
            </a:r>
            <a:endParaRPr lang="en-US" sz="1900" b="0" strike="noStrike" spc="-1" dirty="0">
              <a:solidFill>
                <a:srgbClr val="000000"/>
              </a:solidFill>
              <a:latin typeface="Arial"/>
            </a:endParaRPr>
          </a:p>
          <a:p>
            <a:pPr marL="741240" lvl="1" indent="-2836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9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Single end-point addressing.</a:t>
            </a:r>
            <a:endParaRPr lang="en-US" sz="19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1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948320" y="1815480"/>
            <a:ext cx="8505360" cy="223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tIns="158760" bIns="15876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var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vehicle = navigator.vehicle;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vehicle.vehicleSpeed.get().then(</a:t>
            </a:r>
            <a:r>
              <a:rPr lang="en-US" sz="1400" b="1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function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(vehicleSpeed)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0086B3"/>
                </a:solidFill>
                <a:latin typeface="Courier New"/>
                <a:ea typeface="ＭＳ Ｐゴシック"/>
              </a:rPr>
              <a:t>console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.log(</a:t>
            </a:r>
            <a:r>
              <a:rPr lang="en-US" sz="1400" b="0" strike="noStrike" spc="-1">
                <a:solidFill>
                  <a:srgbClr val="DD1144"/>
                </a:solidFill>
                <a:latin typeface="Courier New"/>
                <a:ea typeface="ＭＳ Ｐゴシック"/>
              </a:rPr>
              <a:t>"Vehicle speed: "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+ vehicleSpeed.speed);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}, </a:t>
            </a:r>
            <a:r>
              <a:rPr lang="en-US" sz="1400" b="1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function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(error)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0086B3"/>
                </a:solidFill>
                <a:latin typeface="Courier New"/>
                <a:ea typeface="ＭＳ Ｐゴシック"/>
              </a:rPr>
              <a:t>console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.log(</a:t>
            </a:r>
            <a:r>
              <a:rPr lang="en-US" sz="1400" b="0" strike="noStrike" spc="-1">
                <a:solidFill>
                  <a:srgbClr val="DD1144"/>
                </a:solidFill>
                <a:latin typeface="Courier New"/>
                <a:ea typeface="ＭＳ Ｐゴシック"/>
              </a:rPr>
              <a:t>"There was an error"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); });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var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vehicleSpeedSub = vehicle.vehicleSpeed.subscribe(</a:t>
            </a:r>
            <a:r>
              <a:rPr lang="en-US" sz="1400" b="1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function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(vehicleSpeed)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   </a:t>
            </a:r>
            <a:r>
              <a:rPr lang="en-US" sz="1400" b="0" strike="noStrike" spc="-1">
                <a:solidFill>
                  <a:srgbClr val="0086B3"/>
                </a:solidFill>
                <a:latin typeface="Courier New"/>
                <a:ea typeface="ＭＳ Ｐゴシック"/>
              </a:rPr>
              <a:t>console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.log(</a:t>
            </a:r>
            <a:r>
              <a:rPr lang="en-US" sz="1400" b="0" strike="noStrike" spc="-1">
                <a:solidFill>
                  <a:srgbClr val="DD1144"/>
                </a:solidFill>
                <a:latin typeface="Courier New"/>
                <a:ea typeface="ＭＳ Ｐゴシック"/>
              </a:rPr>
              <a:t>"Vehicle speed changed to: "</a:t>
            </a: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+ vehicleSpeed.speed);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    vehicle.vehicleSpeed.unsubscribe(vehicleSpeedSub);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333333"/>
                </a:solidFill>
                <a:latin typeface="Courier New"/>
                <a:ea typeface="ＭＳ Ｐゴシック"/>
              </a:rPr>
              <a:t>});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New Approach – Services with Signal Tree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608040" y="1047240"/>
            <a:ext cx="10720800" cy="5078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20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 Signal Specification (VSS)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spc="-1" dirty="0">
                <a:solidFill>
                  <a:srgbClr val="000000"/>
                </a:solidFill>
                <a:ea typeface="ＭＳ Ｐゴシック"/>
              </a:rPr>
              <a:t>Incepted at Jaguar Land Rover’s Global Digital Development Center in Portland, OR.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Published as open-source through the GENIVI Alliance.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spc="-1" dirty="0">
                <a:solidFill>
                  <a:srgbClr val="000000"/>
                </a:solidFill>
                <a:latin typeface="Arial"/>
                <a:ea typeface="ＭＳ Ｐゴシック"/>
              </a:rPr>
              <a:t>Contributors: Volvo Cars, BMW, and others</a:t>
            </a:r>
            <a:endParaRPr lang="en-US" sz="23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The core services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get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set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subscribe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unsubscribe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getVSS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authorize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are provided by a network server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The services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get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set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subscribe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unsubscribe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provide access to vehicle signals and controls.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The service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getVSS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allows clients to query the server for available signals.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Using the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authorize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service, the client presents a security token to the server for authentication and authorization.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Vehicle Signals and Controls are identified as nodes of a vehicle signal tree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 fully qualified signal name addresses a single signal node.</a:t>
            </a:r>
          </a:p>
          <a:p>
            <a:pPr marL="798480" lvl="1" indent="-3409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Wildcards for branches and node names provide for addressing of signal groups.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34320" y="2929680"/>
            <a:ext cx="10337400" cy="669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 Signal Tree</a:t>
            </a:r>
            <a:br/>
            <a:r>
              <a:rPr lang="en-US" sz="2400" b="1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 Signal Specification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38840" y="181440"/>
            <a:ext cx="10945440" cy="664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Vehicle Signal Tree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8219440" y="1502640"/>
            <a:ext cx="371456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500" lnSpcReduction="10000"/>
          </a:bodyPr>
          <a:lstStyle/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Tree structure provides for hierarchical access to signals and attributes.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Branches group signals and attributes into entities that logically belong together.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Wildcards allow access to entire sets of signals.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0C97EBF-F79A-4545-B612-C484CE673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7" y="1568207"/>
            <a:ext cx="7455283" cy="4394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9EB4"/>
      </a:dk2>
      <a:lt2>
        <a:srgbClr val="EEECE1"/>
      </a:lt2>
      <a:accent1>
        <a:srgbClr val="2E9EB3"/>
      </a:accent1>
      <a:accent2>
        <a:srgbClr val="000000"/>
      </a:accent2>
      <a:accent3>
        <a:srgbClr val="8FCAD5"/>
      </a:accent3>
      <a:accent4>
        <a:srgbClr val="DD5E32"/>
      </a:accent4>
      <a:accent5>
        <a:srgbClr val="5A3C34"/>
      </a:accent5>
      <a:accent6>
        <a:srgbClr val="F79646"/>
      </a:accent6>
      <a:hlink>
        <a:srgbClr val="D1252D"/>
      </a:hlink>
      <a:folHlink>
        <a:srgbClr val="91CDD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9EB4"/>
      </a:dk2>
      <a:lt2>
        <a:srgbClr val="EEECE1"/>
      </a:lt2>
      <a:accent1>
        <a:srgbClr val="2E9EB3"/>
      </a:accent1>
      <a:accent2>
        <a:srgbClr val="000000"/>
      </a:accent2>
      <a:accent3>
        <a:srgbClr val="8FCAD5"/>
      </a:accent3>
      <a:accent4>
        <a:srgbClr val="DD5E32"/>
      </a:accent4>
      <a:accent5>
        <a:srgbClr val="5A3C34"/>
      </a:accent5>
      <a:accent6>
        <a:srgbClr val="F79646"/>
      </a:accent6>
      <a:hlink>
        <a:srgbClr val="D1252D"/>
      </a:hlink>
      <a:folHlink>
        <a:srgbClr val="91CDD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9EB4"/>
      </a:dk2>
      <a:lt2>
        <a:srgbClr val="EEECE1"/>
      </a:lt2>
      <a:accent1>
        <a:srgbClr val="2E9EB3"/>
      </a:accent1>
      <a:accent2>
        <a:srgbClr val="000000"/>
      </a:accent2>
      <a:accent3>
        <a:srgbClr val="8FCAD5"/>
      </a:accent3>
      <a:accent4>
        <a:srgbClr val="DD5E32"/>
      </a:accent4>
      <a:accent5>
        <a:srgbClr val="5A3C34"/>
      </a:accent5>
      <a:accent6>
        <a:srgbClr val="F79646"/>
      </a:accent6>
      <a:hlink>
        <a:srgbClr val="D1252D"/>
      </a:hlink>
      <a:folHlink>
        <a:srgbClr val="91CDD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9EB4"/>
      </a:dk2>
      <a:lt2>
        <a:srgbClr val="EEECE1"/>
      </a:lt2>
      <a:accent1>
        <a:srgbClr val="2E9EB3"/>
      </a:accent1>
      <a:accent2>
        <a:srgbClr val="000000"/>
      </a:accent2>
      <a:accent3>
        <a:srgbClr val="8FCAD5"/>
      </a:accent3>
      <a:accent4>
        <a:srgbClr val="DD5E32"/>
      </a:accent4>
      <a:accent5>
        <a:srgbClr val="5A3C34"/>
      </a:accent5>
      <a:accent6>
        <a:srgbClr val="F79646"/>
      </a:accent6>
      <a:hlink>
        <a:srgbClr val="D1252D"/>
      </a:hlink>
      <a:folHlink>
        <a:srgbClr val="91CDD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9EB4"/>
      </a:dk2>
      <a:lt2>
        <a:srgbClr val="EEECE1"/>
      </a:lt2>
      <a:accent1>
        <a:srgbClr val="2E9EB3"/>
      </a:accent1>
      <a:accent2>
        <a:srgbClr val="000000"/>
      </a:accent2>
      <a:accent3>
        <a:srgbClr val="8FCAD5"/>
      </a:accent3>
      <a:accent4>
        <a:srgbClr val="DD5E32"/>
      </a:accent4>
      <a:accent5>
        <a:srgbClr val="5A3C34"/>
      </a:accent5>
      <a:accent6>
        <a:srgbClr val="F79646"/>
      </a:accent6>
      <a:hlink>
        <a:srgbClr val="D1252D"/>
      </a:hlink>
      <a:folHlink>
        <a:srgbClr val="91CDD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Seoul AMM Keynote Draft1-NEW TEMPLATE.pptx</Template>
  <TotalTime>3064</TotalTime>
  <Words>3593</Words>
  <Application>Microsoft Office PowerPoint</Application>
  <PresentationFormat>Custom</PresentationFormat>
  <Paragraphs>650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Courier New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John Lehmann</dc:creator>
  <dc:description/>
  <cp:lastModifiedBy>Rudolf Streif</cp:lastModifiedBy>
  <cp:revision>175</cp:revision>
  <dcterms:created xsi:type="dcterms:W3CDTF">2015-10-14T18:27:05Z</dcterms:created>
  <dcterms:modified xsi:type="dcterms:W3CDTF">2019-09-11T19:48:43Z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