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0" r:id="rId4"/>
    <p:sldId id="266" r:id="rId5"/>
    <p:sldId id="267" r:id="rId6"/>
    <p:sldId id="307" r:id="rId7"/>
    <p:sldId id="306" r:id="rId8"/>
    <p:sldId id="305" r:id="rId9"/>
    <p:sldId id="310" r:id="rId10"/>
    <p:sldId id="311" r:id="rId11"/>
    <p:sldId id="313" r:id="rId12"/>
    <p:sldId id="308" r:id="rId13"/>
  </p:sldIdLst>
  <p:sldSz cx="12198350" cy="6858000"/>
  <p:notesSz cx="6858000" cy="9144000"/>
  <p:custDataLst>
    <p:tags r:id="rId15"/>
  </p:custDataLst>
  <p:defaultTextStyle>
    <a:defPPr>
      <a:defRPr lang="en-US"/>
    </a:defPPr>
    <a:lvl1pPr marL="0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12195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D9495"/>
    <a:srgbClr val="CB2D2D"/>
    <a:srgbClr val="648E8E"/>
    <a:srgbClr val="C00000"/>
    <a:srgbClr val="FFFFFF"/>
    <a:srgbClr val="0000FF"/>
    <a:srgbClr val="4A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4660"/>
  </p:normalViewPr>
  <p:slideViewPr>
    <p:cSldViewPr>
      <p:cViewPr varScale="1">
        <p:scale>
          <a:sx n="75" d="100"/>
          <a:sy n="75" d="100"/>
        </p:scale>
        <p:origin x="84" y="774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34F2-1676-48A3-903A-038A6077AAE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6DCE6-5E8C-4E63-B22B-AE2E83541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5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12195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Add </a:t>
            </a:r>
            <a:r>
              <a:rPr lang="de-DE" dirty="0" err="1"/>
              <a:t>figure</a:t>
            </a:r>
            <a:r>
              <a:rPr lang="de-DE" dirty="0"/>
              <a:t> of developer </a:t>
            </a:r>
            <a:r>
              <a:rPr lang="de-DE" dirty="0" err="1"/>
              <a:t>profiles</a:t>
            </a:r>
            <a:r>
              <a:rPr lang="de-DE" dirty="0"/>
              <a:t> (80-20 </a:t>
            </a:r>
            <a:r>
              <a:rPr lang="de-DE" dirty="0" err="1"/>
              <a:t>story</a:t>
            </a:r>
            <a:r>
              <a:rPr lang="de-DE" dirty="0" smtClean="0"/>
              <a:t>)</a:t>
            </a:r>
          </a:p>
          <a:p>
            <a:r>
              <a:rPr lang="de-DE" dirty="0" smtClean="0"/>
              <a:t>Hotels </a:t>
            </a:r>
            <a:r>
              <a:rPr lang="de-DE" dirty="0" err="1" smtClean="0"/>
              <a:t>mashup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9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6DCE6-5E8C-4E63-B22B-AE2E83541C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876" y="2130426"/>
            <a:ext cx="10368598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753" y="3886200"/>
            <a:ext cx="85388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1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585" y="4406901"/>
            <a:ext cx="10368598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585" y="2906713"/>
            <a:ext cx="10368598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7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5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3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9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8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6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83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81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" y="0"/>
            <a:ext cx="12198350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917" y="6492875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6D46-8883-4C59-8F41-21D7EAD29FB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7770" y="6492875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42151" y="6492875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64719-00ED-40AD-AF49-5F6D6B93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6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21953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1219535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1219535" rtl="0" eaLnBrk="1" latinLnBrk="0" hangingPunct="1">
        <a:spcBef>
          <a:spcPts val="3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288000" algn="l" defTabSz="1219535" rtl="0" eaLnBrk="1" latinLnBrk="0" hangingPunct="1"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216000" algn="l" defTabSz="1219535" rtl="0" eaLnBrk="1" latinLnBrk="0" hangingPunct="1">
        <a:spcBef>
          <a:spcPts val="1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000" indent="-216000" algn="l" defTabSz="1219535" rtl="0" eaLnBrk="1" latinLnBrk="0" hangingPunct="1">
        <a:spcBef>
          <a:spcPts val="1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722" indent="-304884" algn="l" defTabSz="12195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12195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12195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12195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1219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599" y="2492896"/>
            <a:ext cx="10368598" cy="1974081"/>
          </a:xfrm>
        </p:spPr>
        <p:txBody>
          <a:bodyPr>
            <a:normAutofit/>
          </a:bodyPr>
          <a:lstStyle/>
          <a:p>
            <a:r>
              <a:rPr lang="en-US" sz="4800" b="1" dirty="0"/>
              <a:t>W3C Web of </a:t>
            </a:r>
            <a:r>
              <a:rPr lang="en-US" sz="4800" b="1" dirty="0" smtClean="0"/>
              <a:t>Things (WoT)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Introduction</a:t>
            </a:r>
            <a:r>
              <a:rPr lang="en-US" sz="4800" b="1" smtClean="0"/>
              <a:t>, </a:t>
            </a:r>
            <a:r>
              <a:rPr lang="en-US" sz="4800" b="1" smtClean="0"/>
              <a:t>Status </a:t>
            </a:r>
            <a:r>
              <a:rPr lang="en-US" sz="4800" b="1" dirty="0" smtClean="0"/>
              <a:t>and </a:t>
            </a:r>
            <a:r>
              <a:rPr lang="en-US" sz="4800" b="1" dirty="0" smtClean="0"/>
              <a:t>Roadmap</a:t>
            </a:r>
            <a:endParaRPr lang="en-US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33097" y="4756481"/>
            <a:ext cx="8538845" cy="1120791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chemeClr val="tx1"/>
                </a:solidFill>
              </a:rPr>
              <a:t>Takuki Kamiya (Fujitsu)</a:t>
            </a:r>
          </a:p>
          <a:p>
            <a:r>
              <a:rPr lang="de-DE" sz="3200" b="1" dirty="0" smtClean="0">
                <a:solidFill>
                  <a:schemeClr val="tx1"/>
                </a:solidFill>
              </a:rPr>
              <a:t>12 </a:t>
            </a:r>
            <a:r>
              <a:rPr lang="de-DE" sz="3200" b="1" dirty="0" smtClean="0">
                <a:solidFill>
                  <a:schemeClr val="tx1"/>
                </a:solidFill>
              </a:rPr>
              <a:t>September </a:t>
            </a:r>
            <a:r>
              <a:rPr lang="de-DE" sz="3200" b="1" dirty="0" smtClean="0">
                <a:solidFill>
                  <a:schemeClr val="tx1"/>
                </a:solidFill>
              </a:rPr>
              <a:t>2019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z0010w1v\Pictures\wo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8421" y="332656"/>
            <a:ext cx="5037396" cy="2679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9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559" y="90872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{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nsolas" panose="020B0609020204030204" pitchFamily="49" charset="0"/>
              </a:rPr>
              <a:t>"@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nsolas" panose="020B0609020204030204" pitchFamily="49" charset="0"/>
              </a:rPr>
              <a:t>context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[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  </a:t>
            </a: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</a:rPr>
              <a:t>"https://www.w3.org/2019/wot/td/v1"</a:t>
            </a: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</a:t>
            </a:r>
            <a:endParaRPr kumimoji="0" lang="de-DE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 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{</a:t>
            </a:r>
          </a:p>
          <a:p>
            <a:pPr lvl="0">
              <a:lnSpc>
                <a:spcPct val="90000"/>
              </a:lnSpc>
              <a:defRPr/>
            </a:pPr>
            <a:r>
              <a:rPr lang="ja-JP" altLang="en-US" sz="16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ja-JP" altLang="en-US" sz="16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     </a:t>
            </a:r>
            <a:r>
              <a:rPr lang="de-DE" sz="16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"</a:t>
            </a:r>
            <a:r>
              <a:rPr lang="de-DE" sz="1600" b="1" dirty="0">
                <a:solidFill>
                  <a:srgbClr val="C00000"/>
                </a:solidFill>
                <a:latin typeface="Consolas" panose="020B0609020204030204" pitchFamily="49" charset="0"/>
              </a:rPr>
              <a:t>saref": "https://w3id.org/saref#",</a:t>
            </a:r>
          </a:p>
          <a:p>
            <a:pPr lvl="0">
              <a:lnSpc>
                <a:spcPct val="90000"/>
              </a:lnSpc>
              <a:defRPr/>
            </a:pPr>
            <a:r>
              <a:rPr lang="de-DE" sz="16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</a:t>
            </a:r>
            <a:r>
              <a:rPr lang="de-DE" sz="16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"</a:t>
            </a:r>
            <a:r>
              <a:rPr lang="de-DE" sz="1600" b="1" dirty="0">
                <a:solidFill>
                  <a:srgbClr val="C00000"/>
                </a:solidFill>
                <a:latin typeface="Consolas" panose="020B0609020204030204" pitchFamily="49" charset="0"/>
              </a:rPr>
              <a:t>ssn": "http://www.w3.org/ns/ssn/"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  }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],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lvl="0">
              <a:lnSpc>
                <a:spcPct val="90000"/>
              </a:lnSpc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"id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</a:t>
            </a:r>
            <a:r>
              <a:rPr lang="de-DE" sz="1600" dirty="0">
                <a:solidFill>
                  <a:srgbClr val="0000FF"/>
                </a:solidFill>
                <a:latin typeface="Consolas" panose="020B0609020204030204" pitchFamily="49" charset="0"/>
              </a:rPr>
              <a:t>"urn:dev:ops:32473-WoTLamp-1234"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solidFill>
                  <a:srgbClr val="C00000"/>
                </a:solidFill>
                <a:latin typeface="Consolas" panose="020B0609020204030204" pitchFamily="49" charset="0"/>
              </a:rPr>
              <a:t>“@type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</a:rPr>
              <a:t>": </a:t>
            </a:r>
            <a:r>
              <a:rPr lang="de-DE" sz="1600" b="1" dirty="0">
                <a:solidFill>
                  <a:srgbClr val="C00000"/>
                </a:solidFill>
                <a:latin typeface="Consolas" panose="020B0609020204030204" pitchFamily="49" charset="0"/>
              </a:rPr>
              <a:t>"saref:LightSwitch"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</a:rPr>
              <a:t>,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CB2D2D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lang="de-DE" sz="1600" b="1" dirty="0">
                <a:solidFill>
                  <a:srgbClr val="CB2D2D"/>
                </a:solidFill>
                <a:latin typeface="Consolas" panose="020B0609020204030204" pitchFamily="49" charset="0"/>
              </a:rPr>
              <a:t>"saref:hasState</a:t>
            </a:r>
            <a:r>
              <a:rPr lang="de-DE" sz="1600" b="1" dirty="0" smtClean="0">
                <a:solidFill>
                  <a:srgbClr val="CB2D2D"/>
                </a:solidFill>
                <a:latin typeface="Consolas" panose="020B0609020204030204" pitchFamily="49" charset="0"/>
              </a:rPr>
              <a:t>"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B2D2D"/>
                </a:solidFill>
                <a:effectLst/>
                <a:uLnTx/>
                <a:uFillTx/>
                <a:latin typeface="Consolas" panose="020B0609020204030204" pitchFamily="49" charset="0"/>
              </a:rPr>
              <a:t>: {</a:t>
            </a:r>
          </a:p>
          <a:p>
            <a:pPr lvl="0">
              <a:lnSpc>
                <a:spcPct val="90000"/>
              </a:lnSpc>
              <a:defRPr/>
            </a:pPr>
            <a:r>
              <a:rPr lang="de-DE" sz="1600" b="1" dirty="0" smtClean="0">
                <a:solidFill>
                  <a:srgbClr val="CB2D2D"/>
                </a:solidFill>
                <a:latin typeface="Consolas" panose="020B0609020204030204" pitchFamily="49" charset="0"/>
              </a:rPr>
              <a:t>    "@id": "urn:dev:ops:32473-WoTLamp-1234/state",</a:t>
            </a:r>
          </a:p>
          <a:p>
            <a:pPr lvl="0">
              <a:lnSpc>
                <a:spcPct val="90000"/>
              </a:lnSpc>
              <a:defRPr/>
            </a:pPr>
            <a:r>
              <a:rPr lang="de-DE" sz="1600" b="1" dirty="0" smtClean="0">
                <a:solidFill>
                  <a:srgbClr val="CB2D2D"/>
                </a:solidFill>
                <a:latin typeface="Consolas" panose="020B0609020204030204" pitchFamily="49" charset="0"/>
              </a:rPr>
              <a:t>    "@type": </a:t>
            </a:r>
            <a:r>
              <a:rPr lang="de-DE" sz="1600" b="1" dirty="0">
                <a:solidFill>
                  <a:srgbClr val="CB2D2D"/>
                </a:solidFill>
                <a:latin typeface="Consolas" panose="020B0609020204030204" pitchFamily="49" charset="0"/>
              </a:rPr>
              <a:t>"saref:OnOffState"</a:t>
            </a:r>
          </a:p>
          <a:p>
            <a:pPr lvl="0">
              <a:lnSpc>
                <a:spcPct val="90000"/>
              </a:lnSpc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B2D2D"/>
                </a:solidFill>
                <a:effectLst/>
                <a:uLnTx/>
                <a:uFillTx/>
                <a:latin typeface="Consolas" panose="020B0609020204030204" pitchFamily="49" charset="0"/>
              </a:rPr>
              <a:t>  },</a:t>
            </a:r>
          </a:p>
          <a:p>
            <a:pPr lvl="0">
              <a:lnSpc>
                <a:spcPct val="90000"/>
              </a:lnSpc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8E8E"/>
                </a:solidFill>
                <a:effectLst/>
                <a:uLnTx/>
                <a:uFillTx/>
                <a:latin typeface="Consolas" panose="020B0609020204030204" pitchFamily="49" charset="0"/>
              </a:rPr>
              <a:t>  "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648E8E"/>
                </a:solidFill>
                <a:effectLst/>
                <a:uLnTx/>
                <a:uFillTx/>
                <a:latin typeface="Consolas" panose="020B0609020204030204" pitchFamily="49" charset="0"/>
              </a:rPr>
              <a:t>properties"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{</a:t>
            </a:r>
          </a:p>
          <a:p>
            <a:pPr lvl="0">
              <a:lnSpc>
                <a:spcPct val="90000"/>
              </a:lnSpc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</a:rPr>
              <a:t>"status"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{</a:t>
            </a:r>
            <a:endParaRPr lang="de-DE" sz="1600" dirty="0">
              <a:solidFill>
                <a:srgbClr val="FF0066"/>
              </a:solidFill>
              <a:latin typeface="Consolas" panose="020B0609020204030204" pitchFamily="49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de-DE" sz="1600" b="1" dirty="0">
                <a:solidFill>
                  <a:srgbClr val="FF0066"/>
                </a:solidFill>
                <a:latin typeface="Consolas" panose="020B0609020204030204" pitchFamily="49" charset="0"/>
              </a:rPr>
              <a:t>     </a:t>
            </a:r>
            <a:r>
              <a:rPr lang="de-DE" sz="1600" b="1" dirty="0">
                <a:solidFill>
                  <a:srgbClr val="FF9900"/>
                </a:solidFill>
                <a:latin typeface="Consolas" panose="020B0609020204030204" pitchFamily="49" charset="0"/>
              </a:rPr>
              <a:t> </a:t>
            </a:r>
            <a:r>
              <a:rPr lang="de-DE" sz="1600" b="1" dirty="0" smtClean="0">
                <a:solidFill>
                  <a:srgbClr val="CB2D2D"/>
                </a:solidFill>
                <a:latin typeface="Consolas" panose="020B0609020204030204" pitchFamily="49" charset="0"/>
              </a:rPr>
              <a:t>"ssn:forProperty": </a:t>
            </a:r>
            <a:r>
              <a:rPr lang="de-DE" sz="1600" b="1" dirty="0" smtClean="0">
                <a:solidFill>
                  <a:srgbClr val="CB2D2D"/>
                </a:solidFill>
                <a:latin typeface="Consolas" panose="020B0609020204030204" pitchFamily="49" charset="0"/>
              </a:rPr>
              <a:t>"urn:dev:ops:32473-WoTLamp-1234/state"</a:t>
            </a:r>
            <a:r>
              <a:rPr lang="de-DE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ＭＳ Ｐゴシック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-128"/>
              </a:rPr>
              <a:t>    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6D9495"/>
                </a:solidFill>
                <a:effectLst/>
                <a:uLnTx/>
                <a:uFillTx/>
                <a:latin typeface="Consolas" panose="020B0609020204030204" pitchFamily="49" charset="0"/>
              </a:rPr>
              <a:t>"type"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"string",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</a:rPr>
              <a:t>     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D9495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6D9495"/>
                </a:solidFill>
                <a:effectLst/>
                <a:uLnTx/>
                <a:uFillTx/>
                <a:latin typeface="Consolas" panose="020B0609020204030204" pitchFamily="49" charset="0"/>
              </a:rPr>
              <a:t>forms"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</a:t>
            </a:r>
            <a:r>
              <a:rPr lang="de-DE" sz="1600" dirty="0">
                <a:solidFill>
                  <a:srgbClr val="000000"/>
                </a:solidFill>
                <a:latin typeface="Consolas" panose="020B0609020204030204" pitchFamily="49" charset="0"/>
              </a:rPr>
              <a:t>[{"href": "https://mylamp.example.com/status"}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]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 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},</a:t>
            </a:r>
          </a:p>
          <a:p>
            <a:pPr lvl="0">
              <a:lnSpc>
                <a:spcPct val="90000"/>
              </a:lnSpc>
              <a:defRPr/>
            </a:pPr>
            <a:r>
              <a:rPr lang="de-DE" sz="1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de-DE" sz="1600" b="1" dirty="0" smtClean="0">
                <a:solidFill>
                  <a:srgbClr val="648E8E"/>
                </a:solidFill>
                <a:latin typeface="Consolas" panose="020B0609020204030204" pitchFamily="49" charset="0"/>
              </a:rPr>
              <a:t>"actions</a:t>
            </a:r>
            <a:r>
              <a:rPr lang="de-DE" sz="1600" b="1" dirty="0">
                <a:solidFill>
                  <a:srgbClr val="648E8E"/>
                </a:solidFill>
                <a:latin typeface="Consolas" panose="020B0609020204030204" pitchFamily="49" charset="0"/>
              </a:rPr>
              <a:t>"</a:t>
            </a:r>
            <a:r>
              <a:rPr lang="de-DE" sz="16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de-DE" sz="1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de-DE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"changeStatus"</a:t>
            </a:r>
            <a:r>
              <a:rPr lang="de-DE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pPr lvl="0">
              <a:lnSpc>
                <a:spcPct val="90000"/>
              </a:lnSpc>
              <a:defRPr/>
            </a:pPr>
            <a:r>
              <a:rPr lang="de-DE" sz="1600" b="1" dirty="0" smtClean="0">
                <a:solidFill>
                  <a:srgbClr val="FF9900"/>
                </a:solidFill>
                <a:latin typeface="Consolas" panose="020B0609020204030204" pitchFamily="49" charset="0"/>
              </a:rPr>
              <a:t>      </a:t>
            </a:r>
            <a:r>
              <a:rPr lang="de-DE" sz="1600" b="1" dirty="0">
                <a:solidFill>
                  <a:srgbClr val="CB2D2D"/>
                </a:solidFill>
                <a:latin typeface="Consolas" panose="020B0609020204030204" pitchFamily="49" charset="0"/>
              </a:rPr>
              <a:t>"ssn:forProperty": "urn:dev:ops:32473-WoTLamp-1234/state"</a:t>
            </a:r>
            <a:r>
              <a:rPr lang="de-DE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de-DE" sz="1600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     </a:t>
            </a:r>
            <a:r>
              <a:rPr lang="de-DE" sz="1600" b="1" dirty="0">
                <a:solidFill>
                  <a:srgbClr val="6D9495"/>
                </a:solidFill>
                <a:latin typeface="Consolas" panose="020B0609020204030204" pitchFamily="49" charset="0"/>
              </a:rPr>
              <a:t>"forms"</a:t>
            </a:r>
            <a:r>
              <a:rPr lang="de-DE" sz="1600" dirty="0">
                <a:solidFill>
                  <a:srgbClr val="000000"/>
                </a:solidFill>
                <a:latin typeface="Consolas" panose="020B0609020204030204" pitchFamily="49" charset="0"/>
              </a:rPr>
              <a:t>: [{"href": "https://</a:t>
            </a:r>
            <a:r>
              <a:rPr lang="de-DE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mylamp.example.com/changeStatus"} </a:t>
            </a:r>
            <a:r>
              <a:rPr lang="de-DE" sz="16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de-DE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},</a:t>
            </a:r>
            <a:r>
              <a:rPr lang="de-DE" sz="1600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 ...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8350" cy="908720"/>
          </a:xfrm>
        </p:spPr>
        <p:txBody>
          <a:bodyPr/>
          <a:lstStyle/>
          <a:p>
            <a:r>
              <a:rPr lang="en-US" dirty="0" smtClean="0"/>
              <a:t>Example Thing Description </a:t>
            </a:r>
            <a:endParaRPr lang="en-US" dirty="0"/>
          </a:p>
        </p:txBody>
      </p:sp>
      <p:sp>
        <p:nvSpPr>
          <p:cNvPr id="7" name="Right Bracket 6"/>
          <p:cNvSpPr/>
          <p:nvPr/>
        </p:nvSpPr>
        <p:spPr>
          <a:xfrm>
            <a:off x="6387207" y="2924944"/>
            <a:ext cx="216024" cy="1008112"/>
          </a:xfrm>
          <a:prstGeom prst="rightBracket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25071" y="3198167"/>
            <a:ext cx="8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9" name="Right Bracket 8"/>
          <p:cNvSpPr/>
          <p:nvPr/>
        </p:nvSpPr>
        <p:spPr>
          <a:xfrm>
            <a:off x="8835479" y="4509120"/>
            <a:ext cx="288032" cy="1728192"/>
          </a:xfrm>
          <a:prstGeom prst="rightBracket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39535" y="4957717"/>
            <a:ext cx="154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</a:t>
            </a:r>
          </a:p>
          <a:p>
            <a:r>
              <a:rPr lang="en-US" dirty="0" smtClean="0"/>
              <a:t>Affordance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3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Things in WoT (Issue)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9" y="921314"/>
            <a:ext cx="9145016" cy="4811942"/>
          </a:xfr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609918" y="5733256"/>
            <a:ext cx="10978515" cy="1152128"/>
          </a:xfrm>
          <a:prstGeom prst="rect">
            <a:avLst/>
          </a:prstGeom>
        </p:spPr>
        <p:txBody>
          <a:bodyPr vert="horz" lIns="121954" tIns="60977" rIns="121954" bIns="60977" rtlCol="0">
            <a:normAutofit fontScale="92500" lnSpcReduction="20000"/>
          </a:bodyPr>
          <a:lstStyle>
            <a:lvl1pPr marL="288000" indent="-288000" algn="l" defTabSz="1219535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8000" algn="l" defTabSz="1219535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1219535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16000" algn="l" defTabSz="1219535" rtl="0" eaLnBrk="1" latinLnBrk="0" hangingPunct="1">
              <a:spcBef>
                <a:spcPts val="1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16000" algn="l" defTabSz="1219535" rtl="0" eaLnBrk="1" latinLnBrk="0" hangingPunct="1">
              <a:spcBef>
                <a:spcPts val="1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722" indent="-304884" algn="l" defTabSz="12195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12195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12195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12195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Considered a high </a:t>
            </a:r>
            <a:r>
              <a:rPr lang="en-US" dirty="0" err="1" smtClean="0"/>
              <a:t>prioriity</a:t>
            </a:r>
            <a:r>
              <a:rPr lang="en-US" dirty="0" smtClean="0"/>
              <a:t> – To be addressed in soon after Thing Description v1 release.</a:t>
            </a:r>
          </a:p>
          <a:p>
            <a:pPr lvl="1"/>
            <a:r>
              <a:rPr lang="en-US" dirty="0" smtClean="0"/>
              <a:t>Reported by Benjamin Klotz (</a:t>
            </a:r>
            <a:r>
              <a:rPr lang="en-US" dirty="0" err="1" smtClean="0"/>
              <a:t>Eurecom</a:t>
            </a:r>
            <a:r>
              <a:rPr lang="en-US" dirty="0" smtClean="0"/>
              <a:t>) @ 2</a:t>
            </a:r>
            <a:r>
              <a:rPr lang="en-US" baseline="30000" dirty="0" smtClean="0"/>
              <a:t>nd</a:t>
            </a:r>
            <a:r>
              <a:rPr lang="en-US" dirty="0" smtClean="0"/>
              <a:t> W3C Workshop on WoT in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47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/ Next 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RECOMMENDATION </a:t>
            </a:r>
            <a:r>
              <a:rPr lang="en-US" dirty="0" smtClean="0"/>
              <a:t>Publication of Architecture and Thing Description: </a:t>
            </a:r>
            <a:r>
              <a:rPr lang="en-US" dirty="0" smtClean="0"/>
              <a:t> expected in Sep </a:t>
            </a:r>
            <a:r>
              <a:rPr lang="en-US" dirty="0" smtClean="0"/>
              <a:t>2019</a:t>
            </a:r>
          </a:p>
          <a:p>
            <a:endParaRPr lang="en-US" dirty="0"/>
          </a:p>
          <a:p>
            <a:r>
              <a:rPr lang="en-US" dirty="0" smtClean="0"/>
              <a:t>New charter of the WoT </a:t>
            </a:r>
            <a:r>
              <a:rPr lang="en-US" dirty="0" smtClean="0"/>
              <a:t>Working </a:t>
            </a:r>
            <a:r>
              <a:rPr lang="en-US" dirty="0" smtClean="0"/>
              <a:t>Group currently being defined</a:t>
            </a:r>
          </a:p>
          <a:p>
            <a:pPr lvl="1"/>
            <a:r>
              <a:rPr lang="en-US" dirty="0" smtClean="0"/>
              <a:t>Charter Period: </a:t>
            </a:r>
            <a:r>
              <a:rPr lang="en-US" dirty="0" smtClean="0"/>
              <a:t>November </a:t>
            </a:r>
            <a:r>
              <a:rPr lang="en-US" dirty="0" smtClean="0"/>
              <a:t>2019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October 2021 (Still under discussion)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WoT Working Group face-to-face meeting under the new charter </a:t>
            </a:r>
            <a:r>
              <a:rPr lang="en-US" dirty="0" smtClean="0"/>
              <a:t>expected in Singapore (November 2019)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Please participate and contribute to the evolution of the Web of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7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Web of </a:t>
            </a:r>
            <a:r>
              <a:rPr lang="en-US" b="1" dirty="0" smtClean="0"/>
              <a:t>Things (WoT) </a:t>
            </a:r>
            <a:r>
              <a:rPr lang="en-US" b="1" dirty="0" smtClean="0"/>
              <a:t>in a Nutshell</a:t>
            </a:r>
            <a:endParaRPr lang="en-US" b="1" dirty="0"/>
          </a:p>
        </p:txBody>
      </p:sp>
      <p:sp>
        <p:nvSpPr>
          <p:cNvPr id="58" name="Textfeld 3"/>
          <p:cNvSpPr txBox="1"/>
          <p:nvPr/>
        </p:nvSpPr>
        <p:spPr>
          <a:xfrm>
            <a:off x="632830" y="3573017"/>
            <a:ext cx="10908253" cy="843822"/>
          </a:xfrm>
          <a:prstGeom prst="rect">
            <a:avLst/>
          </a:prstGeom>
          <a:solidFill>
            <a:srgbClr val="00B050"/>
          </a:solidFill>
        </p:spPr>
        <p:txBody>
          <a:bodyPr wrap="square" lIns="540000" rtlCol="0"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Internet of </a:t>
            </a:r>
            <a:r>
              <a:rPr lang="en-US" sz="4400" dirty="0" smtClean="0">
                <a:solidFill>
                  <a:schemeClr val="bg1"/>
                </a:solidFill>
              </a:rPr>
              <a:t>Things (</a:t>
            </a:r>
            <a:r>
              <a:rPr lang="en-US" sz="4400" dirty="0">
                <a:solidFill>
                  <a:schemeClr val="bg1"/>
                </a:solidFill>
              </a:rPr>
              <a:t>I</a:t>
            </a:r>
            <a:r>
              <a:rPr lang="en-US" sz="4400" dirty="0" smtClean="0">
                <a:solidFill>
                  <a:schemeClr val="bg1"/>
                </a:solidFill>
              </a:rPr>
              <a:t>oT)</a:t>
            </a:r>
            <a:r>
              <a:rPr lang="en-US" sz="4400" dirty="0" smtClean="0">
                <a:solidFill>
                  <a:srgbClr val="00B050"/>
                </a:solidFill>
              </a:rPr>
              <a:t>: </a:t>
            </a:r>
            <a:r>
              <a:rPr lang="en-US" sz="4400" b="1" dirty="0">
                <a:solidFill>
                  <a:srgbClr val="00B050"/>
                </a:solidFill>
              </a:rPr>
              <a:t>Connectivity</a:t>
            </a:r>
          </a:p>
        </p:txBody>
      </p:sp>
      <p:pic>
        <p:nvPicPr>
          <p:cNvPr id="59" name="Picture 4" descr="https://cdn-reichelt.de/bilder/web/xxl_ws/K100/XBEE_PRO_MODULE_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730" y="4601279"/>
            <a:ext cx="1113685" cy="1373544"/>
          </a:xfrm>
          <a:prstGeom prst="rect">
            <a:avLst/>
          </a:prstGeom>
          <a:noFill/>
        </p:spPr>
      </p:pic>
      <p:pic>
        <p:nvPicPr>
          <p:cNvPr id="60" name="Picture 6" descr="http://www.industryworld.in/wp-content/uploads/2015/12/ethernet_cabl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0000">
            <a:off x="-659471" y="4982330"/>
            <a:ext cx="2657317" cy="984363"/>
          </a:xfrm>
          <a:prstGeom prst="rect">
            <a:avLst/>
          </a:prstGeom>
          <a:noFill/>
        </p:spPr>
      </p:pic>
      <p:sp>
        <p:nvSpPr>
          <p:cNvPr id="61" name="Textfeld 7"/>
          <p:cNvSpPr txBox="1"/>
          <p:nvPr/>
        </p:nvSpPr>
        <p:spPr>
          <a:xfrm>
            <a:off x="4575389" y="6094620"/>
            <a:ext cx="205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IEEE </a:t>
            </a:r>
            <a:r>
              <a:rPr lang="en-US" sz="1200" dirty="0" smtClean="0">
                <a:solidFill>
                  <a:schemeClr val="tx1"/>
                </a:solidFill>
              </a:rPr>
              <a:t>802.15.4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(ZigBee/6LoWPAN/Thread)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Textfeld 8"/>
          <p:cNvSpPr txBox="1"/>
          <p:nvPr/>
        </p:nvSpPr>
        <p:spPr>
          <a:xfrm>
            <a:off x="1008552" y="5914637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Ethernet</a:t>
            </a:r>
          </a:p>
        </p:txBody>
      </p:sp>
      <p:pic>
        <p:nvPicPr>
          <p:cNvPr id="63" name="Picture 2" descr="http://www.digchip.com/datasheets/photos/4227/NRF51822-BEA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03" y="4820143"/>
            <a:ext cx="1326668" cy="13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feld 10"/>
          <p:cNvSpPr txBox="1"/>
          <p:nvPr/>
        </p:nvSpPr>
        <p:spPr>
          <a:xfrm>
            <a:off x="7284402" y="6015251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Bluetooth</a:t>
            </a:r>
          </a:p>
        </p:txBody>
      </p:sp>
      <p:pic>
        <p:nvPicPr>
          <p:cNvPr id="65" name="Picture 8" descr="https://www.roboter-bausatz.de/media/image/dc/14/6e/11399010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5984" y="4796293"/>
            <a:ext cx="1844833" cy="1383625"/>
          </a:xfrm>
          <a:prstGeom prst="rect">
            <a:avLst/>
          </a:prstGeom>
          <a:noFill/>
        </p:spPr>
      </p:pic>
      <p:sp>
        <p:nvSpPr>
          <p:cNvPr id="66" name="Textfeld 12"/>
          <p:cNvSpPr txBox="1"/>
          <p:nvPr/>
        </p:nvSpPr>
        <p:spPr>
          <a:xfrm>
            <a:off x="3073067" y="6094619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Wi-Fi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8794047" y="5813757"/>
            <a:ext cx="202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LPWAN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</a:rPr>
              <a:t>LoRa</a:t>
            </a:r>
            <a:r>
              <a:rPr lang="en-US" sz="1200" dirty="0">
                <a:solidFill>
                  <a:schemeClr val="tx1"/>
                </a:solidFill>
              </a:rPr>
              <a:t>,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Sigfox</a:t>
            </a:r>
            <a:r>
              <a:rPr lang="en-US" sz="1200" dirty="0" smtClean="0">
                <a:solidFill>
                  <a:schemeClr val="tx1"/>
                </a:solidFill>
              </a:rPr>
              <a:t>, NB-IoT, …)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8" name="Picture 10" descr="https://www.cooking-hacks.com/media/catalog/product/cache/1/small_image/270x/9df78eab33525d08d6e5fb8d27136e95/l/o/lorawan_representative_cooking_big.1448963982.jpg"/>
          <p:cNvPicPr>
            <a:picLocks noChangeAspect="1" noChangeArrowheads="1"/>
          </p:cNvPicPr>
          <p:nvPr/>
        </p:nvPicPr>
        <p:blipFill>
          <a:blip r:embed="rId6" cstate="print"/>
          <a:srcRect t="23026"/>
          <a:stretch>
            <a:fillRect/>
          </a:stretch>
        </p:blipFill>
        <p:spPr bwMode="auto">
          <a:xfrm>
            <a:off x="8894683" y="4795561"/>
            <a:ext cx="1421489" cy="1094181"/>
          </a:xfrm>
          <a:prstGeom prst="rect">
            <a:avLst/>
          </a:prstGeom>
          <a:noFill/>
        </p:spPr>
      </p:pic>
      <p:sp>
        <p:nvSpPr>
          <p:cNvPr id="69" name="Rechteck 68"/>
          <p:cNvSpPr/>
          <p:nvPr/>
        </p:nvSpPr>
        <p:spPr>
          <a:xfrm>
            <a:off x="10980524" y="528805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0" name="Zylinder 23"/>
          <p:cNvSpPr/>
          <p:nvPr/>
        </p:nvSpPr>
        <p:spPr>
          <a:xfrm>
            <a:off x="8633857" y="1815690"/>
            <a:ext cx="1425758" cy="1374698"/>
          </a:xfrm>
          <a:prstGeom prst="can">
            <a:avLst/>
          </a:prstGeom>
          <a:solidFill>
            <a:schemeClr val="bg1"/>
          </a:solidFill>
          <a:ln w="38100">
            <a:solidFill>
              <a:srgbClr val="4A7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Zylinder 26"/>
          <p:cNvSpPr/>
          <p:nvPr/>
        </p:nvSpPr>
        <p:spPr>
          <a:xfrm>
            <a:off x="5040053" y="1810579"/>
            <a:ext cx="1584176" cy="1309236"/>
          </a:xfrm>
          <a:prstGeom prst="can">
            <a:avLst/>
          </a:prstGeom>
          <a:solidFill>
            <a:schemeClr val="bg1"/>
          </a:solidFill>
          <a:ln w="38100">
            <a:solidFill>
              <a:srgbClr val="4A7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Zylinder 27"/>
          <p:cNvSpPr/>
          <p:nvPr/>
        </p:nvSpPr>
        <p:spPr>
          <a:xfrm>
            <a:off x="873896" y="1883902"/>
            <a:ext cx="1742594" cy="1178313"/>
          </a:xfrm>
          <a:prstGeom prst="can">
            <a:avLst/>
          </a:prstGeom>
          <a:solidFill>
            <a:schemeClr val="bg1"/>
          </a:solidFill>
          <a:ln w="38100">
            <a:solidFill>
              <a:srgbClr val="4A7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Zylinder 28"/>
          <p:cNvSpPr/>
          <p:nvPr/>
        </p:nvSpPr>
        <p:spPr>
          <a:xfrm>
            <a:off x="3000402" y="1891698"/>
            <a:ext cx="1593677" cy="1228118"/>
          </a:xfrm>
          <a:prstGeom prst="can">
            <a:avLst/>
          </a:prstGeom>
          <a:solidFill>
            <a:schemeClr val="bg1"/>
          </a:solidFill>
          <a:ln w="38100">
            <a:solidFill>
              <a:srgbClr val="4A7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Zylinder 29"/>
          <p:cNvSpPr/>
          <p:nvPr/>
        </p:nvSpPr>
        <p:spPr>
          <a:xfrm>
            <a:off x="6952605" y="1689572"/>
            <a:ext cx="1362696" cy="1570974"/>
          </a:xfrm>
          <a:prstGeom prst="can">
            <a:avLst/>
          </a:prstGeom>
          <a:solidFill>
            <a:schemeClr val="bg1"/>
          </a:solidFill>
          <a:ln w="38100">
            <a:solidFill>
              <a:srgbClr val="4A7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Picture 2" descr="https://pbs.twimg.com/profile_images/737757905177300992/NwwT3aU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708" l="9877" r="89712">
                        <a14:foregroundMark x1="37037" y1="84362" x2="37037" y2="84362"/>
                        <a14:foregroundMark x1="44033" y1="82716" x2="44033" y2="82716"/>
                        <a14:foregroundMark x1="64609" y1="81070" x2="64609" y2="81070"/>
                        <a14:foregroundMark x1="77366" y1="4115" x2="77366" y2="4115"/>
                        <a14:foregroundMark x1="74897" y1="3704" x2="74897" y2="37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30157" y="2148298"/>
            <a:ext cx="1008112" cy="1008112"/>
          </a:xfrm>
          <a:prstGeom prst="rect">
            <a:avLst/>
          </a:prstGeom>
          <a:noFill/>
        </p:spPr>
      </p:pic>
      <p:pic>
        <p:nvPicPr>
          <p:cNvPr id="76" name="Picture 4" descr="http://www.etsi.org/images/articles/logos/oneM2M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99213" y="2185026"/>
            <a:ext cx="1295044" cy="883598"/>
          </a:xfrm>
          <a:prstGeom prst="rect">
            <a:avLst/>
          </a:prstGeom>
          <a:noFill/>
        </p:spPr>
      </p:pic>
      <p:pic>
        <p:nvPicPr>
          <p:cNvPr id="77" name="Picture 8" descr="https://media.licdn.com/media/p/1/000/225/076/21c1f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3064" y="2335842"/>
            <a:ext cx="1440160" cy="490457"/>
          </a:xfrm>
          <a:prstGeom prst="rect">
            <a:avLst/>
          </a:prstGeom>
          <a:noFill/>
        </p:spPr>
      </p:pic>
      <p:pic>
        <p:nvPicPr>
          <p:cNvPr id="78" name="Picture 4" descr="http://openmobilealliance.org/wp-content/uploads/2012/11/LOGO_OMA_Large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t="5643" r="10544" b="5643"/>
          <a:stretch/>
        </p:blipFill>
        <p:spPr bwMode="auto">
          <a:xfrm>
            <a:off x="5148235" y="2185027"/>
            <a:ext cx="1367810" cy="77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D:\Projects\W3C-WoT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02900" y="2351692"/>
            <a:ext cx="1382943" cy="482541"/>
          </a:xfrm>
          <a:prstGeom prst="rect">
            <a:avLst/>
          </a:prstGeom>
          <a:noFill/>
        </p:spPr>
      </p:pic>
      <p:sp>
        <p:nvSpPr>
          <p:cNvPr id="80" name="Zylinder 28"/>
          <p:cNvSpPr/>
          <p:nvPr/>
        </p:nvSpPr>
        <p:spPr>
          <a:xfrm>
            <a:off x="10275639" y="1978202"/>
            <a:ext cx="1006353" cy="1142928"/>
          </a:xfrm>
          <a:prstGeom prst="can">
            <a:avLst/>
          </a:prstGeom>
          <a:solidFill>
            <a:schemeClr val="bg1"/>
          </a:solidFill>
          <a:ln w="38100">
            <a:solidFill>
              <a:srgbClr val="4A7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10446640" y="2498825"/>
            <a:ext cx="664352" cy="3354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DE" sz="20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2" name="Textfeld 26"/>
          <p:cNvSpPr txBox="1"/>
          <p:nvPr/>
        </p:nvSpPr>
        <p:spPr>
          <a:xfrm>
            <a:off x="632830" y="1484784"/>
            <a:ext cx="10913929" cy="1939098"/>
          </a:xfrm>
          <a:prstGeom prst="rect">
            <a:avLst/>
          </a:prstGeom>
          <a:solidFill>
            <a:srgbClr val="4A7B7C"/>
          </a:solidFill>
        </p:spPr>
        <p:txBody>
          <a:bodyPr wrap="square" lIns="90000" rtlCol="0"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Web of </a:t>
            </a:r>
            <a:r>
              <a:rPr lang="en-US" sz="4400" dirty="0" smtClean="0">
                <a:solidFill>
                  <a:schemeClr val="bg1"/>
                </a:solidFill>
              </a:rPr>
              <a:t>Things (WoT): </a:t>
            </a:r>
            <a:r>
              <a:rPr lang="en-US" sz="4400" b="1" dirty="0">
                <a:solidFill>
                  <a:schemeClr val="bg1"/>
                </a:solidFill>
              </a:rPr>
              <a:t>Applications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Horizontal application layer for the IoT </a:t>
            </a:r>
            <a:r>
              <a:rPr lang="en-US" sz="2200" b="1" i="1" dirty="0">
                <a:solidFill>
                  <a:schemeClr val="bg1"/>
                </a:solidFill>
              </a:rPr>
              <a:t>similar</a:t>
            </a:r>
            <a:r>
              <a:rPr lang="en-US" sz="2200" dirty="0">
                <a:solidFill>
                  <a:schemeClr val="bg1"/>
                </a:solidFill>
              </a:rPr>
              <a:t> to the World Wide Web for the Internet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7303855" y="3656374"/>
            <a:ext cx="320760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b="1" dirty="0">
                <a:solidFill>
                  <a:schemeClr val="bg1"/>
                </a:solidFill>
              </a:rPr>
              <a:t>Connectivity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4" grpId="0"/>
      <p:bldP spid="66" grpId="0"/>
      <p:bldP spid="67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80" grpId="0" animBg="1"/>
      <p:bldP spid="81" grpId="0"/>
      <p:bldP spid="82" grpId="0" animBg="1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the Web – User- and Developer-friendly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Internet of Things</a:t>
            </a:r>
          </a:p>
          <a:p>
            <a:pPr lvl="1"/>
            <a:r>
              <a:rPr lang="en-US" dirty="0" smtClean="0"/>
              <a:t>Domain expertise</a:t>
            </a:r>
          </a:p>
          <a:p>
            <a:pPr lvl="1"/>
            <a:r>
              <a:rPr lang="en-US" dirty="0" smtClean="0"/>
              <a:t>Embedded developers</a:t>
            </a:r>
          </a:p>
          <a:p>
            <a:pPr lvl="1"/>
            <a:r>
              <a:rPr lang="en-US" dirty="0" smtClean="0"/>
              <a:t>Optimized protocols and formats</a:t>
            </a:r>
          </a:p>
          <a:p>
            <a:pPr lvl="2"/>
            <a:r>
              <a:rPr lang="en-US" dirty="0" smtClean="0"/>
              <a:t>Silos with high integration costs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World Wide Web</a:t>
            </a:r>
          </a:p>
          <a:p>
            <a:pPr lvl="1"/>
            <a:r>
              <a:rPr lang="en-US" dirty="0" smtClean="0"/>
              <a:t>Interoperability and usability</a:t>
            </a:r>
          </a:p>
          <a:p>
            <a:pPr lvl="1"/>
            <a:r>
              <a:rPr lang="en-US" altLang="ja-JP" dirty="0" smtClean="0">
                <a:ea typeface="HG明朝E" panose="02020909000000000000" pitchFamily="17" charset="-128"/>
              </a:rPr>
              <a:t>Web developer community</a:t>
            </a:r>
          </a:p>
          <a:p>
            <a:pPr lvl="1"/>
            <a:r>
              <a:rPr lang="en-US" dirty="0" smtClean="0"/>
              <a:t>HTTP, JSON, scripting</a:t>
            </a:r>
          </a:p>
          <a:p>
            <a:pPr lvl="2"/>
            <a:r>
              <a:rPr lang="en-US" dirty="0" smtClean="0"/>
              <a:t>Easy with high productivity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Web of Things</a:t>
            </a:r>
          </a:p>
          <a:p>
            <a:pPr lvl="1"/>
            <a:r>
              <a:rPr lang="en-US" dirty="0" smtClean="0"/>
              <a:t>Take patterns that worked for the Web</a:t>
            </a:r>
          </a:p>
          <a:p>
            <a:pPr lvl="1"/>
            <a:r>
              <a:rPr lang="en-US" dirty="0" smtClean="0"/>
              <a:t>Adapt and apply them to the IoT</a:t>
            </a:r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32" y="1726627"/>
            <a:ext cx="5479944" cy="412501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0393" y="1285061"/>
            <a:ext cx="2675982" cy="20069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Picture 4" descr="https://upload.wikimedia.org/wikipedia/en/3/30/AccuWeather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75" y="5705573"/>
            <a:ext cx="2611917" cy="375463"/>
          </a:xfrm>
          <a:prstGeom prst="rect">
            <a:avLst/>
          </a:prstGeom>
          <a:noFill/>
          <a:effectLst>
            <a:glow rad="177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hip.de/ii/3/4/8/4/1/7/6/8/Google_Maps_Logo-667ef4340093fa5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44" y="2766631"/>
            <a:ext cx="1284214" cy="1284214"/>
          </a:xfrm>
          <a:prstGeom prst="rect">
            <a:avLst/>
          </a:prstGeom>
          <a:noFill/>
          <a:effectLst>
            <a:glow rad="177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40" y="4412681"/>
            <a:ext cx="1620154" cy="1056825"/>
          </a:xfrm>
          <a:prstGeom prst="rect">
            <a:avLst/>
          </a:prstGeom>
          <a:noFill/>
          <a:effectLst>
            <a:glow rad="177800">
              <a:schemeClr val="bg1"/>
            </a:glow>
          </a:effectLst>
        </p:spPr>
      </p:pic>
      <p:pic>
        <p:nvPicPr>
          <p:cNvPr id="12" name="Picture 2" descr="https://upload.wikimedia.org/wikipedia/commons/3/32/Facebook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516" y="5560808"/>
            <a:ext cx="1525241" cy="573491"/>
          </a:xfrm>
          <a:prstGeom prst="rect">
            <a:avLst/>
          </a:prstGeom>
          <a:noFill/>
          <a:effectLst>
            <a:glow rad="177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D:\Images\Screenshots\expedi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32" y="1490862"/>
            <a:ext cx="2471375" cy="699901"/>
          </a:xfrm>
          <a:prstGeom prst="rect">
            <a:avLst/>
          </a:prstGeom>
          <a:noFill/>
          <a:effectLst>
            <a:glow rad="177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ieren 19"/>
          <p:cNvGrpSpPr/>
          <p:nvPr/>
        </p:nvGrpSpPr>
        <p:grpSpPr>
          <a:xfrm>
            <a:off x="4052807" y="1504880"/>
            <a:ext cx="1983355" cy="3652312"/>
            <a:chOff x="3616830" y="1504880"/>
            <a:chExt cx="1983355" cy="3652312"/>
          </a:xfrm>
        </p:grpSpPr>
        <p:sp>
          <p:nvSpPr>
            <p:cNvPr id="23" name="Thought Bubble: Cloud 2">
              <a:extLst>
                <a:ext uri="{FF2B5EF4-FFF2-40B4-BE49-F238E27FC236}">
                  <a16:creationId xmlns="" xmlns:a16="http://schemas.microsoft.com/office/drawing/2014/main" id="{4BB9D6CC-3C51-4CBE-99A6-9BACC9D3CCAC}"/>
                </a:ext>
              </a:extLst>
            </p:cNvPr>
            <p:cNvSpPr/>
            <p:nvPr/>
          </p:nvSpPr>
          <p:spPr bwMode="auto">
            <a:xfrm flipH="1">
              <a:off x="3790989" y="4149080"/>
              <a:ext cx="1809196" cy="1008112"/>
            </a:xfrm>
            <a:prstGeom prst="cloudCallout">
              <a:avLst>
                <a:gd name="adj1" fmla="val 68915"/>
                <a:gd name="adj2" fmla="val -272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    Profiles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873,202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hought Bubble: Cloud 2">
              <a:extLst>
                <a:ext uri="{FF2B5EF4-FFF2-40B4-BE49-F238E27FC236}">
                  <a16:creationId xmlns="" xmlns:a16="http://schemas.microsoft.com/office/drawing/2014/main" id="{4BB9D6CC-3C51-4CBE-99A6-9BACC9D3CCAC}"/>
                </a:ext>
              </a:extLst>
            </p:cNvPr>
            <p:cNvSpPr/>
            <p:nvPr/>
          </p:nvSpPr>
          <p:spPr bwMode="auto">
            <a:xfrm flipH="1">
              <a:off x="3616830" y="1504880"/>
              <a:ext cx="1830344" cy="1008112"/>
            </a:xfrm>
            <a:prstGeom prst="cloudCallout">
              <a:avLst>
                <a:gd name="adj1" fmla="val 68400"/>
                <a:gd name="adj2" fmla="val 243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1600" dirty="0" smtClean="0">
                  <a:solidFill>
                    <a:schemeClr val="tx1"/>
                  </a:solidFill>
                </a:rPr>
                <a:t>    Profiles</a:t>
              </a:r>
              <a:r>
                <a:rPr lang="en-US" sz="1600" dirty="0">
                  <a:solidFill>
                    <a:schemeClr val="tx1"/>
                  </a:solidFill>
                </a:rPr>
                <a:t/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30,308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79022" y="4288660"/>
              <a:ext cx="327630" cy="3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35006" y="1646387"/>
              <a:ext cx="322759" cy="318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hought Bubble: Cloud 2">
            <a:extLst>
              <a:ext uri="{FF2B5EF4-FFF2-40B4-BE49-F238E27FC236}">
                <a16:creationId xmlns="" xmlns:a16="http://schemas.microsoft.com/office/drawing/2014/main" id="{4BB9D6CC-3C51-4CBE-99A6-9BACC9D3CCAC}"/>
              </a:ext>
            </a:extLst>
          </p:cNvPr>
          <p:cNvSpPr/>
          <p:nvPr/>
        </p:nvSpPr>
        <p:spPr bwMode="auto">
          <a:xfrm>
            <a:off x="4432263" y="3068960"/>
            <a:ext cx="1594904" cy="945326"/>
          </a:xfrm>
          <a:prstGeom prst="cloudCallout">
            <a:avLst>
              <a:gd name="adj1" fmla="val -65738"/>
              <a:gd name="adj2" fmla="val 540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lIns="252000" tIns="54000" rIns="36000" bIns="54000" numCol="1" spcCol="72000" rtlCol="0" anchor="t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Open source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culture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39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WoT </a:t>
            </a:r>
            <a:r>
              <a:rPr lang="en-US" dirty="0"/>
              <a:t>Mission – </a:t>
            </a:r>
            <a:r>
              <a:rPr lang="en-US" dirty="0" smtClean="0"/>
              <a:t>Not </a:t>
            </a:r>
            <a:r>
              <a:rPr lang="en-US" dirty="0"/>
              <a:t>Yet Another </a:t>
            </a:r>
            <a:r>
              <a:rPr lang="en-US" dirty="0" smtClean="0"/>
              <a:t>IoT Silo</a:t>
            </a:r>
            <a:endParaRPr lang="en-US" dirty="0"/>
          </a:p>
        </p:txBody>
      </p:sp>
      <p:pic>
        <p:nvPicPr>
          <p:cNvPr id="3" name="Picture 2" descr="Standards"/>
          <p:cNvPicPr>
            <a:picLocks noChangeAspect="1" noChangeArrowheads="1"/>
          </p:cNvPicPr>
          <p:nvPr/>
        </p:nvPicPr>
        <p:blipFill>
          <a:blip r:embed="rId2" cstate="print"/>
          <a:srcRect t="12785"/>
          <a:stretch>
            <a:fillRect/>
          </a:stretch>
        </p:blipFill>
        <p:spPr bwMode="auto">
          <a:xfrm>
            <a:off x="1059059" y="1578952"/>
            <a:ext cx="10224692" cy="4688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4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WoT Mission – Describe and Complement</a:t>
            </a:r>
            <a:endParaRPr lang="en-US" dirty="0"/>
          </a:p>
        </p:txBody>
      </p:sp>
      <p:sp>
        <p:nvSpPr>
          <p:cNvPr id="9" name="Flussdiagramm: Manuelle Eingabe 8"/>
          <p:cNvSpPr/>
          <p:nvPr/>
        </p:nvSpPr>
        <p:spPr>
          <a:xfrm>
            <a:off x="2426767" y="3074184"/>
            <a:ext cx="864096" cy="576064"/>
          </a:xfrm>
          <a:prstGeom prst="flowChartManualInput">
            <a:avLst/>
          </a:prstGeom>
          <a:solidFill>
            <a:srgbClr val="4A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lussdiagramm: Lochstreifen 9"/>
          <p:cNvSpPr/>
          <p:nvPr/>
        </p:nvSpPr>
        <p:spPr>
          <a:xfrm>
            <a:off x="4947047" y="3098676"/>
            <a:ext cx="936104" cy="648072"/>
          </a:xfrm>
          <a:prstGeom prst="flowChartPunchedTape">
            <a:avLst/>
          </a:prstGeom>
          <a:solidFill>
            <a:srgbClr val="4A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oppelte Welle 10"/>
          <p:cNvSpPr/>
          <p:nvPr/>
        </p:nvSpPr>
        <p:spPr>
          <a:xfrm>
            <a:off x="3434879" y="4106787"/>
            <a:ext cx="936104" cy="576064"/>
          </a:xfrm>
          <a:prstGeom prst="doubleWave">
            <a:avLst/>
          </a:prstGeom>
          <a:solidFill>
            <a:srgbClr val="4A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lussdiagramm: Gespeicherte Daten 11"/>
          <p:cNvSpPr/>
          <p:nvPr/>
        </p:nvSpPr>
        <p:spPr>
          <a:xfrm rot="16200000">
            <a:off x="7845369" y="2990664"/>
            <a:ext cx="828092" cy="828092"/>
          </a:xfrm>
          <a:prstGeom prst="flowChartOnlineStorage">
            <a:avLst/>
          </a:prstGeom>
          <a:solidFill>
            <a:srgbClr val="4A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 rot="16200000">
            <a:off x="6423211" y="3854760"/>
            <a:ext cx="864096" cy="936104"/>
          </a:xfrm>
          <a:prstGeom prst="chevron">
            <a:avLst>
              <a:gd name="adj" fmla="val 27324"/>
            </a:avLst>
          </a:prstGeom>
          <a:solidFill>
            <a:srgbClr val="4A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lussdiagramm: Magnetplattenspeicher 13"/>
          <p:cNvSpPr/>
          <p:nvPr/>
        </p:nvSpPr>
        <p:spPr>
          <a:xfrm>
            <a:off x="9123511" y="3962771"/>
            <a:ext cx="720080" cy="792088"/>
          </a:xfrm>
          <a:prstGeom prst="flowChartMagneticDisk">
            <a:avLst/>
          </a:prstGeom>
          <a:solidFill>
            <a:srgbClr val="4A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116319" y="4596816"/>
            <a:ext cx="748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…</a:t>
            </a:r>
          </a:p>
        </p:txBody>
      </p:sp>
      <p:sp>
        <p:nvSpPr>
          <p:cNvPr id="17" name="Textfeld 26"/>
          <p:cNvSpPr txBox="1"/>
          <p:nvPr/>
        </p:nvSpPr>
        <p:spPr>
          <a:xfrm rot="10800000">
            <a:off x="10160" y="3375210"/>
            <a:ext cx="11088687" cy="1007690"/>
          </a:xfrm>
          <a:prstGeom prst="homePlate">
            <a:avLst/>
          </a:prstGeom>
          <a:solidFill>
            <a:srgbClr val="4A7B7C"/>
          </a:solidFill>
        </p:spPr>
        <p:txBody>
          <a:bodyPr wrap="square" lIns="90000" rtlCol="0" anchor="ctr">
            <a:no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feld 26"/>
          <p:cNvSpPr txBox="1"/>
          <p:nvPr/>
        </p:nvSpPr>
        <p:spPr>
          <a:xfrm>
            <a:off x="554560" y="3375210"/>
            <a:ext cx="11629148" cy="1007690"/>
          </a:xfrm>
          <a:prstGeom prst="homePlate">
            <a:avLst/>
          </a:prstGeom>
          <a:solidFill>
            <a:srgbClr val="4A7B7C"/>
          </a:solidFill>
        </p:spPr>
        <p:txBody>
          <a:bodyPr wrap="square" lIns="90000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Web of Things: “glue in between”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https://pbs.twimg.com/profile_images/737757905177300992/NwwT3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759" y="2083135"/>
            <a:ext cx="1008112" cy="1008112"/>
          </a:xfrm>
          <a:prstGeom prst="rect">
            <a:avLst/>
          </a:prstGeom>
          <a:noFill/>
        </p:spPr>
      </p:pic>
      <p:pic>
        <p:nvPicPr>
          <p:cNvPr id="21" name="Picture 4" descr="http://www.etsi.org/images/articles/logos/oneM2M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5409" y="4763933"/>
            <a:ext cx="1295044" cy="883598"/>
          </a:xfrm>
          <a:prstGeom prst="rect">
            <a:avLst/>
          </a:prstGeom>
          <a:noFill/>
        </p:spPr>
      </p:pic>
      <p:pic>
        <p:nvPicPr>
          <p:cNvPr id="22" name="Picture 8" descr="https://media.licdn.com/media/p/1/000/225/076/21c1f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766" y="2348762"/>
            <a:ext cx="1440160" cy="490457"/>
          </a:xfrm>
          <a:prstGeom prst="rect">
            <a:avLst/>
          </a:prstGeom>
          <a:noFill/>
        </p:spPr>
      </p:pic>
      <p:pic>
        <p:nvPicPr>
          <p:cNvPr id="23" name="Picture 4" descr="http://openmobilealliance.org/wp-content/uploads/2012/11/LOGO_OMA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5" y="4769407"/>
            <a:ext cx="1717009" cy="8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Projects\W3C-WoT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3123" y="2323375"/>
            <a:ext cx="1512168" cy="527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3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Web of Things </a:t>
            </a:r>
            <a:r>
              <a:rPr lang="en-US" noProof="0" dirty="0"/>
              <a:t>– Building Block </a:t>
            </a:r>
            <a:r>
              <a:rPr lang="en-US" dirty="0"/>
              <a:t>Approach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4719-00ED-40AD-AF49-5F6D6B9333CD}" type="slidenum">
              <a:rPr lang="en-US" smtClean="0"/>
              <a:t>6</a:t>
            </a:fld>
            <a:endParaRPr lang="en-US"/>
          </a:p>
        </p:txBody>
      </p:sp>
      <p:sp>
        <p:nvSpPr>
          <p:cNvPr id="31" name="角丸四角形 6"/>
          <p:cNvSpPr/>
          <p:nvPr/>
        </p:nvSpPr>
        <p:spPr bwMode="auto">
          <a:xfrm>
            <a:off x="4875405" y="3010970"/>
            <a:ext cx="2592000" cy="2709456"/>
          </a:xfrm>
          <a:prstGeom prst="roundRect">
            <a:avLst>
              <a:gd name="adj" fmla="val 6113"/>
            </a:avLst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76200" dist="50800" dir="2700000" rotWithShape="0">
              <a:srgbClr val="000000">
                <a:alpha val="30000"/>
              </a:srgbClr>
            </a:outerShdw>
          </a:effectLst>
          <a:extLst/>
        </p:spPr>
        <p:txBody>
          <a:bodyPr vert="horz" wrap="none" lIns="91440" tIns="36000" rIns="9144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ctr">
              <a:defRPr/>
            </a:pPr>
            <a:r>
              <a:rPr lang="en-US" altLang="ja-JP" sz="2000" b="1" kern="0" dirty="0">
                <a:solidFill>
                  <a:srgbClr val="000000"/>
                </a:solidFill>
                <a:latin typeface="Arial" pitchFamily="34" charset="0"/>
                <a:ea typeface="HG明朝E" panose="02020909000000000000" pitchFamily="17" charset="-128"/>
                <a:cs typeface="Arial" pitchFamily="34" charset="0"/>
              </a:rPr>
              <a:t>Any IoT Device</a:t>
            </a:r>
          </a:p>
        </p:txBody>
      </p:sp>
      <p:sp>
        <p:nvSpPr>
          <p:cNvPr id="32" name="角丸四角形 21"/>
          <p:cNvSpPr/>
          <p:nvPr/>
        </p:nvSpPr>
        <p:spPr bwMode="auto">
          <a:xfrm>
            <a:off x="5001405" y="5160053"/>
            <a:ext cx="2340000" cy="430549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ctr">
              <a:defRPr/>
            </a:pPr>
            <a:r>
              <a:rPr lang="en-US" altLang="ja-JP" sz="2000" kern="0" dirty="0">
                <a:solidFill>
                  <a:sysClr val="window" lastClr="FFFFFF"/>
                </a:solidFill>
                <a:latin typeface="Arial" pitchFamily="34" charset="0"/>
                <a:ea typeface="HG明朝E" panose="02020909000000000000" pitchFamily="17" charset="-128"/>
                <a:cs typeface="Arial" pitchFamily="34" charset="0"/>
              </a:rPr>
              <a:t>Protocol Bindings</a:t>
            </a:r>
          </a:p>
        </p:txBody>
      </p:sp>
      <p:sp>
        <p:nvSpPr>
          <p:cNvPr id="33" name="角丸四角形 21"/>
          <p:cNvSpPr/>
          <p:nvPr/>
        </p:nvSpPr>
        <p:spPr bwMode="auto">
          <a:xfrm>
            <a:off x="4997179" y="4611777"/>
            <a:ext cx="2348452" cy="430549"/>
          </a:xfrm>
          <a:prstGeom prst="roundRect">
            <a:avLst/>
          </a:prstGeom>
          <a:solidFill>
            <a:srgbClr val="4A7B7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ctr">
              <a:defRPr/>
            </a:pPr>
            <a:r>
              <a:rPr lang="en-US" altLang="ja-JP" sz="2000" kern="0" dirty="0">
                <a:solidFill>
                  <a:sysClr val="window" lastClr="FFFFFF"/>
                </a:solidFill>
                <a:latin typeface="Arial" pitchFamily="34" charset="0"/>
                <a:ea typeface="HG明朝E" panose="02020909000000000000" pitchFamily="17" charset="-128"/>
                <a:cs typeface="Arial" pitchFamily="34" charset="0"/>
              </a:rPr>
              <a:t>Data Model</a:t>
            </a:r>
          </a:p>
        </p:txBody>
      </p:sp>
      <p:sp>
        <p:nvSpPr>
          <p:cNvPr id="34" name="Down Arrow 40"/>
          <p:cNvSpPr/>
          <p:nvPr/>
        </p:nvSpPr>
        <p:spPr>
          <a:xfrm rot="5400000">
            <a:off x="4646250" y="4617195"/>
            <a:ext cx="295612" cy="414097"/>
          </a:xfrm>
          <a:prstGeom prst="downArrow">
            <a:avLst/>
          </a:prstGeom>
          <a:solidFill>
            <a:srgbClr val="41AA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Cloud 46"/>
          <p:cNvSpPr/>
          <p:nvPr/>
        </p:nvSpPr>
        <p:spPr>
          <a:xfrm>
            <a:off x="460272" y="5748237"/>
            <a:ext cx="1223022" cy="773640"/>
          </a:xfrm>
          <a:prstGeom prst="cloud">
            <a:avLst/>
          </a:prstGeom>
          <a:solidFill>
            <a:srgbClr val="4A7B7C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Cloud 47"/>
          <p:cNvSpPr/>
          <p:nvPr/>
        </p:nvSpPr>
        <p:spPr>
          <a:xfrm>
            <a:off x="687905" y="5160847"/>
            <a:ext cx="1562230" cy="773640"/>
          </a:xfrm>
          <a:prstGeom prst="cloud">
            <a:avLst/>
          </a:prstGeom>
          <a:solidFill>
            <a:srgbClr val="4A7B7C"/>
          </a:solidFill>
          <a:ln w="25400" cap="flat" cmpd="sng" algn="ctr">
            <a:noFill/>
            <a:prstDash val="solid"/>
          </a:ln>
          <a:effectLst/>
        </p:spPr>
        <p:txBody>
          <a:bodyPr wrap="none" lIns="144000" r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Cloud 48"/>
          <p:cNvSpPr/>
          <p:nvPr/>
        </p:nvSpPr>
        <p:spPr>
          <a:xfrm>
            <a:off x="1461897" y="5606297"/>
            <a:ext cx="1309236" cy="773640"/>
          </a:xfrm>
          <a:prstGeom prst="cloud">
            <a:avLst/>
          </a:prstGeom>
          <a:solidFill>
            <a:srgbClr val="4A7B7C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角丸四角形 21"/>
          <p:cNvSpPr/>
          <p:nvPr/>
        </p:nvSpPr>
        <p:spPr bwMode="auto">
          <a:xfrm>
            <a:off x="5001405" y="4608969"/>
            <a:ext cx="2340000" cy="430549"/>
          </a:xfrm>
          <a:prstGeom prst="roundRect">
            <a:avLst/>
          </a:prstGeom>
          <a:solidFill>
            <a:srgbClr val="4A7B7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ctr">
              <a:defRPr/>
            </a:pPr>
            <a:r>
              <a:rPr lang="de-DE" altLang="ja-JP" sz="2000" kern="0" dirty="0">
                <a:solidFill>
                  <a:prstClr val="white"/>
                </a:solidFill>
                <a:latin typeface="Arial" pitchFamily="34" charset="0"/>
                <a:ea typeface="HG明朝E" panose="02020909000000000000" pitchFamily="17" charset="-128"/>
                <a:cs typeface="Arial" pitchFamily="34" charset="0"/>
              </a:rPr>
              <a:t>Interaction Model</a:t>
            </a:r>
            <a:endParaRPr lang="ja-JP" altLang="en-US" sz="2000" kern="0" dirty="0">
              <a:solidFill>
                <a:prstClr val="white"/>
              </a:solidFill>
              <a:latin typeface="Arial" pitchFamily="34" charset="0"/>
              <a:ea typeface="HG明朝E" panose="02020909000000000000" pitchFamily="17" charset="-128"/>
              <a:cs typeface="Arial" pitchFamily="34" charset="0"/>
            </a:endParaRPr>
          </a:p>
        </p:txBody>
      </p:sp>
      <p:pic>
        <p:nvPicPr>
          <p:cNvPr id="50" name="Picture 3" descr="D:\Projekte\Standardesierung\W3C\WoT\TD\Nizza\t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896" y="4376707"/>
            <a:ext cx="895073" cy="895073"/>
          </a:xfrm>
          <a:prstGeom prst="rect">
            <a:avLst/>
          </a:prstGeom>
          <a:noFill/>
        </p:spPr>
      </p:pic>
      <p:sp>
        <p:nvSpPr>
          <p:cNvPr id="51" name="Wolkenförmige Legende 41"/>
          <p:cNvSpPr/>
          <p:nvPr/>
        </p:nvSpPr>
        <p:spPr>
          <a:xfrm>
            <a:off x="1444846" y="4455943"/>
            <a:ext cx="1897875" cy="946151"/>
          </a:xfrm>
          <a:prstGeom prst="cloudCallout">
            <a:avLst>
              <a:gd name="adj1" fmla="val 68128"/>
              <a:gd name="adj2" fmla="val -9313"/>
            </a:avLst>
          </a:prstGeom>
          <a:solidFill>
            <a:srgbClr val="EB780A"/>
          </a:solidFill>
          <a:ln w="25400" cap="rnd" cmpd="sng" algn="ctr">
            <a:noFill/>
            <a:prstDash val="solid"/>
          </a:ln>
          <a:effectLst/>
        </p:spPr>
        <p:txBody>
          <a:bodyPr wrap="none" lIns="288000" rIns="72000" rtlCol="0" anchor="ctr"/>
          <a:lstStyle/>
          <a:p>
            <a:pPr algn="ctr" defTabSz="914400">
              <a:defRPr/>
            </a:pPr>
            <a:r>
              <a:rPr lang="de-DE" sz="1800" kern="0" dirty="0">
                <a:solidFill>
                  <a:sysClr val="window" lastClr="FFFFFF"/>
                </a:solidFill>
                <a:ea typeface="ＭＳ Ｐゴシック" charset="-128"/>
              </a:rPr>
              <a:t>The </a:t>
            </a:r>
            <a:r>
              <a:rPr lang="de-DE" sz="1800" i="1" kern="0" dirty="0">
                <a:solidFill>
                  <a:sysClr val="window" lastClr="FFFFFF"/>
                </a:solidFill>
                <a:ea typeface="ＭＳ Ｐゴシック" charset="-128"/>
              </a:rPr>
              <a:t>index.html </a:t>
            </a:r>
          </a:p>
          <a:p>
            <a:pPr algn="ctr" defTabSz="914400">
              <a:defRPr/>
            </a:pPr>
            <a:r>
              <a:rPr lang="de-DE" sz="1800" kern="0" dirty="0" err="1">
                <a:solidFill>
                  <a:sysClr val="window" lastClr="FFFFFF"/>
                </a:solidFill>
                <a:ea typeface="ＭＳ Ｐゴシック" charset="-128"/>
              </a:rPr>
              <a:t>for</a:t>
            </a:r>
            <a:r>
              <a:rPr lang="de-DE" sz="1800" kern="0" dirty="0">
                <a:solidFill>
                  <a:sysClr val="window" lastClr="FFFFFF"/>
                </a:solidFill>
                <a:ea typeface="ＭＳ Ｐゴシック" charset="-128"/>
              </a:rPr>
              <a:t> Things</a:t>
            </a:r>
          </a:p>
        </p:txBody>
      </p:sp>
      <p:sp>
        <p:nvSpPr>
          <p:cNvPr id="52" name="テキスト ボックス 43"/>
          <p:cNvSpPr txBox="1"/>
          <p:nvPr/>
        </p:nvSpPr>
        <p:spPr>
          <a:xfrm>
            <a:off x="627064" y="2731936"/>
            <a:ext cx="385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600" b="1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JSON-LD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 representation format to describe Thing </a:t>
            </a:r>
            <a:r>
              <a:rPr lang="en-US" altLang="ja-JP" sz="1600" i="1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instances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 with 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metadata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. Uses </a:t>
            </a:r>
            <a:r>
              <a:rPr lang="en-US" altLang="ja-JP" sz="1600" b="1" dirty="0">
                <a:solidFill>
                  <a:srgbClr val="4A7B7C"/>
                </a:solidFill>
                <a:latin typeface="Arial"/>
                <a:ea typeface="HG明朝E" panose="02020909000000000000" pitchFamily="17" charset="-128"/>
              </a:rPr>
              <a:t>formal interaction model 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and 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domain-specific vocabularies 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to uniformly describe how to use Things, which enables semantic interoperability.</a:t>
            </a:r>
          </a:p>
        </p:txBody>
      </p:sp>
      <p:sp>
        <p:nvSpPr>
          <p:cNvPr id="55" name="Cube 4"/>
          <p:cNvSpPr/>
          <p:nvPr/>
        </p:nvSpPr>
        <p:spPr>
          <a:xfrm>
            <a:off x="627063" y="2189003"/>
            <a:ext cx="3852000" cy="542933"/>
          </a:xfrm>
          <a:prstGeom prst="cube">
            <a:avLst>
              <a:gd name="adj" fmla="val 21875"/>
            </a:avLst>
          </a:prstGeom>
          <a:solidFill>
            <a:srgbClr val="EB780A"/>
          </a:solidFill>
          <a:ln w="25400" cap="rnd" cmpd="sng" algn="ctr">
            <a:noFill/>
            <a:prstDash val="solid"/>
          </a:ln>
          <a:effectLst/>
        </p:spPr>
        <p:txBody>
          <a:bodyPr lIns="72000" rIns="72000" rtlCol="0" anchor="ctr"/>
          <a:lstStyle/>
          <a:p>
            <a:pPr algn="ctr" defTabSz="914400">
              <a:defRPr/>
            </a:pPr>
            <a:r>
              <a:rPr lang="en-US" sz="2000" kern="10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WoT Thing Description (TD)</a:t>
            </a:r>
          </a:p>
        </p:txBody>
      </p:sp>
      <p:sp>
        <p:nvSpPr>
          <p:cNvPr id="56" name="テキスト ボックス 39"/>
          <p:cNvSpPr txBox="1"/>
          <p:nvPr/>
        </p:nvSpPr>
        <p:spPr>
          <a:xfrm>
            <a:off x="7987575" y="2731936"/>
            <a:ext cx="385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Standardized 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JavaScript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 object API for an IoT runtime system 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similar to the Web browser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. Provides an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ea typeface="HG明朝E" panose="02020909000000000000" pitchFamily="17" charset="-128"/>
              </a:rPr>
              <a:t>interface between applications and Things to 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simplify IoT application development</a:t>
            </a:r>
            <a:b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</a:b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and enable 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portable apps 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across </a:t>
            </a:r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ea typeface="HG明朝E" panose="02020909000000000000" pitchFamily="17" charset="-128"/>
              </a:rPr>
              <a:t>vendors, devices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, edge, and cloud.</a:t>
            </a:r>
          </a:p>
        </p:txBody>
      </p:sp>
      <p:sp>
        <p:nvSpPr>
          <p:cNvPr id="57" name="Cube 4"/>
          <p:cNvSpPr/>
          <p:nvPr/>
        </p:nvSpPr>
        <p:spPr>
          <a:xfrm>
            <a:off x="7987576" y="2189003"/>
            <a:ext cx="3757384" cy="542933"/>
          </a:xfrm>
          <a:prstGeom prst="cube">
            <a:avLst>
              <a:gd name="adj" fmla="val 21875"/>
            </a:avLst>
          </a:prstGeom>
          <a:solidFill>
            <a:srgbClr val="005A9C"/>
          </a:solidFill>
          <a:ln w="25400" cap="rnd" cmpd="sng" algn="ctr">
            <a:noFill/>
            <a:prstDash val="solid"/>
          </a:ln>
          <a:effectLst/>
        </p:spPr>
        <p:txBody>
          <a:bodyPr lIns="72000" rIns="72000" rtlCol="0" anchor="ctr"/>
          <a:lstStyle/>
          <a:p>
            <a:pPr algn="ctr" defTabSz="914400">
              <a:defRPr/>
            </a:pPr>
            <a:r>
              <a:rPr lang="en-US" sz="2000" kern="10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WoT Scripting API</a:t>
            </a:r>
          </a:p>
        </p:txBody>
      </p:sp>
      <p:sp>
        <p:nvSpPr>
          <p:cNvPr id="60" name="角丸四角形 21"/>
          <p:cNvSpPr/>
          <p:nvPr/>
        </p:nvSpPr>
        <p:spPr bwMode="auto">
          <a:xfrm>
            <a:off x="5001405" y="3136741"/>
            <a:ext cx="2340000" cy="1357309"/>
          </a:xfrm>
          <a:prstGeom prst="roundRect">
            <a:avLst>
              <a:gd name="adj" fmla="val 13261"/>
            </a:avLst>
          </a:prstGeom>
          <a:solidFill>
            <a:srgbClr val="8EB4E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ctr">
              <a:defRPr/>
            </a:pPr>
            <a:r>
              <a:rPr lang="de-DE" altLang="ja-JP" sz="1600" kern="0" dirty="0">
                <a:solidFill>
                  <a:prstClr val="black"/>
                </a:solidFill>
                <a:latin typeface="Arial" pitchFamily="34" charset="0"/>
                <a:ea typeface="HG明朝E" panose="02020909000000000000" pitchFamily="17" charset="-128"/>
                <a:cs typeface="Arial" pitchFamily="34" charset="0"/>
              </a:rPr>
              <a:t>Common </a:t>
            </a:r>
            <a:r>
              <a:rPr lang="de-DE" altLang="ja-JP" sz="1600" kern="0" dirty="0" err="1">
                <a:solidFill>
                  <a:prstClr val="black"/>
                </a:solidFill>
                <a:latin typeface="Arial" pitchFamily="34" charset="0"/>
                <a:ea typeface="HG明朝E" panose="02020909000000000000" pitchFamily="17" charset="-128"/>
                <a:cs typeface="Arial" pitchFamily="34" charset="0"/>
              </a:rPr>
              <a:t>Runtime</a:t>
            </a:r>
            <a:endParaRPr lang="ja-JP" altLang="en-US" sz="1600" kern="0" dirty="0">
              <a:solidFill>
                <a:prstClr val="black"/>
              </a:solidFill>
              <a:latin typeface="Arial" pitchFamily="34" charset="0"/>
              <a:ea typeface="HG明朝E" panose="02020909000000000000" pitchFamily="17" charset="-128"/>
              <a:cs typeface="Arial" pitchFamily="34" charset="0"/>
            </a:endParaRPr>
          </a:p>
        </p:txBody>
      </p:sp>
      <p:sp>
        <p:nvSpPr>
          <p:cNvPr id="70" name="角丸四角形 21"/>
          <p:cNvSpPr/>
          <p:nvPr/>
        </p:nvSpPr>
        <p:spPr bwMode="auto">
          <a:xfrm>
            <a:off x="5001405" y="4063501"/>
            <a:ext cx="2340000" cy="430549"/>
          </a:xfrm>
          <a:prstGeom prst="roundRect">
            <a:avLst/>
          </a:prstGeom>
          <a:solidFill>
            <a:srgbClr val="005A9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ctr">
              <a:defRPr/>
            </a:pPr>
            <a:r>
              <a:rPr lang="de-DE" altLang="ja-JP" sz="2000" kern="0" dirty="0">
                <a:solidFill>
                  <a:prstClr val="white"/>
                </a:solidFill>
                <a:latin typeface="Arial" pitchFamily="34" charset="0"/>
                <a:ea typeface="HG明朝E" panose="02020909000000000000" pitchFamily="17" charset="-128"/>
                <a:cs typeface="Arial" pitchFamily="34" charset="0"/>
              </a:rPr>
              <a:t>Scripting API</a:t>
            </a:r>
            <a:endParaRPr lang="ja-JP" altLang="en-US" sz="2000" kern="0" dirty="0">
              <a:solidFill>
                <a:prstClr val="white"/>
              </a:solidFill>
              <a:latin typeface="Arial" pitchFamily="34" charset="0"/>
              <a:ea typeface="HG明朝E" panose="02020909000000000000" pitchFamily="17" charset="-128"/>
              <a:cs typeface="Arial" pitchFamily="34" charset="0"/>
            </a:endParaRPr>
          </a:p>
        </p:txBody>
      </p:sp>
      <p:sp>
        <p:nvSpPr>
          <p:cNvPr id="71" name="縦巻き 49"/>
          <p:cNvSpPr/>
          <p:nvPr/>
        </p:nvSpPr>
        <p:spPr bwMode="auto">
          <a:xfrm>
            <a:off x="5091405" y="3524100"/>
            <a:ext cx="2160000" cy="432000"/>
          </a:xfrm>
          <a:prstGeom prst="verticalScroll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ctr">
              <a:defRPr/>
            </a:pPr>
            <a:r>
              <a:rPr lang="en-US" altLang="ja-JP" sz="1600" kern="0" dirty="0">
                <a:solidFill>
                  <a:sysClr val="windowText" lastClr="000000"/>
                </a:solidFill>
                <a:latin typeface="Arial" pitchFamily="34" charset="0"/>
                <a:ea typeface="HG明朝E" panose="02020909000000000000" pitchFamily="17" charset="-128"/>
                <a:cs typeface="Arial" pitchFamily="34" charset="0"/>
              </a:rPr>
              <a:t>Application Script</a:t>
            </a:r>
          </a:p>
        </p:txBody>
      </p:sp>
      <p:sp>
        <p:nvSpPr>
          <p:cNvPr id="72" name="テキスト ボックス 41"/>
          <p:cNvSpPr txBox="1"/>
          <p:nvPr/>
        </p:nvSpPr>
        <p:spPr>
          <a:xfrm>
            <a:off x="7987576" y="5340085"/>
            <a:ext cx="3852000" cy="1323439"/>
          </a:xfrm>
          <a:prstGeom prst="rect">
            <a:avLst/>
          </a:prstGeom>
          <a:noFill/>
        </p:spPr>
        <p:txBody>
          <a:bodyPr wrap="square" rIns="90000" rtlCol="0">
            <a:spAutoFit/>
          </a:bodyPr>
          <a:lstStyle/>
          <a:p>
            <a:pPr defTabSz="914400"/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ea typeface="HG明朝E" panose="02020909000000000000" pitchFamily="17" charset="-128"/>
                <a:cs typeface="Arial" panose="020B0604020202020204" pitchFamily="34" charset="0"/>
              </a:rPr>
              <a:t>Capture how the </a:t>
            </a:r>
            <a:r>
              <a:rPr lang="en-US" altLang="ja-JP" sz="1600" b="1" dirty="0">
                <a:solidFill>
                  <a:srgbClr val="4A7B7C"/>
                </a:solidFill>
                <a:latin typeface="Arial" pitchFamily="34" charset="0"/>
                <a:ea typeface="HG明朝E" panose="02020909000000000000" pitchFamily="17" charset="-128"/>
                <a:cs typeface="Arial" panose="020B0604020202020204" pitchFamily="34" charset="0"/>
              </a:rPr>
              <a:t>formal</a:t>
            </a:r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ea typeface="HG明朝E" panose="02020909000000000000" pitchFamily="17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4A7B7C"/>
                </a:solidFill>
                <a:latin typeface="Arial" pitchFamily="34" charset="0"/>
                <a:ea typeface="HG明朝E" panose="02020909000000000000" pitchFamily="17" charset="-128"/>
                <a:cs typeface="Arial" panose="020B0604020202020204" pitchFamily="34" charset="0"/>
              </a:rPr>
              <a:t>Interaction Model </a:t>
            </a:r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ea typeface="HG明朝E" panose="02020909000000000000" pitchFamily="17" charset="-128"/>
                <a:cs typeface="Arial" panose="020B0604020202020204" pitchFamily="34" charset="0"/>
              </a:rPr>
              <a:t>is mapped to concrete protocol operations (e.g., </a:t>
            </a:r>
            <a:r>
              <a:rPr lang="en-US" altLang="ja-JP" sz="1600" dirty="0" err="1">
                <a:solidFill>
                  <a:prstClr val="black"/>
                </a:solidFill>
                <a:latin typeface="Arial" pitchFamily="34" charset="0"/>
                <a:ea typeface="HG明朝E" panose="02020909000000000000" pitchFamily="17" charset="-128"/>
                <a:cs typeface="Arial" panose="020B0604020202020204" pitchFamily="34" charset="0"/>
              </a:rPr>
              <a:t>CoAP</a:t>
            </a:r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ea typeface="HG明朝E" panose="02020909000000000000" pitchFamily="17" charset="-128"/>
                <a:cs typeface="Arial" panose="020B0604020202020204" pitchFamily="34" charset="0"/>
              </a:rPr>
              <a:t>) and platform features (e.g., OCF). These templates are re-used by concrete TDs.</a:t>
            </a:r>
            <a:endParaRPr lang="en-US" altLang="ja-JP" sz="1400" dirty="0">
              <a:solidFill>
                <a:prstClr val="black"/>
              </a:solidFill>
              <a:latin typeface="Arial" pitchFamily="34" charset="0"/>
              <a:ea typeface="HG明朝E" panose="02020909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73" name="Cube 4"/>
          <p:cNvSpPr/>
          <p:nvPr/>
        </p:nvSpPr>
        <p:spPr>
          <a:xfrm>
            <a:off x="7987576" y="4797152"/>
            <a:ext cx="3757384" cy="542933"/>
          </a:xfrm>
          <a:prstGeom prst="cube">
            <a:avLst>
              <a:gd name="adj" fmla="val 21875"/>
            </a:avLst>
          </a:prstGeom>
          <a:solidFill>
            <a:srgbClr val="00B050"/>
          </a:solidFill>
          <a:ln w="25400" cap="rnd" cmpd="sng" algn="ctr">
            <a:noFill/>
            <a:prstDash val="solid"/>
          </a:ln>
          <a:effectLst/>
        </p:spPr>
        <p:txBody>
          <a:bodyPr lIns="72000" rIns="72000" rtlCol="0" anchor="ctr"/>
          <a:lstStyle/>
          <a:p>
            <a:pPr algn="ctr" defTabSz="914400">
              <a:defRPr/>
            </a:pPr>
            <a:r>
              <a:rPr lang="en-US" sz="2000" kern="10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WoT Binding Templates</a:t>
            </a:r>
          </a:p>
        </p:txBody>
      </p:sp>
      <p:sp>
        <p:nvSpPr>
          <p:cNvPr id="74" name="Cloud 48"/>
          <p:cNvSpPr/>
          <p:nvPr/>
        </p:nvSpPr>
        <p:spPr>
          <a:xfrm>
            <a:off x="5379095" y="6073995"/>
            <a:ext cx="1282005" cy="739381"/>
          </a:xfrm>
          <a:prstGeom prst="cloud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wrap="none" lIns="144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Cloud 48"/>
          <p:cNvSpPr/>
          <p:nvPr/>
        </p:nvSpPr>
        <p:spPr>
          <a:xfrm>
            <a:off x="5492993" y="5821924"/>
            <a:ext cx="1011384" cy="595178"/>
          </a:xfrm>
          <a:prstGeom prst="cloud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wrap="none" lIns="144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Cloud 48"/>
          <p:cNvSpPr/>
          <p:nvPr/>
        </p:nvSpPr>
        <p:spPr>
          <a:xfrm>
            <a:off x="4805162" y="6176158"/>
            <a:ext cx="1049417" cy="595178"/>
          </a:xfrm>
          <a:prstGeom prst="cloud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wrap="none" lIns="144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MQTT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Cloud 48"/>
          <p:cNvSpPr/>
          <p:nvPr/>
        </p:nvSpPr>
        <p:spPr>
          <a:xfrm>
            <a:off x="6240731" y="5967782"/>
            <a:ext cx="1011384" cy="595178"/>
          </a:xfrm>
          <a:prstGeom prst="cloud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wrap="none" lIns="144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CoAP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Rechteckiger Pfeil 34"/>
          <p:cNvSpPr/>
          <p:nvPr/>
        </p:nvSpPr>
        <p:spPr>
          <a:xfrm rot="5400000" flipH="1" flipV="1">
            <a:off x="4475105" y="4911188"/>
            <a:ext cx="280148" cy="772261"/>
          </a:xfrm>
          <a:prstGeom prst="bentArrow">
            <a:avLst>
              <a:gd name="adj1" fmla="val 43521"/>
              <a:gd name="adj2" fmla="val 50000"/>
              <a:gd name="adj3" fmla="val 43417"/>
              <a:gd name="adj4" fmla="val 26183"/>
            </a:avLst>
          </a:prstGeom>
          <a:solidFill>
            <a:srgbClr val="41AA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Cube 4"/>
          <p:cNvSpPr/>
          <p:nvPr/>
        </p:nvSpPr>
        <p:spPr>
          <a:xfrm>
            <a:off x="4587007" y="2189002"/>
            <a:ext cx="3252600" cy="542933"/>
          </a:xfrm>
          <a:prstGeom prst="cube">
            <a:avLst>
              <a:gd name="adj" fmla="val 21875"/>
            </a:avLst>
          </a:prstGeom>
          <a:solidFill>
            <a:srgbClr val="FFFF00"/>
          </a:solidFill>
          <a:ln w="25400" cap="rnd" cmpd="sng" algn="ctr">
            <a:noFill/>
            <a:prstDash val="solid"/>
          </a:ln>
          <a:effectLst/>
        </p:spPr>
        <p:txBody>
          <a:bodyPr lIns="72000" rIns="72000" rtlCol="0" anchor="ctr"/>
          <a:lstStyle/>
          <a:p>
            <a:pPr algn="ctr" defTabSz="914400">
              <a:defRPr/>
            </a:pPr>
            <a:r>
              <a:rPr lang="en-US" sz="2000" kern="1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Security Guidelines</a:t>
            </a:r>
          </a:p>
        </p:txBody>
      </p:sp>
      <p:sp>
        <p:nvSpPr>
          <p:cNvPr id="83" name="Pfeil nach unten 2"/>
          <p:cNvSpPr/>
          <p:nvPr/>
        </p:nvSpPr>
        <p:spPr bwMode="auto">
          <a:xfrm>
            <a:off x="5454893" y="2731936"/>
            <a:ext cx="1441077" cy="320618"/>
          </a:xfrm>
          <a:prstGeom prst="downArrow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84" name="Cube 4"/>
          <p:cNvSpPr/>
          <p:nvPr/>
        </p:nvSpPr>
        <p:spPr>
          <a:xfrm>
            <a:off x="627062" y="1151011"/>
            <a:ext cx="11117897" cy="496558"/>
          </a:xfrm>
          <a:prstGeom prst="snip2SameRect">
            <a:avLst/>
          </a:prstGeom>
          <a:solidFill>
            <a:srgbClr val="4A7B7C"/>
          </a:solidFill>
          <a:ln w="25400" cap="rnd" cmpd="sng" algn="ctr">
            <a:noFill/>
            <a:prstDash val="solid"/>
          </a:ln>
          <a:effectLst/>
        </p:spPr>
        <p:txBody>
          <a:bodyPr lIns="72000" rIns="72000" rtlCol="0" anchor="ctr"/>
          <a:lstStyle/>
          <a:p>
            <a:pPr algn="ctr" defTabSz="914400">
              <a:defRPr/>
            </a:pPr>
            <a:r>
              <a:rPr lang="en-US" sz="2000" kern="10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WoT Architecture</a:t>
            </a:r>
          </a:p>
        </p:txBody>
      </p:sp>
      <p:sp>
        <p:nvSpPr>
          <p:cNvPr id="85" name="テキスト ボックス 39"/>
          <p:cNvSpPr txBox="1"/>
          <p:nvPr/>
        </p:nvSpPr>
        <p:spPr>
          <a:xfrm>
            <a:off x="627064" y="1648743"/>
            <a:ext cx="11117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600" dirty="0">
                <a:solidFill>
                  <a:prstClr val="black"/>
                </a:solidFill>
                <a:latin typeface="Arial"/>
                <a:ea typeface="HG明朝E" panose="02020909000000000000" pitchFamily="17" charset="-128"/>
              </a:rPr>
              <a:t>Overarching umbrella with architectural constraints and guidance on how to use and combine building blocks.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8619455" y="2800359"/>
            <a:ext cx="2520280" cy="1485964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WG Note</a:t>
            </a: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3608763" y="554850"/>
            <a:ext cx="1721107" cy="1623532"/>
          </a:xfrm>
          <a:prstGeom prst="irregularSeal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REC</a:t>
            </a:r>
            <a:br>
              <a:rPr lang="de-DE" dirty="0"/>
            </a:br>
            <a:r>
              <a:rPr lang="de-DE" dirty="0"/>
              <a:t>Track</a:t>
            </a:r>
            <a:endParaRPr lang="en-US" dirty="0"/>
          </a:p>
        </p:txBody>
      </p:sp>
      <p:sp>
        <p:nvSpPr>
          <p:cNvPr id="86" name="Explosion 2 85"/>
          <p:cNvSpPr/>
          <p:nvPr/>
        </p:nvSpPr>
        <p:spPr>
          <a:xfrm>
            <a:off x="1533229" y="2662791"/>
            <a:ext cx="1721107" cy="1623532"/>
          </a:xfrm>
          <a:prstGeom prst="irregularSeal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REC</a:t>
            </a:r>
            <a:br>
              <a:rPr lang="de-DE" dirty="0"/>
            </a:br>
            <a:r>
              <a:rPr lang="de-DE" dirty="0"/>
              <a:t>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Published Candidate Recommendations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136" y="1052736"/>
            <a:ext cx="5514971" cy="4525963"/>
          </a:xfrm>
        </p:spPr>
        <p:txBody>
          <a:bodyPr/>
          <a:lstStyle/>
          <a:p>
            <a:r>
              <a:rPr lang="de-DE" b="1" dirty="0"/>
              <a:t>WoT Thing Description (TD)</a:t>
            </a:r>
          </a:p>
        </p:txBody>
      </p:sp>
      <p:sp>
        <p:nvSpPr>
          <p:cNvPr id="5" name="Rectangle 3"/>
          <p:cNvSpPr/>
          <p:nvPr/>
        </p:nvSpPr>
        <p:spPr>
          <a:xfrm>
            <a:off x="6787225" y="1625991"/>
            <a:ext cx="4424518" cy="4939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{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nsolas" panose="020B0609020204030204" pitchFamily="49" charset="0"/>
              </a:rPr>
              <a:t>"@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nsolas" panose="020B0609020204030204" pitchFamily="49" charset="0"/>
              </a:rPr>
              <a:t>context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[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 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"https://www.w3.org/2019/wot/td/v1"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  {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nsolas" panose="020B0609020204030204" pitchFamily="49" charset="0"/>
              </a:rPr>
              <a:t>iot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nsolas" panose="020B0609020204030204" pitchFamily="49" charset="0"/>
              </a:rPr>
              <a:t>"http://iotschema.org/"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}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],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id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</a:rPr>
              <a:t>"urn:dev:org:32473:1234567890"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"name"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</a:rPr>
              <a:t>"MyLEDThing"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description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</a:rPr>
              <a:t>"RGB LED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</a:rPr>
              <a:t>torchiere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nsolas" panose="020B0609020204030204" pitchFamily="49" charset="0"/>
              </a:rPr>
              <a:t>"@type"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[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</a:rPr>
              <a:t>"Thing"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,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nsolas" panose="020B0609020204030204" pitchFamily="49" charset="0"/>
              </a:rPr>
              <a:t>iot:Light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],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  "securityDefinitions"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[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"default"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{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 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"scheme"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"bearer„</a:t>
            </a:r>
            <a:endParaRPr lang="de-DE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}],</a:t>
            </a:r>
          </a:p>
          <a:p>
            <a:pPr lvl="0">
              <a:lnSpc>
                <a:spcPct val="90000"/>
              </a:lnSpc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  "security"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[</a:t>
            </a:r>
            <a:r>
              <a:rPr lang="de-DE" sz="1400" dirty="0">
                <a:solidFill>
                  <a:srgbClr val="4A7B7C"/>
                </a:solidFill>
                <a:latin typeface="Consolas" panose="020B0609020204030204" pitchFamily="49" charset="0"/>
              </a:rPr>
              <a:t>"default"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],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</a:rPr>
              <a:t>properties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{</a:t>
            </a:r>
          </a:p>
          <a:p>
            <a:pPr lvl="0">
              <a:lnSpc>
                <a:spcPct val="90000"/>
              </a:lnSpc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</a:rPr>
              <a:t>"brightness"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{</a:t>
            </a:r>
            <a:endParaRPr lang="de-DE" sz="1400" dirty="0">
              <a:solidFill>
                <a:srgbClr val="FF0066"/>
              </a:solidFill>
              <a:latin typeface="Consolas" panose="020B0609020204030204" pitchFamily="49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FF0066"/>
                </a:solidFill>
                <a:latin typeface="Consolas" panose="020B0609020204030204" pitchFamily="49" charset="0"/>
              </a:rPr>
              <a:t>     </a:t>
            </a:r>
            <a:r>
              <a:rPr lang="de-DE" sz="1400" b="1" dirty="0">
                <a:solidFill>
                  <a:srgbClr val="FF9900"/>
                </a:solidFill>
                <a:latin typeface="Consolas" panose="020B0609020204030204" pitchFamily="49" charset="0"/>
              </a:rPr>
              <a:t> "@type"</a:t>
            </a:r>
            <a:r>
              <a:rPr lang="de-DE" sz="1400" dirty="0">
                <a:solidFill>
                  <a:srgbClr val="000000"/>
                </a:solidFill>
                <a:latin typeface="Consolas" panose="020B0609020204030204" pitchFamily="49" charset="0"/>
              </a:rPr>
              <a:t>: [</a:t>
            </a:r>
            <a:r>
              <a:rPr lang="de-DE" sz="1400" b="1" dirty="0">
                <a:solidFill>
                  <a:srgbClr val="C0504D"/>
                </a:solidFill>
                <a:latin typeface="Consolas" panose="020B0609020204030204" pitchFamily="49" charset="0"/>
              </a:rPr>
              <a:t>"iot:Brightness"</a:t>
            </a:r>
            <a:r>
              <a:rPr lang="de-DE" sz="1400" dirty="0">
                <a:solidFill>
                  <a:srgbClr val="000000"/>
                </a:solidFill>
                <a:latin typeface="Consolas" panose="020B0609020204030204" pitchFamily="49" charset="0"/>
              </a:rPr>
              <a:t>],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ＭＳ Ｐゴシック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-128"/>
              </a:rPr>
              <a:t>    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"type"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 "integer",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      "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minimum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 0,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      "maximum"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: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olas" panose="020B0609020204030204" pitchFamily="49" charset="0"/>
              </a:rPr>
              <a:t> 100,</a:t>
            </a:r>
            <a:endParaRPr lang="de-DE" sz="1400" dirty="0">
              <a:solidFill>
                <a:prstClr val="black"/>
              </a:solidFill>
              <a:latin typeface="Consolas" panose="020B0609020204030204" pitchFamily="49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7B7C"/>
                </a:solidFill>
                <a:effectLst/>
                <a:uLnTx/>
                <a:uFillTx/>
                <a:latin typeface="Consolas" panose="020B0609020204030204" pitchFamily="49" charset="0"/>
              </a:rPr>
              <a:t>     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</a:rPr>
              <a:t>"forms"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[ ... ]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},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 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</a:rPr>
              <a:t>actions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</a:rPr>
              <a:t>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{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</a:rPr>
              <a:t>"fadeIn"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: {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  ...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ACB09F6-4094-4071-8EF0-8E4411D2DA75}"/>
              </a:ext>
            </a:extLst>
          </p:cNvPr>
          <p:cNvGrpSpPr/>
          <p:nvPr/>
        </p:nvGrpSpPr>
        <p:grpSpPr>
          <a:xfrm>
            <a:off x="1065749" y="4797152"/>
            <a:ext cx="4825866" cy="1885836"/>
            <a:chOff x="1065749" y="5147330"/>
            <a:chExt cx="4825866" cy="18858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631" y="5392042"/>
              <a:ext cx="1116361" cy="111636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879" y="5980430"/>
              <a:ext cx="1052736" cy="10527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26" y="5147330"/>
              <a:ext cx="971104" cy="971104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866507" y="5902738"/>
              <a:ext cx="144000" cy="144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5749" y="6481109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/>
                <a:t>Door = Thing</a:t>
              </a:r>
              <a:endParaRPr lang="en-US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6177" y="5783948"/>
              <a:ext cx="2106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/>
                <a:t>Handle</a:t>
              </a:r>
              <a:r>
                <a:rPr lang="de-DE" sz="1800" dirty="0">
                  <a:solidFill>
                    <a:srgbClr val="4A7B7C"/>
                  </a:solidFill>
                </a:rPr>
                <a:t> </a:t>
              </a:r>
              <a:r>
                <a:rPr lang="de-DE" sz="1800" dirty="0"/>
                <a:t>= Affordance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899" y="6077096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b="1" dirty="0">
                  <a:solidFill>
                    <a:srgbClr val="FF0000"/>
                  </a:solidFill>
                </a:rPr>
                <a:t>What?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4902" y="6075283"/>
              <a:ext cx="732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b="1" dirty="0">
                  <a:solidFill>
                    <a:srgbClr val="00B050"/>
                  </a:solidFill>
                </a:rPr>
                <a:t>How?</a:t>
              </a:r>
              <a:endParaRPr lang="en-US" sz="18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04557" y="6481109"/>
              <a:ext cx="6960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dirty="0">
                  <a:solidFill>
                    <a:srgbClr val="FF0000"/>
                  </a:solidFill>
                </a:rPr>
                <a:t>Open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4212313" y="5895965"/>
              <a:ext cx="614524" cy="3235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12313" y="6277705"/>
              <a:ext cx="626566" cy="2290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54117" y="5618977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solidFill>
                    <a:srgbClr val="00B050"/>
                  </a:solidFill>
                </a:rPr>
                <a:t>Pull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20453" y="6411206"/>
              <a:ext cx="606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solidFill>
                    <a:srgbClr val="00B050"/>
                  </a:solidFill>
                </a:rPr>
                <a:t>Turn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152569" y="6372450"/>
              <a:ext cx="0" cy="2193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964" y="1062032"/>
            <a:ext cx="5489258" cy="4525963"/>
          </a:xfrm>
        </p:spPr>
        <p:txBody>
          <a:bodyPr/>
          <a:lstStyle/>
          <a:p>
            <a:r>
              <a:rPr lang="de-DE" b="1" dirty="0"/>
              <a:t>WoT Architecture</a:t>
            </a:r>
          </a:p>
          <a:p>
            <a:pPr lvl="1"/>
            <a:r>
              <a:rPr lang="de-DE" dirty="0"/>
              <a:t>Constraints</a:t>
            </a:r>
          </a:p>
          <a:p>
            <a:pPr lvl="2"/>
            <a:r>
              <a:rPr lang="de-DE" dirty="0"/>
              <a:t>Things must have TD (W3C WoT)</a:t>
            </a:r>
          </a:p>
          <a:p>
            <a:pPr lvl="2"/>
            <a:r>
              <a:rPr lang="de-DE" dirty="0"/>
              <a:t>Must use hypermedia controls (general WoT)</a:t>
            </a:r>
          </a:p>
          <a:p>
            <a:pPr lvl="3"/>
            <a:r>
              <a:rPr lang="de-DE" dirty="0"/>
              <a:t>URIs</a:t>
            </a:r>
          </a:p>
          <a:p>
            <a:pPr lvl="3"/>
            <a:r>
              <a:rPr lang="de-DE" dirty="0"/>
              <a:t>Standard set of methods</a:t>
            </a:r>
          </a:p>
          <a:p>
            <a:pPr lvl="3"/>
            <a:r>
              <a:rPr lang="de-DE" dirty="0"/>
              <a:t>Media Types</a:t>
            </a:r>
          </a:p>
          <a:p>
            <a:pPr lvl="1"/>
            <a:r>
              <a:rPr lang="de-DE" dirty="0"/>
              <a:t>Interaction Affordances</a:t>
            </a:r>
          </a:p>
          <a:p>
            <a:pPr lvl="2"/>
            <a:r>
              <a:rPr lang="en-US" dirty="0"/>
              <a:t>Metadata of a Thing that shows and describes the possible choices (</a:t>
            </a:r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) to Consumers, thereby suggesting </a:t>
            </a:r>
            <a:r>
              <a:rPr lang="en-US" dirty="0">
                <a:solidFill>
                  <a:srgbClr val="00B050"/>
                </a:solidFill>
              </a:rPr>
              <a:t>how</a:t>
            </a:r>
            <a:r>
              <a:rPr lang="en-US" dirty="0"/>
              <a:t> Consumers may interact with the Thing</a:t>
            </a:r>
          </a:p>
        </p:txBody>
      </p:sp>
    </p:spTree>
    <p:extLst>
      <p:ext uri="{BB962C8B-B14F-4D97-AF65-F5344CB8AC3E}">
        <p14:creationId xmlns:p14="http://schemas.microsoft.com/office/powerpoint/2010/main" val="119094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90446-8EC7-0943-9426-5872FA43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Abstract </a:t>
            </a:r>
            <a:r>
              <a:rPr lang="de-DE" dirty="0" err="1"/>
              <a:t>WoT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endParaRPr lang="de-DE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FBDE0345-5A42-C24A-809B-8DBFAE2D4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28126" r="-28126"/>
          <a:stretch>
            <a:fillRect/>
          </a:stretch>
        </p:blipFill>
        <p:spPr>
          <a:xfrm>
            <a:off x="0" y="908720"/>
            <a:ext cx="12199538" cy="568863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1" y="1268760"/>
            <a:ext cx="1265261" cy="13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139584" y="1143000"/>
            <a:ext cx="6911919" cy="14939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54559" y="2726192"/>
            <a:ext cx="9721080" cy="11348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54559" y="4015934"/>
            <a:ext cx="11377264" cy="2725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73909" y="1646013"/>
            <a:ext cx="1275315" cy="5057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td:Thing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4502" y="1268760"/>
            <a:ext cx="2786788" cy="50572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td:InteractionAffordance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7084" y="2036546"/>
            <a:ext cx="1444415" cy="5057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td:Property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07321" y="4733583"/>
            <a:ext cx="1444415" cy="505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ssn:Property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63565" y="5453452"/>
            <a:ext cx="2382589" cy="505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sosa:FeatureOfInterest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4510" y="4723900"/>
            <a:ext cx="2678481" cy="505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ex:TemperatureSensor01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4510" y="2959489"/>
            <a:ext cx="2678481" cy="5843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ex:TemperatureSensor01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Thing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33518" y="2995287"/>
            <a:ext cx="3327748" cy="505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ex:TemperatureSensor01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Temperature Property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33518" y="4733584"/>
            <a:ext cx="2505075" cy="505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ex:AverageTemperature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3786" y="6163639"/>
            <a:ext cx="1187505" cy="505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ex:Room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6462904" y="1791095"/>
            <a:ext cx="250552" cy="23181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stCxn id="7" idx="1"/>
            <a:endCxn id="18" idx="3"/>
          </p:cNvCxnSpPr>
          <p:nvPr/>
        </p:nvCxnSpPr>
        <p:spPr>
          <a:xfrm rot="10800000">
            <a:off x="6588182" y="2022911"/>
            <a:ext cx="788903" cy="26649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0"/>
            <a:endCxn id="7" idx="2"/>
          </p:cNvCxnSpPr>
          <p:nvPr/>
        </p:nvCxnSpPr>
        <p:spPr>
          <a:xfrm flipV="1">
            <a:off x="8097392" y="2542267"/>
            <a:ext cx="1900" cy="45302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3"/>
            <a:endCxn id="13" idx="1"/>
          </p:cNvCxnSpPr>
          <p:nvPr/>
        </p:nvCxnSpPr>
        <p:spPr>
          <a:xfrm flipV="1">
            <a:off x="4442991" y="3248148"/>
            <a:ext cx="1990527" cy="352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42737" y="3266829"/>
            <a:ext cx="1584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td:properties</a:t>
            </a:r>
            <a:endParaRPr lang="en-US" sz="2000" b="1" dirty="0"/>
          </a:p>
        </p:txBody>
      </p:sp>
      <p:cxnSp>
        <p:nvCxnSpPr>
          <p:cNvPr id="30" name="Straight Arrow Connector 29"/>
          <p:cNvCxnSpPr>
            <a:stCxn id="10" idx="3"/>
            <a:endCxn id="14" idx="1"/>
          </p:cNvCxnSpPr>
          <p:nvPr/>
        </p:nvCxnSpPr>
        <p:spPr>
          <a:xfrm>
            <a:off x="4442991" y="4976761"/>
            <a:ext cx="1990527" cy="968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45777" y="5025066"/>
            <a:ext cx="1765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sosa:observes</a:t>
            </a:r>
            <a:endParaRPr lang="en-US" sz="2000" b="1" dirty="0"/>
          </a:p>
        </p:txBody>
      </p:sp>
      <p:cxnSp>
        <p:nvCxnSpPr>
          <p:cNvPr id="33" name="Straight Arrow Connector 32"/>
          <p:cNvCxnSpPr>
            <a:stCxn id="11" idx="0"/>
            <a:endCxn id="4" idx="2"/>
          </p:cNvCxnSpPr>
          <p:nvPr/>
        </p:nvCxnSpPr>
        <p:spPr>
          <a:xfrm flipV="1">
            <a:off x="3103751" y="2151735"/>
            <a:ext cx="7816" cy="80775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0"/>
            <a:endCxn id="11" idx="2"/>
          </p:cNvCxnSpPr>
          <p:nvPr/>
        </p:nvCxnSpPr>
        <p:spPr>
          <a:xfrm flipV="1">
            <a:off x="3103751" y="3543856"/>
            <a:ext cx="0" cy="118004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11567" y="4101287"/>
            <a:ext cx="22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ex:isRepresentedBy</a:t>
            </a:r>
            <a:endParaRPr lang="en-US" sz="2000" b="1" dirty="0"/>
          </a:p>
        </p:txBody>
      </p:sp>
      <p:cxnSp>
        <p:nvCxnSpPr>
          <p:cNvPr id="40" name="Straight Arrow Connector 39"/>
          <p:cNvCxnSpPr>
            <a:stCxn id="13" idx="2"/>
          </p:cNvCxnSpPr>
          <p:nvPr/>
        </p:nvCxnSpPr>
        <p:spPr>
          <a:xfrm>
            <a:off x="8097392" y="3501008"/>
            <a:ext cx="0" cy="123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74051" y="4095784"/>
            <a:ext cx="1836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ssn:forProperty</a:t>
            </a:r>
            <a:endParaRPr lang="en-US" sz="2000" b="1" dirty="0"/>
          </a:p>
        </p:txBody>
      </p:sp>
      <p:cxnSp>
        <p:nvCxnSpPr>
          <p:cNvPr id="43" name="Straight Arrow Connector 42"/>
          <p:cNvCxnSpPr>
            <a:stCxn id="14" idx="2"/>
          </p:cNvCxnSpPr>
          <p:nvPr/>
        </p:nvCxnSpPr>
        <p:spPr>
          <a:xfrm>
            <a:off x="7686055" y="5239304"/>
            <a:ext cx="0" cy="934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34502" y="5562769"/>
            <a:ext cx="17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/>
              <a:t>ssn:isPropertyOf</a:t>
            </a:r>
            <a:endParaRPr lang="en-US" sz="1800" b="1" dirty="0"/>
          </a:p>
        </p:txBody>
      </p:sp>
      <p:cxnSp>
        <p:nvCxnSpPr>
          <p:cNvPr id="52" name="Elbow Connector 51"/>
          <p:cNvCxnSpPr>
            <a:stCxn id="15" idx="3"/>
            <a:endCxn id="9" idx="2"/>
          </p:cNvCxnSpPr>
          <p:nvPr/>
        </p:nvCxnSpPr>
        <p:spPr>
          <a:xfrm flipV="1">
            <a:off x="8721291" y="5959173"/>
            <a:ext cx="1633569" cy="457327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AD090446-8EC7-0943-9426-5872FA43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8350" cy="1143000"/>
          </a:xfrm>
        </p:spPr>
        <p:txBody>
          <a:bodyPr/>
          <a:lstStyle/>
          <a:p>
            <a:r>
              <a:rPr lang="de-DE" dirty="0" smtClean="0"/>
              <a:t>Alignment with </a:t>
            </a:r>
            <a:r>
              <a:rPr lang="de-DE" dirty="0" smtClean="0"/>
              <a:t>SOSA/SSN (Example)</a:t>
            </a:r>
            <a:endParaRPr lang="de-DE" dirty="0"/>
          </a:p>
        </p:txBody>
      </p:sp>
      <p:sp>
        <p:nvSpPr>
          <p:cNvPr id="34" name="Rectangle 33"/>
          <p:cNvSpPr/>
          <p:nvPr/>
        </p:nvSpPr>
        <p:spPr>
          <a:xfrm>
            <a:off x="2319479" y="6034100"/>
            <a:ext cx="1584176" cy="505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sosa:Sensor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10" idx="2"/>
            <a:endCxn id="34" idx="0"/>
          </p:cNvCxnSpPr>
          <p:nvPr/>
        </p:nvCxnSpPr>
        <p:spPr>
          <a:xfrm>
            <a:off x="3103751" y="5229621"/>
            <a:ext cx="7816" cy="80447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93" y="4387268"/>
            <a:ext cx="1048191" cy="944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1" y="2826251"/>
            <a:ext cx="913775" cy="962789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14" idx="3"/>
            <a:endCxn id="8" idx="1"/>
          </p:cNvCxnSpPr>
          <p:nvPr/>
        </p:nvCxnSpPr>
        <p:spPr>
          <a:xfrm flipV="1">
            <a:off x="8938593" y="4986444"/>
            <a:ext cx="1168728" cy="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032130" y="1087754"/>
            <a:ext cx="2608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Thing Description</a:t>
            </a:r>
            <a:br>
              <a:rPr lang="en-US" b="1" dirty="0" smtClean="0"/>
            </a:br>
            <a:r>
              <a:rPr lang="en-US" b="1" dirty="0" smtClean="0"/>
              <a:t>Information Model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9795125" y="2231348"/>
            <a:ext cx="2419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Thing Description</a:t>
            </a:r>
          </a:p>
          <a:p>
            <a:pPr algn="ctr"/>
            <a:r>
              <a:rPr lang="en-US" b="1" dirty="0" smtClean="0"/>
              <a:t>Instance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0425016" y="3501008"/>
            <a:ext cx="1711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SOSA/SSN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2051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40887b0-086c-4ff4-8beb-b5b55c2754ed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834</Words>
  <Application>Microsoft Office PowerPoint</Application>
  <PresentationFormat>Custom</PresentationFormat>
  <Paragraphs>177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HGMinchoE</vt:lpstr>
      <vt:lpstr>Mangal</vt:lpstr>
      <vt:lpstr>MS PGothic</vt:lpstr>
      <vt:lpstr>Arial</vt:lpstr>
      <vt:lpstr>Calibri</vt:lpstr>
      <vt:lpstr>Consolas</vt:lpstr>
      <vt:lpstr>Courier New</vt:lpstr>
      <vt:lpstr>Times New Roman</vt:lpstr>
      <vt:lpstr>Wingdings</vt:lpstr>
      <vt:lpstr>Larissa</vt:lpstr>
      <vt:lpstr>W3C Web of Things (WoT) Introduction, Status and Roadmap</vt:lpstr>
      <vt:lpstr>Web of Things (WoT) in a Nutshell</vt:lpstr>
      <vt:lpstr>Why the Web – User- and Developer-friendly</vt:lpstr>
      <vt:lpstr>W3C WoT Mission – Not Yet Another IoT Silo</vt:lpstr>
      <vt:lpstr>W3C WoT Mission – Describe and Complement</vt:lpstr>
      <vt:lpstr>W3C Web of Things – Building Block Approach</vt:lpstr>
      <vt:lpstr>Published Candidate Recommendations</vt:lpstr>
      <vt:lpstr>Abstract WoT Architecture</vt:lpstr>
      <vt:lpstr>Alignment with SOSA/SSN (Example)</vt:lpstr>
      <vt:lpstr>Example Thing Description </vt:lpstr>
      <vt:lpstr>Complex Things in WoT (Issue)</vt:lpstr>
      <vt:lpstr>Roadmap / Next steps</vt:lpstr>
    </vt:vector>
  </TitlesOfParts>
  <Company>SIEMENS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W3C Web of Things – Getting Started</dc:title>
  <dc:creator>Matthias Kovatsch</dc:creator>
  <cp:keywords>CTPClassification=CTP_NT</cp:keywords>
  <cp:lastModifiedBy>Takuki Kamiya</cp:lastModifiedBy>
  <cp:revision>194</cp:revision>
  <dcterms:created xsi:type="dcterms:W3CDTF">2018-05-15T12:31:41Z</dcterms:created>
  <dcterms:modified xsi:type="dcterms:W3CDTF">2019-09-09T04:19:48Z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80550350-565c-4856-a445-b766e3f541c1</vt:lpwstr>
  </property>
  <property fmtid="{D5CDD505-2E9C-101B-9397-08002B2CF9AE}" pid="3" name="CTP_TimeStamp">
    <vt:lpwstr>2018-10-24 09:16:36Z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