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2" r:id="rId3"/>
    <p:sldId id="272" r:id="rId4"/>
    <p:sldId id="263" r:id="rId5"/>
    <p:sldId id="268" r:id="rId6"/>
    <p:sldId id="271" r:id="rId7"/>
    <p:sldId id="274" r:id="rId8"/>
    <p:sldId id="270" r:id="rId9"/>
    <p:sldId id="266" r:id="rId10"/>
    <p:sldId id="265" r:id="rId11"/>
    <p:sldId id="269" r:id="rId12"/>
    <p:sldId id="273" r:id="rId13"/>
    <p:sldId id="258" r:id="rId14"/>
    <p:sldId id="259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119"/>
    <p:restoredTop sz="96327"/>
  </p:normalViewPr>
  <p:slideViewPr>
    <p:cSldViewPr snapToGrid="0" snapToObjects="1">
      <p:cViewPr varScale="1">
        <p:scale>
          <a:sx n="105" d="100"/>
          <a:sy n="105" d="100"/>
        </p:scale>
        <p:origin x="208" y="6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EEA50C-96EC-464B-8E55-106DF09652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BCF4F08-1EA5-D941-9BDF-4911691785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DA3D1D-5C9F-E847-98A4-4AC9A1CDAD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DBBE5-2B87-3D49-BBF2-32732278F9A8}" type="datetimeFigureOut">
              <a:rPr lang="en-US" smtClean="0"/>
              <a:t>11/6/19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ECBAF2-05C1-D04D-9B2C-E65D25B595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E316B4-E04D-BD4A-BB6C-B8192BFB27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F80E9-675A-214B-9559-7313FC061D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4376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363DB1-B929-2543-911A-930234A838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7900598-DD21-5B41-81F1-8BDB5A849D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A314D9-F57C-E24F-BBF4-15B7379176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DBBE5-2B87-3D49-BBF2-32732278F9A8}" type="datetimeFigureOut">
              <a:rPr lang="en-US" smtClean="0"/>
              <a:t>11/6/19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7C7F62-1E95-7444-9910-581956D813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D9C802-B627-3748-A94D-E3B8B5C3A0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F80E9-675A-214B-9559-7313FC061D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4055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2B270E1-1B0B-3643-A66C-195AF3411A9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F44AA6-2C9C-5F4D-9817-657671BF96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F75590-AA34-CA4A-B68B-134413F7D8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DBBE5-2B87-3D49-BBF2-32732278F9A8}" type="datetimeFigureOut">
              <a:rPr lang="en-US" smtClean="0"/>
              <a:t>11/6/19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9ECACF-E9B5-E04B-A7A7-539F410B2C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1B2446-CFB5-8540-AE39-F7A904B3E1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F80E9-675A-214B-9559-7313FC061D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2860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226EDF-C83E-B14C-AA3B-1966A11C17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9A1C9A-756D-2F4A-A4BA-5A200EE29E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129D3E-9B67-0440-A5A0-4DA588D474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DBBE5-2B87-3D49-BBF2-32732278F9A8}" type="datetimeFigureOut">
              <a:rPr lang="en-US" smtClean="0"/>
              <a:t>11/6/19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1E964B-ED83-D94C-BC96-2DEC07C1B7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8A89A8-5820-4245-AAAD-AA6E642549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F80E9-675A-214B-9559-7313FC061D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9826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8B9F49-CEE7-1F45-82A8-348CAD644F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9EE56D-5D4B-4E46-B532-D7033440FA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5D3617-C942-9146-B921-26AC51C34B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DBBE5-2B87-3D49-BBF2-32732278F9A8}" type="datetimeFigureOut">
              <a:rPr lang="en-US" smtClean="0"/>
              <a:t>11/6/19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973D31-CE18-194D-8743-497C744F8D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2FE0ED-4A5D-2347-A225-F886854450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F80E9-675A-214B-9559-7313FC061D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7312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5C27D3-6254-2840-A4B4-CEA1F8BA3E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B84D49-06A4-294D-B439-81D9936C21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1C9E56-2381-7D4D-88E8-0435791296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3918DD-477B-B741-BC5A-12352AD6A9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DBBE5-2B87-3D49-BBF2-32732278F9A8}" type="datetimeFigureOut">
              <a:rPr lang="en-US" smtClean="0"/>
              <a:t>11/6/19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FD864C-C9F6-8545-BBE6-0EC9613BCF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E4700B-361E-ED4D-8B14-D0B96215B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F80E9-675A-214B-9559-7313FC061D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4753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E40DA1-E268-3545-8269-4CF4EE8A1F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426A90-3263-CF4D-9184-11799F9EFA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48BAFB-5750-BA43-A37B-262D5E6EE2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5682D01-3067-E04F-B773-A562AEB972D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F355FB5-4FDC-104B-9869-E1FC1393814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7C5DBB8-1FB3-6141-9E51-467DB30E06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DBBE5-2B87-3D49-BBF2-32732278F9A8}" type="datetimeFigureOut">
              <a:rPr lang="en-US" smtClean="0"/>
              <a:t>11/6/19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6D3DB37-1416-1240-A8A9-FBF6FA088B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DF28175-9859-BA40-832D-EF030DA755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F80E9-675A-214B-9559-7313FC061D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3651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6AE68B-D539-0441-89F8-844D16B983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70895BF-E530-3F46-9D99-95EDA1E3E3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DBBE5-2B87-3D49-BBF2-32732278F9A8}" type="datetimeFigureOut">
              <a:rPr lang="en-US" smtClean="0"/>
              <a:t>11/6/19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522BBA-E82A-8740-B485-940EEB370B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0DB46E-6617-D547-9BFE-CA61338BF2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F80E9-675A-214B-9559-7313FC061D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5971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F7CD77E-896B-C64E-B1D1-877FB551CB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DBBE5-2B87-3D49-BBF2-32732278F9A8}" type="datetimeFigureOut">
              <a:rPr lang="en-US" smtClean="0"/>
              <a:t>11/6/19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E42F5C2-C0CC-6543-9683-0DBABF160C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4D023C-0D29-7B40-96F3-1F81ADB4CB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F80E9-675A-214B-9559-7313FC061D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956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A90D97-0C87-674F-BDEF-7E7F460E65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B6CDB7-DDAC-F742-A8F9-6053C7F18D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ECC306-F381-D74F-9A90-33506ED62F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A0F6D3-EF71-E54F-B4DA-E6955862DB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DBBE5-2B87-3D49-BBF2-32732278F9A8}" type="datetimeFigureOut">
              <a:rPr lang="en-US" smtClean="0"/>
              <a:t>11/6/19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5587D6-DFA4-944D-8B0A-8EC697AD6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980E57-4655-B041-A4EE-D8710DBB7E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F80E9-675A-214B-9559-7313FC061D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5824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76F3BF-3D03-BF46-A582-204EFEFDF2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B99AADF-E895-7748-B19A-D07D9B6F0D5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2B0A34-A198-5747-8220-D1438C13D1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4C219B-D524-7349-BCDB-7DCB8108BA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DBBE5-2B87-3D49-BBF2-32732278F9A8}" type="datetimeFigureOut">
              <a:rPr lang="en-US" smtClean="0"/>
              <a:t>11/6/19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5A4434-E840-AB41-85BF-B80ECC7FFA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BE2AEE-91F9-D24F-B3A4-7E66D56049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F80E9-675A-214B-9559-7313FC061D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3693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75A4CDD-BB50-D749-9BEE-03D341026A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0B7969-4F54-0544-93B7-93AA4A19B3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92AE48-F75A-5440-8017-3FF7A0B4B2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6DBBE5-2B87-3D49-BBF2-32732278F9A8}" type="datetimeFigureOut">
              <a:rPr lang="en-US" smtClean="0"/>
              <a:t>11/6/19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94DAC0-CA8F-5244-87B1-526C0BABBC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825811-ADD5-714B-AA54-D47421AF79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EF80E9-675A-214B-9559-7313FC061D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693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mindknit.org/index.php?page=american-psychiatric-association-institute---vr-and-autism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vecteezy.com/vector-art/56098-pizza-vector" TargetMode="Externa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reativecommons.org/licenses/by-nc-sa/3.0/" TargetMode="Externa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phet.colorado.edu/sims/html/john-travoltage/latest/john-travoltage_en.html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71D9BE-0BB3-474B-B462-D41A621A0D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74207" y="1122363"/>
            <a:ext cx="10269415" cy="2387600"/>
          </a:xfrm>
        </p:spPr>
        <p:txBody>
          <a:bodyPr>
            <a:normAutofit/>
          </a:bodyPr>
          <a:lstStyle/>
          <a:p>
            <a:r>
              <a:rPr lang="en-US" dirty="0"/>
              <a:t>Assistive Technologies for XR</a:t>
            </a:r>
            <a:br>
              <a:rPr lang="en-US" sz="4400" dirty="0"/>
            </a:br>
            <a:r>
              <a:rPr lang="en-US" sz="4400" dirty="0"/>
              <a:t>Extend AT, New AT, or is AT embedded in the XR?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E7845F8-7A14-C34F-9D72-050A257E4CF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Markku (Mark) </a:t>
            </a:r>
            <a:r>
              <a:rPr lang="en-US" dirty="0" err="1"/>
              <a:t>Hakkinen</a:t>
            </a:r>
            <a:r>
              <a:rPr lang="en-US" dirty="0"/>
              <a:t>, Educational Testing Service (moderator)</a:t>
            </a:r>
          </a:p>
          <a:p>
            <a:r>
              <a:rPr lang="en-US" dirty="0" err="1"/>
              <a:t>Léonie</a:t>
            </a:r>
            <a:r>
              <a:rPr lang="en-US" dirty="0"/>
              <a:t> Watson, W3C/</a:t>
            </a:r>
            <a:r>
              <a:rPr lang="en-US" dirty="0" err="1"/>
              <a:t>Tetralogical</a:t>
            </a:r>
            <a:endParaRPr lang="en-US" dirty="0"/>
          </a:p>
          <a:p>
            <a:r>
              <a:rPr lang="en-US" dirty="0"/>
              <a:t>Jason White, Educational Testing Service</a:t>
            </a:r>
          </a:p>
          <a:p>
            <a:r>
              <a:rPr lang="en-US" dirty="0"/>
              <a:t>Meredith </a:t>
            </a:r>
            <a:r>
              <a:rPr lang="en-US" dirty="0" err="1"/>
              <a:t>Ringel</a:t>
            </a:r>
            <a:r>
              <a:rPr lang="en-US" dirty="0"/>
              <a:t> Morris, Microsoft</a:t>
            </a:r>
          </a:p>
        </p:txBody>
      </p:sp>
    </p:spTree>
    <p:extLst>
      <p:ext uri="{BB962C8B-B14F-4D97-AF65-F5344CB8AC3E}">
        <p14:creationId xmlns:p14="http://schemas.microsoft.com/office/powerpoint/2010/main" val="35315612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EE1FD0-F9F8-C643-A6F5-734D878F7F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 this leads for our first question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D4AD52-7E50-314B-8B65-04AC773A23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600" dirty="0"/>
              <a:t>Is WAI-ARIA the right model for informing AT about XR scenes, objects, their properties and interactions or are we asking ARIA to do something it was never designed to do?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09328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F8526B-A689-D34F-8835-703115C0D0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If not ARIA….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79CDCD-EAFE-4C4F-8EA6-DDA1877153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If the need for richer and flexible semantics puts ARIA out of the picture, what is the alternative?</a:t>
            </a:r>
          </a:p>
        </p:txBody>
      </p:sp>
    </p:spTree>
    <p:extLst>
      <p:ext uri="{BB962C8B-B14F-4D97-AF65-F5344CB8AC3E}">
        <p14:creationId xmlns:p14="http://schemas.microsoft.com/office/powerpoint/2010/main" val="11649160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F22C89-C875-3342-90F2-FA9E7B5AD5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Can current AT Adapt?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68AB51-F956-524F-82CA-28FF6B74D2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Given the 2D nature of Screen Reader and Magnification, for example, can they adapt to support usable interaction with immersive environments?</a:t>
            </a:r>
          </a:p>
        </p:txBody>
      </p:sp>
    </p:spTree>
    <p:extLst>
      <p:ext uri="{BB962C8B-B14F-4D97-AF65-F5344CB8AC3E}">
        <p14:creationId xmlns:p14="http://schemas.microsoft.com/office/powerpoint/2010/main" val="29500985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611826-5DD9-FA4F-8090-488F77A227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would the ideal AT look like?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2350F6-AF36-404C-A523-3DC87C064C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lphaUcParenR"/>
            </a:pPr>
            <a:r>
              <a:rPr lang="en-US" sz="3200" dirty="0"/>
              <a:t>Existing model of user preferred AT interfacing to XR</a:t>
            </a:r>
          </a:p>
          <a:p>
            <a:pPr marL="514350" indent="-514350">
              <a:buAutoNum type="alphaUcParenR"/>
            </a:pPr>
            <a:r>
              <a:rPr lang="en-US" sz="3200" dirty="0"/>
              <a:t>Hybrid of existing AT and XR?</a:t>
            </a:r>
          </a:p>
          <a:p>
            <a:pPr marL="514350" indent="-514350">
              <a:buAutoNum type="alphaUcParenR"/>
            </a:pPr>
            <a:r>
              <a:rPr lang="en-US" sz="3200" dirty="0"/>
              <a:t>Built-in AT that exposes yet to be defined interfaces for user devices</a:t>
            </a:r>
          </a:p>
          <a:p>
            <a:pPr marL="514350" indent="-514350">
              <a:buAutoNum type="alphaUcParenR"/>
            </a:pPr>
            <a:r>
              <a:rPr lang="en-US" sz="3200" dirty="0"/>
              <a:t>All of the above</a:t>
            </a:r>
          </a:p>
          <a:p>
            <a:pPr marL="514350" indent="-514350">
              <a:buAutoNum type="alphaUcParenR"/>
            </a:pPr>
            <a:r>
              <a:rPr lang="en-US" sz="3200" dirty="0"/>
              <a:t>None of the above</a:t>
            </a:r>
          </a:p>
          <a:p>
            <a:pPr marL="514350" indent="-514350">
              <a:buAutoNum type="alphaUcParenR"/>
            </a:pPr>
            <a:endParaRPr lang="en-US" dirty="0"/>
          </a:p>
          <a:p>
            <a:pPr marL="514350" indent="-514350">
              <a:buAutoNum type="alphaUcParenR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6084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FE0400-68D0-2E4D-B4B2-B37E473ACF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Audience Questions?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0344ED-D454-984B-A2AC-361133A77E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75396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1D8038-884E-CF48-90CD-4F0E5B74FC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taking so long?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637059A-4EF3-884E-97B3-2E70012648E8}"/>
              </a:ext>
            </a:extLst>
          </p:cNvPr>
          <p:cNvSpPr/>
          <p:nvPr/>
        </p:nvSpPr>
        <p:spPr>
          <a:xfrm>
            <a:off x="5030428" y="6123543"/>
            <a:ext cx="761267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hlinkClick r:id="rId2"/>
              </a:rPr>
              <a:t>http://mindknit.org//index.php?page=american-psychiatric-association-institute---vr-and-autism</a:t>
            </a:r>
            <a:endParaRPr lang="en-US" sz="1200" dirty="0"/>
          </a:p>
        </p:txBody>
      </p:sp>
      <p:pic>
        <p:nvPicPr>
          <p:cNvPr id="12" name="Content Placeholder 11" descr="Young person wearing a VR headset (circa 1998) in front of a computer display.&#10;&#10;">
            <a:extLst>
              <a:ext uri="{FF2B5EF4-FFF2-40B4-BE49-F238E27FC236}">
                <a16:creationId xmlns:a16="http://schemas.microsoft.com/office/drawing/2014/main" id="{927441A2-1E6F-0E4E-B86D-837049C26B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113614" y="1627180"/>
            <a:ext cx="6004609" cy="4081329"/>
          </a:xfr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439F4CF-4268-DD46-B3B3-2E43C4B0630E}"/>
              </a:ext>
            </a:extLst>
          </p:cNvPr>
          <p:cNvSpPr txBox="1"/>
          <p:nvPr/>
        </p:nvSpPr>
        <p:spPr>
          <a:xfrm>
            <a:off x="5030428" y="5679440"/>
            <a:ext cx="23139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Inclusive VR circa 1998</a:t>
            </a:r>
          </a:p>
        </p:txBody>
      </p:sp>
      <p:pic>
        <p:nvPicPr>
          <p:cNvPr id="4" name="Picture 3" descr="GENIE Workstation, with keyboard, two monitors, and speaker.">
            <a:extLst>
              <a:ext uri="{FF2B5EF4-FFF2-40B4-BE49-F238E27FC236}">
                <a16:creationId xmlns:a16="http://schemas.microsoft.com/office/drawing/2014/main" id="{EE74B998-EF5F-E742-AE9F-8C2516108C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189" y="1627180"/>
            <a:ext cx="4254900" cy="365673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F6543A4-76DE-6748-BC8F-8B304BE6C077}"/>
              </a:ext>
            </a:extLst>
          </p:cNvPr>
          <p:cNvSpPr/>
          <p:nvPr/>
        </p:nvSpPr>
        <p:spPr>
          <a:xfrm>
            <a:off x="637816" y="5384879"/>
            <a:ext cx="362102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222222"/>
                </a:solidFill>
                <a:latin typeface="Arial" panose="020B0604020202020204" pitchFamily="34" charset="0"/>
              </a:rPr>
              <a:t>Lindquist, T. E., Fainter, R. G., &amp; </a:t>
            </a:r>
            <a:r>
              <a:rPr lang="en-US" sz="1200" dirty="0" err="1">
                <a:solidFill>
                  <a:srgbClr val="222222"/>
                </a:solidFill>
                <a:latin typeface="Arial" panose="020B0604020202020204" pitchFamily="34" charset="0"/>
              </a:rPr>
              <a:t>Hakkinen</a:t>
            </a:r>
            <a:r>
              <a:rPr lang="en-US" sz="1200" dirty="0">
                <a:solidFill>
                  <a:srgbClr val="222222"/>
                </a:solidFill>
                <a:latin typeface="Arial" panose="020B0604020202020204" pitchFamily="34" charset="0"/>
              </a:rPr>
              <a:t>, M. T. (1985). GENIE: a modifiable computer-based task for experiments in human-computer interaction. </a:t>
            </a:r>
            <a:r>
              <a:rPr lang="en-US" sz="1200" i="1" dirty="0">
                <a:solidFill>
                  <a:srgbClr val="222222"/>
                </a:solidFill>
                <a:latin typeface="Arial" panose="020B0604020202020204" pitchFamily="34" charset="0"/>
              </a:rPr>
              <a:t>International journal of man-machine studies</a:t>
            </a:r>
            <a:r>
              <a:rPr lang="en-US" sz="1200" dirty="0">
                <a:solidFill>
                  <a:srgbClr val="222222"/>
                </a:solidFill>
                <a:latin typeface="Arial" panose="020B0604020202020204" pitchFamily="34" charset="0"/>
              </a:rPr>
              <a:t>, </a:t>
            </a:r>
            <a:r>
              <a:rPr lang="en-US" sz="1200" i="1" dirty="0">
                <a:solidFill>
                  <a:srgbClr val="222222"/>
                </a:solidFill>
                <a:latin typeface="Arial" panose="020B0604020202020204" pitchFamily="34" charset="0"/>
              </a:rPr>
              <a:t>23</a:t>
            </a:r>
            <a:r>
              <a:rPr lang="en-US" sz="1200" dirty="0">
                <a:solidFill>
                  <a:srgbClr val="222222"/>
                </a:solidFill>
                <a:latin typeface="Arial" panose="020B0604020202020204" pitchFamily="34" charset="0"/>
              </a:rPr>
              <a:t>(4), 391-406.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4208644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AFDBC6-5235-5943-B760-F38A1495CB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basic questions?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F60B3C-DEBE-D84A-BE6B-E94EB91FF5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Can the existing AT model evolve to effectively support XR, or do we need rethink it?  </a:t>
            </a:r>
          </a:p>
          <a:p>
            <a:r>
              <a:rPr lang="en-US" dirty="0"/>
              <a:t>Screen readers, for example, are a based on a legacy of 2D GUI interactions, and we continue to extend that model with WAI-ARIA, for better or for worse. </a:t>
            </a:r>
          </a:p>
          <a:p>
            <a:r>
              <a:rPr lang="en-US" dirty="0"/>
              <a:t>Is the accessibility API model of today too constraining to support XR? </a:t>
            </a:r>
          </a:p>
        </p:txBody>
      </p:sp>
    </p:spTree>
    <p:extLst>
      <p:ext uri="{BB962C8B-B14F-4D97-AF65-F5344CB8AC3E}">
        <p14:creationId xmlns:p14="http://schemas.microsoft.com/office/powerpoint/2010/main" val="26744880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54BE3A-1228-5744-AA38-CF6FF4F0DC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Describing Objects</a:t>
            </a:r>
          </a:p>
        </p:txBody>
      </p:sp>
      <p:pic>
        <p:nvPicPr>
          <p:cNvPr id="7" name="Content Placeholder 6" descr="A picture containing fruit&#10;&#10;Description automatically generated">
            <a:extLst>
              <a:ext uri="{FF2B5EF4-FFF2-40B4-BE49-F238E27FC236}">
                <a16:creationId xmlns:a16="http://schemas.microsoft.com/office/drawing/2014/main" id="{20373D48-0B80-D549-A620-C4E9FC8785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197602" y="1395129"/>
            <a:ext cx="6234656" cy="4437073"/>
          </a:xfrm>
        </p:spPr>
      </p:pic>
      <p:pic>
        <p:nvPicPr>
          <p:cNvPr id="4" name="Picture 20" descr="1.gif">
            <a:extLst>
              <a:ext uri="{FF2B5EF4-FFF2-40B4-BE49-F238E27FC236}">
                <a16:creationId xmlns:a16="http://schemas.microsoft.com/office/drawing/2014/main" id="{6A006881-7A9B-0C4A-BAA1-E05D89193F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459421"/>
            <a:ext cx="5156200" cy="427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4FE9D43-7026-D54E-B782-1DD8D59A7502}"/>
              </a:ext>
            </a:extLst>
          </p:cNvPr>
          <p:cNvSpPr/>
          <p:nvPr/>
        </p:nvSpPr>
        <p:spPr>
          <a:xfrm>
            <a:off x="5974813" y="3244334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Times" pitchFamily="2" charset="0"/>
              </a:rPr>
              <a:t> </a:t>
            </a:r>
            <a:r>
              <a:rPr lang="en-US" dirty="0"/>
              <a:t> 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2FED62B-59A5-6145-92AC-C3ED6803DDF0}"/>
              </a:ext>
            </a:extLst>
          </p:cNvPr>
          <p:cNvSpPr txBox="1"/>
          <p:nvPr/>
        </p:nvSpPr>
        <p:spPr>
          <a:xfrm>
            <a:off x="7985760" y="5832202"/>
            <a:ext cx="336804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hlinkClick r:id="rId3" tooltip="http://www.vecteezy.com/vector-art/56098-pizza-vector"/>
              </a:rPr>
              <a:t>This Photo</a:t>
            </a:r>
            <a:r>
              <a:rPr lang="en-US" sz="900" dirty="0"/>
              <a:t> by Unknown Author is licensed under </a:t>
            </a:r>
            <a:r>
              <a:rPr lang="en-US" sz="900" dirty="0">
                <a:hlinkClick r:id="rId5" tooltip="https://creativecommons.org/licenses/by-nc-sa/3.0/"/>
              </a:rPr>
              <a:t>CC BY-SA-NC</a:t>
            </a:r>
            <a:endParaRPr lang="en-US" sz="9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F610195-42DF-2743-98D1-22421858E902}"/>
              </a:ext>
            </a:extLst>
          </p:cNvPr>
          <p:cNvSpPr/>
          <p:nvPr/>
        </p:nvSpPr>
        <p:spPr>
          <a:xfrm>
            <a:off x="694944" y="5832202"/>
            <a:ext cx="6096000" cy="60016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100" dirty="0" err="1">
                <a:solidFill>
                  <a:srgbClr val="222222"/>
                </a:solidFill>
                <a:latin typeface="Arial" panose="020B0604020202020204" pitchFamily="34" charset="0"/>
              </a:rPr>
              <a:t>Cayton</a:t>
            </a:r>
            <a:r>
              <a:rPr lang="en-US" sz="1100" dirty="0">
                <a:solidFill>
                  <a:srgbClr val="222222"/>
                </a:solidFill>
                <a:latin typeface="Arial" panose="020B0604020202020204" pitchFamily="34" charset="0"/>
              </a:rPr>
              <a:t>-Hodges, G. A., Marquez, E., </a:t>
            </a:r>
            <a:r>
              <a:rPr lang="en-US" sz="1100" dirty="0" err="1">
                <a:solidFill>
                  <a:srgbClr val="222222"/>
                </a:solidFill>
                <a:latin typeface="Arial" panose="020B0604020202020204" pitchFamily="34" charset="0"/>
              </a:rPr>
              <a:t>Keehner</a:t>
            </a:r>
            <a:r>
              <a:rPr lang="en-US" sz="1100" dirty="0">
                <a:solidFill>
                  <a:srgbClr val="222222"/>
                </a:solidFill>
                <a:latin typeface="Arial" panose="020B0604020202020204" pitchFamily="34" charset="0"/>
              </a:rPr>
              <a:t>, M., </a:t>
            </a:r>
            <a:r>
              <a:rPr lang="en-US" sz="1100" dirty="0" err="1">
                <a:solidFill>
                  <a:srgbClr val="222222"/>
                </a:solidFill>
                <a:latin typeface="Arial" panose="020B0604020202020204" pitchFamily="34" charset="0"/>
              </a:rPr>
              <a:t>Laitusis</a:t>
            </a:r>
            <a:r>
              <a:rPr lang="en-US" sz="1100" dirty="0">
                <a:solidFill>
                  <a:srgbClr val="222222"/>
                </a:solidFill>
                <a:latin typeface="Arial" panose="020B0604020202020204" pitchFamily="34" charset="0"/>
              </a:rPr>
              <a:t>, C., van Rijn, P., Zapata-Rivera, D., &amp; </a:t>
            </a:r>
            <a:r>
              <a:rPr lang="en-US" sz="1100" dirty="0" err="1">
                <a:solidFill>
                  <a:srgbClr val="222222"/>
                </a:solidFill>
                <a:latin typeface="Arial" panose="020B0604020202020204" pitchFamily="34" charset="0"/>
              </a:rPr>
              <a:t>Hakkinen</a:t>
            </a:r>
            <a:r>
              <a:rPr lang="en-US" sz="1100" dirty="0">
                <a:solidFill>
                  <a:srgbClr val="222222"/>
                </a:solidFill>
                <a:latin typeface="Arial" panose="020B0604020202020204" pitchFamily="34" charset="0"/>
              </a:rPr>
              <a:t>, M. T. (2012). Technology enhanced assessments in mathematics and beyond: Strengths, challenges, and future directions. </a:t>
            </a:r>
            <a:r>
              <a:rPr lang="en-US" sz="1100" i="1" dirty="0">
                <a:solidFill>
                  <a:srgbClr val="222222"/>
                </a:solidFill>
                <a:latin typeface="Arial" panose="020B0604020202020204" pitchFamily="34" charset="0"/>
              </a:rPr>
              <a:t>Princeton, NJ: Educational Testing Service</a:t>
            </a:r>
            <a:r>
              <a:rPr lang="en-US" sz="1100" dirty="0">
                <a:solidFill>
                  <a:srgbClr val="222222"/>
                </a:solidFill>
                <a:latin typeface="Arial" panose="020B0604020202020204" pitchFamily="34" charset="0"/>
              </a:rPr>
              <a:t>.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29314068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F9D418-C6E2-E84C-8527-BC55A020DD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ED77F8-6A33-3744-AF04-6C182042F1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Picture of a band aid box, with the brand name WAI-ARIA, accessibility code bandages.">
            <a:extLst>
              <a:ext uri="{FF2B5EF4-FFF2-40B4-BE49-F238E27FC236}">
                <a16:creationId xmlns:a16="http://schemas.microsoft.com/office/drawing/2014/main" id="{C60242A4-5D7C-0F41-B155-27A82C78C8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1079" y="-295835"/>
            <a:ext cx="7449670" cy="7449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5809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97B0DC-420D-314A-8A68-869DE48F66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WAI-ARIA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B42614-6147-524E-A21E-17B534DDF1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WAI-ARIA can be used to add semantics and states to interactions</a:t>
            </a:r>
          </a:p>
          <a:p>
            <a:r>
              <a:rPr lang="en-US" dirty="0"/>
              <a:t>Constrained to the common GUI widgets</a:t>
            </a:r>
          </a:p>
          <a:p>
            <a:r>
              <a:rPr lang="en-US" dirty="0"/>
              <a:t>ARIA 1.1 added </a:t>
            </a:r>
            <a:r>
              <a:rPr lang="en-US" dirty="0">
                <a:latin typeface="Lucida Sans Typewriter" panose="020B0509030504030204" pitchFamily="49" charset="77"/>
              </a:rPr>
              <a:t>aria-</a:t>
            </a:r>
            <a:r>
              <a:rPr lang="en-US" dirty="0" err="1">
                <a:latin typeface="Lucida Sans Typewriter" panose="020B0509030504030204" pitchFamily="49" charset="77"/>
              </a:rPr>
              <a:t>roledescription</a:t>
            </a:r>
            <a:r>
              <a:rPr lang="en-US" dirty="0"/>
              <a:t> to allow authors to provide an alternate name for common interactive roles</a:t>
            </a:r>
          </a:p>
          <a:p>
            <a:r>
              <a:rPr lang="en-US" dirty="0"/>
              <a:t>A first step, but really suggested we also needed custom states</a:t>
            </a:r>
          </a:p>
          <a:p>
            <a:r>
              <a:rPr lang="en-US" dirty="0"/>
              <a:t>The question arises, can WAI-ARIA become extensible to support novel interactions?</a:t>
            </a:r>
          </a:p>
          <a:p>
            <a:r>
              <a:rPr lang="en-US" dirty="0"/>
              <a:t>And more importantly, will current AT be able to support it?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73189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B0C2FB-D3B6-6949-8CBC-2D55AD0CC1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PhET</a:t>
            </a:r>
            <a:r>
              <a:rPr lang="en-US" dirty="0"/>
              <a:t> Accessible Simulations</a:t>
            </a:r>
          </a:p>
        </p:txBody>
      </p:sp>
      <p:pic>
        <p:nvPicPr>
          <p:cNvPr id="6" name="Content Placeholder 5" descr="John Travoltage simulation from PhET">
            <a:extLst>
              <a:ext uri="{FF2B5EF4-FFF2-40B4-BE49-F238E27FC236}">
                <a16:creationId xmlns:a16="http://schemas.microsoft.com/office/drawing/2014/main" id="{81DC8460-5D50-7546-B6C3-68EE0A8313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06534" y="1518346"/>
            <a:ext cx="7627610" cy="4974529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DDB3D9A-1936-DE44-AD06-0EADCB5A9480}"/>
              </a:ext>
            </a:extLst>
          </p:cNvPr>
          <p:cNvSpPr txBox="1"/>
          <p:nvPr/>
        </p:nvSpPr>
        <p:spPr>
          <a:xfrm>
            <a:off x="6595872" y="6492875"/>
            <a:ext cx="54899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hlinkClick r:id="rId3"/>
              </a:rPr>
              <a:t>https://phet.colorado.edu/sims/html/john-travoltage/latest/john-travoltage_en.html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7719717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4684776" cy="1280795"/>
          </a:xfrm>
        </p:spPr>
        <p:txBody>
          <a:bodyPr>
            <a:normAutofit/>
          </a:bodyPr>
          <a:lstStyle/>
          <a:p>
            <a:r>
              <a:rPr lang="en-US" sz="3200" dirty="0"/>
              <a:t>Adding other properties: Haptics and Sound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5264" y="1639862"/>
            <a:ext cx="4878784" cy="365146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362" y="345435"/>
            <a:ext cx="3885252" cy="291393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1840" y="3444765"/>
            <a:ext cx="3893774" cy="2939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3178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26F58F-DA19-0549-B4CB-090F12CD66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Laboratory bench&#10;">
            <a:extLst>
              <a:ext uri="{FF2B5EF4-FFF2-40B4-BE49-F238E27FC236}">
                <a16:creationId xmlns:a16="http://schemas.microsoft.com/office/drawing/2014/main" id="{1E489442-6747-CB42-989F-668FA01E1D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22866"/>
          <a:stretch/>
        </p:blipFill>
        <p:spPr>
          <a:xfrm>
            <a:off x="0" y="-1"/>
            <a:ext cx="12192000" cy="6858001"/>
          </a:xfrm>
        </p:spPr>
      </p:pic>
    </p:spTree>
    <p:extLst>
      <p:ext uri="{BB962C8B-B14F-4D97-AF65-F5344CB8AC3E}">
        <p14:creationId xmlns:p14="http://schemas.microsoft.com/office/powerpoint/2010/main" val="1164712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902</TotalTime>
  <Words>502</Words>
  <Application>Microsoft Macintosh PowerPoint</Application>
  <PresentationFormat>Widescreen</PresentationFormat>
  <Paragraphs>40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Calibri</vt:lpstr>
      <vt:lpstr>Calibri Light</vt:lpstr>
      <vt:lpstr>Lucida Sans Typewriter</vt:lpstr>
      <vt:lpstr>Times</vt:lpstr>
      <vt:lpstr>Office Theme</vt:lpstr>
      <vt:lpstr>Assistive Technologies for XR Extend AT, New AT, or is AT embedded in the XR?</vt:lpstr>
      <vt:lpstr>What’s taking so long?</vt:lpstr>
      <vt:lpstr>Some basic questions?</vt:lpstr>
      <vt:lpstr>Describing Objects</vt:lpstr>
      <vt:lpstr>PowerPoint Presentation</vt:lpstr>
      <vt:lpstr>WAI-ARIA </vt:lpstr>
      <vt:lpstr>PhET Accessible Simulations</vt:lpstr>
      <vt:lpstr>Adding other properties: Haptics and Sound</vt:lpstr>
      <vt:lpstr>PowerPoint Presentation</vt:lpstr>
      <vt:lpstr>So this leads for our first question</vt:lpstr>
      <vt:lpstr>If not ARIA….</vt:lpstr>
      <vt:lpstr>Can current AT Adapt?</vt:lpstr>
      <vt:lpstr>What would the ideal AT look like?</vt:lpstr>
      <vt:lpstr>Audience 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Assistive Technologies  &amp; XR</dc:title>
  <dc:creator>Markku Hakkinen</dc:creator>
  <cp:lastModifiedBy>Markku Hakkinen</cp:lastModifiedBy>
  <cp:revision>21</cp:revision>
  <dcterms:created xsi:type="dcterms:W3CDTF">2019-11-05T01:26:06Z</dcterms:created>
  <dcterms:modified xsi:type="dcterms:W3CDTF">2019-11-06T18:49:18Z</dcterms:modified>
</cp:coreProperties>
</file>