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19"/>
  </p:notesMasterIdLst>
  <p:handoutMasterIdLst>
    <p:handoutMasterId r:id="rId20"/>
  </p:handoutMasterIdLst>
  <p:sldIdLst>
    <p:sldId id="263" r:id="rId2"/>
    <p:sldId id="295" r:id="rId3"/>
    <p:sldId id="301" r:id="rId4"/>
    <p:sldId id="304" r:id="rId5"/>
    <p:sldId id="284" r:id="rId6"/>
    <p:sldId id="281" r:id="rId7"/>
    <p:sldId id="279" r:id="rId8"/>
    <p:sldId id="282" r:id="rId9"/>
    <p:sldId id="289" r:id="rId10"/>
    <p:sldId id="291" r:id="rId11"/>
    <p:sldId id="292" r:id="rId12"/>
    <p:sldId id="293" r:id="rId13"/>
    <p:sldId id="303" r:id="rId14"/>
    <p:sldId id="307" r:id="rId15"/>
    <p:sldId id="305" r:id="rId16"/>
    <p:sldId id="283" r:id="rId17"/>
    <p:sldId id="27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E3563-C2AF-044A-8D9B-13463D2643B3}">
          <p14:sldIdLst>
            <p14:sldId id="263"/>
            <p14:sldId id="295"/>
            <p14:sldId id="301"/>
            <p14:sldId id="304"/>
            <p14:sldId id="284"/>
            <p14:sldId id="281"/>
            <p14:sldId id="279"/>
            <p14:sldId id="282"/>
            <p14:sldId id="289"/>
            <p14:sldId id="291"/>
            <p14:sldId id="292"/>
            <p14:sldId id="293"/>
            <p14:sldId id="303"/>
            <p14:sldId id="307"/>
            <p14:sldId id="305"/>
            <p14:sldId id="283"/>
            <p14:sldId id="27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6618"/>
    <a:srgbClr val="EF6F2A"/>
    <a:srgbClr val="6869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52" autoAdjust="0"/>
    <p:restoredTop sz="89443"/>
  </p:normalViewPr>
  <p:slideViewPr>
    <p:cSldViewPr snapToGrid="0" snapToObjects="1">
      <p:cViewPr varScale="1">
        <p:scale>
          <a:sx n="116" d="100"/>
          <a:sy n="116" d="100"/>
        </p:scale>
        <p:origin x="960" y="34"/>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2" d="100"/>
          <a:sy n="82" d="100"/>
        </p:scale>
        <p:origin x="272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33BD0-7962-B04A-8E72-AD5168F631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6B94C6-1659-0D42-8942-DAD6793A09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C6931-D0F6-AB40-9D7F-95567148A5C2}" type="datetimeFigureOut">
              <a:rPr lang="en-US" smtClean="0"/>
              <a:t>11/6/2019</a:t>
            </a:fld>
            <a:endParaRPr lang="en-US"/>
          </a:p>
        </p:txBody>
      </p:sp>
      <p:sp>
        <p:nvSpPr>
          <p:cNvPr id="4" name="Footer Placeholder 3">
            <a:extLst>
              <a:ext uri="{FF2B5EF4-FFF2-40B4-BE49-F238E27FC236}">
                <a16:creationId xmlns:a16="http://schemas.microsoft.com/office/drawing/2014/main" id="{8BE64BEA-E2E4-BF48-8CF7-45787CAA5A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9BBDE-4EF8-F14C-8AE0-73BF9B0C3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64436-003E-284C-9347-5BCE37456516}" type="slidenum">
              <a:rPr lang="en-US" smtClean="0"/>
              <a:t>‹#›</a:t>
            </a:fld>
            <a:endParaRPr lang="en-US"/>
          </a:p>
        </p:txBody>
      </p:sp>
    </p:spTree>
    <p:extLst>
      <p:ext uri="{BB962C8B-B14F-4D97-AF65-F5344CB8AC3E}">
        <p14:creationId xmlns:p14="http://schemas.microsoft.com/office/powerpoint/2010/main" val="23733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18F2-6801-5147-A332-A6E1C7D69D18}" type="datetimeFigureOut">
              <a:rPr lang="en-US" smtClean="0"/>
              <a:t>11/6/2019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F60EF-C37D-4D44-90AD-6140AB570E45}" type="slidenum">
              <a:rPr lang="en-US" smtClean="0"/>
              <a:t>‹#›</a:t>
            </a:fld>
            <a:endParaRPr lang="en-US"/>
          </a:p>
        </p:txBody>
      </p:sp>
    </p:spTree>
    <p:extLst>
      <p:ext uri="{BB962C8B-B14F-4D97-AF65-F5344CB8AC3E}">
        <p14:creationId xmlns:p14="http://schemas.microsoft.com/office/powerpoint/2010/main" val="1818248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4659ED-B759-394C-81AD-33BE55DD3BF9}"/>
              </a:ext>
            </a:extLst>
          </p:cNvPr>
          <p:cNvSpPr/>
          <p:nvPr userDrawn="1"/>
        </p:nvSpPr>
        <p:spPr>
          <a:xfrm>
            <a:off x="0" y="-41273"/>
            <a:ext cx="9144000" cy="38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E07FEF9-9E0F-A14B-92C3-3C711C5E0E85}"/>
              </a:ext>
            </a:extLst>
          </p:cNvPr>
          <p:cNvPicPr>
            <a:picLocks noChangeAspect="1"/>
          </p:cNvPicPr>
          <p:nvPr userDrawn="1"/>
        </p:nvPicPr>
        <p:blipFill>
          <a:blip r:embed="rId2"/>
          <a:stretch>
            <a:fillRect/>
          </a:stretch>
        </p:blipFill>
        <p:spPr>
          <a:xfrm>
            <a:off x="8366871" y="93473"/>
            <a:ext cx="521207" cy="162944"/>
          </a:xfrm>
          <a:prstGeom prst="rect">
            <a:avLst/>
          </a:prstGeom>
        </p:spPr>
      </p:pic>
      <p:pic>
        <p:nvPicPr>
          <p:cNvPr id="7" name="Picture 6">
            <a:extLst>
              <a:ext uri="{FF2B5EF4-FFF2-40B4-BE49-F238E27FC236}">
                <a16:creationId xmlns:a16="http://schemas.microsoft.com/office/drawing/2014/main" id="{992C0510-4D66-0E4E-9746-F2225F3E6BE4}"/>
              </a:ext>
            </a:extLst>
          </p:cNvPr>
          <p:cNvPicPr>
            <a:picLocks noChangeAspect="1"/>
          </p:cNvPicPr>
          <p:nvPr/>
        </p:nvPicPr>
        <p:blipFill>
          <a:blip r:embed="rId3"/>
          <a:stretch>
            <a:fillRect/>
          </a:stretch>
        </p:blipFill>
        <p:spPr>
          <a:xfrm>
            <a:off x="0" y="2287"/>
            <a:ext cx="9144000" cy="5141213"/>
          </a:xfrm>
          <a:prstGeom prst="rect">
            <a:avLst/>
          </a:prstGeom>
        </p:spPr>
      </p:pic>
      <p:sp>
        <p:nvSpPr>
          <p:cNvPr id="8" name="Rectangle 7">
            <a:extLst>
              <a:ext uri="{FF2B5EF4-FFF2-40B4-BE49-F238E27FC236}">
                <a16:creationId xmlns:a16="http://schemas.microsoft.com/office/drawing/2014/main" id="{CACDF886-AEDB-D944-B0B0-79D3AEED0D47}"/>
              </a:ext>
            </a:extLst>
          </p:cNvPr>
          <p:cNvSpPr/>
          <p:nvPr/>
        </p:nvSpPr>
        <p:spPr>
          <a:xfrm>
            <a:off x="0" y="-41273"/>
            <a:ext cx="9144000" cy="38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FEFD9D4D-26CF-1B40-9449-C3AAAE20A4D6}"/>
              </a:ext>
            </a:extLst>
          </p:cNvPr>
          <p:cNvSpPr>
            <a:spLocks noGrp="1"/>
          </p:cNvSpPr>
          <p:nvPr>
            <p:ph type="body" sz="quarter" idx="10" hasCustomPrompt="1"/>
          </p:nvPr>
        </p:nvSpPr>
        <p:spPr>
          <a:xfrm>
            <a:off x="2008147" y="3287403"/>
            <a:ext cx="5793028" cy="357571"/>
          </a:xfrm>
          <a:prstGeom prst="rect">
            <a:avLst/>
          </a:prstGeom>
        </p:spPr>
        <p:txBody>
          <a:bodyPr/>
          <a:lstStyle>
            <a:lvl1pPr marL="0" indent="0">
              <a:buNone/>
              <a:defRPr sz="2000">
                <a:solidFill>
                  <a:schemeClr val="bg1"/>
                </a:solidFill>
              </a:defRPr>
            </a:lvl1pPr>
          </a:lstStyle>
          <a:p>
            <a:pPr lvl="0"/>
            <a:r>
              <a:rPr lang="en-US" dirty="0"/>
              <a:t>Click to add Subhead</a:t>
            </a:r>
          </a:p>
        </p:txBody>
      </p:sp>
      <p:sp>
        <p:nvSpPr>
          <p:cNvPr id="22" name="Text Placeholder 21">
            <a:extLst>
              <a:ext uri="{FF2B5EF4-FFF2-40B4-BE49-F238E27FC236}">
                <a16:creationId xmlns:a16="http://schemas.microsoft.com/office/drawing/2014/main" id="{7B2897DA-66AE-A946-A7E1-121C04B15FC8}"/>
              </a:ext>
            </a:extLst>
          </p:cNvPr>
          <p:cNvSpPr>
            <a:spLocks noGrp="1"/>
          </p:cNvSpPr>
          <p:nvPr>
            <p:ph type="body" sz="quarter" idx="11" hasCustomPrompt="1"/>
          </p:nvPr>
        </p:nvSpPr>
        <p:spPr>
          <a:xfrm>
            <a:off x="2008147" y="3670550"/>
            <a:ext cx="5793027" cy="409075"/>
          </a:xfrm>
          <a:prstGeom prst="rect">
            <a:avLst/>
          </a:prstGeom>
        </p:spPr>
        <p:txBody>
          <a:bodyPr/>
          <a:lstStyle>
            <a:lvl1pPr marL="0" indent="0">
              <a:buNone/>
              <a:defRPr sz="2000">
                <a:solidFill>
                  <a:schemeClr val="bg1"/>
                </a:solidFill>
              </a:defRPr>
            </a:lvl1pPr>
          </a:lstStyle>
          <a:p>
            <a:pPr lvl="0"/>
            <a:r>
              <a:rPr lang="en-US" dirty="0"/>
              <a:t>Click to add Date</a:t>
            </a:r>
          </a:p>
        </p:txBody>
      </p:sp>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4149565"/>
            <a:ext cx="9144000" cy="100964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3" name="Text Placeholder 2">
            <a:extLst>
              <a:ext uri="{FF2B5EF4-FFF2-40B4-BE49-F238E27FC236}">
                <a16:creationId xmlns:a16="http://schemas.microsoft.com/office/drawing/2014/main" id="{CBB976E4-ABDA-F340-8D30-F24D2053CEDA}"/>
              </a:ext>
            </a:extLst>
          </p:cNvPr>
          <p:cNvSpPr>
            <a:spLocks noGrp="1"/>
          </p:cNvSpPr>
          <p:nvPr>
            <p:ph type="body" sz="quarter" idx="17" hasCustomPrompt="1"/>
          </p:nvPr>
        </p:nvSpPr>
        <p:spPr>
          <a:xfrm>
            <a:off x="754540" y="956788"/>
            <a:ext cx="7613816" cy="2305039"/>
          </a:xfrm>
          <a:prstGeom prst="rect">
            <a:avLst/>
          </a:prstGeom>
        </p:spPr>
        <p:txBody>
          <a:bodyPr/>
          <a:lstStyle>
            <a:lvl1pPr marL="0" indent="0">
              <a:lnSpc>
                <a:spcPct val="90000"/>
              </a:lnSpc>
              <a:buNone/>
              <a:defRPr sz="5400" b="1">
                <a:solidFill>
                  <a:schemeClr val="bg1"/>
                </a:solidFill>
              </a:defRPr>
            </a:lvl1pPr>
          </a:lstStyle>
          <a:p>
            <a:pPr lvl="0"/>
            <a:r>
              <a:rPr lang="en-US" dirty="0"/>
              <a:t>Click to add Presentation Title</a:t>
            </a:r>
          </a:p>
        </p:txBody>
      </p:sp>
      <p:pic>
        <p:nvPicPr>
          <p:cNvPr id="4" name="Picture 3">
            <a:extLst>
              <a:ext uri="{FF2B5EF4-FFF2-40B4-BE49-F238E27FC236}">
                <a16:creationId xmlns:a16="http://schemas.microsoft.com/office/drawing/2014/main" id="{66F38CCE-D8EA-A644-A10B-D4B2503A85F1}"/>
              </a:ext>
            </a:extLst>
          </p:cNvPr>
          <p:cNvPicPr>
            <a:picLocks noChangeAspect="1"/>
          </p:cNvPicPr>
          <p:nvPr userDrawn="1"/>
        </p:nvPicPr>
        <p:blipFill>
          <a:blip r:embed="rId4"/>
          <a:stretch>
            <a:fillRect/>
          </a:stretch>
        </p:blipFill>
        <p:spPr>
          <a:xfrm>
            <a:off x="8447786" y="81574"/>
            <a:ext cx="438810" cy="172458"/>
          </a:xfrm>
          <a:prstGeom prst="rect">
            <a:avLst/>
          </a:prstGeom>
        </p:spPr>
      </p:pic>
    </p:spTree>
    <p:extLst>
      <p:ext uri="{BB962C8B-B14F-4D97-AF65-F5344CB8AC3E}">
        <p14:creationId xmlns:p14="http://schemas.microsoft.com/office/powerpoint/2010/main" val="24433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765ABA-196D-034E-B656-615F72FF6CC4}"/>
              </a:ext>
            </a:extLst>
          </p:cNvPr>
          <p:cNvPicPr>
            <a:picLocks noChangeAspect="1"/>
          </p:cNvPicPr>
          <p:nvPr userDrawn="1"/>
        </p:nvPicPr>
        <p:blipFill>
          <a:blip r:embed="rId2"/>
          <a:stretch>
            <a:fillRect/>
          </a:stretch>
        </p:blipFill>
        <p:spPr>
          <a:xfrm>
            <a:off x="0" y="497463"/>
            <a:ext cx="9144000" cy="4646037"/>
          </a:xfrm>
          <a:prstGeom prst="rect">
            <a:avLst/>
          </a:prstGeom>
        </p:spPr>
      </p:pic>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04064" y="497463"/>
            <a:ext cx="2006060" cy="0"/>
          </a:xfrm>
          <a:prstGeom prst="line">
            <a:avLst/>
          </a:prstGeom>
          <a:ln>
            <a:solidFill>
              <a:srgbClr val="EF6F2A"/>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2532476" y="497463"/>
            <a:ext cx="6364052" cy="0"/>
          </a:xfrm>
          <a:prstGeom prst="line">
            <a:avLst/>
          </a:prstGeom>
          <a:ln w="12700" cmpd="sng">
            <a:solidFill>
              <a:srgbClr val="EF6F2A"/>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1787F5F2-501C-424A-9865-0DE5CE4A1302}"/>
              </a:ext>
            </a:extLst>
          </p:cNvPr>
          <p:cNvSpPr>
            <a:spLocks noGrp="1"/>
          </p:cNvSpPr>
          <p:nvPr>
            <p:ph type="body" sz="quarter" idx="10" hasCustomPrompt="1"/>
          </p:nvPr>
        </p:nvSpPr>
        <p:spPr>
          <a:xfrm>
            <a:off x="204064" y="859361"/>
            <a:ext cx="2705824" cy="3253549"/>
          </a:xfrm>
          <a:prstGeom prst="rect">
            <a:avLst/>
          </a:prstGeom>
        </p:spPr>
        <p:txBody>
          <a:bodyPr/>
          <a:lstStyle>
            <a:lvl1pPr marL="0" indent="0">
              <a:lnSpc>
                <a:spcPct val="100000"/>
              </a:lnSpc>
              <a:buNone/>
              <a:defRPr b="1">
                <a:solidFill>
                  <a:srgbClr val="E56618"/>
                </a:solidFill>
              </a:defRPr>
            </a:lvl1pPr>
          </a:lstStyle>
          <a:p>
            <a:pPr lvl="0"/>
            <a:r>
              <a:rPr lang="en-US" dirty="0"/>
              <a:t>Click to add Main Header</a:t>
            </a:r>
          </a:p>
        </p:txBody>
      </p:sp>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3252528" y="1424753"/>
            <a:ext cx="5644000" cy="467178"/>
          </a:xfrm>
          <a:prstGeom prst="rect">
            <a:avLst/>
          </a:prstGeom>
        </p:spPr>
        <p:txBody>
          <a:bodyPr/>
          <a:lstStyle>
            <a:lvl1pPr marL="0" indent="0">
              <a:buNone/>
              <a:defRPr sz="24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3246525" y="2039614"/>
            <a:ext cx="5650003" cy="2066316"/>
          </a:xfrm>
          <a:prstGeom prst="rect">
            <a:avLst/>
          </a:prstGeom>
        </p:spPr>
        <p:txBody>
          <a:bodyPr/>
          <a:lstStyle>
            <a:lvl1pPr marL="61913" indent="-290513">
              <a:buFont typeface="Arial" panose="020B0604020202020204" pitchFamily="34" charset="0"/>
              <a:buChar char="•"/>
              <a:tabLst/>
              <a:defRPr sz="2000"/>
            </a:lvl1pPr>
          </a:lstStyle>
          <a:p>
            <a:pPr lvl="0"/>
            <a:r>
              <a:rPr lang="en-US" dirty="0"/>
              <a:t>Click to add bulleted list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4133851"/>
            <a:ext cx="9144000" cy="100965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Tree>
    <p:extLst>
      <p:ext uri="{BB962C8B-B14F-4D97-AF65-F5344CB8AC3E}">
        <p14:creationId xmlns:p14="http://schemas.microsoft.com/office/powerpoint/2010/main" val="277822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04064" y="497463"/>
            <a:ext cx="20060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2532476" y="497463"/>
            <a:ext cx="636405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4133850"/>
            <a:ext cx="9144000" cy="1050925"/>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4" name="Text Placeholder 23">
            <a:extLst>
              <a:ext uri="{FF2B5EF4-FFF2-40B4-BE49-F238E27FC236}">
                <a16:creationId xmlns:a16="http://schemas.microsoft.com/office/drawing/2014/main" id="{90A3470E-8125-0E4C-8D9E-AE498C694D74}"/>
              </a:ext>
            </a:extLst>
          </p:cNvPr>
          <p:cNvSpPr>
            <a:spLocks noGrp="1"/>
          </p:cNvSpPr>
          <p:nvPr>
            <p:ph type="body" sz="quarter" idx="14" hasCustomPrompt="1"/>
          </p:nvPr>
        </p:nvSpPr>
        <p:spPr>
          <a:xfrm>
            <a:off x="204064" y="837833"/>
            <a:ext cx="8692464" cy="522288"/>
          </a:xfrm>
          <a:prstGeom prst="rect">
            <a:avLst/>
          </a:prstGeom>
        </p:spPr>
        <p:txBody>
          <a:bodyPr/>
          <a:lstStyle>
            <a:lvl1pPr marL="0" indent="0">
              <a:buNone/>
              <a:defRPr sz="2800" b="1">
                <a:solidFill>
                  <a:srgbClr val="E56618"/>
                </a:solidFill>
              </a:defRPr>
            </a:lvl1pPr>
          </a:lstStyle>
          <a:p>
            <a:pPr lvl="0"/>
            <a:r>
              <a:rPr lang="en-US" dirty="0"/>
              <a:t>Click to add Header</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04064" y="1427163"/>
            <a:ext cx="8692464" cy="2674937"/>
          </a:xfrm>
          <a:prstGeom prst="rect">
            <a:avLst/>
          </a:prstGeom>
        </p:spPr>
        <p:txBody>
          <a:bodyPr/>
          <a:lstStyle>
            <a:lvl1pPr marL="342900" indent="-342900">
              <a:buFont typeface="Arial" panose="020B0604020202020204" pitchFamily="34" charset="0"/>
              <a:buChar char="•"/>
              <a:defRPr sz="2400" b="1"/>
            </a:lvl1pPr>
            <a:lvl2pPr marL="630238" indent="-290513">
              <a:buFont typeface="Courier New" panose="02070309020205020404" pitchFamily="49" charset="0"/>
              <a:buChar char="o"/>
              <a:tabLst/>
              <a:defRPr sz="2000"/>
            </a:lvl2pPr>
          </a:lstStyle>
          <a:p>
            <a:pPr lvl="0"/>
            <a:r>
              <a:rPr lang="en-US" dirty="0"/>
              <a:t>Click to add bullet</a:t>
            </a:r>
          </a:p>
          <a:p>
            <a:pPr lvl="1"/>
            <a:r>
              <a:rPr lang="en-US" dirty="0"/>
              <a:t>Click to add sub-bullet</a:t>
            </a:r>
          </a:p>
        </p:txBody>
      </p:sp>
    </p:spTree>
    <p:extLst>
      <p:ext uri="{BB962C8B-B14F-4D97-AF65-F5344CB8AC3E}">
        <p14:creationId xmlns:p14="http://schemas.microsoft.com/office/powerpoint/2010/main" val="429214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04064" y="497463"/>
            <a:ext cx="20060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2532476" y="497463"/>
            <a:ext cx="636405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4133850"/>
            <a:ext cx="9144000" cy="1050925"/>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04064" y="772915"/>
            <a:ext cx="8692464" cy="3360737"/>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99849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04064" y="497463"/>
            <a:ext cx="20060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2532476" y="497463"/>
            <a:ext cx="636405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4133850"/>
            <a:ext cx="9144000" cy="1050925"/>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4692650" y="773113"/>
            <a:ext cx="4203700" cy="3360737"/>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04064" y="772915"/>
            <a:ext cx="4209186" cy="3360737"/>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54127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04064" y="497463"/>
            <a:ext cx="20060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2532476" y="497463"/>
            <a:ext cx="636405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4133850"/>
            <a:ext cx="9144000" cy="1050925"/>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5" name="Text Placeholder 12">
            <a:extLst>
              <a:ext uri="{FF2B5EF4-FFF2-40B4-BE49-F238E27FC236}">
                <a16:creationId xmlns:a16="http://schemas.microsoft.com/office/drawing/2014/main" id="{CAAA33EB-41E5-8B40-9670-C68F679A7D7A}"/>
              </a:ext>
            </a:extLst>
          </p:cNvPr>
          <p:cNvSpPr>
            <a:spLocks noGrp="1"/>
          </p:cNvSpPr>
          <p:nvPr>
            <p:ph type="body" sz="quarter" idx="10" hasCustomPrompt="1"/>
          </p:nvPr>
        </p:nvSpPr>
        <p:spPr>
          <a:xfrm>
            <a:off x="198438" y="772351"/>
            <a:ext cx="2603500" cy="596799"/>
          </a:xfrm>
          <a:prstGeom prst="rect">
            <a:avLst/>
          </a:prstGeom>
        </p:spPr>
        <p:txBody>
          <a:bodyPr/>
          <a:lstStyle>
            <a:lvl1pPr marL="0" indent="0">
              <a:lnSpc>
                <a:spcPct val="100000"/>
              </a:lnSpc>
              <a:buNone/>
              <a:defRPr b="1">
                <a:solidFill>
                  <a:srgbClr val="E56618"/>
                </a:solidFill>
              </a:defRPr>
            </a:lvl1pPr>
          </a:lstStyle>
          <a:p>
            <a:pPr lvl="0"/>
            <a:r>
              <a:rPr lang="en-US" dirty="0"/>
              <a:t>Main Header</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198438" y="1524000"/>
            <a:ext cx="2603500" cy="2609652"/>
          </a:xfrm>
          <a:prstGeom prst="rect">
            <a:avLst/>
          </a:prstGeom>
        </p:spPr>
        <p:txBody>
          <a:bodyPr/>
          <a:lstStyle>
            <a:lvl1pPr marL="0" indent="0">
              <a:buNone/>
              <a:defRPr sz="2000"/>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3000375" y="773113"/>
            <a:ext cx="5895975" cy="3360737"/>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257534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B2B1F-FA12-B54F-9A9A-8E3FE786CFEB}"/>
              </a:ext>
            </a:extLst>
          </p:cNvPr>
          <p:cNvPicPr>
            <a:picLocks noChangeAspect="1"/>
          </p:cNvPicPr>
          <p:nvPr userDrawn="1"/>
        </p:nvPicPr>
        <p:blipFill>
          <a:blip r:embed="rId2"/>
          <a:stretch>
            <a:fillRect/>
          </a:stretch>
        </p:blipFill>
        <p:spPr>
          <a:xfrm>
            <a:off x="0" y="0"/>
            <a:ext cx="9144000" cy="5219700"/>
          </a:xfrm>
          <a:prstGeom prst="rect">
            <a:avLst/>
          </a:prstGeom>
        </p:spPr>
      </p:pic>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04064" y="497462"/>
            <a:ext cx="2006060" cy="0"/>
          </a:xfrm>
          <a:prstGeom prst="line">
            <a:avLst/>
          </a:prstGeom>
          <a:ln>
            <a:solidFill>
              <a:srgbClr val="EF6F2A"/>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2532476" y="497462"/>
            <a:ext cx="6364052" cy="0"/>
          </a:xfrm>
          <a:prstGeom prst="line">
            <a:avLst/>
          </a:prstGeom>
          <a:ln w="12700" cmpd="sng">
            <a:solidFill>
              <a:srgbClr val="EF6F2A"/>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89A099A8-CF8E-1C48-82A0-F6A6F7CC0F6B}"/>
              </a:ext>
            </a:extLst>
          </p:cNvPr>
          <p:cNvSpPr>
            <a:spLocks noGrp="1"/>
          </p:cNvSpPr>
          <p:nvPr>
            <p:ph type="body" sz="quarter" idx="15" hasCustomPrompt="1"/>
          </p:nvPr>
        </p:nvSpPr>
        <p:spPr>
          <a:xfrm>
            <a:off x="204064" y="626187"/>
            <a:ext cx="8692464" cy="1143000"/>
          </a:xfrm>
          <a:prstGeom prst="rect">
            <a:avLst/>
          </a:prstGeom>
        </p:spPr>
        <p:txBody>
          <a:bodyPr/>
          <a:lstStyle>
            <a:lvl1pPr marL="0" indent="0">
              <a:buNone/>
              <a:defRPr sz="4000" b="1"/>
            </a:lvl1pPr>
          </a:lstStyle>
          <a:p>
            <a:pPr lvl="0"/>
            <a:r>
              <a:rPr lang="en-US" dirty="0"/>
              <a:t>Click to add Transition Title</a:t>
            </a:r>
          </a:p>
        </p:txBody>
      </p:sp>
      <p:pic>
        <p:nvPicPr>
          <p:cNvPr id="11" name="Picture 10">
            <a:extLst>
              <a:ext uri="{FF2B5EF4-FFF2-40B4-BE49-F238E27FC236}">
                <a16:creationId xmlns:a16="http://schemas.microsoft.com/office/drawing/2014/main" id="{84FA15D2-0772-BF44-93EB-3F456808C98D}"/>
              </a:ext>
            </a:extLst>
          </p:cNvPr>
          <p:cNvPicPr>
            <a:picLocks noChangeAspect="1"/>
          </p:cNvPicPr>
          <p:nvPr userDrawn="1"/>
        </p:nvPicPr>
        <p:blipFill>
          <a:blip r:embed="rId3"/>
          <a:stretch>
            <a:fillRect/>
          </a:stretch>
        </p:blipFill>
        <p:spPr>
          <a:xfrm>
            <a:off x="268825" y="227613"/>
            <a:ext cx="417144" cy="16394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7826" y="54326"/>
            <a:ext cx="718702" cy="390029"/>
          </a:xfrm>
          <a:prstGeom prst="rect">
            <a:avLst/>
          </a:prstGeom>
        </p:spPr>
      </p:pic>
    </p:spTree>
    <p:extLst>
      <p:ext uri="{BB962C8B-B14F-4D97-AF65-F5344CB8AC3E}">
        <p14:creationId xmlns:p14="http://schemas.microsoft.com/office/powerpoint/2010/main" val="20716536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9144000" cy="5295900"/>
          </a:xfrm>
          <a:prstGeom prst="rect">
            <a:avLst/>
          </a:prstGeom>
          <a:solidFill>
            <a:srgbClr val="EF6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04064" y="497462"/>
            <a:ext cx="200606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2532476" y="497462"/>
            <a:ext cx="636405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a:extLst>
              <a:ext uri="{FF2B5EF4-FFF2-40B4-BE49-F238E27FC236}">
                <a16:creationId xmlns:a16="http://schemas.microsoft.com/office/drawing/2014/main" id="{CD73F756-E117-EE4D-80F1-C25B8572FAA9}"/>
              </a:ext>
            </a:extLst>
          </p:cNvPr>
          <p:cNvSpPr>
            <a:spLocks noGrp="1"/>
          </p:cNvSpPr>
          <p:nvPr>
            <p:ph type="body" sz="quarter" idx="13" hasCustomPrompt="1"/>
          </p:nvPr>
        </p:nvSpPr>
        <p:spPr>
          <a:xfrm>
            <a:off x="204064" y="3194050"/>
            <a:ext cx="8692464" cy="939800"/>
          </a:xfrm>
          <a:prstGeom prst="rect">
            <a:avLst/>
          </a:prstGeom>
        </p:spPr>
        <p:txBody>
          <a:bodyPr/>
          <a:lstStyle>
            <a:lvl1pPr marL="0" indent="0">
              <a:buNone/>
              <a:defRPr sz="5400" b="1">
                <a:solidFill>
                  <a:schemeClr val="bg1"/>
                </a:solidFill>
              </a:defRPr>
            </a:lvl1pPr>
          </a:lstStyle>
          <a:p>
            <a:pPr lvl="0"/>
            <a:r>
              <a:rPr lang="en-US" dirty="0"/>
              <a:t>Click to add Section Title</a:t>
            </a:r>
          </a:p>
        </p:txBody>
      </p: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4133850"/>
            <a:ext cx="9144000" cy="1050925"/>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9" name="Picture 8">
            <a:extLst>
              <a:ext uri="{FF2B5EF4-FFF2-40B4-BE49-F238E27FC236}">
                <a16:creationId xmlns:a16="http://schemas.microsoft.com/office/drawing/2014/main" id="{D7A300F0-F281-A448-A6D5-5FF5764E123F}"/>
              </a:ext>
            </a:extLst>
          </p:cNvPr>
          <p:cNvPicPr>
            <a:picLocks noChangeAspect="1"/>
          </p:cNvPicPr>
          <p:nvPr userDrawn="1"/>
        </p:nvPicPr>
        <p:blipFill>
          <a:blip r:embed="rId2"/>
          <a:stretch>
            <a:fillRect/>
          </a:stretch>
        </p:blipFill>
        <p:spPr>
          <a:xfrm>
            <a:off x="268825" y="227613"/>
            <a:ext cx="417144" cy="163943"/>
          </a:xfrm>
          <a:prstGeom prst="rect">
            <a:avLst/>
          </a:prstGeom>
        </p:spPr>
      </p:pic>
    </p:spTree>
    <p:extLst>
      <p:ext uri="{BB962C8B-B14F-4D97-AF65-F5344CB8AC3E}">
        <p14:creationId xmlns:p14="http://schemas.microsoft.com/office/powerpoint/2010/main" val="385241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8056408" y="211967"/>
            <a:ext cx="930808" cy="203133"/>
          </a:xfrm>
          <a:prstGeom prst="rect">
            <a:avLst/>
          </a:prstGeom>
          <a:noFill/>
        </p:spPr>
        <p:txBody>
          <a:bodyPr vert="horz" wrap="square" rtlCol="0">
            <a:spAutoFit/>
          </a:bodyPr>
          <a:lstStyle/>
          <a:p>
            <a:pPr algn="r">
              <a:lnSpc>
                <a:spcPct val="80000"/>
              </a:lnSpc>
            </a:pPr>
            <a:r>
              <a:rPr lang="en-US" sz="900" dirty="0">
                <a:latin typeface="Georgia"/>
                <a:cs typeface="Georgia"/>
              </a:rPr>
              <a:t>|  </a:t>
            </a:r>
            <a:fld id="{606D2650-017B-BC48-A893-0334FE68CCF7}" type="slidenum">
              <a:rPr lang="en-US" sz="850" smtClean="0">
                <a:latin typeface="Arial" panose="020B0604020202020204" pitchFamily="34" charset="0"/>
                <a:cs typeface="Arial" panose="020B0604020202020204" pitchFamily="34" charset="0"/>
              </a:rPr>
              <a:pPr algn="r">
                <a:lnSpc>
                  <a:spcPct val="80000"/>
                </a:lnSpc>
              </a:pPr>
              <a:t>‹#›</a:t>
            </a:fld>
            <a:endParaRPr lang="en-US" sz="850"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9E1BAB7-92D3-A748-A041-34E4C69AF906}"/>
              </a:ext>
            </a:extLst>
          </p:cNvPr>
          <p:cNvPicPr>
            <a:picLocks noChangeAspect="1"/>
          </p:cNvPicPr>
          <p:nvPr userDrawn="1"/>
        </p:nvPicPr>
        <p:blipFill>
          <a:blip r:embed="rId10"/>
          <a:stretch>
            <a:fillRect/>
          </a:stretch>
        </p:blipFill>
        <p:spPr>
          <a:xfrm>
            <a:off x="268825" y="227613"/>
            <a:ext cx="417144" cy="163943"/>
          </a:xfrm>
          <a:prstGeom prst="rect">
            <a:avLst/>
          </a:prstGeom>
        </p:spPr>
      </p:pic>
      <p:pic>
        <p:nvPicPr>
          <p:cNvPr id="7" name="Picture 6">
            <a:extLst>
              <a:ext uri="{FF2B5EF4-FFF2-40B4-BE49-F238E27FC236}">
                <a16:creationId xmlns:a16="http://schemas.microsoft.com/office/drawing/2014/main" id="{D1C3823F-4E31-6346-A3FC-E4F3404C0134}"/>
              </a:ext>
            </a:extLst>
          </p:cNvPr>
          <p:cNvPicPr>
            <a:picLocks noChangeAspect="1"/>
          </p:cNvPicPr>
          <p:nvPr userDrawn="1"/>
        </p:nvPicPr>
        <p:blipFill>
          <a:blip r:embed="rId11"/>
          <a:stretch>
            <a:fillRect/>
          </a:stretch>
        </p:blipFill>
        <p:spPr>
          <a:xfrm>
            <a:off x="6883400" y="247418"/>
            <a:ext cx="1693696" cy="101217"/>
          </a:xfrm>
          <a:prstGeom prst="rect">
            <a:avLst/>
          </a:prstGeom>
        </p:spPr>
      </p:pic>
    </p:spTree>
    <p:extLst>
      <p:ext uri="{BB962C8B-B14F-4D97-AF65-F5344CB8AC3E}">
        <p14:creationId xmlns:p14="http://schemas.microsoft.com/office/powerpoint/2010/main" val="1699808712"/>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50" r:id="rId3"/>
    <p:sldLayoutId id="2147483663" r:id="rId4"/>
    <p:sldLayoutId id="2147483652" r:id="rId5"/>
    <p:sldLayoutId id="2147483656" r:id="rId6"/>
    <p:sldLayoutId id="2147483662" r:id="rId7"/>
    <p:sldLayoutId id="2147483661"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fdeaf.org/news/resources/27-march-2019-wfd-ifhoh-joint-statement-automatic-speech-recognition-telephone-relay-services-captioning-servic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nad.org/resources/technology/captioning-for-access/what-is-captionin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5BC7E37B-DCD5-C647-9F06-9AA34F79C8E1}"/>
              </a:ext>
            </a:extLst>
          </p:cNvPr>
          <p:cNvSpPr>
            <a:spLocks noGrp="1"/>
          </p:cNvSpPr>
          <p:nvPr>
            <p:ph type="body" sz="quarter" idx="13"/>
          </p:nvPr>
        </p:nvSpPr>
        <p:spPr>
          <a:xfrm>
            <a:off x="318916" y="686150"/>
            <a:ext cx="8620908" cy="3047156"/>
          </a:xfrm>
        </p:spPr>
        <p:txBody>
          <a:bodyPr/>
          <a:lstStyle/>
          <a:p>
            <a:r>
              <a:rPr lang="en-US" b="0" dirty="0" smtClean="0"/>
              <a:t>Introduction -</a:t>
            </a:r>
          </a:p>
          <a:p>
            <a:r>
              <a:rPr lang="en-US" b="0" dirty="0" smtClean="0"/>
              <a:t>Auditory Accessibility</a:t>
            </a:r>
          </a:p>
          <a:p>
            <a:r>
              <a:rPr lang="en-US" b="0" dirty="0" smtClean="0"/>
              <a:t>Using X Reality</a:t>
            </a:r>
            <a:endParaRPr lang="en-US" dirty="0"/>
          </a:p>
        </p:txBody>
      </p:sp>
      <p:sp>
        <p:nvSpPr>
          <p:cNvPr id="14" name="Text Placeholder 1">
            <a:extLst>
              <a:ext uri="{FF2B5EF4-FFF2-40B4-BE49-F238E27FC236}">
                <a16:creationId xmlns:a16="http://schemas.microsoft.com/office/drawing/2014/main" id="{5BC7E37B-DCD5-C647-9F06-9AA34F79C8E1}"/>
              </a:ext>
            </a:extLst>
          </p:cNvPr>
          <p:cNvSpPr>
            <a:spLocks noGrp="1"/>
          </p:cNvSpPr>
          <p:nvPr>
            <p:ph type="body" sz="quarter" idx="13"/>
          </p:nvPr>
        </p:nvSpPr>
        <p:spPr>
          <a:xfrm>
            <a:off x="361695" y="3977748"/>
            <a:ext cx="8620908" cy="861913"/>
          </a:xfrm>
        </p:spPr>
        <p:txBody>
          <a:bodyPr/>
          <a:lstStyle/>
          <a:p>
            <a:pPr algn="r"/>
            <a:r>
              <a:rPr lang="en-US" sz="2000" dirty="0" smtClean="0"/>
              <a:t>Wendy A. Dannels</a:t>
            </a:r>
          </a:p>
          <a:p>
            <a:pPr algn="r"/>
            <a:r>
              <a:rPr lang="en-US" sz="1400" dirty="0" smtClean="0"/>
              <a:t>Research Associate </a:t>
            </a:r>
            <a:r>
              <a:rPr lang="en-US" sz="1400" dirty="0" smtClean="0"/>
              <a:t>Professor</a:t>
            </a:r>
          </a:p>
          <a:p>
            <a:pPr algn="r"/>
            <a:r>
              <a:rPr lang="en-US" sz="1400" dirty="0" err="1" smtClean="0"/>
              <a:t>NTID’s</a:t>
            </a:r>
            <a:r>
              <a:rPr lang="en-US" sz="1400" dirty="0" smtClean="0"/>
              <a:t> Center on Access Technology</a:t>
            </a:r>
            <a:endParaRPr lang="en-US" sz="1400" dirty="0" smtClean="0"/>
          </a:p>
          <a:p>
            <a:pPr algn="r"/>
            <a:r>
              <a:rPr lang="en-US" sz="1200" dirty="0" smtClean="0"/>
              <a:t>November 6, </a:t>
            </a:r>
            <a:r>
              <a:rPr lang="en-US" sz="1200" dirty="0" smtClean="0"/>
              <a:t>2019</a:t>
            </a:r>
            <a:endParaRPr lang="en-US" sz="1200" dirty="0"/>
          </a:p>
          <a:p>
            <a:pPr algn="r"/>
            <a:endParaRPr lang="en-US" sz="1400" dirty="0" smtClean="0"/>
          </a:p>
          <a:p>
            <a:pPr algn="ctr"/>
            <a:endParaRPr lang="en-US" sz="1600" dirty="0"/>
          </a:p>
        </p:txBody>
      </p:sp>
      <p:sp>
        <p:nvSpPr>
          <p:cNvPr id="2" name="Rectangle 1"/>
          <p:cNvSpPr/>
          <p:nvPr/>
        </p:nvSpPr>
        <p:spPr>
          <a:xfrm>
            <a:off x="361695" y="3733306"/>
            <a:ext cx="5271636" cy="646331"/>
          </a:xfrm>
          <a:prstGeom prst="rect">
            <a:avLst/>
          </a:prstGeom>
        </p:spPr>
        <p:txBody>
          <a:bodyPr wrap="none">
            <a:spAutoFit/>
          </a:bodyPr>
          <a:lstStyle/>
          <a:p>
            <a:r>
              <a:rPr lang="en-US" b="1" dirty="0" err="1">
                <a:solidFill>
                  <a:srgbClr val="005A9C"/>
                </a:solidFill>
                <a:latin typeface="Helvetica" panose="020B0604020202020204" pitchFamily="34" charset="0"/>
              </a:rPr>
              <a:t>W3C</a:t>
            </a:r>
            <a:r>
              <a:rPr lang="en-US" b="1" dirty="0">
                <a:solidFill>
                  <a:srgbClr val="005A9C"/>
                </a:solidFill>
                <a:latin typeface="Helvetica" panose="020B0604020202020204" pitchFamily="34" charset="0"/>
              </a:rPr>
              <a:t> </a:t>
            </a:r>
            <a:r>
              <a:rPr lang="en-US" b="1" dirty="0" smtClean="0">
                <a:solidFill>
                  <a:srgbClr val="005A9C"/>
                </a:solidFill>
                <a:latin typeface="Helvetica" panose="020B0604020202020204" pitchFamily="34" charset="0"/>
              </a:rPr>
              <a:t>Workshop</a:t>
            </a:r>
          </a:p>
          <a:p>
            <a:r>
              <a:rPr lang="en-US" b="1" i="0" dirty="0" smtClean="0">
                <a:solidFill>
                  <a:srgbClr val="005A9C"/>
                </a:solidFill>
                <a:effectLst/>
                <a:latin typeface="Helvetica" panose="020B0604020202020204" pitchFamily="34" charset="0"/>
              </a:rPr>
              <a:t>Inclusive design for Immersive Web standards</a:t>
            </a:r>
            <a:endParaRPr lang="en-US" b="1" i="0" dirty="0">
              <a:solidFill>
                <a:srgbClr val="005A9C"/>
              </a:solidFill>
              <a:effectLst/>
              <a:latin typeface="Helvetica" panose="020B0604020202020204" pitchFamily="34" charset="0"/>
            </a:endParaRPr>
          </a:p>
        </p:txBody>
      </p:sp>
    </p:spTree>
    <p:extLst>
      <p:ext uri="{BB962C8B-B14F-4D97-AF65-F5344CB8AC3E}">
        <p14:creationId xmlns:p14="http://schemas.microsoft.com/office/powerpoint/2010/main" val="628420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Potential Benefits of using </a:t>
            </a:r>
            <a:r>
              <a:rPr lang="en-US" dirty="0"/>
              <a:t>X</a:t>
            </a:r>
            <a:r>
              <a:rPr lang="en-US" dirty="0" smtClean="0"/>
              <a:t>R Technology: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53" y="2062412"/>
            <a:ext cx="1657163" cy="12841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515" y="2062411"/>
            <a:ext cx="1659308" cy="12841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094" y="2062413"/>
            <a:ext cx="1659304" cy="128413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76" y="2062413"/>
            <a:ext cx="1657161" cy="1284140"/>
          </a:xfrm>
          <a:prstGeom prst="rect">
            <a:avLst/>
          </a:prstGeom>
        </p:spPr>
      </p:pic>
      <p:sp>
        <p:nvSpPr>
          <p:cNvPr id="11" name="Rectangle 5"/>
          <p:cNvSpPr>
            <a:spLocks noChangeArrowheads="1"/>
          </p:cNvSpPr>
          <p:nvPr/>
        </p:nvSpPr>
        <p:spPr bwMode="auto">
          <a:xfrm>
            <a:off x="750452" y="3504139"/>
            <a:ext cx="165716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a:ea typeface="Calibri" panose="020F0502020204030204" pitchFamily="34" charset="0"/>
                <a:cs typeface="Times New Roman" panose="02020603050405020304" pitchFamily="18" charset="0"/>
              </a:rPr>
              <a:t>1</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lang="en-US" altLang="en-US" sz="1100" dirty="0"/>
              <a:t>L</a:t>
            </a:r>
            <a:r>
              <a:rPr lang="en-US" sz="1100" dirty="0" smtClean="0"/>
              <a:t>ive interpreter</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2748095" y="3504139"/>
            <a:ext cx="170443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2. </a:t>
            </a:r>
            <a:r>
              <a:rPr lang="en-US" altLang="en-US" sz="1100" dirty="0"/>
              <a:t>R</a:t>
            </a:r>
            <a:r>
              <a:rPr lang="en-US" sz="1100" dirty="0" smtClean="0"/>
              <a:t>eal </a:t>
            </a:r>
            <a:r>
              <a:rPr lang="en-US" sz="1100" dirty="0"/>
              <a:t>time human </a:t>
            </a:r>
            <a:r>
              <a:rPr lang="en-US" sz="1100" dirty="0" err="1"/>
              <a:t>captionist</a:t>
            </a:r>
            <a:r>
              <a:rPr lang="en-US" sz="1100" dirty="0"/>
              <a:t> - </a:t>
            </a:r>
            <a:r>
              <a:rPr lang="en-US" sz="1100" b="1" dirty="0" smtClean="0"/>
              <a:t>onsite</a:t>
            </a:r>
            <a:endParaRPr lang="en-US" sz="1100" b="1" dirty="0"/>
          </a:p>
        </p:txBody>
      </p:sp>
      <p:sp>
        <p:nvSpPr>
          <p:cNvPr id="13" name="Rectangle 5"/>
          <p:cNvSpPr>
            <a:spLocks noChangeArrowheads="1"/>
          </p:cNvSpPr>
          <p:nvPr/>
        </p:nvSpPr>
        <p:spPr bwMode="auto">
          <a:xfrm>
            <a:off x="4747876" y="3496118"/>
            <a:ext cx="16896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3. R</a:t>
            </a:r>
            <a:r>
              <a:rPr lang="en-US" sz="1100" dirty="0" smtClean="0"/>
              <a:t>eal </a:t>
            </a:r>
            <a:r>
              <a:rPr lang="en-US" sz="1100" dirty="0"/>
              <a:t>time human </a:t>
            </a:r>
            <a:r>
              <a:rPr lang="en-US" sz="1100" dirty="0" err="1"/>
              <a:t>captionist</a:t>
            </a:r>
            <a:r>
              <a:rPr lang="en-US" sz="1100" dirty="0"/>
              <a:t> – </a:t>
            </a:r>
            <a:r>
              <a:rPr lang="en-US" sz="1100" b="1" dirty="0" smtClean="0"/>
              <a:t>remote</a:t>
            </a:r>
            <a:endParaRPr kumimoji="0" lang="en-US" altLang="en-US" sz="1100" b="1" i="0" u="none" strike="noStrike" cap="none" normalizeH="0" baseline="0" dirty="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6732905" y="3504139"/>
            <a:ext cx="172644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a:ea typeface="Calibri" panose="020F0502020204030204" pitchFamily="34" charset="0"/>
                <a:cs typeface="Times New Roman" panose="02020603050405020304" pitchFamily="18" charset="0"/>
              </a:rPr>
              <a:t>4</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lang="en-US" altLang="en-US" sz="1100" dirty="0"/>
              <a:t>A</a:t>
            </a:r>
            <a:r>
              <a:rPr lang="en-US" sz="1100" dirty="0" smtClean="0"/>
              <a:t>utomatic </a:t>
            </a:r>
            <a:r>
              <a:rPr lang="en-US" sz="1100" dirty="0"/>
              <a:t>speech recognition captions by artificial intelligence</a:t>
            </a:r>
            <a:endParaRPr kumimoji="0" lang="en-US" altLang="en-US" sz="11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87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In the dark w/ interpreter:</a:t>
            </a:r>
            <a:endParaRPr lang="en-US" dirty="0"/>
          </a:p>
        </p:txBody>
      </p:sp>
      <p:sp>
        <p:nvSpPr>
          <p:cNvPr id="11" name="Rectangle 5"/>
          <p:cNvSpPr>
            <a:spLocks noChangeArrowheads="1"/>
          </p:cNvSpPr>
          <p:nvPr/>
        </p:nvSpPr>
        <p:spPr bwMode="auto">
          <a:xfrm>
            <a:off x="720484" y="2579351"/>
            <a:ext cx="163518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a:ea typeface="Calibri" panose="020F0502020204030204" pitchFamily="34" charset="0"/>
                <a:cs typeface="Times New Roman" panose="02020603050405020304" pitchFamily="18" charset="0"/>
              </a:rPr>
              <a:t>1</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lang="en-US" altLang="en-US" sz="1100" dirty="0"/>
              <a:t>W</a:t>
            </a:r>
            <a:r>
              <a:rPr lang="en-US" sz="1100" dirty="0"/>
              <a:t>ithout accommodation</a:t>
            </a:r>
            <a:endParaRPr lang="en-US" altLang="en-US" sz="1100" dirty="0">
              <a:latin typeface="Arial" panose="020B0604020202020204" pitchFamily="34" charset="0"/>
            </a:endParaRPr>
          </a:p>
        </p:txBody>
      </p:sp>
      <p:sp>
        <p:nvSpPr>
          <p:cNvPr id="12" name="Rectangle 5"/>
          <p:cNvSpPr>
            <a:spLocks noChangeArrowheads="1"/>
          </p:cNvSpPr>
          <p:nvPr/>
        </p:nvSpPr>
        <p:spPr bwMode="auto">
          <a:xfrm>
            <a:off x="2940515" y="2592445"/>
            <a:ext cx="165654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2. </a:t>
            </a:r>
            <a:r>
              <a:rPr lang="en-US" altLang="en-US" sz="1100" dirty="0" smtClean="0"/>
              <a:t>With interpreter</a:t>
            </a:r>
            <a:endParaRPr lang="en-US" sz="11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514" y="1250301"/>
            <a:ext cx="1714475" cy="1329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367" y="1250301"/>
            <a:ext cx="1717336" cy="1329050"/>
          </a:xfrm>
          <a:prstGeom prst="rect">
            <a:avLst/>
          </a:prstGeom>
        </p:spPr>
      </p:pic>
      <p:sp>
        <p:nvSpPr>
          <p:cNvPr id="15" name="Rectangle 5"/>
          <p:cNvSpPr>
            <a:spLocks noChangeArrowheads="1"/>
          </p:cNvSpPr>
          <p:nvPr/>
        </p:nvSpPr>
        <p:spPr bwMode="auto">
          <a:xfrm>
            <a:off x="5104302" y="2575128"/>
            <a:ext cx="207544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a:ea typeface="Calibri" panose="020F0502020204030204" pitchFamily="34" charset="0"/>
                <a:cs typeface="Times New Roman" panose="02020603050405020304" pitchFamily="18" charset="0"/>
              </a:rPr>
              <a:t>3</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lang="en-US" altLang="en-US" sz="1100" dirty="0" smtClean="0"/>
              <a:t>U</a:t>
            </a:r>
            <a:r>
              <a:rPr lang="en-US" sz="1100" dirty="0" smtClean="0"/>
              <a:t>sing </a:t>
            </a:r>
            <a:r>
              <a:rPr lang="en-US" sz="1100" dirty="0"/>
              <a:t>X</a:t>
            </a:r>
            <a:r>
              <a:rPr lang="en-US" sz="1100" dirty="0" smtClean="0"/>
              <a:t>R </a:t>
            </a:r>
            <a:r>
              <a:rPr lang="en-US" sz="1100" dirty="0" smtClean="0"/>
              <a:t>Technology -</a:t>
            </a:r>
            <a:endParaRPr lang="en-US" altLang="en-US" sz="1100" dirty="0">
              <a:latin typeface="Arial" panose="020B0604020202020204" pitchFamily="34" charset="0"/>
            </a:endParaRPr>
          </a:p>
          <a:p>
            <a:r>
              <a:rPr lang="en-US" altLang="en-US" sz="1100" dirty="0" smtClean="0">
                <a:ea typeface="Calibri" panose="020F0502020204030204" pitchFamily="34" charset="0"/>
                <a:cs typeface="Times New Roman" panose="02020603050405020304" pitchFamily="18" charset="0"/>
              </a:rPr>
              <a:t>With</a:t>
            </a:r>
            <a:r>
              <a:rPr lang="en-US" sz="1100" dirty="0" smtClean="0"/>
              <a:t> interpreter</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84" y="1268970"/>
            <a:ext cx="1635181" cy="126547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4302" y="3019109"/>
            <a:ext cx="1718401" cy="1331594"/>
          </a:xfrm>
          <a:prstGeom prst="rect">
            <a:avLst/>
          </a:prstGeom>
        </p:spPr>
      </p:pic>
      <p:sp>
        <p:nvSpPr>
          <p:cNvPr id="22" name="Rectangle 5"/>
          <p:cNvSpPr>
            <a:spLocks noChangeArrowheads="1"/>
          </p:cNvSpPr>
          <p:nvPr/>
        </p:nvSpPr>
        <p:spPr bwMode="auto">
          <a:xfrm>
            <a:off x="2936589" y="4346787"/>
            <a:ext cx="18261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a:ea typeface="Calibri" panose="020F0502020204030204" pitchFamily="34" charset="0"/>
                <a:cs typeface="Times New Roman" panose="02020603050405020304" pitchFamily="18" charset="0"/>
              </a:rPr>
              <a:t>4</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lang="en-US" altLang="en-US" sz="1100" dirty="0" smtClean="0"/>
              <a:t>Artwork located far away from the interpreter</a:t>
            </a:r>
            <a:endParaRPr lang="en-US" sz="1100" b="1" dirty="0"/>
          </a:p>
        </p:txBody>
      </p:sp>
      <p:sp>
        <p:nvSpPr>
          <p:cNvPr id="23" name="Rectangle 5"/>
          <p:cNvSpPr>
            <a:spLocks noChangeArrowheads="1"/>
          </p:cNvSpPr>
          <p:nvPr/>
        </p:nvSpPr>
        <p:spPr bwMode="auto">
          <a:xfrm>
            <a:off x="5046350" y="4386288"/>
            <a:ext cx="205176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smtClean="0">
                <a:ea typeface="Calibri" panose="020F0502020204030204" pitchFamily="34" charset="0"/>
                <a:cs typeface="Times New Roman" panose="02020603050405020304" pitchFamily="18" charset="0"/>
              </a:rPr>
              <a:t>5</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lang="en-US" altLang="en-US" sz="1100" dirty="0"/>
              <a:t>U</a:t>
            </a:r>
            <a:r>
              <a:rPr lang="en-US" sz="1100" dirty="0" smtClean="0"/>
              <a:t>sing </a:t>
            </a:r>
            <a:r>
              <a:rPr lang="en-US" sz="1100" dirty="0"/>
              <a:t>X</a:t>
            </a:r>
            <a:r>
              <a:rPr lang="en-US" sz="1100" dirty="0" smtClean="0"/>
              <a:t>R </a:t>
            </a:r>
            <a:r>
              <a:rPr lang="en-US" sz="1100" dirty="0" smtClean="0"/>
              <a:t>Technology - </a:t>
            </a:r>
            <a:r>
              <a:rPr lang="en-US" altLang="en-US" sz="1100" dirty="0" smtClean="0"/>
              <a:t>Artwork </a:t>
            </a:r>
            <a:r>
              <a:rPr lang="en-US" altLang="en-US" sz="1100" dirty="0"/>
              <a:t>located far away from the </a:t>
            </a:r>
            <a:r>
              <a:rPr lang="en-US" altLang="en-US" sz="1100" dirty="0" smtClean="0"/>
              <a:t>floor</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6574" y="3019109"/>
            <a:ext cx="1718415" cy="1331604"/>
          </a:xfrm>
          <a:prstGeom prst="rect">
            <a:avLst/>
          </a:prstGeom>
        </p:spPr>
      </p:pic>
    </p:spTree>
    <p:extLst>
      <p:ext uri="{BB962C8B-B14F-4D97-AF65-F5344CB8AC3E}">
        <p14:creationId xmlns:p14="http://schemas.microsoft.com/office/powerpoint/2010/main" val="298171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In the dark w/ caption:</a:t>
            </a:r>
            <a:endParaRPr lang="en-US" dirty="0"/>
          </a:p>
        </p:txBody>
      </p:sp>
      <p:sp>
        <p:nvSpPr>
          <p:cNvPr id="12" name="Rectangle 5"/>
          <p:cNvSpPr>
            <a:spLocks noChangeArrowheads="1"/>
          </p:cNvSpPr>
          <p:nvPr/>
        </p:nvSpPr>
        <p:spPr bwMode="auto">
          <a:xfrm>
            <a:off x="1374595" y="3192242"/>
            <a:ext cx="182979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a:ea typeface="Calibri" panose="020F0502020204030204" pitchFamily="34" charset="0"/>
                <a:cs typeface="Times New Roman" panose="02020603050405020304" pitchFamily="18" charset="0"/>
              </a:rPr>
              <a:t>1</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With </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XR </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Technology using </a:t>
            </a:r>
            <a:endParaRPr lang="en-US" altLang="en-US" sz="1100" dirty="0">
              <a:ea typeface="Calibri" panose="020F0502020204030204" pitchFamily="34" charset="0"/>
              <a:cs typeface="Times New Roman" panose="02020603050405020304" pitchFamily="18" charset="0"/>
            </a:endParaRPr>
          </a:p>
          <a:p>
            <a:r>
              <a:rPr lang="en-US" sz="1100" dirty="0"/>
              <a:t>r</a:t>
            </a:r>
            <a:r>
              <a:rPr lang="en-US" sz="1100" dirty="0" smtClean="0"/>
              <a:t>eal </a:t>
            </a:r>
            <a:r>
              <a:rPr lang="en-US" sz="1100" dirty="0"/>
              <a:t>time human </a:t>
            </a:r>
            <a:r>
              <a:rPr lang="en-US" sz="1100" dirty="0" err="1"/>
              <a:t>captionist</a:t>
            </a:r>
            <a:r>
              <a:rPr lang="en-US" sz="1100" dirty="0"/>
              <a:t> - </a:t>
            </a:r>
            <a:r>
              <a:rPr lang="en-US" sz="1100" b="1" dirty="0" smtClean="0"/>
              <a:t>onsite</a:t>
            </a:r>
            <a:endParaRPr lang="en-US" sz="1100" b="1" dirty="0"/>
          </a:p>
        </p:txBody>
      </p:sp>
      <p:sp>
        <p:nvSpPr>
          <p:cNvPr id="13" name="Rectangle 5"/>
          <p:cNvSpPr>
            <a:spLocks noChangeArrowheads="1"/>
          </p:cNvSpPr>
          <p:nvPr/>
        </p:nvSpPr>
        <p:spPr bwMode="auto">
          <a:xfrm>
            <a:off x="3447338" y="3241568"/>
            <a:ext cx="16896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a:ea typeface="Calibri" panose="020F0502020204030204" pitchFamily="34" charset="0"/>
                <a:cs typeface="Times New Roman" panose="02020603050405020304" pitchFamily="18" charset="0"/>
              </a:rPr>
              <a:t>2. With </a:t>
            </a:r>
            <a:r>
              <a:rPr lang="en-US" altLang="en-US" sz="1100" dirty="0">
                <a:ea typeface="Calibri" panose="020F0502020204030204" pitchFamily="34" charset="0"/>
                <a:cs typeface="Times New Roman" panose="02020603050405020304" pitchFamily="18" charset="0"/>
              </a:rPr>
              <a:t>X</a:t>
            </a:r>
            <a:r>
              <a:rPr lang="en-US" altLang="en-US" sz="1100" dirty="0" smtClean="0">
                <a:ea typeface="Calibri" panose="020F0502020204030204" pitchFamily="34" charset="0"/>
                <a:cs typeface="Times New Roman" panose="02020603050405020304" pitchFamily="18" charset="0"/>
              </a:rPr>
              <a:t>R </a:t>
            </a:r>
            <a:r>
              <a:rPr lang="en-US" altLang="en-US" sz="1100" dirty="0">
                <a:ea typeface="Calibri" panose="020F0502020204030204" pitchFamily="34" charset="0"/>
                <a:cs typeface="Times New Roman" panose="02020603050405020304" pitchFamily="18" charset="0"/>
              </a:rPr>
              <a:t>Technology using </a:t>
            </a:r>
            <a:r>
              <a:rPr lang="en-US" altLang="en-US" sz="1100" dirty="0" smtClean="0">
                <a:ea typeface="Calibri" panose="020F0502020204030204" pitchFamily="34" charset="0"/>
                <a:cs typeface="Times New Roman" panose="02020603050405020304" pitchFamily="18" charset="0"/>
              </a:rPr>
              <a:t>r</a:t>
            </a:r>
            <a:r>
              <a:rPr lang="en-US" sz="1100" dirty="0" smtClean="0"/>
              <a:t>eal </a:t>
            </a:r>
            <a:r>
              <a:rPr lang="en-US" sz="1100" dirty="0"/>
              <a:t>time human </a:t>
            </a:r>
            <a:r>
              <a:rPr lang="en-US" sz="1100" dirty="0" err="1"/>
              <a:t>captionist</a:t>
            </a:r>
            <a:r>
              <a:rPr lang="en-US" sz="1100" dirty="0"/>
              <a:t> – </a:t>
            </a:r>
            <a:r>
              <a:rPr lang="en-US" sz="1100" b="1" dirty="0" smtClean="0"/>
              <a:t>remote</a:t>
            </a:r>
            <a:endParaRPr kumimoji="0" lang="en-US" altLang="en-US" sz="1100" b="1" i="0" u="none" strike="noStrike" cap="none" normalizeH="0" baseline="0" dirty="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5442686" y="3196433"/>
            <a:ext cx="1743853"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smtClean="0">
                <a:ea typeface="Calibri" panose="020F0502020204030204" pitchFamily="34" charset="0"/>
                <a:cs typeface="Times New Roman" panose="02020603050405020304" pitchFamily="18" charset="0"/>
              </a:rPr>
              <a:t>3</a:t>
            </a:r>
            <a:r>
              <a:rPr lang="en-US" altLang="en-US" sz="1100" dirty="0">
                <a:ea typeface="Calibri" panose="020F0502020204030204" pitchFamily="34" charset="0"/>
                <a:cs typeface="Times New Roman" panose="02020603050405020304" pitchFamily="18" charset="0"/>
              </a:rPr>
              <a:t>. With </a:t>
            </a:r>
            <a:r>
              <a:rPr lang="en-US" altLang="en-US" sz="1100" dirty="0">
                <a:ea typeface="Calibri" panose="020F0502020204030204" pitchFamily="34" charset="0"/>
                <a:cs typeface="Times New Roman" panose="02020603050405020304" pitchFamily="18" charset="0"/>
              </a:rPr>
              <a:t>X</a:t>
            </a:r>
            <a:r>
              <a:rPr lang="en-US" altLang="en-US" sz="1100" dirty="0" smtClean="0">
                <a:ea typeface="Calibri" panose="020F0502020204030204" pitchFamily="34" charset="0"/>
                <a:cs typeface="Times New Roman" panose="02020603050405020304" pitchFamily="18" charset="0"/>
              </a:rPr>
              <a:t>R </a:t>
            </a:r>
            <a:r>
              <a:rPr lang="en-US" altLang="en-US" sz="1100" dirty="0">
                <a:ea typeface="Calibri" panose="020F0502020204030204" pitchFamily="34" charset="0"/>
                <a:cs typeface="Times New Roman" panose="02020603050405020304" pitchFamily="18" charset="0"/>
              </a:rPr>
              <a:t>Technology using </a:t>
            </a:r>
            <a:r>
              <a:rPr lang="en-US" altLang="en-US" sz="1100" dirty="0"/>
              <a:t>a</a:t>
            </a:r>
            <a:r>
              <a:rPr lang="en-US" sz="1100" dirty="0" smtClean="0"/>
              <a:t>utomatic </a:t>
            </a:r>
            <a:r>
              <a:rPr lang="en-US" sz="1100" dirty="0"/>
              <a:t>speech recognition captions by artificial intelligence</a:t>
            </a:r>
            <a:endParaRPr kumimoji="0" lang="en-US" altLang="en-US" sz="1100" b="1" i="0" u="none" strike="noStrike" cap="none" normalizeH="0" baseline="0" dirty="0" smtClean="0">
              <a:ln>
                <a:noFill/>
              </a:ln>
              <a:solidFill>
                <a:schemeClr val="tx1"/>
              </a:solidFill>
              <a:effectLst/>
              <a:latin typeface="Arial" panose="020B0604020202020204" pitchFamily="34"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308" y="1821209"/>
            <a:ext cx="1704365" cy="131901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338" y="1812952"/>
            <a:ext cx="1712819" cy="13272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686" y="1812952"/>
            <a:ext cx="1736233" cy="1343674"/>
          </a:xfrm>
          <a:prstGeom prst="rect">
            <a:avLst/>
          </a:prstGeom>
        </p:spPr>
      </p:pic>
    </p:spTree>
    <p:extLst>
      <p:ext uri="{BB962C8B-B14F-4D97-AF65-F5344CB8AC3E}">
        <p14:creationId xmlns:p14="http://schemas.microsoft.com/office/powerpoint/2010/main" val="2200878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1" y="1379909"/>
            <a:ext cx="3730752" cy="24810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947" y="1379909"/>
            <a:ext cx="3736848" cy="2481072"/>
          </a:xfrm>
          <a:prstGeom prst="rect">
            <a:avLst/>
          </a:prstGeom>
        </p:spPr>
      </p:pic>
    </p:spTree>
    <p:extLst>
      <p:ext uri="{BB962C8B-B14F-4D97-AF65-F5344CB8AC3E}">
        <p14:creationId xmlns:p14="http://schemas.microsoft.com/office/powerpoint/2010/main" val="3199185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04064" y="626187"/>
            <a:ext cx="8692464" cy="4095938"/>
          </a:xfrm>
        </p:spPr>
        <p:txBody>
          <a:bodyPr/>
          <a:lstStyle/>
          <a:p>
            <a:r>
              <a:rPr lang="en-US" dirty="0" smtClean="0"/>
              <a:t>Results:</a:t>
            </a:r>
          </a:p>
          <a:p>
            <a:pPr marL="571500" indent="-571500">
              <a:buFont typeface="Arial" panose="020B0604020202020204" pitchFamily="34" charset="0"/>
              <a:buChar char="•"/>
            </a:pPr>
            <a:r>
              <a:rPr lang="en-US" sz="2400" dirty="0" err="1" smtClean="0"/>
              <a:t>Vuxiz</a:t>
            </a:r>
            <a:r>
              <a:rPr lang="en-US" sz="2400" dirty="0" smtClean="0"/>
              <a:t> Blades and </a:t>
            </a:r>
            <a:r>
              <a:rPr lang="en-US" sz="2400" dirty="0" err="1" smtClean="0"/>
              <a:t>M400</a:t>
            </a:r>
            <a:r>
              <a:rPr lang="en-US" sz="2400" dirty="0" smtClean="0"/>
              <a:t>, HoloLens</a:t>
            </a:r>
          </a:p>
          <a:p>
            <a:pPr marL="571500" indent="-571500">
              <a:buFont typeface="Arial" panose="020B0604020202020204" pitchFamily="34" charset="0"/>
              <a:buChar char="•"/>
            </a:pPr>
            <a:r>
              <a:rPr lang="en-US" sz="2400" dirty="0" err="1" smtClean="0"/>
              <a:t>WebRTC</a:t>
            </a:r>
            <a:r>
              <a:rPr lang="en-US" sz="2400" dirty="0" smtClean="0"/>
              <a:t> - </a:t>
            </a:r>
            <a:r>
              <a:rPr lang="en-US" sz="2400" dirty="0"/>
              <a:t>latency of less than 200 milliseconds </a:t>
            </a:r>
            <a:endParaRPr lang="en-US" sz="2400" dirty="0"/>
          </a:p>
          <a:p>
            <a:pPr marL="571500" indent="-571500">
              <a:buFont typeface="Arial" panose="020B0604020202020204" pitchFamily="34" charset="0"/>
              <a:buChar char="•"/>
            </a:pPr>
            <a:r>
              <a:rPr lang="en-US" sz="2400" dirty="0" smtClean="0"/>
              <a:t>C-Print</a:t>
            </a:r>
          </a:p>
          <a:p>
            <a:pPr marL="571500" indent="-571500">
              <a:buFont typeface="Arial" panose="020B0604020202020204" pitchFamily="34" charset="0"/>
              <a:buChar char="•"/>
            </a:pPr>
            <a:r>
              <a:rPr lang="en-US" sz="2400" dirty="0" smtClean="0"/>
              <a:t>Kiosk version</a:t>
            </a:r>
          </a:p>
          <a:p>
            <a:pPr marL="571500" indent="-571500">
              <a:buFont typeface="Arial" panose="020B0604020202020204" pitchFamily="34" charset="0"/>
              <a:buChar char="•"/>
            </a:pPr>
            <a:r>
              <a:rPr lang="en-US" sz="2400" dirty="0" smtClean="0"/>
              <a:t>Solution works over the internet - confidentiality concern</a:t>
            </a:r>
          </a:p>
          <a:p>
            <a:pPr marL="571500" indent="-571500">
              <a:buFont typeface="Arial" panose="020B0604020202020204" pitchFamily="34" charset="0"/>
              <a:buChar char="•"/>
            </a:pPr>
            <a:r>
              <a:rPr lang="en-US" sz="2400" dirty="0"/>
              <a:t>L</a:t>
            </a:r>
            <a:r>
              <a:rPr lang="en-US" sz="2400" dirty="0" smtClean="0"/>
              <a:t>aptop available for interactive session</a:t>
            </a:r>
          </a:p>
          <a:p>
            <a:pPr marL="571500" indent="-571500">
              <a:buFont typeface="Arial" panose="020B0604020202020204" pitchFamily="34" charset="0"/>
              <a:buChar char="•"/>
            </a:pPr>
            <a:endParaRPr lang="en-US" sz="2400" dirty="0" smtClean="0"/>
          </a:p>
          <a:p>
            <a:pPr marL="571500" indent="-571500">
              <a:buFont typeface="Arial" panose="020B0604020202020204" pitchFamily="34" charset="0"/>
              <a:buChar char="•"/>
            </a:pPr>
            <a:endParaRPr lang="en-US" sz="2400" dirty="0"/>
          </a:p>
        </p:txBody>
      </p:sp>
    </p:spTree>
    <p:extLst>
      <p:ext uri="{BB962C8B-B14F-4D97-AF65-F5344CB8AC3E}">
        <p14:creationId xmlns:p14="http://schemas.microsoft.com/office/powerpoint/2010/main" val="1695257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2000" dirty="0"/>
              <a:t>Joint Statement on ASR in Captioning Services</a:t>
            </a:r>
          </a:p>
          <a:p>
            <a:pPr marL="1085850" lvl="1" indent="-342900">
              <a:buFont typeface="Arial" panose="020B0604020202020204" pitchFamily="34" charset="0"/>
              <a:buChar char="•"/>
            </a:pPr>
            <a:r>
              <a:rPr lang="en-US" sz="2000" dirty="0" smtClean="0"/>
              <a:t>Word </a:t>
            </a:r>
            <a:r>
              <a:rPr lang="en-US" sz="2000" dirty="0"/>
              <a:t>Federation of the </a:t>
            </a:r>
            <a:r>
              <a:rPr lang="en-US" sz="2000" dirty="0" smtClean="0"/>
              <a:t>Deaf</a:t>
            </a:r>
          </a:p>
          <a:p>
            <a:pPr marL="1085850" lvl="1" indent="-342900">
              <a:buFont typeface="Arial" panose="020B0604020202020204" pitchFamily="34" charset="0"/>
              <a:buChar char="•"/>
            </a:pPr>
            <a:r>
              <a:rPr lang="en-US" sz="2000" dirty="0" smtClean="0"/>
              <a:t>International </a:t>
            </a:r>
            <a:r>
              <a:rPr lang="en-US" sz="2000" dirty="0"/>
              <a:t>Federation of Hard of </a:t>
            </a:r>
            <a:r>
              <a:rPr lang="en-US" sz="2000" dirty="0" smtClean="0"/>
              <a:t>Hearing</a:t>
            </a:r>
          </a:p>
        </p:txBody>
      </p:sp>
      <p:sp>
        <p:nvSpPr>
          <p:cNvPr id="3" name="Rectangle 2"/>
          <p:cNvSpPr/>
          <p:nvPr/>
        </p:nvSpPr>
        <p:spPr>
          <a:xfrm>
            <a:off x="204064" y="1769187"/>
            <a:ext cx="8899742" cy="2891689"/>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F6F2A"/>
                </a:solidFill>
                <a:effectLst/>
                <a:uLnTx/>
                <a:uFillTx/>
                <a:latin typeface="Calibri" panose="020F0502020204030204" pitchFamily="34" charset="0"/>
                <a:ea typeface="Calibri" panose="020F0502020204030204" pitchFamily="34" charset="0"/>
                <a:cs typeface="Times New Roman" panose="02020603050405020304" pitchFamily="18" charset="0"/>
              </a:rPr>
              <a:t>“When ASR services are used without human operator, deaf and hard of hearing people are excluded from full participation in society.”</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457200" rtl="0" eaLnBrk="1" fontAlgn="auto" latinLnBrk="0" hangingPunct="1">
              <a:lnSpc>
                <a:spcPct val="107000"/>
              </a:lnSpc>
              <a:spcBef>
                <a:spcPts val="0"/>
              </a:spcBef>
              <a:spcAft>
                <a:spcPts val="0"/>
              </a:spcAft>
              <a:buClrTx/>
              <a:buSzTx/>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 has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difficulty in providing consistently good recognition accuracy, due to poor sound quality of telephony in certain areas as well as to poor environmental conditions such as noise and an unspecified number of speakers</a:t>
            </a: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R="0" lvl="0" algn="l" defTabSz="457200" rtl="0" eaLnBrk="1" fontAlgn="auto" latinLnBrk="0" hangingPunct="1">
              <a:lnSpc>
                <a:spcPct val="107000"/>
              </a:lnSpc>
              <a:spcBef>
                <a:spcPts val="0"/>
              </a:spcBef>
              <a:spcAft>
                <a:spcPts val="0"/>
              </a:spcAft>
              <a:buClrTx/>
              <a:buSzTx/>
              <a:tabLst/>
              <a:defRPr/>
            </a:pPr>
            <a:endParaRPr kumimoji="0" lang="en-US" sz="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a:t>
            </a: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some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words, such as proper nouns and technical terms that are unknown to the ASR system, are hard to learn beforehand, and it is still difficult to always ensure reliable recognition</a:t>
            </a: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5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
              </a:rPr>
              <a:t>http://</a:t>
            </a:r>
            <a:r>
              <a:rPr kumimoji="0" lang="en-US" sz="1200" b="0" i="0" u="sng"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2"/>
              </a:rPr>
              <a:t>wfdeaf.org</a:t>
            </a:r>
            <a:r>
              <a:rPr kumimoji="0" lang="en-US"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
              </a:rPr>
              <a:t>/news/resources/27-march-2019-wfd-ifhoh-joint-statement-automatic-speech-recognition-telephone-relay-services-captioning-services/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1843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04064" y="626187"/>
            <a:ext cx="8692464" cy="689266"/>
          </a:xfrm>
        </p:spPr>
        <p:txBody>
          <a:bodyPr/>
          <a:lstStyle/>
          <a:p>
            <a:r>
              <a:rPr lang="en-US" dirty="0" smtClean="0"/>
              <a:t>Challenges:</a:t>
            </a:r>
          </a:p>
          <a:p>
            <a:pPr lvl="0"/>
            <a:r>
              <a:rPr lang="en-US" sz="2000" dirty="0" smtClean="0"/>
              <a:t>	Real-time </a:t>
            </a:r>
            <a:r>
              <a:rPr lang="en-US" sz="2000" dirty="0" smtClean="0">
                <a:solidFill>
                  <a:srgbClr val="E56618"/>
                </a:solidFill>
              </a:rPr>
              <a:t>captions</a:t>
            </a:r>
            <a:r>
              <a:rPr lang="en-US" sz="2000" dirty="0" smtClean="0"/>
              <a:t> </a:t>
            </a:r>
            <a:r>
              <a:rPr lang="en-US" sz="2000" u="sng" dirty="0" smtClean="0"/>
              <a:t>by human captionists</a:t>
            </a:r>
            <a:endParaRPr lang="en-US" sz="2000" u="sng" dirty="0"/>
          </a:p>
          <a:p>
            <a:pPr lvl="0"/>
            <a:r>
              <a:rPr lang="en-US" sz="2000" dirty="0" smtClean="0"/>
              <a:t>			        vs.</a:t>
            </a:r>
          </a:p>
          <a:p>
            <a:pPr lvl="0"/>
            <a:r>
              <a:rPr lang="en-US" sz="2000" dirty="0"/>
              <a:t> </a:t>
            </a:r>
            <a:r>
              <a:rPr lang="en-US" sz="2000" dirty="0" smtClean="0"/>
              <a:t>   </a:t>
            </a:r>
            <a:r>
              <a:rPr lang="en-US" sz="2000" dirty="0" smtClean="0"/>
              <a:t>	Automatic </a:t>
            </a:r>
            <a:r>
              <a:rPr lang="en-US" sz="2000" dirty="0" smtClean="0"/>
              <a:t>speech recognition </a:t>
            </a:r>
            <a:r>
              <a:rPr lang="en-US" sz="2000" dirty="0" smtClean="0">
                <a:solidFill>
                  <a:srgbClr val="E56618"/>
                </a:solidFill>
              </a:rPr>
              <a:t>captions</a:t>
            </a:r>
            <a:r>
              <a:rPr lang="en-US" sz="2000" dirty="0" smtClean="0"/>
              <a:t> </a:t>
            </a:r>
            <a:r>
              <a:rPr lang="en-US" sz="2000" u="sng" dirty="0" smtClean="0"/>
              <a:t>by artificial </a:t>
            </a:r>
            <a:r>
              <a:rPr lang="en-US" sz="2000" u="sng" dirty="0" smtClean="0"/>
              <a:t>intelligence</a:t>
            </a:r>
          </a:p>
          <a:p>
            <a:pPr lvl="0"/>
            <a:r>
              <a:rPr lang="en-US" sz="2000" dirty="0"/>
              <a:t> </a:t>
            </a:r>
            <a:r>
              <a:rPr lang="en-US" sz="2000" dirty="0" smtClean="0"/>
              <a:t>     				 vs</a:t>
            </a:r>
            <a:r>
              <a:rPr lang="en-US" sz="2000" dirty="0"/>
              <a:t>.</a:t>
            </a:r>
          </a:p>
          <a:p>
            <a:pPr lvl="0"/>
            <a:r>
              <a:rPr lang="en-US" sz="2000" dirty="0"/>
              <a:t>    </a:t>
            </a:r>
            <a:r>
              <a:rPr lang="en-US" sz="2000" dirty="0" smtClean="0"/>
              <a:t>	Hybrid </a:t>
            </a:r>
            <a:r>
              <a:rPr lang="en-US" sz="2000" dirty="0" smtClean="0">
                <a:solidFill>
                  <a:srgbClr val="E56618"/>
                </a:solidFill>
              </a:rPr>
              <a:t>captions</a:t>
            </a:r>
            <a:r>
              <a:rPr lang="en-US" sz="2000" dirty="0" smtClean="0"/>
              <a:t> </a:t>
            </a:r>
            <a:r>
              <a:rPr lang="en-US" sz="2000" u="sng" dirty="0"/>
              <a:t>by </a:t>
            </a:r>
            <a:r>
              <a:rPr lang="en-US" sz="2000" u="sng" dirty="0" smtClean="0"/>
              <a:t>human captionists</a:t>
            </a:r>
            <a:r>
              <a:rPr lang="en-US" sz="2000" dirty="0" smtClean="0"/>
              <a:t> and </a:t>
            </a:r>
            <a:r>
              <a:rPr lang="en-US" sz="2000" u="sng" dirty="0" smtClean="0"/>
              <a:t>artificial intelligence</a:t>
            </a:r>
            <a:endParaRPr lang="en-US" sz="2000" dirty="0" smtClean="0"/>
          </a:p>
          <a:p>
            <a:pPr lvl="0"/>
            <a:endParaRPr lang="en-US" sz="1200" dirty="0" smtClean="0"/>
          </a:p>
          <a:p>
            <a:pPr lvl="0"/>
            <a:r>
              <a:rPr lang="en-US" sz="2000" dirty="0" smtClean="0"/>
              <a:t>AND</a:t>
            </a:r>
          </a:p>
          <a:p>
            <a:pPr lvl="0"/>
            <a:endParaRPr lang="en-US" sz="1100" dirty="0" smtClean="0"/>
          </a:p>
          <a:p>
            <a:pPr lvl="0"/>
            <a:r>
              <a:rPr lang="en-US" sz="2000" dirty="0" smtClean="0"/>
              <a:t>	How </a:t>
            </a:r>
            <a:r>
              <a:rPr lang="en-US" sz="2000" dirty="0" smtClean="0"/>
              <a:t>to communicate with </a:t>
            </a:r>
            <a:r>
              <a:rPr lang="en-US" sz="2000" dirty="0" smtClean="0"/>
              <a:t>others?</a:t>
            </a:r>
            <a:endParaRPr lang="en-US" sz="2000" dirty="0" smtClean="0"/>
          </a:p>
        </p:txBody>
      </p:sp>
    </p:spTree>
    <p:extLst>
      <p:ext uri="{BB962C8B-B14F-4D97-AF65-F5344CB8AC3E}">
        <p14:creationId xmlns:p14="http://schemas.microsoft.com/office/powerpoint/2010/main" val="52244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600285" y="1131963"/>
            <a:ext cx="1006365" cy="1143000"/>
          </a:xfrm>
        </p:spPr>
        <p:txBody>
          <a:bodyPr/>
          <a:lstStyle/>
          <a:p>
            <a:r>
              <a:rPr lang="en-US" sz="20000" dirty="0" smtClean="0"/>
              <a:t>?</a:t>
            </a:r>
            <a:endParaRPr lang="en-US" sz="20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03" y="1703463"/>
            <a:ext cx="3838297" cy="2004682"/>
          </a:xfrm>
          <a:prstGeom prst="rect">
            <a:avLst/>
          </a:prstGeom>
        </p:spPr>
      </p:pic>
    </p:spTree>
    <p:extLst>
      <p:ext uri="{BB962C8B-B14F-4D97-AF65-F5344CB8AC3E}">
        <p14:creationId xmlns:p14="http://schemas.microsoft.com/office/powerpoint/2010/main" val="1874060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NTID at Glance</a:t>
            </a:r>
          </a:p>
          <a:p>
            <a:pPr marL="571500" indent="-571500">
              <a:buFont typeface="Arial" panose="020B0604020202020204" pitchFamily="34" charset="0"/>
              <a:buChar char="•"/>
            </a:pPr>
            <a:r>
              <a:rPr lang="en-US" sz="2000" b="0" dirty="0" smtClean="0"/>
              <a:t>National Technical Institute for the </a:t>
            </a:r>
            <a:r>
              <a:rPr lang="en-US" sz="2000" b="0" dirty="0" smtClean="0"/>
              <a:t>Deaf (NTID)</a:t>
            </a:r>
            <a:endParaRPr lang="en-US" sz="2000" b="0" dirty="0" smtClean="0"/>
          </a:p>
          <a:p>
            <a:pPr marL="571500" indent="-571500">
              <a:buFont typeface="Arial" panose="020B0604020202020204" pitchFamily="34" charset="0"/>
              <a:buChar char="•"/>
            </a:pPr>
            <a:r>
              <a:rPr lang="en-US" sz="2000" b="0" dirty="0" smtClean="0"/>
              <a:t>One of the nine colleges of Rochester Institute of </a:t>
            </a:r>
            <a:r>
              <a:rPr lang="en-US" sz="2000" b="0" dirty="0" smtClean="0"/>
              <a:t>Technology (RIT)</a:t>
            </a:r>
            <a:endParaRPr lang="en-US" sz="2000" b="0" dirty="0" smtClean="0"/>
          </a:p>
          <a:p>
            <a:pPr marL="571500" indent="-571500">
              <a:buFont typeface="Arial" panose="020B0604020202020204" pitchFamily="34" charset="0"/>
              <a:buChar char="•"/>
            </a:pPr>
            <a:r>
              <a:rPr lang="en-US" sz="2000" b="0" dirty="0" smtClean="0"/>
              <a:t>World’s </a:t>
            </a:r>
            <a:r>
              <a:rPr lang="en-US" sz="2000" b="0" u="sng" dirty="0" smtClean="0"/>
              <a:t>first</a:t>
            </a:r>
            <a:r>
              <a:rPr lang="en-US" sz="2000" b="0" dirty="0" smtClean="0"/>
              <a:t> and </a:t>
            </a:r>
            <a:r>
              <a:rPr lang="en-US" sz="2000" b="0" u="sng" dirty="0" smtClean="0"/>
              <a:t>largest</a:t>
            </a:r>
            <a:r>
              <a:rPr lang="en-US" sz="2000" b="0" dirty="0" smtClean="0"/>
              <a:t> technological college for students who are deaf and hard of hearing</a:t>
            </a:r>
          </a:p>
          <a:p>
            <a:pPr marL="571500" indent="-571500">
              <a:buFont typeface="Arial" panose="020B0604020202020204" pitchFamily="34" charset="0"/>
              <a:buChar char="•"/>
            </a:pPr>
            <a:r>
              <a:rPr lang="en-US" sz="2000" b="0" dirty="0" smtClean="0"/>
              <a:t>Rochester, New York</a:t>
            </a:r>
          </a:p>
          <a:p>
            <a:pPr marL="571500" indent="-571500">
              <a:buFont typeface="Arial" panose="020B0604020202020204" pitchFamily="34" charset="0"/>
              <a:buChar char="•"/>
            </a:pPr>
            <a:r>
              <a:rPr lang="en-US" sz="2000" b="0" dirty="0" smtClean="0"/>
              <a:t>DHH students - 1,182 total enrollment</a:t>
            </a:r>
          </a:p>
          <a:p>
            <a:pPr marL="571500" indent="-571500">
              <a:buFont typeface="Arial" panose="020B0604020202020204" pitchFamily="34" charset="0"/>
              <a:buChar char="•"/>
            </a:pPr>
            <a:r>
              <a:rPr lang="en-US" sz="2000" b="0" dirty="0" smtClean="0"/>
              <a:t>RIT students - </a:t>
            </a:r>
            <a:r>
              <a:rPr lang="en-US" sz="2000" b="0" dirty="0" smtClean="0"/>
              <a:t>19,042 </a:t>
            </a:r>
            <a:r>
              <a:rPr lang="en-US" sz="2000" b="0" dirty="0" smtClean="0"/>
              <a:t>total </a:t>
            </a:r>
            <a:r>
              <a:rPr lang="en-US" sz="2000" b="0" dirty="0" smtClean="0"/>
              <a:t>enrollment</a:t>
            </a:r>
          </a:p>
          <a:p>
            <a:pPr marL="571500" indent="-571500">
              <a:buFont typeface="Arial" panose="020B0604020202020204" pitchFamily="34" charset="0"/>
              <a:buChar char="•"/>
            </a:pPr>
            <a:r>
              <a:rPr lang="en-US" sz="2000" b="0" dirty="0" smtClean="0"/>
              <a:t>Student-centered and career-focused</a:t>
            </a:r>
            <a:endParaRPr lang="en-US" sz="2000" b="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253"/>
          <a:stretch/>
        </p:blipFill>
        <p:spPr>
          <a:xfrm>
            <a:off x="6086612" y="2483222"/>
            <a:ext cx="2169302" cy="2641365"/>
          </a:xfrm>
          <a:prstGeom prst="rect">
            <a:avLst/>
          </a:prstGeom>
        </p:spPr>
      </p:pic>
    </p:spTree>
    <p:extLst>
      <p:ext uri="{BB962C8B-B14F-4D97-AF65-F5344CB8AC3E}">
        <p14:creationId xmlns:p14="http://schemas.microsoft.com/office/powerpoint/2010/main" val="77264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lgn="ctr"/>
            <a:r>
              <a:rPr lang="en-US" dirty="0" smtClean="0"/>
              <a:t>Discussion on X </a:t>
            </a:r>
            <a:r>
              <a:rPr lang="en-US" dirty="0" smtClean="0"/>
              <a:t>Reality</a:t>
            </a:r>
            <a:endParaRPr lang="en-US" dirty="0" smtClean="0"/>
          </a:p>
          <a:p>
            <a:pPr algn="ctr"/>
            <a:r>
              <a:rPr lang="en-US" dirty="0" smtClean="0"/>
              <a:t>Based on Auditory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984" y="2516384"/>
            <a:ext cx="3302358" cy="2324101"/>
          </a:xfrm>
          <a:prstGeom prst="rect">
            <a:avLst/>
          </a:prstGeom>
        </p:spPr>
      </p:pic>
    </p:spTree>
    <p:extLst>
      <p:ext uri="{BB962C8B-B14F-4D97-AF65-F5344CB8AC3E}">
        <p14:creationId xmlns:p14="http://schemas.microsoft.com/office/powerpoint/2010/main" val="4048984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National Association for the Deaf</a:t>
            </a:r>
          </a:p>
        </p:txBody>
      </p:sp>
      <p:sp>
        <p:nvSpPr>
          <p:cNvPr id="4" name="Rectangle 3"/>
          <p:cNvSpPr/>
          <p:nvPr/>
        </p:nvSpPr>
        <p:spPr>
          <a:xfrm>
            <a:off x="204064" y="1335775"/>
            <a:ext cx="8520314" cy="4010970"/>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It is important that the captions are </a:t>
            </a:r>
            <a:endParaRPr kumimoji="0" lang="en-US" sz="1800" b="0" i="0" u="none" strike="noStrike" kern="1200" cap="none" spc="0" normalizeH="0" baseline="0" noProof="0" dirty="0" smtClean="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kumimoji="0" lang="en-US" sz="1800" b="0" i="0" u="none" strike="noStrike" kern="1200" cap="none" spc="0" normalizeH="0" baseline="0" noProof="0" dirty="0" smtClean="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1) synchronized and appear at approximately the same time as the audio is delivered; </a:t>
            </a:r>
            <a:endParaRPr kumimoji="0" lang="en-US" sz="1800" b="0" i="0" u="none" strike="noStrike" kern="1200" cap="none" spc="0" normalizeH="0" baseline="0" noProof="0" dirty="0" smtClean="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kumimoji="0" lang="en-US" sz="1800" b="0" i="0" u="none" strike="noStrike" kern="1200" cap="none" spc="0" normalizeH="0" baseline="0" noProof="0" dirty="0" smtClean="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2) equivalent and equal in content to that of the audio, including speaker identification and sound effects; and </a:t>
            </a:r>
            <a:endParaRPr kumimoji="0" lang="en-US" sz="1800" b="0" i="0" u="none" strike="noStrike" kern="1200" cap="none" spc="0" normalizeH="0" baseline="0" noProof="0" dirty="0" smtClean="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kumimoji="0" lang="en-US" sz="1800" b="0" i="0" u="none" strike="noStrike" kern="1200" cap="none" spc="0" normalizeH="0" baseline="0" noProof="0" dirty="0" smtClean="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3) accessible and readily available to those who need or want them. </a:t>
            </a:r>
            <a:endParaRPr kumimoji="0" lang="en-US" sz="1800" b="0" i="0" u="none" strike="noStrike" kern="1200" cap="none" spc="0" normalizeH="0" baseline="0" noProof="0" dirty="0" smtClean="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Captions </a:t>
            </a:r>
            <a:r>
              <a:rPr kumimoji="0" lang="en-US" sz="1800" b="0" i="0"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must have sufficient size and contrast to ensure readability, and be timely, accurate, complete, and efficient.  When displayed, captions must be in the same line of sight as any corresponding visual information, such as a video, speaker, field of play, activity, or exhibition</a:t>
            </a:r>
            <a:r>
              <a:rPr kumimoji="0" lang="en-US" sz="1800" b="0" i="0" u="none" strike="noStrike" kern="1200" cap="none" spc="0" normalizeH="0" baseline="0" noProof="0" dirty="0" smtClean="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100" b="0" i="0" u="sng" strike="noStrike" kern="1200" cap="none" spc="0" normalizeH="0" baseline="0" noProof="0" dirty="0" smtClean="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a:t>
            </a:r>
            <a:r>
              <a:rPr kumimoji="0" lang="en-US" sz="11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a:t>
            </a:r>
            <a:r>
              <a:rPr kumimoji="0" lang="en-US" sz="1100" b="0" i="0" u="sng" strike="noStrike" kern="1200" cap="none" spc="0" normalizeH="0" baseline="0" noProof="0" dirty="0" err="1">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www.nad.org</a:t>
            </a:r>
            <a:r>
              <a:rPr kumimoji="0" lang="en-US" sz="11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/resources/technology/captioning-for-access/what-is-captioning/</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9144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04064" y="626187"/>
            <a:ext cx="8692464" cy="689266"/>
          </a:xfrm>
        </p:spPr>
        <p:txBody>
          <a:bodyPr/>
          <a:lstStyle/>
          <a:p>
            <a:r>
              <a:rPr lang="en-US" dirty="0" smtClean="0"/>
              <a:t>Current Method:</a:t>
            </a:r>
          </a:p>
          <a:p>
            <a:pPr marL="342900" indent="-342900">
              <a:buFont typeface="Arial" panose="020B0604020202020204" pitchFamily="34" charset="0"/>
              <a:buChar char="•"/>
            </a:pPr>
            <a:r>
              <a:rPr lang="en-US" sz="2000" dirty="0" smtClean="0"/>
              <a:t>Providing communication and information to access to DHH </a:t>
            </a:r>
            <a:r>
              <a:rPr lang="en-US" sz="2000" dirty="0" err="1" smtClean="0"/>
              <a:t>indivdiduals</a:t>
            </a:r>
            <a:r>
              <a:rPr lang="en-US" sz="2000" dirty="0" smtClean="0"/>
              <a:t> requires</a:t>
            </a:r>
            <a:r>
              <a:rPr lang="en-US" sz="2000" dirty="0" smtClean="0">
                <a:latin typeface="Proxima Nova Regular"/>
              </a:rPr>
              <a:t> </a:t>
            </a:r>
            <a:r>
              <a:rPr lang="en-US" sz="2000" dirty="0">
                <a:latin typeface="Proxima Nova Regular"/>
              </a:rPr>
              <a:t>DHH learners to </a:t>
            </a:r>
            <a:r>
              <a:rPr lang="en-US" sz="2000" dirty="0">
                <a:solidFill>
                  <a:srgbClr val="FF0000"/>
                </a:solidFill>
                <a:latin typeface="Proxima Nova Regular"/>
              </a:rPr>
              <a:t>split their attention </a:t>
            </a:r>
            <a:r>
              <a:rPr lang="en-US" sz="2000" dirty="0">
                <a:latin typeface="Proxima Nova Regular"/>
              </a:rPr>
              <a:t>between the visual focus of the exhibit and the </a:t>
            </a:r>
            <a:r>
              <a:rPr lang="en-US" sz="2000" dirty="0" smtClean="0">
                <a:latin typeface="Proxima Nova Regular"/>
              </a:rPr>
              <a:t>interpreter/captioning </a:t>
            </a:r>
            <a:r>
              <a:rPr lang="en-US" sz="2000" dirty="0">
                <a:latin typeface="Proxima Nova Regular"/>
              </a:rPr>
              <a:t>display.</a:t>
            </a:r>
            <a:r>
              <a:rPr lang="en-US" sz="2000" dirty="0" smtClean="0"/>
              <a:t>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latin typeface="Proxima Nova Regular"/>
              </a:rPr>
              <a:t>At </a:t>
            </a:r>
            <a:r>
              <a:rPr lang="en-US" sz="2000" dirty="0">
                <a:latin typeface="Proxima Nova Regular"/>
              </a:rPr>
              <a:t>any given point in time, DHH learners are forced to decide what </a:t>
            </a:r>
            <a:r>
              <a:rPr lang="en-US" sz="2000" dirty="0">
                <a:solidFill>
                  <a:srgbClr val="FF0000"/>
                </a:solidFill>
                <a:latin typeface="Proxima Nova Regular"/>
              </a:rPr>
              <a:t>information to miss</a:t>
            </a:r>
            <a:r>
              <a:rPr lang="en-US" sz="2000" dirty="0">
                <a:latin typeface="Proxima Nova Regular"/>
              </a:rPr>
              <a:t>, with subsequent effects on </a:t>
            </a:r>
            <a:r>
              <a:rPr lang="en-US" sz="2000" dirty="0" smtClean="0">
                <a:latin typeface="Proxima Nova Regular"/>
              </a:rPr>
              <a:t>topic </a:t>
            </a:r>
            <a:r>
              <a:rPr lang="en-US" sz="2000" dirty="0">
                <a:latin typeface="Proxima Nova Regular"/>
              </a:rPr>
              <a:t>comprehension and perceptions of the inclusivity and </a:t>
            </a:r>
            <a:r>
              <a:rPr lang="en-US" sz="2000" dirty="0" smtClean="0">
                <a:latin typeface="Proxima Nova Regular"/>
              </a:rPr>
              <a:t>accessibility of STEM fields and informal learning environments.</a:t>
            </a:r>
            <a:endParaRPr lang="en-US" sz="2000" dirty="0"/>
          </a:p>
          <a:p>
            <a:pPr marL="571500" indent="-571500">
              <a:buFont typeface="Arial" panose="020B0604020202020204" pitchFamily="34" charset="0"/>
              <a:buChar char="•"/>
            </a:pPr>
            <a:endParaRPr lang="en-US" sz="2000" dirty="0" smtClean="0"/>
          </a:p>
          <a:p>
            <a:endParaRPr lang="en-US" dirty="0"/>
          </a:p>
        </p:txBody>
      </p:sp>
    </p:spTree>
    <p:extLst>
      <p:ext uri="{BB962C8B-B14F-4D97-AF65-F5344CB8AC3E}">
        <p14:creationId xmlns:p14="http://schemas.microsoft.com/office/powerpoint/2010/main" val="869638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04064" y="626187"/>
            <a:ext cx="8692464" cy="689266"/>
          </a:xfrm>
        </p:spPr>
        <p:txBody>
          <a:bodyPr/>
          <a:lstStyle/>
          <a:p>
            <a:r>
              <a:rPr lang="en-US" dirty="0" smtClean="0"/>
              <a:t>Research Question:</a:t>
            </a:r>
          </a:p>
          <a:p>
            <a:pPr marL="342900" indent="-342900">
              <a:buFont typeface="Arial" panose="020B0604020202020204" pitchFamily="34" charset="0"/>
              <a:buChar char="•"/>
            </a:pPr>
            <a:r>
              <a:rPr lang="en-US" sz="2000" dirty="0" smtClean="0">
                <a:latin typeface="Proxima Nova Semibold"/>
              </a:rPr>
              <a:t>How </a:t>
            </a:r>
            <a:r>
              <a:rPr lang="en-US" sz="2000" dirty="0">
                <a:latin typeface="Proxima Nova Semibold"/>
              </a:rPr>
              <a:t>can the use of </a:t>
            </a:r>
            <a:r>
              <a:rPr lang="en-US" sz="2000" dirty="0" smtClean="0">
                <a:latin typeface="Proxima Nova Semibold"/>
              </a:rPr>
              <a:t>X Reality (</a:t>
            </a:r>
            <a:r>
              <a:rPr lang="en-US" sz="2000" dirty="0">
                <a:latin typeface="Proxima Nova Semibold"/>
              </a:rPr>
              <a:t>X</a:t>
            </a:r>
            <a:r>
              <a:rPr lang="en-US" sz="2000" dirty="0" smtClean="0">
                <a:latin typeface="Proxima Nova Semibold"/>
              </a:rPr>
              <a:t>R</a:t>
            </a:r>
            <a:r>
              <a:rPr lang="en-US" sz="2000" dirty="0">
                <a:latin typeface="Proxima Nova Semibold"/>
              </a:rPr>
              <a:t>) as a method of support service delivery improve the engagement of adolescent/teen DHH learners in semi-structured learning </a:t>
            </a:r>
            <a:r>
              <a:rPr lang="en-US" sz="2000" dirty="0" smtClean="0">
                <a:latin typeface="Proxima Nova Semibold"/>
              </a:rPr>
              <a:t>environments?</a:t>
            </a:r>
          </a:p>
          <a:p>
            <a:pPr lvl="1" indent="0">
              <a:spcBef>
                <a:spcPts val="0"/>
              </a:spcBef>
              <a:buNone/>
            </a:pPr>
            <a:endParaRPr lang="en-US" sz="2000" dirty="0">
              <a:latin typeface="Proxima Nova Semibold"/>
            </a:endParaRPr>
          </a:p>
          <a:p>
            <a:pPr lvl="1" indent="0">
              <a:spcBef>
                <a:spcPts val="0"/>
              </a:spcBef>
              <a:buNone/>
            </a:pPr>
            <a:r>
              <a:rPr lang="en-US" sz="2000" u="sng" dirty="0" smtClean="0">
                <a:latin typeface="Proxima Nova Semibold"/>
              </a:rPr>
              <a:t>Informal </a:t>
            </a:r>
            <a:r>
              <a:rPr lang="en-US" sz="2000" u="sng" dirty="0" smtClean="0">
                <a:latin typeface="Proxima Nova Semibold"/>
              </a:rPr>
              <a:t>Learning</a:t>
            </a:r>
          </a:p>
          <a:p>
            <a:pPr marL="1085850" lvl="1" indent="-342900">
              <a:spcBef>
                <a:spcPts val="0"/>
              </a:spcBef>
              <a:buFont typeface="Arial" panose="020B0604020202020204" pitchFamily="34" charset="0"/>
              <a:buChar char="•"/>
            </a:pPr>
            <a:r>
              <a:rPr lang="en-US" sz="2000" dirty="0" smtClean="0">
                <a:latin typeface="Proxima Nova Semibold"/>
              </a:rPr>
              <a:t>Museums</a:t>
            </a:r>
          </a:p>
          <a:p>
            <a:pPr marL="1085850" lvl="1" indent="-342900">
              <a:spcBef>
                <a:spcPts val="0"/>
              </a:spcBef>
              <a:buFont typeface="Arial" panose="020B0604020202020204" pitchFamily="34" charset="0"/>
              <a:buChar char="•"/>
            </a:pPr>
            <a:r>
              <a:rPr lang="en-US" sz="2000" dirty="0" smtClean="0">
                <a:latin typeface="Proxima Nova Semibold"/>
              </a:rPr>
              <a:t>Science Centers</a:t>
            </a:r>
          </a:p>
          <a:p>
            <a:pPr marL="1085850" lvl="1" indent="-342900">
              <a:spcBef>
                <a:spcPts val="0"/>
              </a:spcBef>
              <a:buFont typeface="Arial" panose="020B0604020202020204" pitchFamily="34" charset="0"/>
              <a:buChar char="•"/>
            </a:pPr>
            <a:r>
              <a:rPr lang="en-US" sz="2000" dirty="0" smtClean="0">
                <a:latin typeface="Proxima Nova Semibold"/>
              </a:rPr>
              <a:t>Zoo</a:t>
            </a:r>
          </a:p>
          <a:p>
            <a:pPr marL="1085850" lvl="1" indent="-342900">
              <a:spcBef>
                <a:spcPts val="0"/>
              </a:spcBef>
              <a:buFont typeface="Arial" panose="020B0604020202020204" pitchFamily="34" charset="0"/>
              <a:buChar char="•"/>
            </a:pPr>
            <a:r>
              <a:rPr lang="en-US" sz="2000" dirty="0" smtClean="0">
                <a:latin typeface="Proxima Nova Semibold"/>
              </a:rPr>
              <a:t>Aquariums</a:t>
            </a:r>
          </a:p>
          <a:p>
            <a:pPr marL="1085850" lvl="1" indent="-342900">
              <a:buFont typeface="Arial" panose="020B0604020202020204" pitchFamily="34" charset="0"/>
              <a:buChar char="•"/>
            </a:pPr>
            <a:endParaRPr lang="en-US" sz="800" dirty="0" smtClean="0"/>
          </a:p>
          <a:p>
            <a:endParaRPr lang="en-US" dirty="0"/>
          </a:p>
        </p:txBody>
      </p:sp>
      <p:sp>
        <p:nvSpPr>
          <p:cNvPr id="3" name="Rectangle 2"/>
          <p:cNvSpPr/>
          <p:nvPr/>
        </p:nvSpPr>
        <p:spPr>
          <a:xfrm>
            <a:off x="2785669" y="2510089"/>
            <a:ext cx="5317958" cy="1631216"/>
          </a:xfrm>
          <a:prstGeom prst="rect">
            <a:avLst/>
          </a:prstGeom>
        </p:spPr>
        <p:txBody>
          <a:bodyPr wrap="square">
            <a:spAutoFit/>
          </a:bodyPr>
          <a:lstStyle/>
          <a:p>
            <a:pPr marL="742950" lvl="1"/>
            <a:r>
              <a:rPr lang="en-US" sz="2000" u="sng" dirty="0" smtClean="0">
                <a:latin typeface="Proxima Nova Semibold"/>
              </a:rPr>
              <a:t>Taken into consideration</a:t>
            </a:r>
          </a:p>
          <a:p>
            <a:pPr marL="1085850" lvl="1" indent="-342900">
              <a:buFont typeface="Arial" panose="020B0604020202020204" pitchFamily="34" charset="0"/>
              <a:buChar char="•"/>
            </a:pPr>
            <a:r>
              <a:rPr lang="en-US" sz="2000" dirty="0" smtClean="0">
                <a:latin typeface="Proxima Nova Semibold"/>
              </a:rPr>
              <a:t>Signed and speech explanation</a:t>
            </a:r>
          </a:p>
          <a:p>
            <a:pPr marL="1085850" lvl="1" indent="-342900">
              <a:buFont typeface="Arial" panose="020B0604020202020204" pitchFamily="34" charset="0"/>
              <a:buChar char="•"/>
            </a:pPr>
            <a:r>
              <a:rPr lang="en-US" sz="2000" dirty="0" smtClean="0">
                <a:latin typeface="Proxima Nova Semibold"/>
              </a:rPr>
              <a:t>Captioned explanation</a:t>
            </a:r>
          </a:p>
          <a:p>
            <a:pPr marL="1085850" lvl="1" indent="-342900">
              <a:buFont typeface="Arial" panose="020B0604020202020204" pitchFamily="34" charset="0"/>
              <a:buChar char="•"/>
            </a:pPr>
            <a:r>
              <a:rPr lang="en-US" sz="2000" dirty="0" smtClean="0">
                <a:latin typeface="Proxima Nova Semibold"/>
              </a:rPr>
              <a:t>Visual materials</a:t>
            </a:r>
          </a:p>
          <a:p>
            <a:pPr marL="1085850" lvl="1" indent="-342900">
              <a:buFont typeface="Arial" panose="020B0604020202020204" pitchFamily="34" charset="0"/>
              <a:buChar char="•"/>
            </a:pPr>
            <a:r>
              <a:rPr lang="en-US" sz="2000" dirty="0" smtClean="0">
                <a:latin typeface="Proxima Nova Semibold"/>
              </a:rPr>
              <a:t>Environments</a:t>
            </a:r>
          </a:p>
        </p:txBody>
      </p:sp>
      <p:sp>
        <p:nvSpPr>
          <p:cNvPr id="4" name="Rectangle 3"/>
          <p:cNvSpPr/>
          <p:nvPr/>
        </p:nvSpPr>
        <p:spPr>
          <a:xfrm>
            <a:off x="6293264" y="4634018"/>
            <a:ext cx="3078634" cy="369332"/>
          </a:xfrm>
          <a:prstGeom prst="rect">
            <a:avLst/>
          </a:prstGeom>
        </p:spPr>
        <p:txBody>
          <a:bodyPr wrap="square">
            <a:spAutoFit/>
          </a:bodyPr>
          <a:lstStyle/>
          <a:p>
            <a:r>
              <a:rPr lang="en-US" dirty="0"/>
              <a:t>Funded Award #</a:t>
            </a:r>
            <a:r>
              <a:rPr lang="en-US" b="1" dirty="0"/>
              <a:t>1811509</a:t>
            </a:r>
            <a:endParaRPr lang="en-US" dirty="0"/>
          </a:p>
        </p:txBody>
      </p:sp>
      <p:pic>
        <p:nvPicPr>
          <p:cNvPr id="5" name="Picture 4" descr="Image result for nsf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087" y="3372134"/>
            <a:ext cx="1226843" cy="123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70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04064" y="626187"/>
            <a:ext cx="8692464" cy="689266"/>
          </a:xfrm>
        </p:spPr>
        <p:txBody>
          <a:bodyPr/>
          <a:lstStyle/>
          <a:p>
            <a:r>
              <a:rPr lang="en-US" dirty="0" smtClean="0"/>
              <a:t>Example:</a:t>
            </a:r>
          </a:p>
          <a:p>
            <a:pPr marL="342900" indent="-342900">
              <a:buFont typeface="Arial" panose="020B0604020202020204" pitchFamily="34" charset="0"/>
              <a:buChar char="•"/>
            </a:pPr>
            <a:r>
              <a:rPr lang="en-US" sz="2000" dirty="0">
                <a:latin typeface="Proxima Nova Regular"/>
              </a:rPr>
              <a:t>The project has the potential to transform the experiences of </a:t>
            </a:r>
            <a:r>
              <a:rPr lang="en-US" sz="2000" dirty="0" err="1">
                <a:latin typeface="Proxima Nova Regular"/>
              </a:rPr>
              <a:t>DHH</a:t>
            </a:r>
            <a:r>
              <a:rPr lang="en-US" sz="2000" dirty="0">
                <a:latin typeface="Proxima Nova Regular"/>
              </a:rPr>
              <a:t> learners in informal </a:t>
            </a:r>
            <a:r>
              <a:rPr lang="en-US" sz="2000" dirty="0" smtClean="0">
                <a:latin typeface="Proxima Nova Regular"/>
              </a:rPr>
              <a:t>settings.</a:t>
            </a:r>
          </a:p>
          <a:p>
            <a:pPr marL="342900" indent="-342900">
              <a:buFont typeface="Arial" panose="020B0604020202020204" pitchFamily="34" charset="0"/>
              <a:buChar char="•"/>
            </a:pPr>
            <a:r>
              <a:rPr lang="en-US" sz="2000" dirty="0" smtClean="0">
                <a:latin typeface="Proxima Nova Regular"/>
              </a:rPr>
              <a:t>The </a:t>
            </a:r>
            <a:r>
              <a:rPr lang="en-US" sz="2000" dirty="0">
                <a:latin typeface="Proxima Nova Regular"/>
              </a:rPr>
              <a:t>target audience for this project is </a:t>
            </a:r>
            <a:r>
              <a:rPr lang="en-US" sz="2000" dirty="0" err="1">
                <a:latin typeface="Proxima Nova Regular"/>
              </a:rPr>
              <a:t>DHH</a:t>
            </a:r>
            <a:r>
              <a:rPr lang="en-US" sz="2000" dirty="0">
                <a:latin typeface="Proxima Nova Regular"/>
              </a:rPr>
              <a:t> learners ages </a:t>
            </a:r>
            <a:r>
              <a:rPr lang="en-US" sz="2000" dirty="0" smtClean="0">
                <a:latin typeface="Proxima Nova Regular"/>
              </a:rPr>
              <a:t>11-14.</a:t>
            </a:r>
          </a:p>
          <a:p>
            <a:pPr marL="342900" indent="-342900">
              <a:buFont typeface="Arial" panose="020B0604020202020204" pitchFamily="34" charset="0"/>
              <a:buChar char="•"/>
            </a:pPr>
            <a:endParaRPr lang="en-US" sz="800" dirty="0" smtClean="0">
              <a:latin typeface="Proxima Nova Regular"/>
            </a:endParaRPr>
          </a:p>
          <a:p>
            <a:pPr marL="1085850" lvl="1" indent="-342900">
              <a:buFont typeface="Arial" panose="020B0604020202020204" pitchFamily="34" charset="0"/>
              <a:buChar char="•"/>
            </a:pPr>
            <a:r>
              <a:rPr lang="en-US" sz="1800" dirty="0" smtClean="0"/>
              <a:t>A </a:t>
            </a:r>
            <a:r>
              <a:rPr lang="en-US" sz="1800" dirty="0"/>
              <a:t>live program offered at the </a:t>
            </a:r>
            <a:r>
              <a:rPr lang="en-US" sz="1800" dirty="0" err="1"/>
              <a:t>Strasenburgh</a:t>
            </a:r>
            <a:r>
              <a:rPr lang="en-US" sz="1800" dirty="0"/>
              <a:t> </a:t>
            </a:r>
            <a:r>
              <a:rPr lang="en-US" sz="1800" dirty="0" smtClean="0"/>
              <a:t>Planetarium</a:t>
            </a:r>
          </a:p>
          <a:p>
            <a:pPr marL="1085850" lvl="1" indent="-342900">
              <a:buFont typeface="Arial" panose="020B0604020202020204" pitchFamily="34" charset="0"/>
              <a:buChar char="•"/>
            </a:pPr>
            <a:endParaRPr lang="en-US" sz="800" dirty="0" smtClean="0"/>
          </a:p>
          <a:p>
            <a:pPr marL="1085850" lvl="1" indent="-342900">
              <a:buFont typeface="Arial" panose="020B0604020202020204" pitchFamily="34" charset="0"/>
              <a:buChar char="•"/>
            </a:pPr>
            <a:endParaRPr lang="en-US" sz="800" dirty="0" smtClean="0"/>
          </a:p>
          <a:p>
            <a:pPr marL="1085850" lvl="1" indent="-342900">
              <a:buFont typeface="Arial" panose="020B0604020202020204" pitchFamily="34" charset="0"/>
              <a:buChar char="•"/>
            </a:pPr>
            <a:endParaRPr lang="en-US" sz="800" dirty="0"/>
          </a:p>
          <a:p>
            <a:pPr marL="1085850" lvl="1" indent="-342900">
              <a:buFont typeface="Arial" panose="020B0604020202020204" pitchFamily="34" charset="0"/>
              <a:buChar char="•"/>
            </a:pPr>
            <a:endParaRPr lang="en-US" sz="800" dirty="0" smtClean="0"/>
          </a:p>
          <a:p>
            <a:pPr marL="1085850" lvl="1" indent="-342900">
              <a:buFont typeface="Arial" panose="020B0604020202020204" pitchFamily="34" charset="0"/>
              <a:buChar char="•"/>
            </a:pPr>
            <a:r>
              <a:rPr lang="en-US" sz="1800" dirty="0"/>
              <a:t>A live program offered using Science On a Sphere</a:t>
            </a:r>
            <a:r>
              <a:rPr lang="en-US" sz="1800" dirty="0" smtClean="0"/>
              <a:t>®</a:t>
            </a:r>
          </a:p>
          <a:p>
            <a:pPr marL="1085850" lvl="1" indent="-342900">
              <a:buFont typeface="Arial" panose="020B0604020202020204" pitchFamily="34" charset="0"/>
              <a:buChar char="•"/>
            </a:pPr>
            <a:endParaRPr lang="en-US" sz="800" dirty="0" smtClean="0"/>
          </a:p>
          <a:p>
            <a:pPr marL="1085850" lvl="1" indent="-342900">
              <a:buFont typeface="Arial" panose="020B0604020202020204" pitchFamily="34" charset="0"/>
              <a:buChar char="•"/>
            </a:pPr>
            <a:endParaRPr lang="en-US" sz="800" dirty="0"/>
          </a:p>
          <a:p>
            <a:pPr marL="1085850" lvl="1" indent="-342900">
              <a:buFont typeface="Arial" panose="020B0604020202020204" pitchFamily="34" charset="0"/>
              <a:buChar char="•"/>
            </a:pPr>
            <a:endParaRPr lang="en-US" sz="800" dirty="0" smtClean="0"/>
          </a:p>
          <a:p>
            <a:pPr marL="1085850" lvl="1" indent="-342900">
              <a:buFont typeface="Arial" panose="020B0604020202020204" pitchFamily="34" charset="0"/>
              <a:buChar char="•"/>
            </a:pPr>
            <a:endParaRPr lang="en-US" sz="800" dirty="0" smtClean="0"/>
          </a:p>
          <a:p>
            <a:pPr marL="1085850" lvl="1" indent="-342900">
              <a:buFont typeface="Arial" panose="020B0604020202020204" pitchFamily="34" charset="0"/>
              <a:buChar char="•"/>
            </a:pPr>
            <a:r>
              <a:rPr lang="en-US" sz="1800" dirty="0"/>
              <a:t>A live and interactive </a:t>
            </a:r>
            <a:r>
              <a:rPr lang="en-US" sz="1800" dirty="0" smtClean="0"/>
              <a:t>Challenger </a:t>
            </a:r>
            <a:r>
              <a:rPr lang="en-US" sz="1800" dirty="0"/>
              <a:t>simulation program involving the spacecraft and a mission control simulator</a:t>
            </a:r>
          </a:p>
          <a:p>
            <a:pPr marL="1085850" lvl="1" indent="-342900">
              <a:buFont typeface="Arial" panose="020B0604020202020204" pitchFamily="34" charset="0"/>
              <a:buChar char="•"/>
            </a:pPr>
            <a:endParaRPr lang="en-US" sz="2000" dirty="0">
              <a:latin typeface="Proxima Nova Regular"/>
            </a:endParaRPr>
          </a:p>
          <a:p>
            <a:pPr marL="571500" indent="-571500">
              <a:buFont typeface="Arial" panose="020B0604020202020204" pitchFamily="34" charset="0"/>
              <a:buChar char="•"/>
            </a:pPr>
            <a:endParaRPr lang="en-US" sz="2000" dirty="0" smtClean="0"/>
          </a:p>
          <a:p>
            <a:endParaRPr lang="en-US" dirty="0"/>
          </a:p>
        </p:txBody>
      </p:sp>
      <p:pic>
        <p:nvPicPr>
          <p:cNvPr id="3" name="Picture 2" descr="C:\Users\wadnet\Downloads\saturdaynightskies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097" y="2398566"/>
            <a:ext cx="1172155" cy="759275"/>
          </a:xfrm>
          <a:prstGeom prst="rect">
            <a:avLst/>
          </a:prstGeom>
          <a:noFill/>
          <a:ln>
            <a:noFill/>
          </a:ln>
        </p:spPr>
      </p:pic>
      <p:pic>
        <p:nvPicPr>
          <p:cNvPr id="4" name="Picture 3" descr="Science On a Sphe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040" y="3256695"/>
            <a:ext cx="966637" cy="802106"/>
          </a:xfrm>
          <a:prstGeom prst="rect">
            <a:avLst/>
          </a:prstGeom>
          <a:noFill/>
          <a:ln>
            <a:noFill/>
          </a:ln>
        </p:spPr>
      </p:pic>
      <p:pic>
        <p:nvPicPr>
          <p:cNvPr id="6" name="Picture 5" descr="075TechBoyz_Flickr_666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6400" y="4157655"/>
            <a:ext cx="1032081" cy="903653"/>
          </a:xfrm>
          <a:prstGeom prst="rect">
            <a:avLst/>
          </a:prstGeom>
          <a:noFill/>
          <a:ln>
            <a:noFill/>
          </a:ln>
        </p:spPr>
      </p:pic>
    </p:spTree>
    <p:extLst>
      <p:ext uri="{BB962C8B-B14F-4D97-AF65-F5344CB8AC3E}">
        <p14:creationId xmlns:p14="http://schemas.microsoft.com/office/powerpoint/2010/main" val="857848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04064" y="626187"/>
            <a:ext cx="8692464" cy="689266"/>
          </a:xfrm>
        </p:spPr>
        <p:txBody>
          <a:bodyPr/>
          <a:lstStyle/>
          <a:p>
            <a:r>
              <a:rPr lang="en-US" dirty="0" smtClean="0"/>
              <a:t>Innovative Prototype:</a:t>
            </a:r>
          </a:p>
          <a:p>
            <a:pPr marL="285750" lvl="0" indent="-285750">
              <a:buFont typeface="Arial" panose="020B0604020202020204" pitchFamily="34" charset="0"/>
              <a:buChar char="•"/>
            </a:pPr>
            <a:r>
              <a:rPr lang="en-US" sz="1600" dirty="0"/>
              <a:t>DHH visitors will be able to make </a:t>
            </a:r>
            <a:r>
              <a:rPr lang="en-US" sz="1600" dirty="0">
                <a:solidFill>
                  <a:srgbClr val="E56618"/>
                </a:solidFill>
              </a:rPr>
              <a:t>spontaneous</a:t>
            </a:r>
            <a:r>
              <a:rPr lang="en-US" sz="1600" dirty="0"/>
              <a:t> trips to museums instead of needing to arrange interpreting </a:t>
            </a:r>
            <a:r>
              <a:rPr lang="en-US" sz="1600" dirty="0" smtClean="0"/>
              <a:t>and captioning on-site </a:t>
            </a:r>
            <a:r>
              <a:rPr lang="en-US" sz="1600" dirty="0"/>
              <a:t>ahead of time. Instead, remote </a:t>
            </a:r>
            <a:r>
              <a:rPr lang="en-US" sz="1600" dirty="0" err="1"/>
              <a:t>ASL</a:t>
            </a:r>
            <a:r>
              <a:rPr lang="en-US" sz="1600" dirty="0"/>
              <a:t> interpretation </a:t>
            </a:r>
            <a:r>
              <a:rPr lang="en-US" sz="1600" dirty="0" smtClean="0"/>
              <a:t>and captioning can </a:t>
            </a:r>
            <a:r>
              <a:rPr lang="en-US" sz="1600" dirty="0"/>
              <a:t>be called in on the spot to facilitate communication</a:t>
            </a:r>
            <a:r>
              <a:rPr lang="en-US" sz="1600" dirty="0" smtClean="0"/>
              <a:t>.</a:t>
            </a:r>
          </a:p>
          <a:p>
            <a:pPr marL="285750" lvl="0" indent="-285750">
              <a:buFont typeface="Arial" panose="020B0604020202020204" pitchFamily="34" charset="0"/>
              <a:buChar char="•"/>
            </a:pPr>
            <a:endParaRPr lang="en-US" sz="800" dirty="0"/>
          </a:p>
          <a:p>
            <a:pPr marL="285750" lvl="0" indent="-285750">
              <a:buFont typeface="Arial" panose="020B0604020202020204" pitchFamily="34" charset="0"/>
              <a:buChar char="•"/>
            </a:pPr>
            <a:r>
              <a:rPr lang="en-US" sz="1600" dirty="0" smtClean="0"/>
              <a:t>DHH </a:t>
            </a:r>
            <a:r>
              <a:rPr lang="en-US" sz="1600" dirty="0"/>
              <a:t>visitors can </a:t>
            </a:r>
            <a:r>
              <a:rPr lang="en-US" sz="1600" dirty="0">
                <a:solidFill>
                  <a:srgbClr val="E56618"/>
                </a:solidFill>
              </a:rPr>
              <a:t>look freely </a:t>
            </a:r>
            <a:r>
              <a:rPr lang="en-US" sz="1600" dirty="0"/>
              <a:t>at the </a:t>
            </a:r>
            <a:r>
              <a:rPr lang="en-US" sz="1600" dirty="0" smtClean="0"/>
              <a:t>museum exhibits </a:t>
            </a:r>
            <a:r>
              <a:rPr lang="en-US" sz="1600" dirty="0"/>
              <a:t>surrounding them without missing real-time information from a guide/instructor. They will not need to split their attention between the interactive exhibit and the interpreter/captioning display</a:t>
            </a:r>
            <a:r>
              <a:rPr lang="en-US" sz="1600" dirty="0" smtClean="0"/>
              <a:t>.</a:t>
            </a:r>
          </a:p>
          <a:p>
            <a:pPr marL="285750" lvl="0" indent="-285750">
              <a:buFont typeface="Arial" panose="020B0604020202020204" pitchFamily="34" charset="0"/>
              <a:buChar char="•"/>
            </a:pPr>
            <a:endParaRPr lang="en-US" sz="800" dirty="0"/>
          </a:p>
          <a:p>
            <a:pPr marL="285750" lvl="0" indent="-285750">
              <a:buFont typeface="Arial" panose="020B0604020202020204" pitchFamily="34" charset="0"/>
              <a:buChar char="•"/>
            </a:pPr>
            <a:r>
              <a:rPr lang="en-US" sz="1600" dirty="0"/>
              <a:t>Wireless technologies mean that </a:t>
            </a:r>
            <a:r>
              <a:rPr lang="en-US" sz="1600" dirty="0" err="1"/>
              <a:t>DHH</a:t>
            </a:r>
            <a:r>
              <a:rPr lang="en-US" sz="1600" dirty="0"/>
              <a:t> visitors can </a:t>
            </a:r>
            <a:r>
              <a:rPr lang="en-US" sz="1600" dirty="0">
                <a:solidFill>
                  <a:srgbClr val="E56618"/>
                </a:solidFill>
              </a:rPr>
              <a:t>move freely</a:t>
            </a:r>
            <a:r>
              <a:rPr lang="en-US" sz="1600" dirty="0"/>
              <a:t> about the museum, and </a:t>
            </a:r>
            <a:r>
              <a:rPr lang="en-US" sz="1600" dirty="0" err="1"/>
              <a:t>ASL</a:t>
            </a:r>
            <a:r>
              <a:rPr lang="en-US" sz="1600" dirty="0"/>
              <a:t> interpreters and </a:t>
            </a:r>
            <a:r>
              <a:rPr lang="en-US" sz="1600" dirty="0" err="1"/>
              <a:t>captioners</a:t>
            </a:r>
            <a:r>
              <a:rPr lang="en-US" sz="1600" dirty="0"/>
              <a:t> can remain stationary or even work remotely while providing services to </a:t>
            </a:r>
            <a:r>
              <a:rPr lang="en-US" sz="1600" dirty="0" err="1"/>
              <a:t>DHH</a:t>
            </a:r>
            <a:r>
              <a:rPr lang="en-US" sz="1600" dirty="0"/>
              <a:t> visitors throughout a large exhibit space</a:t>
            </a:r>
            <a:r>
              <a:rPr lang="en-US" sz="1600" dirty="0" smtClean="0"/>
              <a:t>.</a:t>
            </a:r>
          </a:p>
          <a:p>
            <a:pPr marL="285750" lvl="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1600" dirty="0" err="1"/>
              <a:t>ASL</a:t>
            </a:r>
            <a:r>
              <a:rPr lang="en-US" sz="1600" dirty="0"/>
              <a:t> interpreters and educational staff will be able to </a:t>
            </a:r>
            <a:r>
              <a:rPr lang="en-US" sz="1600" dirty="0">
                <a:solidFill>
                  <a:srgbClr val="E56618"/>
                </a:solidFill>
              </a:rPr>
              <a:t>see exactly </a:t>
            </a:r>
            <a:r>
              <a:rPr lang="en-US" sz="1600" dirty="0"/>
              <a:t>what DHH people are viewing through their </a:t>
            </a:r>
            <a:r>
              <a:rPr lang="en-US" sz="1600" dirty="0"/>
              <a:t>X</a:t>
            </a:r>
            <a:r>
              <a:rPr lang="en-US" sz="1600" dirty="0" smtClean="0"/>
              <a:t>R </a:t>
            </a:r>
            <a:r>
              <a:rPr lang="en-US" sz="1600" dirty="0"/>
              <a:t>prototypes, resulting in </a:t>
            </a:r>
            <a:r>
              <a:rPr lang="en-US" sz="1600" dirty="0">
                <a:solidFill>
                  <a:srgbClr val="E56618"/>
                </a:solidFill>
              </a:rPr>
              <a:t>better delivery of service</a:t>
            </a:r>
            <a:r>
              <a:rPr lang="en-US" sz="1600" dirty="0"/>
              <a:t>.</a:t>
            </a:r>
          </a:p>
          <a:p>
            <a:pPr marL="285750" lvl="0" indent="-285750">
              <a:buFont typeface="Arial" panose="020B0604020202020204" pitchFamily="34" charset="0"/>
              <a:buChar char="•"/>
            </a:pPr>
            <a:endParaRPr lang="en-US" sz="1600" dirty="0"/>
          </a:p>
          <a:p>
            <a:pPr marL="571500" indent="-571500">
              <a:buFont typeface="Arial" panose="020B0604020202020204" pitchFamily="34" charset="0"/>
              <a:buChar char="•"/>
            </a:pPr>
            <a:endParaRPr lang="en-US" sz="2000" dirty="0" smtClean="0"/>
          </a:p>
          <a:p>
            <a:endParaRPr lang="en-US" dirty="0"/>
          </a:p>
        </p:txBody>
      </p:sp>
    </p:spTree>
    <p:extLst>
      <p:ext uri="{BB962C8B-B14F-4D97-AF65-F5344CB8AC3E}">
        <p14:creationId xmlns:p14="http://schemas.microsoft.com/office/powerpoint/2010/main" val="151523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Current </a:t>
            </a:r>
            <a:r>
              <a:rPr lang="en-US" dirty="0" smtClean="0"/>
              <a:t>Methods:</a:t>
            </a:r>
            <a:endParaRPr lang="en-US" dirty="0"/>
          </a:p>
        </p:txBody>
      </p:sp>
      <p:sp>
        <p:nvSpPr>
          <p:cNvPr id="4" name="Rectangle 5"/>
          <p:cNvSpPr>
            <a:spLocks noChangeArrowheads="1"/>
          </p:cNvSpPr>
          <p:nvPr/>
        </p:nvSpPr>
        <p:spPr bwMode="auto">
          <a:xfrm>
            <a:off x="4702142" y="2696912"/>
            <a:ext cx="176469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smtClean="0">
                <a:ea typeface="Calibri" panose="020F0502020204030204" pitchFamily="34" charset="0"/>
                <a:cs typeface="Times New Roman" panose="02020603050405020304" pitchFamily="18" charset="0"/>
              </a:rPr>
              <a:t>2</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lang="en-US" altLang="en-US" sz="1100" dirty="0"/>
              <a:t>L</a:t>
            </a:r>
            <a:r>
              <a:rPr lang="en-US" sz="1100" dirty="0" smtClean="0"/>
              <a:t>ive interpreter</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925129" y="4554208"/>
            <a:ext cx="19717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smtClean="0">
                <a:ea typeface="Calibri" panose="020F0502020204030204" pitchFamily="34" charset="0"/>
                <a:cs typeface="Times New Roman" panose="02020603050405020304" pitchFamily="18" charset="0"/>
              </a:rPr>
              <a:t>3</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lang="en-US" altLang="en-US" sz="1100" dirty="0"/>
              <a:t>R</a:t>
            </a:r>
            <a:r>
              <a:rPr lang="en-US" sz="1100" dirty="0" smtClean="0"/>
              <a:t>eal </a:t>
            </a:r>
            <a:r>
              <a:rPr lang="en-US" sz="1100" dirty="0"/>
              <a:t>time human </a:t>
            </a:r>
            <a:r>
              <a:rPr lang="en-US" sz="1100" dirty="0" err="1"/>
              <a:t>captionist</a:t>
            </a:r>
            <a:r>
              <a:rPr lang="en-US" sz="1100" dirty="0"/>
              <a:t>  – </a:t>
            </a:r>
            <a:r>
              <a:rPr lang="en-US" sz="1100" b="1" dirty="0" smtClean="0"/>
              <a:t>onsite</a:t>
            </a:r>
            <a:endParaRPr lang="en-US" sz="1100" b="1" dirty="0"/>
          </a:p>
        </p:txBody>
      </p:sp>
      <p:sp>
        <p:nvSpPr>
          <p:cNvPr id="9" name="Rectangle 5"/>
          <p:cNvSpPr>
            <a:spLocks noChangeArrowheads="1"/>
          </p:cNvSpPr>
          <p:nvPr/>
        </p:nvSpPr>
        <p:spPr bwMode="auto">
          <a:xfrm>
            <a:off x="3570815" y="4566479"/>
            <a:ext cx="17773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smtClean="0">
                <a:ea typeface="Calibri" panose="020F0502020204030204" pitchFamily="34" charset="0"/>
                <a:cs typeface="Times New Roman" panose="02020603050405020304" pitchFamily="18" charset="0"/>
              </a:rPr>
              <a:t>4</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Other option: R</a:t>
            </a:r>
            <a:r>
              <a:rPr lang="en-US" sz="1100" dirty="0" smtClean="0"/>
              <a:t>eal </a:t>
            </a:r>
            <a:r>
              <a:rPr lang="en-US" sz="1100" dirty="0"/>
              <a:t>time human </a:t>
            </a:r>
            <a:r>
              <a:rPr lang="en-US" sz="1100" dirty="0" err="1"/>
              <a:t>captionist</a:t>
            </a:r>
            <a:r>
              <a:rPr lang="en-US" sz="1100" dirty="0"/>
              <a:t> – </a:t>
            </a:r>
            <a:r>
              <a:rPr lang="en-US" sz="1100" b="1" dirty="0" smtClean="0"/>
              <a:t>remote</a:t>
            </a:r>
            <a:endParaRPr kumimoji="0" lang="en-US" altLang="en-US" sz="1100" b="1"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142" y="1246908"/>
            <a:ext cx="1764697" cy="13657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129" y="3118518"/>
            <a:ext cx="1971791" cy="13754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816" y="3128315"/>
            <a:ext cx="1777355" cy="1375499"/>
          </a:xfrm>
          <a:prstGeom prst="rect">
            <a:avLst/>
          </a:prstGeom>
        </p:spPr>
      </p:pic>
      <p:sp>
        <p:nvSpPr>
          <p:cNvPr id="13" name="Rectangle 5"/>
          <p:cNvSpPr>
            <a:spLocks noChangeArrowheads="1"/>
          </p:cNvSpPr>
          <p:nvPr/>
        </p:nvSpPr>
        <p:spPr bwMode="auto">
          <a:xfrm>
            <a:off x="2436304" y="2687631"/>
            <a:ext cx="176469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1. </a:t>
            </a:r>
            <a:r>
              <a:rPr lang="en-US" altLang="en-US" sz="1100" dirty="0"/>
              <a:t>W</a:t>
            </a:r>
            <a:r>
              <a:rPr lang="en-US" sz="1100" dirty="0" smtClean="0"/>
              <a:t>ithout </a:t>
            </a:r>
            <a:r>
              <a:rPr lang="en-US" sz="1100" dirty="0"/>
              <a:t>accommodation</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2067" y="3118518"/>
            <a:ext cx="1777355" cy="1375499"/>
          </a:xfrm>
          <a:prstGeom prst="rect">
            <a:avLst/>
          </a:prstGeom>
        </p:spPr>
      </p:pic>
      <p:sp>
        <p:nvSpPr>
          <p:cNvPr id="17" name="Rectangle 5"/>
          <p:cNvSpPr>
            <a:spLocks noChangeArrowheads="1"/>
          </p:cNvSpPr>
          <p:nvPr/>
        </p:nvSpPr>
        <p:spPr bwMode="auto">
          <a:xfrm>
            <a:off x="6022067" y="4569038"/>
            <a:ext cx="18339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 </a:t>
            </a:r>
            <a:r>
              <a:rPr lang="en-US" altLang="en-US" sz="1100" dirty="0">
                <a:ea typeface="Calibri" panose="020F0502020204030204" pitchFamily="34" charset="0"/>
                <a:cs typeface="Times New Roman" panose="02020603050405020304" pitchFamily="18" charset="0"/>
              </a:rPr>
              <a:t>5</a:t>
            </a:r>
            <a:r>
              <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lang="en-US" sz="1100" dirty="0"/>
              <a:t>live interpreter </a:t>
            </a:r>
            <a:r>
              <a:rPr lang="en-US" sz="1100" dirty="0" smtClean="0"/>
              <a:t>and</a:t>
            </a:r>
          </a:p>
          <a:p>
            <a:r>
              <a:rPr lang="en-US" sz="1100" dirty="0" smtClean="0"/>
              <a:t>real </a:t>
            </a:r>
            <a:r>
              <a:rPr lang="en-US" sz="1100" dirty="0"/>
              <a:t>time human </a:t>
            </a:r>
            <a:r>
              <a:rPr lang="en-US" sz="1100" dirty="0" err="1"/>
              <a:t>captionist</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304" y="1246908"/>
            <a:ext cx="1764696" cy="1365702"/>
          </a:xfrm>
          <a:prstGeom prst="rect">
            <a:avLst/>
          </a:prstGeom>
        </p:spPr>
      </p:pic>
    </p:spTree>
    <p:extLst>
      <p:ext uri="{BB962C8B-B14F-4D97-AF65-F5344CB8AC3E}">
        <p14:creationId xmlns:p14="http://schemas.microsoft.com/office/powerpoint/2010/main" val="757743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R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3E0E416E-BCFB-6A4C-84E3-0E1DC25238C6}" vid="{2D8F12A1-EDB1-254F-A86B-8DC74EC5B5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1767</TotalTime>
  <Words>719</Words>
  <Application>Microsoft Office PowerPoint</Application>
  <PresentationFormat>On-screen Show (16:9)</PresentationFormat>
  <Paragraphs>125</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Gothic</vt:lpstr>
      <vt:lpstr>Arial</vt:lpstr>
      <vt:lpstr>Calibri</vt:lpstr>
      <vt:lpstr>Courier New</vt:lpstr>
      <vt:lpstr>Georgia</vt:lpstr>
      <vt:lpstr>Helvetica</vt:lpstr>
      <vt:lpstr>Proxima Nova Regular</vt:lpstr>
      <vt:lpstr>Proxima Nova Semibold</vt:lpstr>
      <vt:lpstr>Times New Roman</vt:lpstr>
      <vt:lpstr>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Gartley</dc:creator>
  <cp:lastModifiedBy>Wendy Dannels (w.dannels@rit.edu)</cp:lastModifiedBy>
  <cp:revision>79</cp:revision>
  <cp:lastPrinted>2018-04-25T02:50:23Z</cp:lastPrinted>
  <dcterms:created xsi:type="dcterms:W3CDTF">2018-06-29T18:36:28Z</dcterms:created>
  <dcterms:modified xsi:type="dcterms:W3CDTF">2019-11-06T14:40:44Z</dcterms:modified>
</cp:coreProperties>
</file>