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3" r:id="rId2"/>
    <p:sldId id="343" r:id="rId3"/>
    <p:sldId id="344" r:id="rId4"/>
    <p:sldId id="345" r:id="rId5"/>
    <p:sldId id="346" r:id="rId6"/>
    <p:sldId id="351" r:id="rId7"/>
    <p:sldId id="347" r:id="rId8"/>
    <p:sldId id="349" r:id="rId9"/>
    <p:sldId id="350" r:id="rId10"/>
    <p:sldId id="353" r:id="rId11"/>
    <p:sldId id="354" r:id="rId12"/>
    <p:sldId id="342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lvetica" panose="020B0604020202020204" pitchFamily="3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00"/>
    <a:srgbClr val="FF8B00"/>
    <a:srgbClr val="FFCCAF"/>
    <a:srgbClr val="CDA4EE"/>
    <a:srgbClr val="6BAEDF"/>
    <a:srgbClr val="076AAD"/>
    <a:srgbClr val="FF3A19"/>
    <a:srgbClr val="151E4A"/>
    <a:srgbClr val="87AB66"/>
    <a:srgbClr val="F46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79724" autoAdjust="0"/>
  </p:normalViewPr>
  <p:slideViewPr>
    <p:cSldViewPr snapToGrid="0" snapToObjects="1">
      <p:cViewPr varScale="1">
        <p:scale>
          <a:sx n="89" d="100"/>
          <a:sy n="89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8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290A-A849-46B0-B637-DFF30BF8B5A5}" type="datetimeFigureOut">
              <a:rPr lang="zh-CN" altLang="en-US" smtClean="0"/>
              <a:t>2019/4/29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27815-43F9-472D-9904-9564C7E5FD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763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B33D1-3A91-40FA-802E-D7BEFDB585A5}" type="datetimeFigureOut">
              <a:rPr lang="zh-CN" altLang="en-US" smtClean="0"/>
              <a:t>2019/4/29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113C2-3ABF-49A0-905D-2572792C16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40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hronosGroup/glTF-Tutorials/blob/master/gltfTutorial/images/sceneGraph.p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hronos.org/assets/uploads/developers/library/2018-webinar-gltf-2/Webinar-glTF-2-Status-and-Outlook_Jul18.pdf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gicleaphelio.com/devsamples/model-scal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13C2-3ABF-49A0-905D-2572792C16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41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13C2-3ABF-49A0-905D-2572792C16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68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https://github.com/KhronosGroup/glTF-Tutorials/blob/master/gltfTutorial/images/sceneGraph.png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More</a:t>
            </a:r>
            <a:r>
              <a:rPr lang="en-US" baseline="0" dirty="0" smtClean="0"/>
              <a:t> details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https://www.khronos.org/assets/uploads/developers/library/2018-webinar-gltf-2/Webinar-glTF-2-Status-and-Outlook_Jul18.pdf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13C2-3ABF-49A0-905D-2572792C16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30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13C2-3ABF-49A0-905D-2572792C162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25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13C2-3ABF-49A0-905D-2572792C162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93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13C2-3ABF-49A0-905D-2572792C16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2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https://magicleaphelio.com/devsamples/model-scale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13C2-3ABF-49A0-905D-2572792C16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92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13C2-3ABF-49A0-905D-2572792C16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40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170829-IFA-胶片背板.png" descr="20170829-IFA-胶片背板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252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170829-IFA-胶片背板.png" descr="20170829-IFA-胶片背板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891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170829-IFA-胶片背板.png" descr="20170829-IFA-胶片背板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5914" r="62266" b="44570"/>
          <a:stretch/>
        </p:blipFill>
        <p:spPr>
          <a:xfrm>
            <a:off x="11495594" y="6284626"/>
            <a:ext cx="524957" cy="4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"/>
            <a:ext cx="12192000" cy="68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2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465"/>
            <a:ext cx="12192000" cy="68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9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"/>
            <a:ext cx="12192000" cy="68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5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170829-IFA-胶片背板.png" descr="20170829-IFA-胶片背板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2A0B0B-4634-4EC7-A3F2-0AC8403AB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15602" b="56268"/>
          <a:stretch/>
        </p:blipFill>
        <p:spPr>
          <a:xfrm flipH="1">
            <a:off x="-25094" y="3251515"/>
            <a:ext cx="12217094" cy="36064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93E6DA3-D796-4483-A210-2EB14A29F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2129" b="59865"/>
          <a:stretch/>
        </p:blipFill>
        <p:spPr>
          <a:xfrm flipH="1">
            <a:off x="-239406" y="3251515"/>
            <a:ext cx="12431406" cy="36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7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170829-IFA-胶片背板.png" descr="20170829-IFA-胶片背板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" name="组合 4"/>
          <p:cNvGrpSpPr/>
          <p:nvPr userDrawn="1"/>
        </p:nvGrpSpPr>
        <p:grpSpPr>
          <a:xfrm>
            <a:off x="4476488" y="-602865"/>
            <a:ext cx="7715512" cy="8362821"/>
            <a:chOff x="4476488" y="-602865"/>
            <a:chExt cx="7715512" cy="8362821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A1010FF4-1EEB-4129-B04F-D0A093977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61" r="45599"/>
            <a:stretch/>
          </p:blipFill>
          <p:spPr>
            <a:xfrm>
              <a:off x="5642309" y="-1"/>
              <a:ext cx="6549691" cy="749325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92382723-70A7-435F-97FF-18FFDADD6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74" r="48278"/>
            <a:stretch/>
          </p:blipFill>
          <p:spPr>
            <a:xfrm>
              <a:off x="5415223" y="-1"/>
              <a:ext cx="6776777" cy="775995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D0F7369F-5F23-4092-A863-1E8773D63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30"/>
            <a:stretch/>
          </p:blipFill>
          <p:spPr>
            <a:xfrm rot="16660432">
              <a:off x="5265580" y="-1391957"/>
              <a:ext cx="5717966" cy="7296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77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96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2" r:id="rId5"/>
    <p:sldLayoutId id="2147483653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49474" y="1357732"/>
            <a:ext cx="649306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 sz="4500" spc="186">
                <a:solidFill>
                  <a:srgbClr val="4FADF3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6000" spc="149" dirty="0" smtClean="0">
                <a:solidFill>
                  <a:srgbClr val="4FADF3"/>
                </a:solidFill>
                <a:latin typeface="微软雅黑"/>
                <a:ea typeface="微软雅黑"/>
                <a:cs typeface="微软雅黑"/>
              </a:rPr>
              <a:t>W</a:t>
            </a:r>
            <a:r>
              <a:rPr lang="en-US" altLang="zh-CN" sz="6000" spc="149" dirty="0" smtClean="0">
                <a:solidFill>
                  <a:srgbClr val="4FADF3"/>
                </a:solidFill>
                <a:latin typeface="微软雅黑"/>
                <a:ea typeface="微软雅黑"/>
                <a:cs typeface="微软雅黑"/>
              </a:rPr>
              <a:t>eb 3D-AR</a:t>
            </a:r>
          </a:p>
          <a:p>
            <a:pPr algn="ctr">
              <a:lnSpc>
                <a:spcPct val="150000"/>
              </a:lnSpc>
              <a:defRPr sz="4500" spc="186">
                <a:solidFill>
                  <a:srgbClr val="4FADF3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6000" spc="149" dirty="0" smtClean="0">
                <a:solidFill>
                  <a:srgbClr val="4FADF3"/>
                </a:solidFill>
                <a:latin typeface="微软雅黑"/>
                <a:ea typeface="微软雅黑"/>
                <a:cs typeface="微软雅黑"/>
              </a:rPr>
              <a:t>标准化探索与实践</a:t>
            </a:r>
            <a:endParaRPr lang="en-US" altLang="zh-CN" sz="6000" spc="149" dirty="0">
              <a:solidFill>
                <a:srgbClr val="4FADF3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55225" y="4793297"/>
            <a:ext cx="3663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 smtClean="0">
                <a:solidFill>
                  <a:schemeClr val="bg1"/>
                </a:solidFill>
                <a:latin typeface="+mn-ea"/>
              </a:rPr>
              <a:t>Zhiqiang</a:t>
            </a:r>
            <a:r>
              <a:rPr lang="en-US" altLang="zh-CN" sz="2400" dirty="0" smtClean="0">
                <a:solidFill>
                  <a:schemeClr val="bg1"/>
                </a:solidFill>
                <a:latin typeface="+mn-ea"/>
              </a:rPr>
              <a:t> Yu @ HUAWEI</a:t>
            </a:r>
          </a:p>
          <a:p>
            <a:pPr algn="ctr"/>
            <a:endParaRPr lang="en-US" altLang="zh-CN" sz="24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+mn-ea"/>
              </a:rPr>
              <a:t>2019 </a:t>
            </a:r>
            <a:r>
              <a:rPr lang="en-US" altLang="zh-CN" sz="2400" dirty="0" smtClean="0">
                <a:solidFill>
                  <a:schemeClr val="bg1"/>
                </a:solidFill>
                <a:latin typeface="+mn-ea"/>
              </a:rPr>
              <a:t>/ </a:t>
            </a:r>
            <a:r>
              <a:rPr lang="en-US" altLang="zh-CN" sz="2400" dirty="0" smtClean="0">
                <a:solidFill>
                  <a:schemeClr val="bg1"/>
                </a:solidFill>
                <a:latin typeface="+mn-ea"/>
              </a:rPr>
              <a:t>05</a:t>
            </a:r>
            <a:endParaRPr lang="en-US" altLang="zh-CN" sz="2400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03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2630" y="577371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</a:rPr>
              <a:t>标准化方向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33428" y="2044700"/>
            <a:ext cx="5382499" cy="3754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3D </a:t>
            </a:r>
            <a:r>
              <a:rPr lang="zh-CN" altLang="en-US" sz="2800" dirty="0" smtClean="0">
                <a:solidFill>
                  <a:schemeClr val="bg1"/>
                </a:solidFill>
                <a:latin typeface="+mn-ea"/>
              </a:rPr>
              <a:t>模型</a:t>
            </a:r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– </a:t>
            </a:r>
            <a:r>
              <a:rPr lang="en-US" altLang="zh-CN" sz="2800" dirty="0" err="1" smtClean="0">
                <a:solidFill>
                  <a:schemeClr val="bg1"/>
                </a:solidFill>
                <a:latin typeface="+mn-ea"/>
              </a:rPr>
              <a:t>glTF</a:t>
            </a: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  --   </a:t>
            </a:r>
            <a:r>
              <a:rPr lang="en-US" altLang="zh-CN" sz="2800" dirty="0" err="1" smtClean="0">
                <a:solidFill>
                  <a:schemeClr val="bg1"/>
                </a:solidFill>
                <a:latin typeface="+mn-ea"/>
              </a:rPr>
              <a:t>Khnoros</a:t>
            </a:r>
            <a:endParaRPr lang="en-US" altLang="zh-CN" sz="2800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 </a:t>
            </a:r>
            <a:endParaRPr lang="en-US" altLang="zh-CN" sz="2800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Web 3D-AR </a:t>
            </a:r>
            <a:r>
              <a:rPr lang="zh-CN" altLang="en-US" sz="2800" dirty="0" smtClean="0">
                <a:solidFill>
                  <a:schemeClr val="bg1"/>
                </a:solidFill>
                <a:latin typeface="+mn-ea"/>
              </a:rPr>
              <a:t>接口</a:t>
            </a: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   -- W3C 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solidFill>
                  <a:srgbClr val="FFFF00"/>
                </a:solidFill>
                <a:latin typeface="+mn-ea"/>
              </a:rPr>
              <a:t>XModel</a:t>
            </a:r>
            <a:r>
              <a:rPr lang="en-US" altLang="zh-CN" sz="2800" dirty="0" smtClean="0">
                <a:solidFill>
                  <a:srgbClr val="FFFF00"/>
                </a:solidFill>
                <a:latin typeface="+mn-ea"/>
              </a:rPr>
              <a:t>  -   High Level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solidFill>
                  <a:schemeClr val="bg1"/>
                </a:solidFill>
                <a:latin typeface="+mn-ea"/>
              </a:rPr>
              <a:t>WebXR</a:t>
            </a: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   -   Low Level</a:t>
            </a:r>
          </a:p>
          <a:p>
            <a:endParaRPr 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41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243221"/>
              </p:ext>
            </p:extLst>
          </p:nvPr>
        </p:nvGraphicFramePr>
        <p:xfrm>
          <a:off x="796319" y="743572"/>
          <a:ext cx="10755899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476"/>
                <a:gridCol w="74464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ea"/>
                          <a:ea typeface="+mn-ea"/>
                        </a:rPr>
                        <a:t>Vendor</a:t>
                      </a:r>
                      <a:endParaRPr lang="en-US" sz="2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latin typeface="+mn-ea"/>
                          <a:ea typeface="+mn-ea"/>
                        </a:rPr>
                        <a:t> Sample Code </a:t>
                      </a:r>
                      <a:endParaRPr lang="en-US" sz="2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Apple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ea"/>
                          <a:ea typeface="+mn-ea"/>
                        </a:rPr>
                        <a:t>&lt;a</a:t>
                      </a:r>
                      <a:r>
                        <a:rPr lang="en-US" sz="2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2000" baseline="0" dirty="0" err="1" smtClean="0">
                          <a:latin typeface="+mn-ea"/>
                          <a:ea typeface="+mn-ea"/>
                        </a:rPr>
                        <a:t>href</a:t>
                      </a:r>
                      <a:r>
                        <a:rPr lang="en-US" sz="2000" baseline="0" dirty="0" smtClean="0">
                          <a:latin typeface="+mn-ea"/>
                          <a:ea typeface="+mn-ea"/>
                        </a:rPr>
                        <a:t> = “</a:t>
                      </a:r>
                      <a:r>
                        <a:rPr lang="en-US" sz="2000" baseline="0" dirty="0" err="1" smtClean="0">
                          <a:latin typeface="+mn-ea"/>
                          <a:ea typeface="+mn-ea"/>
                        </a:rPr>
                        <a:t>mymodel.usdz”rel</a:t>
                      </a:r>
                      <a:r>
                        <a:rPr lang="en-US" sz="2000" baseline="0" dirty="0" smtClean="0">
                          <a:latin typeface="+mn-ea"/>
                          <a:ea typeface="+mn-ea"/>
                        </a:rPr>
                        <a:t>=“</a:t>
                      </a:r>
                      <a:r>
                        <a:rPr lang="en-US" sz="2000" baseline="0" dirty="0" err="1" smtClean="0">
                          <a:latin typeface="+mn-ea"/>
                          <a:ea typeface="+mn-ea"/>
                        </a:rPr>
                        <a:t>ar</a:t>
                      </a:r>
                      <a:r>
                        <a:rPr lang="en-US" sz="2000" baseline="0" dirty="0" smtClean="0">
                          <a:latin typeface="+mn-ea"/>
                          <a:ea typeface="+mn-ea"/>
                        </a:rPr>
                        <a:t>”&gt;</a:t>
                      </a:r>
                    </a:p>
                    <a:p>
                      <a:r>
                        <a:rPr lang="en-US" sz="2000" baseline="0" dirty="0" smtClean="0">
                          <a:latin typeface="+mn-ea"/>
                          <a:ea typeface="+mn-ea"/>
                        </a:rPr>
                        <a:t>     &lt;</a:t>
                      </a:r>
                      <a:r>
                        <a:rPr lang="en-US" sz="2000" baseline="0" dirty="0" err="1" smtClean="0">
                          <a:latin typeface="+mn-ea"/>
                          <a:ea typeface="+mn-ea"/>
                        </a:rPr>
                        <a:t>img</a:t>
                      </a:r>
                      <a:r>
                        <a:rPr lang="en-US" sz="2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2000" baseline="0" dirty="0" err="1" smtClean="0">
                          <a:latin typeface="+mn-ea"/>
                          <a:ea typeface="+mn-ea"/>
                        </a:rPr>
                        <a:t>src</a:t>
                      </a:r>
                      <a:r>
                        <a:rPr lang="en-US" sz="2000" baseline="0" dirty="0" smtClean="0">
                          <a:latin typeface="+mn-ea"/>
                          <a:ea typeface="+mn-ea"/>
                        </a:rPr>
                        <a:t> = mymodel.png width=200&gt;</a:t>
                      </a:r>
                    </a:p>
                    <a:p>
                      <a:r>
                        <a:rPr lang="en-US" sz="2000" baseline="0" dirty="0" smtClean="0">
                          <a:latin typeface="+mn-ea"/>
                          <a:ea typeface="+mn-ea"/>
                        </a:rPr>
                        <a:t>&lt;/a&gt;</a:t>
                      </a:r>
                      <a:endParaRPr 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MagicLeap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&lt;ml-model id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=“</a:t>
                      </a:r>
                      <a:r>
                        <a:rPr lang="zh-CN" alt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” </a:t>
                      </a:r>
                      <a:r>
                        <a:rPr lang="en-US" altLang="zh-CN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src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=“</a:t>
                      </a:r>
                      <a:r>
                        <a:rPr lang="en-US" altLang="zh-CN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mymodel.glb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”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      model-scale=“0.5 0.5 05”  model-animation=“xxx” model-animation-speed=“1”&gt;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&lt;/ml-model&gt;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kern="1200" dirty="0" smtClean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Google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&lt;model-viewer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src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=“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mymodel.gltf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” alt=“ A 3D model” auto-rotate background-color=“#455A64”&gt;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&lt;/model-viewer&gt;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9E0000"/>
                          </a:solidFill>
                          <a:latin typeface="+mn-ea"/>
                          <a:ea typeface="+mn-ea"/>
                        </a:rPr>
                        <a:t>We(</a:t>
                      </a:r>
                      <a:r>
                        <a:rPr lang="en-US" sz="2800" dirty="0" smtClean="0">
                          <a:solidFill>
                            <a:srgbClr val="9E0000"/>
                          </a:solidFill>
                          <a:latin typeface="+mn-ea"/>
                          <a:ea typeface="+mn-ea"/>
                          <a:sym typeface="Wingdings" panose="05000000000000000000" pitchFamily="2" charset="2"/>
                        </a:rPr>
                        <a:t></a:t>
                      </a:r>
                      <a:r>
                        <a:rPr lang="en-US" sz="2800" dirty="0" smtClean="0">
                          <a:solidFill>
                            <a:srgbClr val="9E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sz="2800" dirty="0">
                        <a:solidFill>
                          <a:srgbClr val="9E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xmodel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src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=“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mymodel.gltf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” mode=“3d”width=300 height=200&gt; &lt;/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xmodel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xmodel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src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=“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mymodel.gltf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” mode=“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ar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”&gt; &lt;/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xmodel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&gt;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489845" y="5944504"/>
            <a:ext cx="100319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+mj-ea"/>
                <a:ea typeface="+mj-ea"/>
              </a:rPr>
              <a:t>标准化 </a:t>
            </a:r>
            <a:r>
              <a:rPr lang="en-US" altLang="zh-CN" sz="3200" b="1" dirty="0" smtClean="0">
                <a:solidFill>
                  <a:schemeClr val="bg1"/>
                </a:solidFill>
                <a:latin typeface="+mj-ea"/>
                <a:ea typeface="+mj-ea"/>
              </a:rPr>
              <a:t>3D </a:t>
            </a:r>
            <a:r>
              <a:rPr lang="zh-CN" altLang="en-US" sz="3200" b="1" dirty="0" smtClean="0">
                <a:solidFill>
                  <a:schemeClr val="bg1"/>
                </a:solidFill>
                <a:latin typeface="+mj-ea"/>
                <a:ea typeface="+mj-ea"/>
              </a:rPr>
              <a:t>标签 </a:t>
            </a:r>
            <a:r>
              <a:rPr lang="en-US" altLang="zh-CN" sz="32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+mj-ea"/>
                <a:ea typeface="+mj-ea"/>
              </a:rPr>
              <a:t>: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+mj-ea"/>
                <a:ea typeface="+mj-ea"/>
              </a:rPr>
              <a:t>img</a:t>
            </a:r>
            <a:r>
              <a:rPr lang="en-US" altLang="zh-CN" sz="3200" b="1" dirty="0" smtClean="0">
                <a:solidFill>
                  <a:schemeClr val="bg1"/>
                </a:solidFill>
                <a:latin typeface="+mj-ea"/>
                <a:ea typeface="+mj-ea"/>
              </a:rPr>
              <a:t>-&gt;audio-&gt;video-&gt;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+mj-ea"/>
                <a:ea typeface="+mj-ea"/>
              </a:rPr>
              <a:t>xmodel</a:t>
            </a:r>
            <a:r>
              <a:rPr lang="en-US" altLang="zh-CN" sz="3200" b="1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zh-CN" altLang="en-US" sz="3200" b="1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58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57834" y="2834282"/>
            <a:ext cx="10083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i="1" dirty="0" smtClean="0">
                <a:gradFill>
                  <a:gsLst>
                    <a:gs pos="0">
                      <a:schemeClr val="accent1"/>
                    </a:gs>
                    <a:gs pos="55000">
                      <a:schemeClr val="accent2"/>
                    </a:gs>
                  </a:gsLst>
                  <a:lin ang="5400000" scaled="1"/>
                </a:gradFill>
                <a:latin typeface="+mn-ea"/>
              </a:rPr>
              <a:t>Thank You</a:t>
            </a:r>
            <a:endParaRPr lang="zh-CN" altLang="en-US" sz="6000" b="1" i="1" dirty="0">
              <a:gradFill>
                <a:gsLst>
                  <a:gs pos="0">
                    <a:schemeClr val="accent1"/>
                  </a:gs>
                  <a:gs pos="55000">
                    <a:schemeClr val="accent2"/>
                  </a:gs>
                </a:gsLst>
                <a:lin ang="5400000" scaled="1"/>
              </a:gradFill>
              <a:latin typeface="+mn-ea"/>
            </a:endParaRPr>
          </a:p>
        </p:txBody>
      </p:sp>
      <p:cxnSp>
        <p:nvCxnSpPr>
          <p:cNvPr id="6" name="直接连接符 5" descr="e7d195523061f1c021b92b3d25e54ab5e788c0576048880950C3AFFA1066A7153250F1349197BA8C5246BA9D557EC0274B8DA272D2431748978789E76D2CD7D1F11E7447C1D163F5D9CA1CD35DC7B6F004D05439A4FDAA8C51AF9A433B0608A61320FAE521332370959673343DB75608C47055DEEAA1D8A064304E89670764C40FCB840FC2AD3D9CA2DA272E2EDEFB7F">
            <a:extLst>
              <a:ext uri="{FF2B5EF4-FFF2-40B4-BE49-F238E27FC236}">
                <a16:creationId xmlns:a16="http://schemas.microsoft.com/office/drawing/2014/main" xmlns="" id="{DA7D4938-7049-476C-871D-CEBD8B8DFF49}"/>
              </a:ext>
            </a:extLst>
          </p:cNvPr>
          <p:cNvCxnSpPr/>
          <p:nvPr/>
        </p:nvCxnSpPr>
        <p:spPr>
          <a:xfrm>
            <a:off x="2324753" y="3849945"/>
            <a:ext cx="1625455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0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18858" y="768335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+mn-ea"/>
              </a:rPr>
              <a:t>全方位多视图</a:t>
            </a:r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5418" y="2607845"/>
            <a:ext cx="2953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000" dirty="0" smtClean="0">
                <a:solidFill>
                  <a:schemeClr val="bg1"/>
                </a:solidFill>
                <a:latin typeface="+mn-ea"/>
              </a:rPr>
              <a:t>2D </a:t>
            </a:r>
            <a:r>
              <a:rPr lang="en-US" altLang="zh-CN" sz="4000" dirty="0" smtClean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 3D</a:t>
            </a:r>
            <a:endParaRPr lang="zh-CN" altLang="en-US" sz="4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25418" y="3823483"/>
            <a:ext cx="5671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solidFill>
                  <a:schemeClr val="bg1"/>
                </a:solidFill>
                <a:latin typeface="+mn-ea"/>
              </a:rPr>
              <a:t>单一呈现 </a:t>
            </a:r>
            <a:r>
              <a:rPr lang="en-US" altLang="zh-CN" sz="4000" dirty="0" smtClean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 </a:t>
            </a:r>
            <a:r>
              <a:rPr lang="zh-CN" altLang="en-US" sz="4000" dirty="0" smtClean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现实融合</a:t>
            </a:r>
            <a:endParaRPr lang="zh-CN" altLang="en-US" sz="40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02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1279" y="225191"/>
            <a:ext cx="626527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 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正成为下一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通用资源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41" y="1407359"/>
            <a:ext cx="1172161" cy="21123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16" y="1371434"/>
            <a:ext cx="1201190" cy="21482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326" y="4245292"/>
            <a:ext cx="1415921" cy="2084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375" y="4245291"/>
            <a:ext cx="1360804" cy="23527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2376" y="2038279"/>
            <a:ext cx="3405277" cy="15840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522" y="4339946"/>
            <a:ext cx="2117252" cy="18716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75" y="1971798"/>
            <a:ext cx="2190399" cy="20913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202349" y="80662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商平台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14828" y="370298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社交平台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9765" y="1419352"/>
            <a:ext cx="2954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系统级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整合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43966" y="1406506"/>
            <a:ext cx="3797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建模 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Mate20Pro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170075" y="3642199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搜索平台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5964" y="4164647"/>
            <a:ext cx="1329635" cy="255028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0816" y="4194162"/>
            <a:ext cx="1275675" cy="25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3044223" y="1164677"/>
            <a:ext cx="6207788" cy="3003736"/>
            <a:chOff x="2947336" y="1451836"/>
            <a:chExt cx="6207788" cy="3003736"/>
          </a:xfrm>
        </p:grpSpPr>
        <p:sp>
          <p:nvSpPr>
            <p:cNvPr id="3" name="流程图: 磁盘 2"/>
            <p:cNvSpPr/>
            <p:nvPr/>
          </p:nvSpPr>
          <p:spPr bwMode="auto">
            <a:xfrm>
              <a:off x="4497809" y="1451836"/>
              <a:ext cx="1724981" cy="436228"/>
            </a:xfrm>
            <a:prstGeom prst="flowChartMagneticDisk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buSzTx/>
                <a:buFont typeface="Wingdings" pitchFamily="2" charset="2"/>
                <a:buChar char="n"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802063" y="1602421"/>
              <a:ext cx="1243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 smtClean="0">
                  <a:solidFill>
                    <a:schemeClr val="bg1"/>
                  </a:solidFill>
                  <a:latin typeface="+mn-ea"/>
                </a:rPr>
                <a:t>3D 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+mn-ea"/>
                </a:rPr>
                <a:t>内容服务器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" name="闪电形 4"/>
            <p:cNvSpPr/>
            <p:nvPr/>
          </p:nvSpPr>
          <p:spPr bwMode="auto">
            <a:xfrm rot="11375125">
              <a:off x="5392127" y="1970224"/>
              <a:ext cx="360629" cy="412506"/>
            </a:xfrm>
            <a:prstGeom prst="lightningBol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buSzTx/>
                <a:buFont typeface="Wingdings" pitchFamily="2" charset="2"/>
                <a:buChar char="n"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947336" y="2327520"/>
              <a:ext cx="657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端侧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952180" y="1901115"/>
              <a:ext cx="657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云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侧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 bwMode="auto">
            <a:xfrm>
              <a:off x="2966089" y="2266451"/>
              <a:ext cx="5991402" cy="2595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196" y="2502717"/>
              <a:ext cx="919408" cy="151982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0413" y="2686586"/>
              <a:ext cx="854272" cy="113555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720243" y="4147795"/>
              <a:ext cx="109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览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n-ea"/>
                </a:rPr>
                <a:t>/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浏览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右箭头 11"/>
            <p:cNvSpPr/>
            <p:nvPr/>
          </p:nvSpPr>
          <p:spPr bwMode="auto">
            <a:xfrm>
              <a:off x="5815162" y="2676991"/>
              <a:ext cx="803742" cy="419694"/>
            </a:xfrm>
            <a:prstGeom prst="rightArrow">
              <a:avLst/>
            </a:prstGeom>
            <a:solidFill>
              <a:srgbClr val="B2B2B2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</a:rPr>
                <a:t>全屏显示</a:t>
              </a:r>
            </a:p>
          </p:txBody>
        </p:sp>
        <p:sp>
          <p:nvSpPr>
            <p:cNvPr id="13" name="右箭头 12"/>
            <p:cNvSpPr/>
            <p:nvPr/>
          </p:nvSpPr>
          <p:spPr bwMode="auto">
            <a:xfrm>
              <a:off x="5815162" y="3351040"/>
              <a:ext cx="806657" cy="419694"/>
            </a:xfrm>
            <a:prstGeom prst="rightArrow">
              <a:avLst/>
            </a:prstGeom>
            <a:solidFill>
              <a:srgbClr val="B2B2B2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</a:rPr>
                <a:t>AR</a:t>
              </a:r>
              <a:r>
                <a: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</a:rPr>
                <a:t>模式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348558" y="1968084"/>
              <a:ext cx="5522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000" dirty="0" smtClean="0">
                  <a:solidFill>
                    <a:schemeClr val="bg1"/>
                  </a:solidFill>
                  <a:latin typeface="+mn-ea"/>
                </a:rPr>
                <a:t>下载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667510" y="1968084"/>
              <a:ext cx="5522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000" dirty="0" smtClean="0">
                  <a:solidFill>
                    <a:schemeClr val="bg1"/>
                  </a:solidFill>
                  <a:latin typeface="+mn-ea"/>
                </a:rPr>
                <a:t>上传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" name="闪电形 15"/>
            <p:cNvSpPr/>
            <p:nvPr/>
          </p:nvSpPr>
          <p:spPr bwMode="auto">
            <a:xfrm>
              <a:off x="4749676" y="1930256"/>
              <a:ext cx="360629" cy="412506"/>
            </a:xfrm>
            <a:prstGeom prst="lightningBol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buSzTx/>
                <a:buFont typeface="Wingdings" pitchFamily="2" charset="2"/>
                <a:buChar char="n"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7" name="右箭头 16"/>
            <p:cNvSpPr/>
            <p:nvPr/>
          </p:nvSpPr>
          <p:spPr bwMode="auto">
            <a:xfrm>
              <a:off x="3854242" y="3066047"/>
              <a:ext cx="803742" cy="419694"/>
            </a:xfrm>
            <a:prstGeom prst="rightArrow">
              <a:avLst/>
            </a:prstGeom>
            <a:solidFill>
              <a:srgbClr val="B2B2B2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</a:rPr>
                <a:t>保存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8849" y="3522632"/>
              <a:ext cx="1017100" cy="49990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6089" y="2757137"/>
              <a:ext cx="799142" cy="13691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7894" y="2544430"/>
              <a:ext cx="506644" cy="77904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6693429" y="4120357"/>
              <a:ext cx="1518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拖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拽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n-ea"/>
                </a:rPr>
                <a:t>/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旋转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n-ea"/>
                </a:rPr>
                <a:t>/ AR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22" name="图片 21"/>
            <p:cNvPicPr preferRelativeResize="0"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1750" y="2412863"/>
              <a:ext cx="477134" cy="52825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35517" y="2940738"/>
              <a:ext cx="519607" cy="44042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71750" y="3468994"/>
              <a:ext cx="447143" cy="447143"/>
            </a:xfrm>
            <a:prstGeom prst="rect">
              <a:avLst/>
            </a:prstGeom>
          </p:spPr>
        </p:pic>
        <p:sp>
          <p:nvSpPr>
            <p:cNvPr id="25" name="右箭头 24"/>
            <p:cNvSpPr/>
            <p:nvPr/>
          </p:nvSpPr>
          <p:spPr bwMode="auto">
            <a:xfrm>
              <a:off x="7675269" y="3003359"/>
              <a:ext cx="803742" cy="419694"/>
            </a:xfrm>
            <a:prstGeom prst="rightArrow">
              <a:avLst/>
            </a:prstGeom>
            <a:solidFill>
              <a:srgbClr val="B2B2B2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</a:rPr>
                <a:t>分享</a:t>
              </a: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956" y="4031674"/>
              <a:ext cx="418728" cy="420597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780642" y="4266439"/>
            <a:ext cx="6991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latin typeface="+mn-ea"/>
              </a:rPr>
              <a:t>问题 </a:t>
            </a:r>
            <a:r>
              <a:rPr lang="en-US" altLang="zh-CN" sz="2000" b="1" dirty="0" smtClean="0">
                <a:solidFill>
                  <a:schemeClr val="bg1"/>
                </a:solidFill>
                <a:latin typeface="+mn-ea"/>
              </a:rPr>
              <a:t>/ </a:t>
            </a:r>
            <a:r>
              <a:rPr lang="zh-CN" altLang="en-US" sz="2000" b="1" dirty="0" smtClean="0">
                <a:solidFill>
                  <a:schemeClr val="bg1"/>
                </a:solidFill>
                <a:latin typeface="+mn-ea"/>
              </a:rPr>
              <a:t>挑战：</a:t>
            </a:r>
            <a:endParaRPr lang="en-US" altLang="zh-CN" sz="1600" b="1" dirty="0" smtClean="0">
              <a:solidFill>
                <a:schemeClr val="bg1"/>
              </a:solidFill>
              <a:latin typeface="+mn-ea"/>
            </a:endParaRPr>
          </a:p>
          <a:p>
            <a:pPr algn="l"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    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    1. 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只有 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Web3D 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裸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接口，</a:t>
            </a:r>
            <a:r>
              <a:rPr lang="zh-CN" altLang="en-US" sz="2000" b="1" dirty="0">
                <a:solidFill>
                  <a:srgbClr val="FFFF00"/>
                </a:solidFill>
                <a:latin typeface="+mn-ea"/>
                <a:cs typeface="+mj-cs"/>
              </a:rPr>
              <a:t>开发难</a:t>
            </a:r>
            <a:endParaRPr lang="en-US" altLang="zh-CN" sz="2000" b="1" dirty="0">
              <a:solidFill>
                <a:srgbClr val="FFFF00"/>
              </a:solidFill>
              <a:latin typeface="+mn-ea"/>
              <a:cs typeface="+mj-cs"/>
            </a:endParaRPr>
          </a:p>
          <a:p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        2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. 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 Web 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3D 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加载慢，</a:t>
            </a:r>
            <a:r>
              <a:rPr lang="zh-CN" altLang="en-US" sz="2000" b="1" dirty="0">
                <a:solidFill>
                  <a:srgbClr val="FFFF00"/>
                </a:solidFill>
                <a:latin typeface="+mn-ea"/>
              </a:rPr>
              <a:t>渲染效率低</a:t>
            </a:r>
            <a:endParaRPr lang="en-US" altLang="zh-CN" sz="2000" b="1" dirty="0" smtClean="0">
              <a:solidFill>
                <a:srgbClr val="FFFF00"/>
              </a:solidFill>
              <a:latin typeface="+mn-ea"/>
              <a:cs typeface="+mj-cs"/>
            </a:endParaRPr>
          </a:p>
          <a:p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        3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.  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AR 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 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Web 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中并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未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完全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使能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zh-CN" altLang="en-US" sz="2000" b="1" dirty="0">
                <a:solidFill>
                  <a:srgbClr val="FFFF00"/>
                </a:solidFill>
                <a:latin typeface="+mn-ea"/>
              </a:rPr>
              <a:t>无法分享内容</a:t>
            </a:r>
            <a:r>
              <a:rPr lang="en-US" altLang="zh-CN" sz="2000" b="1" dirty="0">
                <a:solidFill>
                  <a:srgbClr val="FFFF00"/>
                </a:solidFill>
                <a:latin typeface="+mn-ea"/>
              </a:rPr>
              <a:t>+</a:t>
            </a:r>
            <a:r>
              <a:rPr lang="zh-CN" altLang="en-US" sz="2000" b="1" dirty="0" smtClean="0">
                <a:solidFill>
                  <a:srgbClr val="FFFF00"/>
                </a:solidFill>
                <a:latin typeface="+mn-ea"/>
              </a:rPr>
              <a:t>处理</a:t>
            </a:r>
            <a:endParaRPr lang="zh-CN" altLang="en-US" sz="2000" b="1" dirty="0">
              <a:solidFill>
                <a:srgbClr val="FFFF00"/>
              </a:solidFill>
              <a:latin typeface="+mn-ea"/>
              <a:cs typeface="+mj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23025" y="1040733"/>
            <a:ext cx="1471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使用</a:t>
            </a:r>
            <a:r>
              <a:rPr lang="zh-CN" altLang="en-US" sz="2000" b="1" dirty="0" smtClean="0">
                <a:solidFill>
                  <a:schemeClr val="bg1"/>
                </a:solidFill>
                <a:latin typeface="+mn-ea"/>
              </a:rPr>
              <a:t>场景</a:t>
            </a:r>
            <a:r>
              <a:rPr lang="zh-CN" altLang="en-US" sz="2000" b="1" dirty="0" smtClean="0">
                <a:solidFill>
                  <a:schemeClr val="bg1"/>
                </a:solidFill>
                <a:latin typeface="+mn-ea"/>
              </a:rPr>
              <a:t>：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</a:rPr>
              <a:t>    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Text Placeholder 1"/>
          <p:cNvSpPr txBox="1">
            <a:spLocks/>
          </p:cNvSpPr>
          <p:nvPr/>
        </p:nvSpPr>
        <p:spPr>
          <a:xfrm>
            <a:off x="776815" y="5929175"/>
            <a:ext cx="8582331" cy="56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7" tIns="45478" rIns="90927" bIns="45478" numCol="1" anchor="ctr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9900"/>
              </a:buClr>
              <a:buFont typeface="Wingdings" pitchFamily="2" charset="2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+mn-ea"/>
                <a:cs typeface="+mj-cs"/>
              </a:rPr>
              <a:t>目标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j-cs"/>
              </a:rPr>
              <a:t>：通过一个链接 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j-cs"/>
              </a:rPr>
              <a:t>/ 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j-cs"/>
              </a:rPr>
              <a:t>一行代码，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j-cs"/>
              </a:rPr>
              <a:t>Web 3D+AR 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j-cs"/>
              </a:rPr>
              <a:t>实现体验升级，无缝流转</a:t>
            </a:r>
            <a:endParaRPr lang="en-US" sz="2000" dirty="0">
              <a:solidFill>
                <a:schemeClr val="bg1"/>
              </a:solidFill>
              <a:latin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07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C:\Users\w00442156\AppData\Roaming\eSpace_Desktop\UserData\w00442156\imagefiles\3B326C5B-AE62-46F8-8282-A67353D270B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95" y="1105430"/>
            <a:ext cx="5215285" cy="229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LLADA and glTF 3D Asset Formats Positioning State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96" y="3683191"/>
            <a:ext cx="4640009" cy="263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4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3" y="2172322"/>
            <a:ext cx="4305969" cy="21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eneGrap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40" y="821324"/>
            <a:ext cx="6191250" cy="481012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90333" y="847828"/>
            <a:ext cx="3768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err="1" smtClean="0">
                <a:solidFill>
                  <a:schemeClr val="bg1"/>
                </a:solidFill>
                <a:latin typeface="+mn-ea"/>
              </a:rPr>
              <a:t>glTF</a:t>
            </a: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+mn-ea"/>
              </a:rPr>
              <a:t>结构示例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837" y="6149202"/>
            <a:ext cx="5039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0" i="1" dirty="0" smtClean="0">
                <a:solidFill>
                  <a:schemeClr val="bg1"/>
                </a:solidFill>
                <a:latin typeface="+mn-ea"/>
              </a:rPr>
              <a:t>图片来源于</a:t>
            </a:r>
            <a:r>
              <a:rPr lang="en-US" altLang="zh-CN" sz="1000" i="1" dirty="0" err="1" smtClean="0">
                <a:solidFill>
                  <a:schemeClr val="bg1"/>
                </a:solidFill>
                <a:latin typeface="+mn-ea"/>
              </a:rPr>
              <a:t>KhronosGroup</a:t>
            </a:r>
            <a:r>
              <a:rPr lang="en-US" altLang="zh-CN" sz="1000" i="1" dirty="0" smtClean="0">
                <a:solidFill>
                  <a:schemeClr val="bg1"/>
                </a:solidFill>
                <a:latin typeface="+mn-ea"/>
              </a:rPr>
              <a:t> </a:t>
            </a:r>
            <a:endParaRPr lang="zh-CN" altLang="en-US" sz="1000" i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38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b3d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6231" y="991556"/>
            <a:ext cx="2601259" cy="54052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2582" y="468336"/>
            <a:ext cx="378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Web 3D-AR </a:t>
            </a:r>
            <a:r>
              <a:rPr lang="zh-CN" altLang="en-US" sz="2800" dirty="0" smtClean="0">
                <a:solidFill>
                  <a:schemeClr val="bg1"/>
                </a:solidFill>
                <a:latin typeface="+mn-ea"/>
              </a:rPr>
              <a:t>演示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80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96222" y="2169225"/>
            <a:ext cx="8879835" cy="3611999"/>
            <a:chOff x="48535" y="1533121"/>
            <a:chExt cx="16145155" cy="656727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32" r="1826" b="8618"/>
            <a:stretch/>
          </p:blipFill>
          <p:spPr>
            <a:xfrm>
              <a:off x="48535" y="1533121"/>
              <a:ext cx="3824027" cy="65672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 b="12225"/>
            <a:stretch/>
          </p:blipFill>
          <p:spPr>
            <a:xfrm>
              <a:off x="3905911" y="1533121"/>
              <a:ext cx="3862843" cy="65672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51" r="-683"/>
            <a:stretch/>
          </p:blipFill>
          <p:spPr>
            <a:xfrm>
              <a:off x="7840762" y="1533121"/>
              <a:ext cx="4202474" cy="65672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7" b="-1"/>
            <a:stretch/>
          </p:blipFill>
          <p:spPr>
            <a:xfrm>
              <a:off x="12060609" y="1533121"/>
              <a:ext cx="4133081" cy="656370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4392544" y="1102505"/>
            <a:ext cx="346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 smtClean="0">
                <a:solidFill>
                  <a:schemeClr val="bg1"/>
                </a:solidFill>
                <a:latin typeface="+mn-ea"/>
              </a:rPr>
              <a:t>动画，拍照，录像 </a:t>
            </a:r>
            <a:r>
              <a:rPr lang="en-US" altLang="zh-CN" sz="2800" dirty="0" smtClean="0">
                <a:solidFill>
                  <a:schemeClr val="bg1"/>
                </a:solidFill>
                <a:latin typeface="+mn-ea"/>
              </a:rPr>
              <a:t>…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3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 bwMode="auto">
          <a:xfrm>
            <a:off x="4410473" y="1721230"/>
            <a:ext cx="4214527" cy="57140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en-US" altLang="zh-CN" sz="16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&lt;x-model </a:t>
            </a:r>
            <a:r>
              <a:rPr lang="en-US" altLang="zh-CN" sz="1600" dirty="0" err="1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src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=‘</a:t>
            </a:r>
            <a:r>
              <a:rPr lang="en-US" altLang="zh-CN" sz="1600" dirty="0" err="1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MyModel.gltf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’&gt;</a:t>
            </a:r>
          </a:p>
          <a:p>
            <a:pPr algn="ctr">
              <a:buClr>
                <a:srgbClr val="CC9900"/>
              </a:buClr>
            </a:pPr>
            <a:r>
              <a:rPr lang="en-US" altLang="zh-CN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&lt;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/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x-model</a:t>
            </a:r>
            <a:r>
              <a:rPr lang="en-US" altLang="zh-CN" sz="16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&gt;</a:t>
            </a:r>
            <a:endParaRPr lang="en-US" sz="16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7647699" y="4522980"/>
            <a:ext cx="2167469" cy="5107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en-US" altLang="zh-CN" sz="16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AR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引擎</a:t>
            </a:r>
            <a:endParaRPr lang="en-US" sz="16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3198798" y="4524458"/>
            <a:ext cx="2167471" cy="5107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zh-CN" altLang="en-US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渲染引擎</a:t>
            </a:r>
            <a:endParaRPr lang="en-US" sz="16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484352" y="4522980"/>
            <a:ext cx="2098076" cy="51071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en-US" altLang="zh-CN" sz="16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AR/3D</a:t>
            </a:r>
            <a:r>
              <a:rPr lang="en-US" altLang="zh-CN" sz="1333" dirty="0">
                <a:solidFill>
                  <a:schemeClr val="bg1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Compositor</a:t>
            </a:r>
            <a:endParaRPr lang="en-US" sz="1333" dirty="0">
              <a:solidFill>
                <a:schemeClr val="bg1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 bwMode="auto">
          <a:xfrm>
            <a:off x="3208717" y="3343489"/>
            <a:ext cx="6622827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C:\Users\w00442156\AppData\Roaming\eSpace_Desktop\UserData\w00442156\imagefiles\8EE87857-B802-4D73-BD26-840987FC82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988" y="1726800"/>
            <a:ext cx="843480" cy="142973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w00442156\AppData\Roaming\eSpace_Desktop\UserData\w00442156\imagefiles\DF054FA1-1A8B-4D37-ADEF-EC17CE237A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04" y="1744920"/>
            <a:ext cx="829081" cy="138901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8"/>
          <p:cNvSpPr/>
          <p:nvPr/>
        </p:nvSpPr>
        <p:spPr bwMode="auto">
          <a:xfrm>
            <a:off x="3184664" y="3492348"/>
            <a:ext cx="2167471" cy="51071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en-US" sz="1600" dirty="0" err="1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SceneView</a:t>
            </a:r>
            <a:endParaRPr lang="en-US" sz="16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7692630" y="3485811"/>
            <a:ext cx="2167471" cy="51071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en-US" sz="1600" dirty="0" err="1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ArSceneView</a:t>
            </a:r>
            <a:endParaRPr lang="en-US" sz="16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5440908" y="3483631"/>
            <a:ext cx="2167471" cy="51071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en-US" sz="1600" dirty="0" err="1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SceneUX</a:t>
            </a:r>
            <a:endParaRPr lang="en-US" sz="16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cxnSp>
        <p:nvCxnSpPr>
          <p:cNvPr id="12" name="曲线连接符 11"/>
          <p:cNvCxnSpPr>
            <a:stCxn id="10" idx="2"/>
            <a:endCxn id="5" idx="0"/>
          </p:cNvCxnSpPr>
          <p:nvPr/>
        </p:nvCxnSpPr>
        <p:spPr bwMode="auto">
          <a:xfrm rot="5400000">
            <a:off x="7391650" y="3138264"/>
            <a:ext cx="526456" cy="2242976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曲线连接符 12"/>
          <p:cNvCxnSpPr>
            <a:stCxn id="10" idx="2"/>
            <a:endCxn id="3" idx="0"/>
          </p:cNvCxnSpPr>
          <p:nvPr/>
        </p:nvCxnSpPr>
        <p:spPr bwMode="auto">
          <a:xfrm rot="5400000">
            <a:off x="8490672" y="4237286"/>
            <a:ext cx="526456" cy="44932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曲线连接符 13"/>
          <p:cNvCxnSpPr>
            <a:stCxn id="10" idx="2"/>
            <a:endCxn id="4" idx="0"/>
          </p:cNvCxnSpPr>
          <p:nvPr/>
        </p:nvCxnSpPr>
        <p:spPr bwMode="auto">
          <a:xfrm rot="5400000">
            <a:off x="6265483" y="2013575"/>
            <a:ext cx="527934" cy="4493832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曲线连接符 14"/>
          <p:cNvCxnSpPr>
            <a:stCxn id="9" idx="2"/>
          </p:cNvCxnSpPr>
          <p:nvPr/>
        </p:nvCxnSpPr>
        <p:spPr bwMode="auto">
          <a:xfrm rot="16200000" flipH="1">
            <a:off x="4202168" y="4069293"/>
            <a:ext cx="507688" cy="375224"/>
          </a:xfrm>
          <a:prstGeom prst="curvedConnector3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 bwMode="auto">
          <a:xfrm>
            <a:off x="4417157" y="2501253"/>
            <a:ext cx="4189570" cy="619978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en-US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Web 3D-AR F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ramework</a:t>
            </a:r>
            <a:endParaRPr lang="en-US" altLang="zh-CN" sz="16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8915" y="80593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</a:rPr>
              <a:t>逻辑</a:t>
            </a:r>
            <a:r>
              <a:rPr lang="zh-CN" altLang="en-US" sz="3600" dirty="0">
                <a:solidFill>
                  <a:schemeClr val="bg1"/>
                </a:solidFill>
              </a:rPr>
              <a:t>视图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9914" y="5673901"/>
            <a:ext cx="9930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</a:rPr>
              <a:t>极简</a:t>
            </a:r>
            <a:r>
              <a:rPr lang="zh-CN" altLang="en-US" sz="3600" dirty="0" smtClean="0">
                <a:solidFill>
                  <a:schemeClr val="bg1"/>
                </a:solidFill>
              </a:rPr>
              <a:t>开发（一行代码）</a:t>
            </a:r>
            <a:r>
              <a:rPr lang="en-US" altLang="zh-CN" sz="3600" dirty="0" smtClean="0">
                <a:solidFill>
                  <a:schemeClr val="bg1"/>
                </a:solidFill>
              </a:rPr>
              <a:t>;  </a:t>
            </a:r>
            <a:r>
              <a:rPr lang="zh-CN" altLang="en-US" sz="3600" b="1" dirty="0">
                <a:solidFill>
                  <a:srgbClr val="FFFF00"/>
                </a:solidFill>
              </a:rPr>
              <a:t>极速</a:t>
            </a:r>
            <a:r>
              <a:rPr lang="zh-CN" altLang="en-US" sz="3600" dirty="0" smtClean="0">
                <a:solidFill>
                  <a:schemeClr val="bg1"/>
                </a:solidFill>
              </a:rPr>
              <a:t>分享 （一个链接）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EA0F6"/>
      </a:accent1>
      <a:accent2>
        <a:srgbClr val="50E1FC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自定义 2">
      <a:majorFont>
        <a:latin typeface="Helvetica"/>
        <a:ea typeface="微软雅黑"/>
        <a:cs typeface=""/>
      </a:majorFont>
      <a:minorFont>
        <a:latin typeface="Helvetic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25589</TotalTime>
  <Words>357</Words>
  <Application>Microsoft Office PowerPoint</Application>
  <PresentationFormat>宽屏</PresentationFormat>
  <Paragraphs>85</Paragraphs>
  <Slides>12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9" baseType="lpstr">
      <vt:lpstr>Calibri</vt:lpstr>
      <vt:lpstr>Wingdings</vt:lpstr>
      <vt:lpstr>Helvetica</vt:lpstr>
      <vt:lpstr>微软雅黑</vt:lpstr>
      <vt:lpstr>Arial</vt:lpstr>
      <vt:lpstr>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yuzhiqiang (E)</cp:lastModifiedBy>
  <cp:revision>405</cp:revision>
  <dcterms:created xsi:type="dcterms:W3CDTF">2018-06-05T03:46:20Z</dcterms:created>
  <dcterms:modified xsi:type="dcterms:W3CDTF">2019-05-09T12:07:21Z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(3)O6SYsJ17LuuvuZs5hWk2n/GF5FIkiVVhy1tDudVsQ+aoy63ebTbLwDBHw7Wt7SrIgdmznN5u
4XOd4COSSDmYkrob6eJwnIdAuwDa8c8tXOEKoyQ/jT9TAmH0cl8iWBtnveo9Fdlv9qm4/vsX
KaPecheNrVrhdZplcesJ73wjKejts+A5xJbq+jmx4qMa1mjaDxI8WGFdY4MBoOjbEPZ5rU1Z
jP8SdwHwHqer0ERocp</vt:lpwstr>
  </property>
  <property fmtid="{D5CDD505-2E9C-101B-9397-08002B2CF9AE}" pid="3" name="_2015_ms_pID_7253431">
    <vt:lpwstr>VM88Ub4l5gdvfhg8SIqMF6Jf1UG4TecG9iElyfqFn+rTfT/rq7o2oP
AlmGfitsPyw+H+B0tuKNFGHXARPpKCEchXnp54DO642pIHXPmHy1PfyO+0oi3Hn71d6x+Ftl
QMqjjeVVIj4Q+gjrwxMjnpFLaWwgSo1KUjuleWDchhF3s9YFN4gbowH52a5nzhOQ+IUoFdYN
hTDtMHkuBOFM8Z+7gGemXG5CA0/ZDgL/s2HY</vt:lpwstr>
  </property>
  <property fmtid="{D5CDD505-2E9C-101B-9397-08002B2CF9AE}" pid="4" name="_2015_ms_pID_7253432">
    <vt:lpwstr>17PXeN1m8wW5SGZpef3GMVE=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1556179001</vt:lpwstr>
  </property>
</Properties>
</file>