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57"/>
  </p:notesMasterIdLst>
  <p:sldIdLst>
    <p:sldId id="265" r:id="rId2"/>
    <p:sldId id="1168" r:id="rId3"/>
    <p:sldId id="1417" r:id="rId4"/>
    <p:sldId id="1400" r:id="rId5"/>
    <p:sldId id="1089" r:id="rId6"/>
    <p:sldId id="1412" r:id="rId7"/>
    <p:sldId id="1413" r:id="rId8"/>
    <p:sldId id="1009" r:id="rId9"/>
    <p:sldId id="1056" r:id="rId10"/>
    <p:sldId id="1409" r:id="rId11"/>
    <p:sldId id="297" r:id="rId12"/>
    <p:sldId id="1420" r:id="rId13"/>
    <p:sldId id="1423" r:id="rId14"/>
    <p:sldId id="1429" r:id="rId15"/>
    <p:sldId id="1427" r:id="rId16"/>
    <p:sldId id="1428" r:id="rId17"/>
    <p:sldId id="1424" r:id="rId18"/>
    <p:sldId id="1426" r:id="rId19"/>
    <p:sldId id="1425" r:id="rId20"/>
    <p:sldId id="1430" r:id="rId21"/>
    <p:sldId id="1431" r:id="rId22"/>
    <p:sldId id="1432" r:id="rId23"/>
    <p:sldId id="1433" r:id="rId24"/>
    <p:sldId id="1434" r:id="rId25"/>
    <p:sldId id="1435" r:id="rId26"/>
    <p:sldId id="1436" r:id="rId27"/>
    <p:sldId id="1437" r:id="rId28"/>
    <p:sldId id="1422" r:id="rId29"/>
    <p:sldId id="1443" r:id="rId30"/>
    <p:sldId id="1439" r:id="rId31"/>
    <p:sldId id="1440" r:id="rId32"/>
    <p:sldId id="1441" r:id="rId33"/>
    <p:sldId id="1442" r:id="rId34"/>
    <p:sldId id="1438" r:id="rId35"/>
    <p:sldId id="1445" r:id="rId36"/>
    <p:sldId id="1446" r:id="rId37"/>
    <p:sldId id="1447" r:id="rId38"/>
    <p:sldId id="1448" r:id="rId39"/>
    <p:sldId id="1449" r:id="rId40"/>
    <p:sldId id="1450" r:id="rId41"/>
    <p:sldId id="1421" r:id="rId42"/>
    <p:sldId id="1451" r:id="rId43"/>
    <p:sldId id="1453" r:id="rId44"/>
    <p:sldId id="1452" r:id="rId45"/>
    <p:sldId id="1454" r:id="rId46"/>
    <p:sldId id="1455" r:id="rId47"/>
    <p:sldId id="1456" r:id="rId48"/>
    <p:sldId id="1457" r:id="rId49"/>
    <p:sldId id="1392" r:id="rId50"/>
    <p:sldId id="1458" r:id="rId51"/>
    <p:sldId id="1414" r:id="rId52"/>
    <p:sldId id="1101" r:id="rId53"/>
    <p:sldId id="1415" r:id="rId54"/>
    <p:sldId id="1406" r:id="rId55"/>
    <p:sldId id="519" r:id="rId5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42bf2ed0663fc2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BC3232"/>
    <a:srgbClr val="8EB4E3"/>
    <a:srgbClr val="4F81BD"/>
    <a:srgbClr val="604A7B"/>
    <a:srgbClr val="E46C0A"/>
    <a:srgbClr val="FFFFFF"/>
    <a:srgbClr val="632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78858" autoAdjust="0"/>
  </p:normalViewPr>
  <p:slideViewPr>
    <p:cSldViewPr>
      <p:cViewPr>
        <p:scale>
          <a:sx n="62" d="100"/>
          <a:sy n="62" d="100"/>
        </p:scale>
        <p:origin x="1928" y="8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06B7EF-890A-4664-8402-202F2705CAEE}"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zh-CN" altLang="en-US"/>
        </a:p>
      </dgm:t>
    </dgm:pt>
    <dgm:pt modelId="{38CECF6C-1BC9-4270-8B05-B171A57133DB}">
      <dgm:prSet phldrT="[文本]" custT="1"/>
      <dgm:spPr/>
      <dgm:t>
        <a:bodyPr/>
        <a:lstStyle/>
        <a:p>
          <a:r>
            <a:rPr lang="zh-CN" altLang="en-US" sz="2800" dirty="0"/>
            <a:t>信息无障碍是指</a:t>
          </a:r>
          <a:r>
            <a:rPr lang="zh-CN" altLang="en-US" sz="2800" b="1" dirty="0">
              <a:solidFill>
                <a:srgbClr val="FFFF00"/>
              </a:solidFill>
            </a:rPr>
            <a:t>任何人</a:t>
          </a:r>
          <a:r>
            <a:rPr lang="zh-CN" altLang="en-US" sz="2800" dirty="0"/>
            <a:t>（无论是健全人还是残疾人，无论是年轻人还是老年人）在</a:t>
          </a:r>
          <a:r>
            <a:rPr lang="zh-CN" altLang="en-US" sz="2800" dirty="0">
              <a:solidFill>
                <a:srgbClr val="FFFF00"/>
              </a:solidFill>
            </a:rPr>
            <a:t>任何情况</a:t>
          </a:r>
          <a:r>
            <a:rPr lang="zh-CN" altLang="en-US" sz="2800" dirty="0"/>
            <a:t>下都能</a:t>
          </a:r>
          <a:r>
            <a:rPr lang="zh-CN" altLang="en-US" sz="2800" dirty="0">
              <a:solidFill>
                <a:srgbClr val="FFFF00"/>
              </a:solidFill>
            </a:rPr>
            <a:t>平等</a:t>
          </a:r>
          <a:r>
            <a:rPr lang="zh-CN" altLang="en-US" sz="2800" dirty="0"/>
            <a:t>、</a:t>
          </a:r>
          <a:r>
            <a:rPr lang="zh-CN" altLang="en-US" sz="2800" dirty="0">
              <a:solidFill>
                <a:srgbClr val="FFFF00"/>
              </a:solidFill>
            </a:rPr>
            <a:t>方便</a:t>
          </a:r>
          <a:r>
            <a:rPr lang="zh-CN" altLang="en-US" sz="2800" dirty="0"/>
            <a:t>地</a:t>
          </a:r>
          <a:r>
            <a:rPr lang="zh-CN" altLang="en-US" sz="2800" dirty="0">
              <a:solidFill>
                <a:srgbClr val="FFFF00"/>
              </a:solidFill>
            </a:rPr>
            <a:t>理解</a:t>
          </a:r>
          <a:r>
            <a:rPr lang="zh-CN" altLang="en-US" sz="2800" dirty="0"/>
            <a:t>、</a:t>
          </a:r>
          <a:r>
            <a:rPr lang="zh-CN" altLang="en-US" sz="2800" dirty="0">
              <a:solidFill>
                <a:srgbClr val="FFFF00"/>
              </a:solidFill>
            </a:rPr>
            <a:t>交互</a:t>
          </a:r>
          <a:r>
            <a:rPr lang="zh-CN" altLang="en-US" sz="2800" dirty="0"/>
            <a:t>和</a:t>
          </a:r>
          <a:r>
            <a:rPr lang="zh-CN" altLang="en-US" sz="2800" dirty="0">
              <a:solidFill>
                <a:srgbClr val="FFFF00"/>
              </a:solidFill>
            </a:rPr>
            <a:t>利用</a:t>
          </a:r>
          <a:r>
            <a:rPr lang="zh-CN" altLang="en-US" sz="2800" dirty="0"/>
            <a:t>信息</a:t>
          </a:r>
        </a:p>
      </dgm:t>
    </dgm:pt>
    <dgm:pt modelId="{893CD1B9-59B1-4F1D-907D-C213DA9A7B4B}" type="parTrans" cxnId="{C82A7651-E450-43A4-B7B7-1F61E439522A}">
      <dgm:prSet/>
      <dgm:spPr/>
      <dgm:t>
        <a:bodyPr/>
        <a:lstStyle/>
        <a:p>
          <a:endParaRPr lang="zh-CN" altLang="en-US"/>
        </a:p>
      </dgm:t>
    </dgm:pt>
    <dgm:pt modelId="{6B967CA5-6F04-42EB-A832-A4418052D7D3}" type="sibTrans" cxnId="{C82A7651-E450-43A4-B7B7-1F61E439522A}">
      <dgm:prSet/>
      <dgm:spPr/>
      <dgm:t>
        <a:bodyPr/>
        <a:lstStyle/>
        <a:p>
          <a:endParaRPr lang="zh-CN" altLang="en-US"/>
        </a:p>
      </dgm:t>
    </dgm:pt>
    <dgm:pt modelId="{F24A7184-D0FC-4BA2-BDCC-86FD9A0C821B}">
      <dgm:prSet/>
      <dgm:spPr/>
      <dgm:t>
        <a:bodyPr/>
        <a:lstStyle/>
        <a:p>
          <a:r>
            <a:rPr lang="zh-CN" altLang="en-US" dirty="0"/>
            <a:t>全面建成小康社会，残疾人一个也不能少</a:t>
          </a:r>
          <a:endParaRPr lang="en-US" altLang="zh-CN" dirty="0"/>
        </a:p>
      </dgm:t>
    </dgm:pt>
    <dgm:pt modelId="{58B18FC7-E732-45AE-BE4B-FCA451D40212}" type="parTrans" cxnId="{4D7F3B2B-3D1E-456F-B3A9-B43C6E002335}">
      <dgm:prSet/>
      <dgm:spPr/>
      <dgm:t>
        <a:bodyPr/>
        <a:lstStyle/>
        <a:p>
          <a:endParaRPr lang="zh-CN" altLang="en-US"/>
        </a:p>
      </dgm:t>
    </dgm:pt>
    <dgm:pt modelId="{839E8C7E-330C-4F0B-8D56-22A4A515B687}" type="sibTrans" cxnId="{4D7F3B2B-3D1E-456F-B3A9-B43C6E002335}">
      <dgm:prSet/>
      <dgm:spPr/>
      <dgm:t>
        <a:bodyPr/>
        <a:lstStyle/>
        <a:p>
          <a:endParaRPr lang="zh-CN" altLang="en-US"/>
        </a:p>
      </dgm:t>
    </dgm:pt>
    <dgm:pt modelId="{C9A05C90-B96C-4826-A240-44EFF1205D3A}">
      <dgm:prSet/>
      <dgm:spPr/>
      <dgm:t>
        <a:bodyPr/>
        <a:lstStyle/>
        <a:p>
          <a:r>
            <a:rPr lang="zh-CN" altLang="en-US" dirty="0"/>
            <a:t>“</a:t>
          </a:r>
          <a:r>
            <a:rPr lang="zh-CN" altLang="zh-CN" dirty="0"/>
            <a:t>一带一路</a:t>
          </a:r>
          <a:r>
            <a:rPr lang="zh-CN" altLang="en-US" dirty="0"/>
            <a:t>”</a:t>
          </a:r>
          <a:br>
            <a:rPr lang="en-US" altLang="zh-CN" dirty="0"/>
          </a:br>
          <a:r>
            <a:rPr lang="zh-CN" altLang="zh-CN" dirty="0"/>
            <a:t>国家战略</a:t>
          </a:r>
          <a:endParaRPr lang="en-US" altLang="zh-CN" dirty="0"/>
        </a:p>
      </dgm:t>
    </dgm:pt>
    <dgm:pt modelId="{CEE57F72-C962-4480-85DC-FCAAB80AC017}" type="parTrans" cxnId="{A165544A-C51B-47F9-A9D7-2EB7771FC776}">
      <dgm:prSet/>
      <dgm:spPr/>
      <dgm:t>
        <a:bodyPr/>
        <a:lstStyle/>
        <a:p>
          <a:endParaRPr lang="zh-CN" altLang="en-US"/>
        </a:p>
      </dgm:t>
    </dgm:pt>
    <dgm:pt modelId="{73E0AD4B-A871-4648-AA32-6E630C6A959D}" type="sibTrans" cxnId="{A165544A-C51B-47F9-A9D7-2EB7771FC776}">
      <dgm:prSet/>
      <dgm:spPr/>
      <dgm:t>
        <a:bodyPr/>
        <a:lstStyle/>
        <a:p>
          <a:endParaRPr lang="zh-CN" altLang="en-US"/>
        </a:p>
      </dgm:t>
    </dgm:pt>
    <dgm:pt modelId="{4F3849B6-D83B-438C-A9DF-4A12EF5FF5A8}" type="pres">
      <dgm:prSet presAssocID="{5D06B7EF-890A-4664-8402-202F2705CAEE}" presName="Name0" presStyleCnt="0">
        <dgm:presLayoutVars>
          <dgm:chMax val="3"/>
          <dgm:chPref val="1"/>
          <dgm:dir/>
          <dgm:animLvl val="lvl"/>
          <dgm:resizeHandles/>
        </dgm:presLayoutVars>
      </dgm:prSet>
      <dgm:spPr/>
    </dgm:pt>
    <dgm:pt modelId="{C45F6316-936A-423E-B0B8-BCF708E11FF1}" type="pres">
      <dgm:prSet presAssocID="{5D06B7EF-890A-4664-8402-202F2705CAEE}" presName="outerBox" presStyleCnt="0"/>
      <dgm:spPr/>
    </dgm:pt>
    <dgm:pt modelId="{2D2CF1C3-2C5D-4F31-BC2C-AEC0EA3B5273}" type="pres">
      <dgm:prSet presAssocID="{5D06B7EF-890A-4664-8402-202F2705CAEE}" presName="outerBoxParent" presStyleLbl="node1" presStyleIdx="0" presStyleCnt="1" custLinFactNeighborX="-118" custLinFactNeighborY="-7046"/>
      <dgm:spPr/>
    </dgm:pt>
    <dgm:pt modelId="{409B1486-9467-492B-807B-F229E31F9D78}" type="pres">
      <dgm:prSet presAssocID="{5D06B7EF-890A-4664-8402-202F2705CAEE}" presName="outerBoxChildren" presStyleCnt="0"/>
      <dgm:spPr/>
    </dgm:pt>
    <dgm:pt modelId="{0043A202-1234-4AB0-BF81-B6B5228035FE}" type="pres">
      <dgm:prSet presAssocID="{F24A7184-D0FC-4BA2-BDCC-86FD9A0C821B}" presName="oChild" presStyleLbl="fgAcc1" presStyleIdx="0" presStyleCnt="2" custScaleY="86934" custLinFactNeighborY="18823">
        <dgm:presLayoutVars>
          <dgm:bulletEnabled val="1"/>
        </dgm:presLayoutVars>
      </dgm:prSet>
      <dgm:spPr/>
    </dgm:pt>
    <dgm:pt modelId="{8DB9FCF2-43D1-4309-8EDA-CE2F05F71F2A}" type="pres">
      <dgm:prSet presAssocID="{839E8C7E-330C-4F0B-8D56-22A4A515B687}" presName="outerSibTrans" presStyleCnt="0"/>
      <dgm:spPr/>
    </dgm:pt>
    <dgm:pt modelId="{70B4E385-0980-4FE2-AF92-E3FFE2E80890}" type="pres">
      <dgm:prSet presAssocID="{C9A05C90-B96C-4826-A240-44EFF1205D3A}" presName="oChild" presStyleLbl="fgAcc1" presStyleIdx="1" presStyleCnt="2" custScaleY="86934" custLinFactNeighborY="18823">
        <dgm:presLayoutVars>
          <dgm:bulletEnabled val="1"/>
        </dgm:presLayoutVars>
      </dgm:prSet>
      <dgm:spPr/>
    </dgm:pt>
  </dgm:ptLst>
  <dgm:cxnLst>
    <dgm:cxn modelId="{2EC79623-368B-4B8B-95E0-3A51DF1467E9}" type="presOf" srcId="{C9A05C90-B96C-4826-A240-44EFF1205D3A}" destId="{70B4E385-0980-4FE2-AF92-E3FFE2E80890}" srcOrd="0" destOrd="0" presId="urn:microsoft.com/office/officeart/2005/8/layout/target2"/>
    <dgm:cxn modelId="{4D7F3B2B-3D1E-456F-B3A9-B43C6E002335}" srcId="{38CECF6C-1BC9-4270-8B05-B171A57133DB}" destId="{F24A7184-D0FC-4BA2-BDCC-86FD9A0C821B}" srcOrd="0" destOrd="0" parTransId="{58B18FC7-E732-45AE-BE4B-FCA451D40212}" sibTransId="{839E8C7E-330C-4F0B-8D56-22A4A515B687}"/>
    <dgm:cxn modelId="{A165544A-C51B-47F9-A9D7-2EB7771FC776}" srcId="{38CECF6C-1BC9-4270-8B05-B171A57133DB}" destId="{C9A05C90-B96C-4826-A240-44EFF1205D3A}" srcOrd="1" destOrd="0" parTransId="{CEE57F72-C962-4480-85DC-FCAAB80AC017}" sibTransId="{73E0AD4B-A871-4648-AA32-6E630C6A959D}"/>
    <dgm:cxn modelId="{C82A7651-E450-43A4-B7B7-1F61E439522A}" srcId="{5D06B7EF-890A-4664-8402-202F2705CAEE}" destId="{38CECF6C-1BC9-4270-8B05-B171A57133DB}" srcOrd="0" destOrd="0" parTransId="{893CD1B9-59B1-4F1D-907D-C213DA9A7B4B}" sibTransId="{6B967CA5-6F04-42EB-A832-A4418052D7D3}"/>
    <dgm:cxn modelId="{CAEB3762-38B1-4A16-8F21-6F4A6C474204}" type="presOf" srcId="{F24A7184-D0FC-4BA2-BDCC-86FD9A0C821B}" destId="{0043A202-1234-4AB0-BF81-B6B5228035FE}" srcOrd="0" destOrd="0" presId="urn:microsoft.com/office/officeart/2005/8/layout/target2"/>
    <dgm:cxn modelId="{A5297866-7F62-4A69-9596-A1016F8E7823}" type="presOf" srcId="{5D06B7EF-890A-4664-8402-202F2705CAEE}" destId="{4F3849B6-D83B-438C-A9DF-4A12EF5FF5A8}" srcOrd="0" destOrd="0" presId="urn:microsoft.com/office/officeart/2005/8/layout/target2"/>
    <dgm:cxn modelId="{A04B14DF-C114-42E0-BB48-40DE900F2A76}" type="presOf" srcId="{38CECF6C-1BC9-4270-8B05-B171A57133DB}" destId="{2D2CF1C3-2C5D-4F31-BC2C-AEC0EA3B5273}" srcOrd="0" destOrd="0" presId="urn:microsoft.com/office/officeart/2005/8/layout/target2"/>
    <dgm:cxn modelId="{E504F76B-4A8C-4819-88D9-E01A9C2D0F41}" type="presParOf" srcId="{4F3849B6-D83B-438C-A9DF-4A12EF5FF5A8}" destId="{C45F6316-936A-423E-B0B8-BCF708E11FF1}" srcOrd="0" destOrd="0" presId="urn:microsoft.com/office/officeart/2005/8/layout/target2"/>
    <dgm:cxn modelId="{816B974B-7D10-4A2E-B7A6-0FC4788BE4C6}" type="presParOf" srcId="{C45F6316-936A-423E-B0B8-BCF708E11FF1}" destId="{2D2CF1C3-2C5D-4F31-BC2C-AEC0EA3B5273}" srcOrd="0" destOrd="0" presId="urn:microsoft.com/office/officeart/2005/8/layout/target2"/>
    <dgm:cxn modelId="{8A488C31-03C0-4F45-BA28-65CE2AC81F2E}" type="presParOf" srcId="{C45F6316-936A-423E-B0B8-BCF708E11FF1}" destId="{409B1486-9467-492B-807B-F229E31F9D78}" srcOrd="1" destOrd="0" presId="urn:microsoft.com/office/officeart/2005/8/layout/target2"/>
    <dgm:cxn modelId="{46EE2974-17F0-4CF3-BAC8-E49DFBE6DE55}" type="presParOf" srcId="{409B1486-9467-492B-807B-F229E31F9D78}" destId="{0043A202-1234-4AB0-BF81-B6B5228035FE}" srcOrd="0" destOrd="0" presId="urn:microsoft.com/office/officeart/2005/8/layout/target2"/>
    <dgm:cxn modelId="{EF3680D2-ECB8-4B43-8B22-FCF61D34D34C}" type="presParOf" srcId="{409B1486-9467-492B-807B-F229E31F9D78}" destId="{8DB9FCF2-43D1-4309-8EDA-CE2F05F71F2A}" srcOrd="1" destOrd="0" presId="urn:microsoft.com/office/officeart/2005/8/layout/target2"/>
    <dgm:cxn modelId="{36C7ADAF-A471-49B0-8E7D-BED23BE254AF}" type="presParOf" srcId="{409B1486-9467-492B-807B-F229E31F9D78}" destId="{70B4E385-0980-4FE2-AF92-E3FFE2E80890}"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CF1C3-2C5D-4F31-BC2C-AEC0EA3B5273}">
      <dsp:nvSpPr>
        <dsp:cNvPr id="0" name=""/>
        <dsp:cNvSpPr/>
      </dsp:nvSpPr>
      <dsp:spPr>
        <a:xfrm>
          <a:off x="0" y="0"/>
          <a:ext cx="8784976" cy="2592287"/>
        </a:xfrm>
        <a:prstGeom prst="roundRect">
          <a:avLst>
            <a:gd name="adj" fmla="val 8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600377" numCol="1" spcCol="1270" anchor="t" anchorCtr="0">
          <a:noAutofit/>
        </a:bodyPr>
        <a:lstStyle/>
        <a:p>
          <a:pPr marL="0" lvl="0" indent="0" algn="l" defTabSz="1244600">
            <a:lnSpc>
              <a:spcPct val="90000"/>
            </a:lnSpc>
            <a:spcBef>
              <a:spcPct val="0"/>
            </a:spcBef>
            <a:spcAft>
              <a:spcPct val="35000"/>
            </a:spcAft>
            <a:buNone/>
          </a:pPr>
          <a:r>
            <a:rPr lang="zh-CN" altLang="en-US" sz="2800" kern="1200" dirty="0"/>
            <a:t>信息无障碍是指</a:t>
          </a:r>
          <a:r>
            <a:rPr lang="zh-CN" altLang="en-US" sz="2800" b="1" kern="1200" dirty="0">
              <a:solidFill>
                <a:srgbClr val="FFFF00"/>
              </a:solidFill>
            </a:rPr>
            <a:t>任何人</a:t>
          </a:r>
          <a:r>
            <a:rPr lang="zh-CN" altLang="en-US" sz="2800" kern="1200" dirty="0"/>
            <a:t>（无论是健全人还是残疾人，无论是年轻人还是老年人）在</a:t>
          </a:r>
          <a:r>
            <a:rPr lang="zh-CN" altLang="en-US" sz="2800" kern="1200" dirty="0">
              <a:solidFill>
                <a:srgbClr val="FFFF00"/>
              </a:solidFill>
            </a:rPr>
            <a:t>任何情况</a:t>
          </a:r>
          <a:r>
            <a:rPr lang="zh-CN" altLang="en-US" sz="2800" kern="1200" dirty="0"/>
            <a:t>下都能</a:t>
          </a:r>
          <a:r>
            <a:rPr lang="zh-CN" altLang="en-US" sz="2800" kern="1200" dirty="0">
              <a:solidFill>
                <a:srgbClr val="FFFF00"/>
              </a:solidFill>
            </a:rPr>
            <a:t>平等</a:t>
          </a:r>
          <a:r>
            <a:rPr lang="zh-CN" altLang="en-US" sz="2800" kern="1200" dirty="0"/>
            <a:t>、</a:t>
          </a:r>
          <a:r>
            <a:rPr lang="zh-CN" altLang="en-US" sz="2800" kern="1200" dirty="0">
              <a:solidFill>
                <a:srgbClr val="FFFF00"/>
              </a:solidFill>
            </a:rPr>
            <a:t>方便</a:t>
          </a:r>
          <a:r>
            <a:rPr lang="zh-CN" altLang="en-US" sz="2800" kern="1200" dirty="0"/>
            <a:t>地</a:t>
          </a:r>
          <a:r>
            <a:rPr lang="zh-CN" altLang="en-US" sz="2800" kern="1200" dirty="0">
              <a:solidFill>
                <a:srgbClr val="FFFF00"/>
              </a:solidFill>
            </a:rPr>
            <a:t>理解</a:t>
          </a:r>
          <a:r>
            <a:rPr lang="zh-CN" altLang="en-US" sz="2800" kern="1200" dirty="0"/>
            <a:t>、</a:t>
          </a:r>
          <a:r>
            <a:rPr lang="zh-CN" altLang="en-US" sz="2800" kern="1200" dirty="0">
              <a:solidFill>
                <a:srgbClr val="FFFF00"/>
              </a:solidFill>
            </a:rPr>
            <a:t>交互</a:t>
          </a:r>
          <a:r>
            <a:rPr lang="zh-CN" altLang="en-US" sz="2800" kern="1200" dirty="0"/>
            <a:t>和</a:t>
          </a:r>
          <a:r>
            <a:rPr lang="zh-CN" altLang="en-US" sz="2800" kern="1200" dirty="0">
              <a:solidFill>
                <a:srgbClr val="FFFF00"/>
              </a:solidFill>
            </a:rPr>
            <a:t>利用</a:t>
          </a:r>
          <a:r>
            <a:rPr lang="zh-CN" altLang="en-US" sz="2800" kern="1200" dirty="0"/>
            <a:t>信息</a:t>
          </a:r>
        </a:p>
      </dsp:txBody>
      <dsp:txXfrm>
        <a:off x="64537" y="64537"/>
        <a:ext cx="8655902" cy="2463213"/>
      </dsp:txXfrm>
    </dsp:sp>
    <dsp:sp modelId="{0043A202-1234-4AB0-BF81-B6B5228035FE}">
      <dsp:nvSpPr>
        <dsp:cNvPr id="0" name=""/>
        <dsp:cNvSpPr/>
      </dsp:nvSpPr>
      <dsp:spPr>
        <a:xfrm>
          <a:off x="219624" y="1462314"/>
          <a:ext cx="4136188" cy="101411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t>全面建成小康社会，残疾人一个也不能少</a:t>
          </a:r>
          <a:endParaRPr lang="en-US" altLang="zh-CN" sz="2500" kern="1200" dirty="0"/>
        </a:p>
      </dsp:txBody>
      <dsp:txXfrm>
        <a:off x="250811" y="1493501"/>
        <a:ext cx="4073814" cy="951736"/>
      </dsp:txXfrm>
    </dsp:sp>
    <dsp:sp modelId="{70B4E385-0980-4FE2-AF92-E3FFE2E80890}">
      <dsp:nvSpPr>
        <dsp:cNvPr id="0" name=""/>
        <dsp:cNvSpPr/>
      </dsp:nvSpPr>
      <dsp:spPr>
        <a:xfrm>
          <a:off x="4421120" y="1462314"/>
          <a:ext cx="4136188" cy="1014110"/>
        </a:xfrm>
        <a:prstGeom prst="roundRect">
          <a:avLst>
            <a:gd name="adj" fmla="val 105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kern="1200" dirty="0"/>
            <a:t>“</a:t>
          </a:r>
          <a:r>
            <a:rPr lang="zh-CN" altLang="zh-CN" sz="2500" kern="1200" dirty="0"/>
            <a:t>一带一路</a:t>
          </a:r>
          <a:r>
            <a:rPr lang="zh-CN" altLang="en-US" sz="2500" kern="1200" dirty="0"/>
            <a:t>”</a:t>
          </a:r>
          <a:br>
            <a:rPr lang="en-US" altLang="zh-CN" sz="2500" kern="1200" dirty="0"/>
          </a:br>
          <a:r>
            <a:rPr lang="zh-CN" altLang="zh-CN" sz="2500" kern="1200" dirty="0"/>
            <a:t>国家战略</a:t>
          </a:r>
          <a:endParaRPr lang="en-US" altLang="zh-CN" sz="2500" kern="1200" dirty="0"/>
        </a:p>
      </dsp:txBody>
      <dsp:txXfrm>
        <a:off x="4452307" y="1493501"/>
        <a:ext cx="4073814" cy="951736"/>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image" Target="../media/image16.emf"/><Relationship Id="rId1" Type="http://schemas.openxmlformats.org/officeDocument/2006/relationships/image" Target="../media/image15.emf"/><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10A96-3FF5-46C3-8865-29EEDC93DFBC}" type="datetimeFigureOut">
              <a:rPr lang="zh-CN" altLang="en-US" smtClean="0"/>
              <a:pPr/>
              <a:t>2019/5/7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AA88B0-C40F-4F6A-8D2E-1F5D020AE59C}" type="slidenum">
              <a:rPr lang="zh-CN" altLang="en-US" smtClean="0"/>
              <a:pPr/>
              <a:t>‹#›</a:t>
            </a:fld>
            <a:endParaRPr lang="zh-CN" altLang="en-US"/>
          </a:p>
        </p:txBody>
      </p:sp>
    </p:spTree>
    <p:extLst>
      <p:ext uri="{BB962C8B-B14F-4D97-AF65-F5344CB8AC3E}">
        <p14:creationId xmlns:p14="http://schemas.microsoft.com/office/powerpoint/2010/main" val="362869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altLang="zh-CN" sz="1000" dirty="0">
              <a:latin typeface="Arial" charset="0"/>
            </a:endParaRPr>
          </a:p>
        </p:txBody>
      </p:sp>
    </p:spTree>
    <p:extLst>
      <p:ext uri="{BB962C8B-B14F-4D97-AF65-F5344CB8AC3E}">
        <p14:creationId xmlns:p14="http://schemas.microsoft.com/office/powerpoint/2010/main" val="2929897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14</a:t>
            </a:fld>
            <a:endParaRPr lang="zh-CN" altLang="en-US" sz="1200"/>
          </a:p>
        </p:txBody>
      </p:sp>
    </p:spTree>
    <p:extLst>
      <p:ext uri="{BB962C8B-B14F-4D97-AF65-F5344CB8AC3E}">
        <p14:creationId xmlns:p14="http://schemas.microsoft.com/office/powerpoint/2010/main" val="189734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15</a:t>
            </a:fld>
            <a:endParaRPr lang="zh-CN" altLang="en-US" sz="1200"/>
          </a:p>
        </p:txBody>
      </p:sp>
    </p:spTree>
    <p:extLst>
      <p:ext uri="{BB962C8B-B14F-4D97-AF65-F5344CB8AC3E}">
        <p14:creationId xmlns:p14="http://schemas.microsoft.com/office/powerpoint/2010/main" val="86160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16</a:t>
            </a:fld>
            <a:endParaRPr lang="zh-CN" altLang="en-US" sz="1200"/>
          </a:p>
        </p:txBody>
      </p:sp>
    </p:spTree>
    <p:extLst>
      <p:ext uri="{BB962C8B-B14F-4D97-AF65-F5344CB8AC3E}">
        <p14:creationId xmlns:p14="http://schemas.microsoft.com/office/powerpoint/2010/main" val="379252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17</a:t>
            </a:fld>
            <a:endParaRPr lang="zh-CN" altLang="en-US" sz="1200"/>
          </a:p>
        </p:txBody>
      </p:sp>
    </p:spTree>
    <p:extLst>
      <p:ext uri="{BB962C8B-B14F-4D97-AF65-F5344CB8AC3E}">
        <p14:creationId xmlns:p14="http://schemas.microsoft.com/office/powerpoint/2010/main" val="373480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18</a:t>
            </a:fld>
            <a:endParaRPr lang="zh-CN" altLang="en-US" sz="1200"/>
          </a:p>
        </p:txBody>
      </p:sp>
    </p:spTree>
    <p:extLst>
      <p:ext uri="{BB962C8B-B14F-4D97-AF65-F5344CB8AC3E}">
        <p14:creationId xmlns:p14="http://schemas.microsoft.com/office/powerpoint/2010/main" val="191426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19</a:t>
            </a:fld>
            <a:endParaRPr lang="zh-CN" altLang="en-US" sz="1200"/>
          </a:p>
        </p:txBody>
      </p:sp>
    </p:spTree>
    <p:extLst>
      <p:ext uri="{BB962C8B-B14F-4D97-AF65-F5344CB8AC3E}">
        <p14:creationId xmlns:p14="http://schemas.microsoft.com/office/powerpoint/2010/main" val="3617137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20</a:t>
            </a:fld>
            <a:endParaRPr lang="zh-CN" altLang="en-US" sz="1200"/>
          </a:p>
        </p:txBody>
      </p:sp>
    </p:spTree>
    <p:extLst>
      <p:ext uri="{BB962C8B-B14F-4D97-AF65-F5344CB8AC3E}">
        <p14:creationId xmlns:p14="http://schemas.microsoft.com/office/powerpoint/2010/main" val="268133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21</a:t>
            </a:fld>
            <a:endParaRPr lang="zh-CN" altLang="en-US" sz="1200"/>
          </a:p>
        </p:txBody>
      </p:sp>
    </p:spTree>
    <p:extLst>
      <p:ext uri="{BB962C8B-B14F-4D97-AF65-F5344CB8AC3E}">
        <p14:creationId xmlns:p14="http://schemas.microsoft.com/office/powerpoint/2010/main" val="4141179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22</a:t>
            </a:fld>
            <a:endParaRPr lang="zh-CN" altLang="en-US" sz="1200"/>
          </a:p>
        </p:txBody>
      </p:sp>
    </p:spTree>
    <p:extLst>
      <p:ext uri="{BB962C8B-B14F-4D97-AF65-F5344CB8AC3E}">
        <p14:creationId xmlns:p14="http://schemas.microsoft.com/office/powerpoint/2010/main" val="2808670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23</a:t>
            </a:fld>
            <a:endParaRPr lang="zh-CN" altLang="en-US" sz="1200"/>
          </a:p>
        </p:txBody>
      </p:sp>
    </p:spTree>
    <p:extLst>
      <p:ext uri="{BB962C8B-B14F-4D97-AF65-F5344CB8AC3E}">
        <p14:creationId xmlns:p14="http://schemas.microsoft.com/office/powerpoint/2010/main" val="339396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Cnnic</a:t>
            </a:r>
            <a:r>
              <a:rPr lang="zh-CN" altLang="en-US" dirty="0"/>
              <a:t>数据</a:t>
            </a:r>
          </a:p>
        </p:txBody>
      </p:sp>
      <p:sp>
        <p:nvSpPr>
          <p:cNvPr id="4" name="灯片编号占位符 3"/>
          <p:cNvSpPr>
            <a:spLocks noGrp="1"/>
          </p:cNvSpPr>
          <p:nvPr>
            <p:ph type="sldNum" sz="quarter" idx="10"/>
          </p:nvPr>
        </p:nvSpPr>
        <p:spPr/>
        <p:txBody>
          <a:bodyPr/>
          <a:lstStyle/>
          <a:p>
            <a:pPr>
              <a:defRPr/>
            </a:pPr>
            <a:fld id="{2DA2FE8F-345D-4A0E-8CBA-0B6D435B708D}" type="slidenum">
              <a:rPr lang="en-US" altLang="zh-CN" smtClean="0"/>
              <a:pPr>
                <a:defRPr/>
              </a:pPr>
              <a:t>2</a:t>
            </a:fld>
            <a:endParaRPr lang="en-US" altLang="zh-CN"/>
          </a:p>
        </p:txBody>
      </p:sp>
    </p:spTree>
    <p:extLst>
      <p:ext uri="{BB962C8B-B14F-4D97-AF65-F5344CB8AC3E}">
        <p14:creationId xmlns:p14="http://schemas.microsoft.com/office/powerpoint/2010/main" val="416665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24</a:t>
            </a:fld>
            <a:endParaRPr lang="zh-CN" altLang="en-US" sz="1200"/>
          </a:p>
        </p:txBody>
      </p:sp>
    </p:spTree>
    <p:extLst>
      <p:ext uri="{BB962C8B-B14F-4D97-AF65-F5344CB8AC3E}">
        <p14:creationId xmlns:p14="http://schemas.microsoft.com/office/powerpoint/2010/main" val="133427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25</a:t>
            </a:fld>
            <a:endParaRPr lang="zh-CN" altLang="en-US" sz="1200"/>
          </a:p>
        </p:txBody>
      </p:sp>
    </p:spTree>
    <p:extLst>
      <p:ext uri="{BB962C8B-B14F-4D97-AF65-F5344CB8AC3E}">
        <p14:creationId xmlns:p14="http://schemas.microsoft.com/office/powerpoint/2010/main" val="98692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26</a:t>
            </a:fld>
            <a:endParaRPr lang="zh-CN" altLang="en-US" sz="1200"/>
          </a:p>
        </p:txBody>
      </p:sp>
    </p:spTree>
    <p:extLst>
      <p:ext uri="{BB962C8B-B14F-4D97-AF65-F5344CB8AC3E}">
        <p14:creationId xmlns:p14="http://schemas.microsoft.com/office/powerpoint/2010/main" val="1781698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27</a:t>
            </a:fld>
            <a:endParaRPr lang="zh-CN" altLang="en-US" sz="1200"/>
          </a:p>
        </p:txBody>
      </p:sp>
    </p:spTree>
    <p:extLst>
      <p:ext uri="{BB962C8B-B14F-4D97-AF65-F5344CB8AC3E}">
        <p14:creationId xmlns:p14="http://schemas.microsoft.com/office/powerpoint/2010/main" val="3434804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28</a:t>
            </a:fld>
            <a:endParaRPr lang="zh-CN" altLang="en-US" sz="1200"/>
          </a:p>
        </p:txBody>
      </p:sp>
    </p:spTree>
    <p:extLst>
      <p:ext uri="{BB962C8B-B14F-4D97-AF65-F5344CB8AC3E}">
        <p14:creationId xmlns:p14="http://schemas.microsoft.com/office/powerpoint/2010/main" val="1654118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29</a:t>
            </a:fld>
            <a:endParaRPr lang="zh-CN" altLang="en-US" sz="1200"/>
          </a:p>
        </p:txBody>
      </p:sp>
    </p:spTree>
    <p:extLst>
      <p:ext uri="{BB962C8B-B14F-4D97-AF65-F5344CB8AC3E}">
        <p14:creationId xmlns:p14="http://schemas.microsoft.com/office/powerpoint/2010/main" val="848498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30</a:t>
            </a:fld>
            <a:endParaRPr lang="zh-CN" altLang="en-US" sz="1200"/>
          </a:p>
        </p:txBody>
      </p:sp>
    </p:spTree>
    <p:extLst>
      <p:ext uri="{BB962C8B-B14F-4D97-AF65-F5344CB8AC3E}">
        <p14:creationId xmlns:p14="http://schemas.microsoft.com/office/powerpoint/2010/main" val="20663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31</a:t>
            </a:fld>
            <a:endParaRPr lang="zh-CN" altLang="en-US" sz="1200"/>
          </a:p>
        </p:txBody>
      </p:sp>
    </p:spTree>
    <p:extLst>
      <p:ext uri="{BB962C8B-B14F-4D97-AF65-F5344CB8AC3E}">
        <p14:creationId xmlns:p14="http://schemas.microsoft.com/office/powerpoint/2010/main" val="950670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32</a:t>
            </a:fld>
            <a:endParaRPr lang="zh-CN" altLang="en-US" sz="1200"/>
          </a:p>
        </p:txBody>
      </p:sp>
    </p:spTree>
    <p:extLst>
      <p:ext uri="{BB962C8B-B14F-4D97-AF65-F5344CB8AC3E}">
        <p14:creationId xmlns:p14="http://schemas.microsoft.com/office/powerpoint/2010/main" val="113000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33</a:t>
            </a:fld>
            <a:endParaRPr lang="zh-CN" altLang="en-US" sz="1200"/>
          </a:p>
        </p:txBody>
      </p:sp>
    </p:spTree>
    <p:extLst>
      <p:ext uri="{BB962C8B-B14F-4D97-AF65-F5344CB8AC3E}">
        <p14:creationId xmlns:p14="http://schemas.microsoft.com/office/powerpoint/2010/main" val="379431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根据中国残联统计的数据， 残疾人群众，传统</a:t>
            </a:r>
            <a:r>
              <a:rPr lang="en-US" altLang="zh-CN" dirty="0"/>
              <a:t>PC</a:t>
            </a:r>
            <a:r>
              <a:rPr lang="zh-CN" altLang="en-US" dirty="0"/>
              <a:t>的网民大约占比 </a:t>
            </a:r>
            <a:r>
              <a:rPr lang="en-US" altLang="zh-CN" dirty="0"/>
              <a:t>40%</a:t>
            </a:r>
            <a:r>
              <a:rPr lang="zh-CN" altLang="en-US" dirty="0"/>
              <a:t>左右，但得益于各地方的通讯政策，智能手机的占比超过</a:t>
            </a:r>
            <a:r>
              <a:rPr lang="en-US" altLang="zh-CN" dirty="0"/>
              <a:t>70%</a:t>
            </a:r>
            <a:endParaRPr lang="zh-CN" altLang="en-US" dirty="0"/>
          </a:p>
        </p:txBody>
      </p:sp>
      <p:sp>
        <p:nvSpPr>
          <p:cNvPr id="4" name="灯片编号占位符 3"/>
          <p:cNvSpPr>
            <a:spLocks noGrp="1"/>
          </p:cNvSpPr>
          <p:nvPr>
            <p:ph type="sldNum" sz="quarter" idx="10"/>
          </p:nvPr>
        </p:nvSpPr>
        <p:spPr/>
        <p:txBody>
          <a:bodyPr/>
          <a:lstStyle/>
          <a:p>
            <a:pPr>
              <a:defRPr/>
            </a:pPr>
            <a:fld id="{2DA2FE8F-345D-4A0E-8CBA-0B6D435B708D}" type="slidenum">
              <a:rPr lang="en-US" altLang="zh-CN" smtClean="0"/>
              <a:pPr>
                <a:defRPr/>
              </a:pPr>
              <a:t>3</a:t>
            </a:fld>
            <a:endParaRPr lang="en-US" altLang="zh-CN"/>
          </a:p>
        </p:txBody>
      </p:sp>
    </p:spTree>
    <p:extLst>
      <p:ext uri="{BB962C8B-B14F-4D97-AF65-F5344CB8AC3E}">
        <p14:creationId xmlns:p14="http://schemas.microsoft.com/office/powerpoint/2010/main" val="201852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34</a:t>
            </a:fld>
            <a:endParaRPr lang="zh-CN" altLang="en-US" sz="1200"/>
          </a:p>
        </p:txBody>
      </p:sp>
    </p:spTree>
    <p:extLst>
      <p:ext uri="{BB962C8B-B14F-4D97-AF65-F5344CB8AC3E}">
        <p14:creationId xmlns:p14="http://schemas.microsoft.com/office/powerpoint/2010/main" val="209394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35</a:t>
            </a:fld>
            <a:endParaRPr lang="zh-CN" altLang="en-US" sz="1200"/>
          </a:p>
        </p:txBody>
      </p:sp>
    </p:spTree>
    <p:extLst>
      <p:ext uri="{BB962C8B-B14F-4D97-AF65-F5344CB8AC3E}">
        <p14:creationId xmlns:p14="http://schemas.microsoft.com/office/powerpoint/2010/main" val="2122450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36</a:t>
            </a:fld>
            <a:endParaRPr lang="zh-CN" altLang="en-US" sz="1200"/>
          </a:p>
        </p:txBody>
      </p:sp>
    </p:spTree>
    <p:extLst>
      <p:ext uri="{BB962C8B-B14F-4D97-AF65-F5344CB8AC3E}">
        <p14:creationId xmlns:p14="http://schemas.microsoft.com/office/powerpoint/2010/main" val="1913641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37</a:t>
            </a:fld>
            <a:endParaRPr lang="zh-CN" altLang="en-US" sz="1200"/>
          </a:p>
        </p:txBody>
      </p:sp>
    </p:spTree>
    <p:extLst>
      <p:ext uri="{BB962C8B-B14F-4D97-AF65-F5344CB8AC3E}">
        <p14:creationId xmlns:p14="http://schemas.microsoft.com/office/powerpoint/2010/main" val="2499351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38</a:t>
            </a:fld>
            <a:endParaRPr lang="zh-CN" altLang="en-US" sz="1200"/>
          </a:p>
        </p:txBody>
      </p:sp>
    </p:spTree>
    <p:extLst>
      <p:ext uri="{BB962C8B-B14F-4D97-AF65-F5344CB8AC3E}">
        <p14:creationId xmlns:p14="http://schemas.microsoft.com/office/powerpoint/2010/main" val="2424824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39</a:t>
            </a:fld>
            <a:endParaRPr lang="zh-CN" altLang="en-US" sz="1200"/>
          </a:p>
        </p:txBody>
      </p:sp>
    </p:spTree>
    <p:extLst>
      <p:ext uri="{BB962C8B-B14F-4D97-AF65-F5344CB8AC3E}">
        <p14:creationId xmlns:p14="http://schemas.microsoft.com/office/powerpoint/2010/main" val="1192705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40</a:t>
            </a:fld>
            <a:endParaRPr lang="zh-CN" altLang="en-US" sz="1200"/>
          </a:p>
        </p:txBody>
      </p:sp>
    </p:spTree>
    <p:extLst>
      <p:ext uri="{BB962C8B-B14F-4D97-AF65-F5344CB8AC3E}">
        <p14:creationId xmlns:p14="http://schemas.microsoft.com/office/powerpoint/2010/main" val="128277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41</a:t>
            </a:fld>
            <a:endParaRPr lang="zh-CN" altLang="en-US" sz="1200"/>
          </a:p>
        </p:txBody>
      </p:sp>
    </p:spTree>
    <p:extLst>
      <p:ext uri="{BB962C8B-B14F-4D97-AF65-F5344CB8AC3E}">
        <p14:creationId xmlns:p14="http://schemas.microsoft.com/office/powerpoint/2010/main" val="3715634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42</a:t>
            </a:fld>
            <a:endParaRPr lang="zh-CN" altLang="en-US" sz="1200"/>
          </a:p>
        </p:txBody>
      </p:sp>
    </p:spTree>
    <p:extLst>
      <p:ext uri="{BB962C8B-B14F-4D97-AF65-F5344CB8AC3E}">
        <p14:creationId xmlns:p14="http://schemas.microsoft.com/office/powerpoint/2010/main" val="622981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43</a:t>
            </a:fld>
            <a:endParaRPr lang="zh-CN" altLang="en-US" sz="1200"/>
          </a:p>
        </p:txBody>
      </p:sp>
    </p:spTree>
    <p:extLst>
      <p:ext uri="{BB962C8B-B14F-4D97-AF65-F5344CB8AC3E}">
        <p14:creationId xmlns:p14="http://schemas.microsoft.com/office/powerpoint/2010/main" val="264359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1AA88B0-C40F-4F6A-8D2E-1F5D020AE59C}" type="slidenum">
              <a:rPr lang="zh-CN" altLang="en-US" smtClean="0"/>
              <a:pPr/>
              <a:t>4</a:t>
            </a:fld>
            <a:endParaRPr lang="zh-CN" altLang="en-US"/>
          </a:p>
        </p:txBody>
      </p:sp>
    </p:spTree>
    <p:extLst>
      <p:ext uri="{BB962C8B-B14F-4D97-AF65-F5344CB8AC3E}">
        <p14:creationId xmlns:p14="http://schemas.microsoft.com/office/powerpoint/2010/main" val="3542787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44</a:t>
            </a:fld>
            <a:endParaRPr lang="zh-CN" altLang="en-US" sz="1200"/>
          </a:p>
        </p:txBody>
      </p:sp>
    </p:spTree>
    <p:extLst>
      <p:ext uri="{BB962C8B-B14F-4D97-AF65-F5344CB8AC3E}">
        <p14:creationId xmlns:p14="http://schemas.microsoft.com/office/powerpoint/2010/main" val="671607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45</a:t>
            </a:fld>
            <a:endParaRPr lang="zh-CN" altLang="en-US" sz="1200"/>
          </a:p>
        </p:txBody>
      </p:sp>
    </p:spTree>
    <p:extLst>
      <p:ext uri="{BB962C8B-B14F-4D97-AF65-F5344CB8AC3E}">
        <p14:creationId xmlns:p14="http://schemas.microsoft.com/office/powerpoint/2010/main" val="289499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46</a:t>
            </a:fld>
            <a:endParaRPr lang="zh-CN" altLang="en-US" sz="1200"/>
          </a:p>
        </p:txBody>
      </p:sp>
    </p:spTree>
    <p:extLst>
      <p:ext uri="{BB962C8B-B14F-4D97-AF65-F5344CB8AC3E}">
        <p14:creationId xmlns:p14="http://schemas.microsoft.com/office/powerpoint/2010/main" val="1038997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47</a:t>
            </a:fld>
            <a:endParaRPr lang="zh-CN" altLang="en-US" sz="1200"/>
          </a:p>
        </p:txBody>
      </p:sp>
    </p:spTree>
    <p:extLst>
      <p:ext uri="{BB962C8B-B14F-4D97-AF65-F5344CB8AC3E}">
        <p14:creationId xmlns:p14="http://schemas.microsoft.com/office/powerpoint/2010/main" val="181288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i="0" u="none" strike="noStrike" kern="1200" dirty="0">
                <a:solidFill>
                  <a:schemeClr val="tx1"/>
                </a:solidFill>
                <a:effectLst/>
                <a:latin typeface="+mn-lt"/>
                <a:ea typeface="+mn-ea"/>
                <a:cs typeface="+mn-cs"/>
              </a:rPr>
              <a:t>根据规范使用标准</a:t>
            </a:r>
            <a:r>
              <a:rPr lang="en-US" altLang="zh-CN" sz="1200" b="0" i="0" u="none" strike="noStrike" kern="1200" dirty="0">
                <a:solidFill>
                  <a:schemeClr val="tx1"/>
                </a:solidFill>
                <a:effectLst/>
                <a:latin typeface="+mn-lt"/>
                <a:ea typeface="+mn-ea"/>
                <a:cs typeface="+mn-cs"/>
              </a:rPr>
              <a:t>HTML</a:t>
            </a:r>
            <a:r>
              <a:rPr lang="zh-CN" altLang="en-US" sz="1200" b="0" i="0" u="none" strike="noStrike" kern="1200" dirty="0">
                <a:solidFill>
                  <a:schemeClr val="tx1"/>
                </a:solidFill>
                <a:effectLst/>
                <a:latin typeface="+mn-lt"/>
                <a:ea typeface="+mn-ea"/>
                <a:cs typeface="+mn-cs"/>
              </a:rPr>
              <a:t>控件时（例如</a:t>
            </a:r>
            <a:r>
              <a:rPr lang="en-US" altLang="zh-CN" sz="1200" b="0" i="0" u="none" strike="noStrike" kern="1200" dirty="0">
                <a:solidFill>
                  <a:schemeClr val="tx1"/>
                </a:solidFill>
                <a:effectLst/>
                <a:latin typeface="+mn-lt"/>
                <a:ea typeface="+mn-ea"/>
                <a:cs typeface="+mn-cs"/>
              </a:rPr>
              <a:t>HTML5</a:t>
            </a:r>
            <a:r>
              <a:rPr lang="zh-CN" altLang="en-US" sz="1200" b="0" i="0" u="none" strike="noStrike" kern="1200" dirty="0">
                <a:solidFill>
                  <a:schemeClr val="tx1"/>
                </a:solidFill>
                <a:effectLst/>
                <a:latin typeface="+mn-lt"/>
                <a:ea typeface="+mn-ea"/>
                <a:cs typeface="+mn-cs"/>
              </a:rPr>
              <a:t>相应规范），标准</a:t>
            </a:r>
            <a:r>
              <a:rPr lang="en-US" altLang="zh-CN" sz="1200" b="0" i="0" u="none" strike="noStrike" kern="1200" dirty="0">
                <a:solidFill>
                  <a:schemeClr val="tx1"/>
                </a:solidFill>
                <a:effectLst/>
                <a:latin typeface="+mn-lt"/>
                <a:ea typeface="+mn-ea"/>
                <a:cs typeface="+mn-cs"/>
              </a:rPr>
              <a:t>HTML</a:t>
            </a:r>
            <a:r>
              <a:rPr lang="zh-CN" altLang="en-US" sz="1200" b="0" i="0" u="none" strike="noStrike" kern="1200" dirty="0">
                <a:solidFill>
                  <a:schemeClr val="tx1"/>
                </a:solidFill>
                <a:effectLst/>
                <a:latin typeface="+mn-lt"/>
                <a:ea typeface="+mn-ea"/>
                <a:cs typeface="+mn-cs"/>
              </a:rPr>
              <a:t>控件已经满足这一成功标准。</a:t>
            </a: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48</a:t>
            </a:fld>
            <a:endParaRPr lang="zh-CN" altLang="en-US" sz="1200"/>
          </a:p>
        </p:txBody>
      </p:sp>
    </p:spTree>
    <p:extLst>
      <p:ext uri="{BB962C8B-B14F-4D97-AF65-F5344CB8AC3E}">
        <p14:creationId xmlns:p14="http://schemas.microsoft.com/office/powerpoint/2010/main" val="3895327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Cnnic</a:t>
            </a:r>
            <a:r>
              <a:rPr lang="zh-CN" altLang="en-US" dirty="0"/>
              <a:t>数据</a:t>
            </a:r>
          </a:p>
        </p:txBody>
      </p:sp>
      <p:sp>
        <p:nvSpPr>
          <p:cNvPr id="4" name="灯片编号占位符 3"/>
          <p:cNvSpPr>
            <a:spLocks noGrp="1"/>
          </p:cNvSpPr>
          <p:nvPr>
            <p:ph type="sldNum" sz="quarter" idx="10"/>
          </p:nvPr>
        </p:nvSpPr>
        <p:spPr/>
        <p:txBody>
          <a:bodyPr/>
          <a:lstStyle/>
          <a:p>
            <a:pPr>
              <a:defRPr/>
            </a:pPr>
            <a:fld id="{2DA2FE8F-345D-4A0E-8CBA-0B6D435B708D}" type="slidenum">
              <a:rPr lang="en-US" altLang="zh-CN" smtClean="0"/>
              <a:pPr>
                <a:defRPr/>
              </a:pPr>
              <a:t>50</a:t>
            </a:fld>
            <a:endParaRPr lang="en-US" altLang="zh-CN"/>
          </a:p>
        </p:txBody>
      </p:sp>
    </p:spTree>
    <p:extLst>
      <p:ext uri="{BB962C8B-B14F-4D97-AF65-F5344CB8AC3E}">
        <p14:creationId xmlns:p14="http://schemas.microsoft.com/office/powerpoint/2010/main" val="3044127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a:t>
            </a:r>
            <a:r>
              <a:rPr lang="en-US" altLang="zh-CN" dirty="0"/>
              <a:t>2007</a:t>
            </a:r>
            <a:r>
              <a:rPr lang="zh-CN" altLang="en-US" dirty="0"/>
              <a:t>年起，中国残联与国内多所著名院校在残疾人事业理论研究、战略规划、政策咨询方面展开良好合作，与浙江大学也依托两个大型项目探索出了很好的合作模式</a:t>
            </a:r>
          </a:p>
        </p:txBody>
      </p:sp>
      <p:sp>
        <p:nvSpPr>
          <p:cNvPr id="4" name="灯片编号占位符 3"/>
          <p:cNvSpPr>
            <a:spLocks noGrp="1"/>
          </p:cNvSpPr>
          <p:nvPr>
            <p:ph type="sldNum" sz="quarter" idx="10"/>
          </p:nvPr>
        </p:nvSpPr>
        <p:spPr/>
        <p:txBody>
          <a:bodyPr/>
          <a:lstStyle/>
          <a:p>
            <a:fld id="{D9A5305E-6DBB-48D6-A50E-21E896AA56F6}" type="slidenum">
              <a:rPr lang="zh-CN" altLang="en-US" smtClean="0"/>
              <a:t>51</a:t>
            </a:fld>
            <a:endParaRPr lang="zh-CN" altLang="en-US"/>
          </a:p>
        </p:txBody>
      </p:sp>
    </p:spTree>
    <p:extLst>
      <p:ext uri="{BB962C8B-B14F-4D97-AF65-F5344CB8AC3E}">
        <p14:creationId xmlns:p14="http://schemas.microsoft.com/office/powerpoint/2010/main" val="1096111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基于信息技术对残疾人事业发展的重要推动作用和残疾人跨越信息鸿沟的迫切需求，中国残联与浙江大学于</a:t>
            </a:r>
            <a:r>
              <a:rPr lang="en-US" altLang="zh-CN" dirty="0"/>
              <a:t>2009</a:t>
            </a:r>
            <a:r>
              <a:rPr lang="zh-CN" altLang="en-US" dirty="0"/>
              <a:t>年</a:t>
            </a:r>
            <a:r>
              <a:rPr lang="en-US" altLang="zh-CN" dirty="0"/>
              <a:t>1</a:t>
            </a:r>
            <a:r>
              <a:rPr lang="zh-CN" altLang="en-US" dirty="0"/>
              <a:t>月共同创办了中国残疾人信息和无障碍技术研究中心，这是中国残联与系统外单位成立的第一个技术研究中心，也是残疾人事业信息化和信息无障碍领域的跨学科研究机构。</a:t>
            </a:r>
          </a:p>
        </p:txBody>
      </p:sp>
      <p:sp>
        <p:nvSpPr>
          <p:cNvPr id="4" name="灯片编号占位符 3"/>
          <p:cNvSpPr>
            <a:spLocks noGrp="1"/>
          </p:cNvSpPr>
          <p:nvPr>
            <p:ph type="sldNum" sz="quarter" idx="10"/>
          </p:nvPr>
        </p:nvSpPr>
        <p:spPr/>
        <p:txBody>
          <a:bodyPr/>
          <a:lstStyle/>
          <a:p>
            <a:fld id="{D9A5305E-6DBB-48D6-A50E-21E896AA56F6}" type="slidenum">
              <a:rPr lang="zh-CN" altLang="en-US" smtClean="0"/>
              <a:t>52</a:t>
            </a:fld>
            <a:endParaRPr lang="zh-CN" altLang="en-US"/>
          </a:p>
        </p:txBody>
      </p:sp>
    </p:spTree>
    <p:extLst>
      <p:ext uri="{BB962C8B-B14F-4D97-AF65-F5344CB8AC3E}">
        <p14:creationId xmlns:p14="http://schemas.microsoft.com/office/powerpoint/2010/main" val="2242149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基于信息技术对残疾人事业发展的重要推动作用和残疾人跨越信息鸿沟的迫切需求，中国残联与浙江大学于</a:t>
            </a:r>
            <a:r>
              <a:rPr lang="en-US" altLang="zh-CN" dirty="0"/>
              <a:t>2009</a:t>
            </a:r>
            <a:r>
              <a:rPr lang="zh-CN" altLang="en-US" dirty="0"/>
              <a:t>年</a:t>
            </a:r>
            <a:r>
              <a:rPr lang="en-US" altLang="zh-CN" dirty="0"/>
              <a:t>1</a:t>
            </a:r>
            <a:r>
              <a:rPr lang="zh-CN" altLang="en-US" dirty="0"/>
              <a:t>月共同创办了中国残疾人信息和无障碍技术研究中心，这是中国残联与系统外单位成立的第一个技术研究中心，也是残疾人事业信息化和信息无障碍领域的跨学科研究机构。</a:t>
            </a:r>
          </a:p>
        </p:txBody>
      </p:sp>
      <p:sp>
        <p:nvSpPr>
          <p:cNvPr id="4" name="灯片编号占位符 3"/>
          <p:cNvSpPr>
            <a:spLocks noGrp="1"/>
          </p:cNvSpPr>
          <p:nvPr>
            <p:ph type="sldNum" sz="quarter" idx="10"/>
          </p:nvPr>
        </p:nvSpPr>
        <p:spPr/>
        <p:txBody>
          <a:bodyPr/>
          <a:lstStyle/>
          <a:p>
            <a:fld id="{D9A5305E-6DBB-48D6-A50E-21E896AA56F6}" type="slidenum">
              <a:rPr lang="zh-CN" altLang="en-US" smtClean="0"/>
              <a:t>53</a:t>
            </a:fld>
            <a:endParaRPr lang="zh-CN" altLang="en-US"/>
          </a:p>
        </p:txBody>
      </p:sp>
    </p:spTree>
    <p:extLst>
      <p:ext uri="{BB962C8B-B14F-4D97-AF65-F5344CB8AC3E}">
        <p14:creationId xmlns:p14="http://schemas.microsoft.com/office/powerpoint/2010/main" val="3322182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5305E-6DBB-48D6-A50E-21E896AA56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73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信息无障碍是互联网</a:t>
            </a:r>
            <a:r>
              <a:rPr lang="en-US" altLang="zh-CN" dirty="0"/>
              <a:t>+</a:t>
            </a:r>
            <a:r>
              <a:rPr lang="zh-CN" altLang="en-US" dirty="0"/>
              <a:t>时代残疾人与主流社会的桥梁，这个桥修得好，上面既可以跑汽车，也可以跑火车，比如杭州钱塘江上面的钱江二桥，如果修的不好，就像杭州的三桥，经常搞维护、大修，最差的情况是没有桥，根本无法跨越</a:t>
            </a:r>
          </a:p>
        </p:txBody>
      </p:sp>
      <p:sp>
        <p:nvSpPr>
          <p:cNvPr id="65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宋体" charset="-122"/>
              </a:defRPr>
            </a:lvl1pPr>
            <a:lvl2pPr marL="742950" indent="-285750" eaLnBrk="0" hangingPunct="0">
              <a:spcBef>
                <a:spcPct val="30000"/>
              </a:spcBef>
              <a:defRPr sz="1200">
                <a:solidFill>
                  <a:schemeClr val="tx1"/>
                </a:solidFill>
                <a:latin typeface="Calibri" pitchFamily="34" charset="0"/>
                <a:ea typeface="宋体" charset="-122"/>
              </a:defRPr>
            </a:lvl2pPr>
            <a:lvl3pPr marL="1143000" indent="-228600" eaLnBrk="0" hangingPunct="0">
              <a:spcBef>
                <a:spcPct val="30000"/>
              </a:spcBef>
              <a:defRPr sz="1200">
                <a:solidFill>
                  <a:schemeClr val="tx1"/>
                </a:solidFill>
                <a:latin typeface="Calibri" pitchFamily="34" charset="0"/>
                <a:ea typeface="宋体" charset="-122"/>
              </a:defRPr>
            </a:lvl3pPr>
            <a:lvl4pPr marL="1600200" indent="-228600" eaLnBrk="0" hangingPunct="0">
              <a:spcBef>
                <a:spcPct val="30000"/>
              </a:spcBef>
              <a:defRPr sz="1200">
                <a:solidFill>
                  <a:schemeClr val="tx1"/>
                </a:solidFill>
                <a:latin typeface="Calibri" pitchFamily="34" charset="0"/>
                <a:ea typeface="宋体" charset="-122"/>
              </a:defRPr>
            </a:lvl4pPr>
            <a:lvl5pPr marL="2057400" indent="-228600" eaLnBrk="0" hangingPunct="0">
              <a:spcBef>
                <a:spcPct val="30000"/>
              </a:spcBef>
              <a:defRPr sz="1200">
                <a:solidFill>
                  <a:schemeClr val="tx1"/>
                </a:solidFill>
                <a:latin typeface="Calibri" pitchFamily="34" charset="0"/>
                <a:ea typeface="宋体"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charset="-122"/>
              </a:defRPr>
            </a:lvl9pPr>
          </a:lstStyle>
          <a:p>
            <a:pPr eaLnBrk="1" hangingPunct="1">
              <a:spcBef>
                <a:spcPct val="0"/>
              </a:spcBef>
            </a:pPr>
            <a:fld id="{B3FE1E67-52ED-4664-8DA3-CCB2F59E4B06}" type="slidenum">
              <a:rPr lang="zh-CN" altLang="en-US" smtClean="0"/>
              <a:pPr eaLnBrk="1" hangingPunct="1">
                <a:spcBef>
                  <a:spcPct val="0"/>
                </a:spcBef>
              </a:pPr>
              <a:t>8</a:t>
            </a:fld>
            <a:endParaRPr lang="zh-CN" altLang="en-US"/>
          </a:p>
        </p:txBody>
      </p:sp>
    </p:spTree>
    <p:extLst>
      <p:ext uri="{BB962C8B-B14F-4D97-AF65-F5344CB8AC3E}">
        <p14:creationId xmlns:p14="http://schemas.microsoft.com/office/powerpoint/2010/main" val="40666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1AA88B0-C40F-4F6A-8D2E-1F5D020AE59C}" type="slidenum">
              <a:rPr lang="zh-CN" altLang="en-US" smtClean="0"/>
              <a:pPr/>
              <a:t>10</a:t>
            </a:fld>
            <a:endParaRPr lang="zh-CN" altLang="en-US"/>
          </a:p>
        </p:txBody>
      </p:sp>
    </p:spTree>
    <p:extLst>
      <p:ext uri="{BB962C8B-B14F-4D97-AF65-F5344CB8AC3E}">
        <p14:creationId xmlns:p14="http://schemas.microsoft.com/office/powerpoint/2010/main" val="33874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11</a:t>
            </a:fld>
            <a:endParaRPr lang="zh-CN" altLang="en-US" sz="1200"/>
          </a:p>
        </p:txBody>
      </p:sp>
    </p:spTree>
    <p:extLst>
      <p:ext uri="{BB962C8B-B14F-4D97-AF65-F5344CB8AC3E}">
        <p14:creationId xmlns:p14="http://schemas.microsoft.com/office/powerpoint/2010/main" val="318457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12</a:t>
            </a:fld>
            <a:endParaRPr lang="zh-CN" altLang="en-US" sz="1200"/>
          </a:p>
        </p:txBody>
      </p:sp>
    </p:spTree>
    <p:extLst>
      <p:ext uri="{BB962C8B-B14F-4D97-AF65-F5344CB8AC3E}">
        <p14:creationId xmlns:p14="http://schemas.microsoft.com/office/powerpoint/2010/main" val="100004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zh-CN" sz="1200" kern="100" dirty="0">
              <a:effectLst/>
              <a:latin typeface="仿宋" charset="0"/>
              <a:cs typeface="Times New Roman" charset="0"/>
            </a:endParaRPr>
          </a:p>
        </p:txBody>
      </p:sp>
      <p:sp>
        <p:nvSpPr>
          <p:cNvPr id="727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ea typeface="宋体" charset="-122"/>
              </a:defRPr>
            </a:lvl1pPr>
            <a:lvl2pPr marL="742950" indent="-285750" eaLnBrk="0" hangingPunct="0">
              <a:defRPr sz="2800">
                <a:solidFill>
                  <a:schemeClr val="tx1"/>
                </a:solidFill>
                <a:latin typeface="Arial" charset="0"/>
                <a:ea typeface="宋体" charset="-122"/>
              </a:defRPr>
            </a:lvl2pPr>
            <a:lvl3pPr marL="1143000" indent="-228600" eaLnBrk="0" hangingPunct="0">
              <a:defRPr sz="2800">
                <a:solidFill>
                  <a:schemeClr val="tx1"/>
                </a:solidFill>
                <a:latin typeface="Arial" charset="0"/>
                <a:ea typeface="宋体" charset="-122"/>
              </a:defRPr>
            </a:lvl3pPr>
            <a:lvl4pPr marL="1600200" indent="-228600" eaLnBrk="0" hangingPunct="0">
              <a:defRPr sz="2800">
                <a:solidFill>
                  <a:schemeClr val="tx1"/>
                </a:solidFill>
                <a:latin typeface="Arial" charset="0"/>
                <a:ea typeface="宋体" charset="-122"/>
              </a:defRPr>
            </a:lvl4pPr>
            <a:lvl5pPr marL="2057400" indent="-228600" eaLnBrk="0" hangingPunct="0">
              <a:defRPr sz="2800">
                <a:solidFill>
                  <a:schemeClr val="tx1"/>
                </a:solidFill>
                <a:latin typeface="Arial" charset="0"/>
                <a:ea typeface="宋体" charset="-122"/>
              </a:defRPr>
            </a:lvl5pPr>
            <a:lvl6pPr marL="2514600" indent="-228600" eaLnBrk="0" fontAlgn="base" hangingPunct="0">
              <a:spcBef>
                <a:spcPct val="0"/>
              </a:spcBef>
              <a:spcAft>
                <a:spcPct val="0"/>
              </a:spcAft>
              <a:defRPr sz="2800">
                <a:solidFill>
                  <a:schemeClr val="tx1"/>
                </a:solidFill>
                <a:latin typeface="Arial" charset="0"/>
                <a:ea typeface="宋体" charset="-122"/>
              </a:defRPr>
            </a:lvl6pPr>
            <a:lvl7pPr marL="2971800" indent="-228600" eaLnBrk="0" fontAlgn="base" hangingPunct="0">
              <a:spcBef>
                <a:spcPct val="0"/>
              </a:spcBef>
              <a:spcAft>
                <a:spcPct val="0"/>
              </a:spcAft>
              <a:defRPr sz="2800">
                <a:solidFill>
                  <a:schemeClr val="tx1"/>
                </a:solidFill>
                <a:latin typeface="Arial" charset="0"/>
                <a:ea typeface="宋体" charset="-122"/>
              </a:defRPr>
            </a:lvl7pPr>
            <a:lvl8pPr marL="3429000" indent="-228600" eaLnBrk="0" fontAlgn="base" hangingPunct="0">
              <a:spcBef>
                <a:spcPct val="0"/>
              </a:spcBef>
              <a:spcAft>
                <a:spcPct val="0"/>
              </a:spcAft>
              <a:defRPr sz="2800">
                <a:solidFill>
                  <a:schemeClr val="tx1"/>
                </a:solidFill>
                <a:latin typeface="Arial" charset="0"/>
                <a:ea typeface="宋体" charset="-122"/>
              </a:defRPr>
            </a:lvl8pPr>
            <a:lvl9pPr marL="3886200" indent="-228600" eaLnBrk="0" fontAlgn="base" hangingPunct="0">
              <a:spcBef>
                <a:spcPct val="0"/>
              </a:spcBef>
              <a:spcAft>
                <a:spcPct val="0"/>
              </a:spcAft>
              <a:defRPr sz="2800">
                <a:solidFill>
                  <a:schemeClr val="tx1"/>
                </a:solidFill>
                <a:latin typeface="Arial" charset="0"/>
                <a:ea typeface="宋体" charset="-122"/>
              </a:defRPr>
            </a:lvl9pPr>
          </a:lstStyle>
          <a:p>
            <a:pPr eaLnBrk="1" hangingPunct="1"/>
            <a:fld id="{0DC2687B-CCC2-436B-9C82-00A61BC5FADD}" type="slidenum">
              <a:rPr lang="zh-CN" altLang="en-US" sz="1200" smtClean="0"/>
              <a:pPr eaLnBrk="1" hangingPunct="1"/>
              <a:t>13</a:t>
            </a:fld>
            <a:endParaRPr lang="zh-CN" altLang="en-US" sz="1200"/>
          </a:p>
        </p:txBody>
      </p:sp>
    </p:spTree>
    <p:extLst>
      <p:ext uri="{BB962C8B-B14F-4D97-AF65-F5344CB8AC3E}">
        <p14:creationId xmlns:p14="http://schemas.microsoft.com/office/powerpoint/2010/main" val="385884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34147" name="Rectangle 3"/>
          <p:cNvSpPr>
            <a:spLocks noGrp="1" noChangeArrowheads="1"/>
          </p:cNvSpPr>
          <p:nvPr>
            <p:ph type="ctrTitle"/>
          </p:nvPr>
        </p:nvSpPr>
        <p:spPr>
          <a:xfrm>
            <a:off x="1600200" y="1219200"/>
            <a:ext cx="7315200" cy="1470025"/>
          </a:xfrm>
        </p:spPr>
        <p:txBody>
          <a:bodyPr/>
          <a:lstStyle>
            <a:lvl1pPr>
              <a:defRPr sz="4000"/>
            </a:lvl1pPr>
          </a:lstStyle>
          <a:p>
            <a:r>
              <a:rPr lang="zh-CN" altLang="en-US"/>
              <a:t>单击此处编辑母版标题样式</a:t>
            </a:r>
          </a:p>
        </p:txBody>
      </p:sp>
      <p:sp>
        <p:nvSpPr>
          <p:cNvPr id="134148" name="Rectangle 4"/>
          <p:cNvSpPr>
            <a:spLocks noGrp="1" noChangeArrowheads="1"/>
          </p:cNvSpPr>
          <p:nvPr>
            <p:ph type="subTitle" idx="1"/>
          </p:nvPr>
        </p:nvSpPr>
        <p:spPr>
          <a:xfrm>
            <a:off x="1371600" y="34290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4" name="Rectangle 5"/>
          <p:cNvSpPr>
            <a:spLocks noGrp="1" noChangeArrowheads="1"/>
          </p:cNvSpPr>
          <p:nvPr>
            <p:ph type="dt" sz="half" idx="10"/>
          </p:nvPr>
        </p:nvSpPr>
        <p:spPr/>
        <p:txBody>
          <a:bodyPr/>
          <a:lstStyle>
            <a:lvl1pPr>
              <a:defRPr/>
            </a:lvl1pPr>
          </a:lstStyle>
          <a:p>
            <a:pPr>
              <a:defRPr/>
            </a:pPr>
            <a:endParaRPr lang="en-US" altLang="zh-CN">
              <a:solidFill>
                <a:prstClr val="black"/>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ltLang="zh-CN">
              <a:solidFill>
                <a:prstClr val="black"/>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433B1EF-3BA1-4FD7-812F-0C2B76389BA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210002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AD204C-F8C3-4BFE-8366-1CBF1718BFDE}"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95225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1261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0"/>
            <a:ext cx="6019800" cy="61261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16419-9A37-4A7F-83B0-CC849F3B1629}"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46029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77724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76EFE-AD07-41B4-8CB1-9F70DA53BFE2}"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75675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连接符 3"/>
          <p:cNvCxnSpPr/>
          <p:nvPr userDrawn="1"/>
        </p:nvCxnSpPr>
        <p:spPr>
          <a:xfrm rot="10800000">
            <a:off x="2057400" y="1143000"/>
            <a:ext cx="7086600" cy="1588"/>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solidFill>
                <a:prstClr val="black"/>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solidFill>
            </a:endParaRPr>
          </a:p>
        </p:txBody>
      </p:sp>
      <p:sp>
        <p:nvSpPr>
          <p:cNvPr id="7" name="灯片编号占位符 5"/>
          <p:cNvSpPr>
            <a:spLocks noGrp="1"/>
          </p:cNvSpPr>
          <p:nvPr>
            <p:ph type="sldNum" sz="quarter" idx="12"/>
          </p:nvPr>
        </p:nvSpPr>
        <p:spPr/>
        <p:txBody>
          <a:bodyPr/>
          <a:lstStyle>
            <a:lvl1pPr>
              <a:defRPr/>
            </a:lvl1pPr>
          </a:lstStyle>
          <a:p>
            <a:pPr>
              <a:defRPr/>
            </a:pPr>
            <a:fld id="{D8036FF2-9BCB-4CD0-BFFF-80773135ED4C}"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20192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251C7-D98C-4A2C-8B0A-487A5AD0EAB8}"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30885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72F424-CD1D-4A74-ACE2-421D74FB4608}"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38449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D7648E-F596-4B65-AD29-A492BFFAD5D0}"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258366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447F50-9385-437B-87F0-EADBAE895B72}"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413573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a:xfrm>
            <a:off x="8305800" y="0"/>
            <a:ext cx="381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
        <p:nvSpPr>
          <p:cNvPr id="3" name="矩形 2"/>
          <p:cNvSpPr/>
          <p:nvPr userDrawn="1"/>
        </p:nvSpPr>
        <p:spPr>
          <a:xfrm>
            <a:off x="8763000" y="0"/>
            <a:ext cx="381000" cy="76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
        <p:nvSpPr>
          <p:cNvPr id="4" name="矩形 3"/>
          <p:cNvSpPr/>
          <p:nvPr userDrawn="1"/>
        </p:nvSpPr>
        <p:spPr>
          <a:xfrm>
            <a:off x="7848600" y="0"/>
            <a:ext cx="3810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
        <p:nvSpPr>
          <p:cNvPr id="5" name="日期占位符 1"/>
          <p:cNvSpPr>
            <a:spLocks noGrp="1"/>
          </p:cNvSpPr>
          <p:nvPr>
            <p:ph type="dt" sz="half" idx="10"/>
          </p:nvPr>
        </p:nvSpPr>
        <p:spPr/>
        <p:txBody>
          <a:bodyPr/>
          <a:lstStyle>
            <a:lvl1pPr>
              <a:defRPr/>
            </a:lvl1pPr>
          </a:lstStyle>
          <a:p>
            <a:pPr>
              <a:defRPr/>
            </a:pPr>
            <a:endParaRPr lang="en-US" altLang="zh-CN">
              <a:solidFill>
                <a:prstClr val="black"/>
              </a:solidFill>
            </a:endParaRPr>
          </a:p>
        </p:txBody>
      </p:sp>
      <p:sp>
        <p:nvSpPr>
          <p:cNvPr id="6" name="页脚占位符 2"/>
          <p:cNvSpPr>
            <a:spLocks noGrp="1"/>
          </p:cNvSpPr>
          <p:nvPr>
            <p:ph type="ftr" sz="quarter" idx="11"/>
          </p:nvPr>
        </p:nvSpPr>
        <p:spPr/>
        <p:txBody>
          <a:bodyPr/>
          <a:lstStyle>
            <a:lvl1pPr>
              <a:defRPr/>
            </a:lvl1pPr>
          </a:lstStyle>
          <a:p>
            <a:pPr>
              <a:defRPr/>
            </a:pPr>
            <a:endParaRPr lang="en-US" altLang="zh-CN">
              <a:solidFill>
                <a:prstClr val="black"/>
              </a:solidFill>
            </a:endParaRPr>
          </a:p>
        </p:txBody>
      </p:sp>
      <p:sp>
        <p:nvSpPr>
          <p:cNvPr id="7" name="灯片编号占位符 3"/>
          <p:cNvSpPr>
            <a:spLocks noGrp="1"/>
          </p:cNvSpPr>
          <p:nvPr>
            <p:ph type="sldNum" sz="quarter" idx="12"/>
          </p:nvPr>
        </p:nvSpPr>
        <p:spPr/>
        <p:txBody>
          <a:bodyPr/>
          <a:lstStyle>
            <a:lvl1pPr>
              <a:defRPr/>
            </a:lvl1pPr>
          </a:lstStyle>
          <a:p>
            <a:pPr>
              <a:defRPr/>
            </a:pPr>
            <a:fld id="{899B5CE2-61E1-43AD-9D3C-0511B3EDEC0F}"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38895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D9972A-09FE-45B7-A9D5-00DE8275C410}"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357543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BF9909-A29E-4EEA-8750-40962C058399}"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141469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398"/>
            <a:ext cx="8507288" cy="9906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457200" y="1219198"/>
            <a:ext cx="8229600" cy="4906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defRPr>
            </a:lvl1pPr>
          </a:lstStyle>
          <a:p>
            <a:pPr fontAlgn="base">
              <a:spcBef>
                <a:spcPct val="0"/>
              </a:spcBef>
              <a:spcAft>
                <a:spcPct val="0"/>
              </a:spcAft>
              <a:defRPr/>
            </a:pPr>
            <a:endParaRPr lang="en-US" altLang="zh-CN">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fontAlgn="base">
              <a:spcBef>
                <a:spcPct val="0"/>
              </a:spcBef>
              <a:spcAft>
                <a:spcPct val="0"/>
              </a:spcAft>
              <a:defRPr/>
            </a:pPr>
            <a:endParaRPr lang="en-US" altLang="zh-CN">
              <a:solidFill>
                <a:prstClr val="black"/>
              </a:solidFill>
            </a:endParaRPr>
          </a:p>
        </p:txBody>
      </p:sp>
      <p:sp>
        <p:nvSpPr>
          <p:cNvPr id="1030" name="Rectangle 6"/>
          <p:cNvSpPr>
            <a:spLocks noGrp="1" noChangeArrowheads="1"/>
          </p:cNvSpPr>
          <p:nvPr>
            <p:ph type="sldNum" sz="quarter" idx="4"/>
          </p:nvPr>
        </p:nvSpPr>
        <p:spPr bwMode="auto">
          <a:xfrm>
            <a:off x="6902896" y="6493881"/>
            <a:ext cx="2133600" cy="2371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defRPr>
            </a:lvl1pPr>
          </a:lstStyle>
          <a:p>
            <a:pPr fontAlgn="base">
              <a:spcBef>
                <a:spcPct val="0"/>
              </a:spcBef>
              <a:spcAft>
                <a:spcPct val="0"/>
              </a:spcAft>
              <a:defRPr/>
            </a:pPr>
            <a:fld id="{C967152A-4F48-4B1B-AFAD-72F84277EBC0}" type="slidenum">
              <a:rPr lang="en-US" altLang="zh-CN">
                <a:solidFill>
                  <a:prstClr val="black"/>
                </a:solidFill>
              </a:rPr>
              <a:pPr fontAlgn="base">
                <a:spcBef>
                  <a:spcPct val="0"/>
                </a:spcBef>
                <a:spcAft>
                  <a:spcPct val="0"/>
                </a:spcAft>
                <a:defRPr/>
              </a:pPr>
              <a:t>‹#›</a:t>
            </a:fld>
            <a:endParaRPr lang="en-US" altLang="zh-CN">
              <a:solidFill>
                <a:prstClr val="black"/>
              </a:solidFill>
            </a:endParaRPr>
          </a:p>
        </p:txBody>
      </p:sp>
      <p:grpSp>
        <p:nvGrpSpPr>
          <p:cNvPr id="1031" name="Group 31"/>
          <p:cNvGrpSpPr>
            <a:grpSpLocks/>
          </p:cNvGrpSpPr>
          <p:nvPr/>
        </p:nvGrpSpPr>
        <p:grpSpPr bwMode="auto">
          <a:xfrm>
            <a:off x="457200" y="6176963"/>
            <a:ext cx="8666163" cy="681037"/>
            <a:chOff x="288" y="3891"/>
            <a:chExt cx="5459" cy="429"/>
          </a:xfrm>
        </p:grpSpPr>
        <p:pic>
          <p:nvPicPr>
            <p:cNvPr id="1036" name="Picture 8" descr="E:\T-temp\样式库\logo\图片7副本.png"/>
            <p:cNvPicPr>
              <a:picLocks noChangeAspect="1" noChangeArrowheads="1"/>
            </p:cNvPicPr>
            <p:nvPr userDrawn="1"/>
          </p:nvPicPr>
          <p:blipFill>
            <a:blip r:embed="rId14" cstate="print"/>
            <a:srcRect/>
            <a:stretch>
              <a:fillRect/>
            </a:stretch>
          </p:blipFill>
          <p:spPr bwMode="auto">
            <a:xfrm>
              <a:off x="4800" y="3891"/>
              <a:ext cx="947" cy="429"/>
            </a:xfrm>
            <a:prstGeom prst="rect">
              <a:avLst/>
            </a:prstGeom>
            <a:noFill/>
            <a:ln w="9525">
              <a:noFill/>
              <a:miter lim="800000"/>
              <a:headEnd/>
              <a:tailEnd/>
            </a:ln>
          </p:spPr>
        </p:pic>
        <p:sp>
          <p:nvSpPr>
            <p:cNvPr id="1037" name="Line 19"/>
            <p:cNvSpPr>
              <a:spLocks noChangeShapeType="1"/>
            </p:cNvSpPr>
            <p:nvPr userDrawn="1"/>
          </p:nvSpPr>
          <p:spPr bwMode="auto">
            <a:xfrm>
              <a:off x="2592" y="4224"/>
              <a:ext cx="2264" cy="0"/>
            </a:xfrm>
            <a:prstGeom prst="line">
              <a:avLst/>
            </a:prstGeom>
            <a:noFill/>
            <a:ln w="19050">
              <a:solidFill>
                <a:srgbClr val="920000"/>
              </a:solidFill>
              <a:round/>
              <a:headEnd/>
              <a:tailEnd/>
            </a:ln>
          </p:spPr>
          <p:txBody>
            <a:bodyPr/>
            <a:lstStyle/>
            <a:p>
              <a:pPr fontAlgn="base">
                <a:spcBef>
                  <a:spcPct val="0"/>
                </a:spcBef>
                <a:spcAft>
                  <a:spcPct val="0"/>
                </a:spcAft>
              </a:pPr>
              <a:endParaRPr lang="zh-CN" altLang="en-US" sz="2800">
                <a:solidFill>
                  <a:prstClr val="black"/>
                </a:solidFill>
                <a:ea typeface="宋体" pitchFamily="2" charset="-122"/>
              </a:endParaRPr>
            </a:p>
          </p:txBody>
        </p:sp>
        <p:sp>
          <p:nvSpPr>
            <p:cNvPr id="1038" name="Line 29"/>
            <p:cNvSpPr>
              <a:spLocks noChangeShapeType="1"/>
            </p:cNvSpPr>
            <p:nvPr userDrawn="1"/>
          </p:nvSpPr>
          <p:spPr bwMode="auto">
            <a:xfrm>
              <a:off x="288" y="4272"/>
              <a:ext cx="4704" cy="0"/>
            </a:xfrm>
            <a:prstGeom prst="line">
              <a:avLst/>
            </a:prstGeom>
            <a:noFill/>
            <a:ln w="19050">
              <a:solidFill>
                <a:srgbClr val="920000"/>
              </a:solidFill>
              <a:round/>
              <a:headEnd/>
              <a:tailEnd/>
            </a:ln>
          </p:spPr>
          <p:txBody>
            <a:bodyPr/>
            <a:lstStyle/>
            <a:p>
              <a:pPr fontAlgn="base">
                <a:spcBef>
                  <a:spcPct val="0"/>
                </a:spcBef>
                <a:spcAft>
                  <a:spcPct val="0"/>
                </a:spcAft>
              </a:pPr>
              <a:endParaRPr lang="zh-CN" altLang="en-US" sz="2800">
                <a:solidFill>
                  <a:prstClr val="black"/>
                </a:solidFill>
                <a:ea typeface="宋体" pitchFamily="2" charset="-122"/>
              </a:endParaRPr>
            </a:p>
          </p:txBody>
        </p:sp>
      </p:grpSp>
      <p:cxnSp>
        <p:nvCxnSpPr>
          <p:cNvPr id="12" name="直接连接符 11"/>
          <p:cNvCxnSpPr/>
          <p:nvPr/>
        </p:nvCxnSpPr>
        <p:spPr>
          <a:xfrm rot="10800000">
            <a:off x="2057400" y="1143000"/>
            <a:ext cx="7086600" cy="1588"/>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8305800" y="0"/>
            <a:ext cx="381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
        <p:nvSpPr>
          <p:cNvPr id="14" name="矩形 13"/>
          <p:cNvSpPr/>
          <p:nvPr/>
        </p:nvSpPr>
        <p:spPr>
          <a:xfrm>
            <a:off x="8763000" y="0"/>
            <a:ext cx="381000" cy="76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
        <p:nvSpPr>
          <p:cNvPr id="15" name="矩形 14"/>
          <p:cNvSpPr/>
          <p:nvPr/>
        </p:nvSpPr>
        <p:spPr>
          <a:xfrm>
            <a:off x="7848600" y="0"/>
            <a:ext cx="3810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800">
              <a:solidFill>
                <a:prstClr val="white"/>
              </a:solidFill>
            </a:endParaRPr>
          </a:p>
        </p:txBody>
      </p:sp>
    </p:spTree>
    <p:extLst>
      <p:ext uri="{BB962C8B-B14F-4D97-AF65-F5344CB8AC3E}">
        <p14:creationId xmlns:p14="http://schemas.microsoft.com/office/powerpoint/2010/main" val="38953821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rtl="0" eaLnBrk="0" fontAlgn="base" hangingPunct="0">
        <a:spcBef>
          <a:spcPct val="0"/>
        </a:spcBef>
        <a:spcAft>
          <a:spcPct val="0"/>
        </a:spcAft>
        <a:defRPr sz="3800" b="1">
          <a:solidFill>
            <a:schemeClr val="tx2">
              <a:lumMod val="50000"/>
            </a:schemeClr>
          </a:solidFill>
          <a:effectLst/>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2pPr>
      <a:lvl3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3pPr>
      <a:lvl4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4pPr>
      <a:lvl5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5pPr>
      <a:lvl6pPr marL="4572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6pPr>
      <a:lvl7pPr marL="9144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7pPr>
      <a:lvl8pPr marL="13716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8pPr>
      <a:lvl9pPr marL="18288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9pPr>
    </p:titleStyle>
    <p:body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emf"/><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notesSlide" Target="../notesSlides/notesSlide7.xml"/><Relationship Id="rId21" Type="http://schemas.openxmlformats.org/officeDocument/2006/relationships/image" Target="../media/image23.emf"/><Relationship Id="rId7" Type="http://schemas.openxmlformats.org/officeDocument/2006/relationships/image" Target="../media/image16.emf"/><Relationship Id="rId12" Type="http://schemas.openxmlformats.org/officeDocument/2006/relationships/oleObject" Target="../embeddings/oleObject5.bin"/><Relationship Id="rId17" Type="http://schemas.openxmlformats.org/officeDocument/2006/relationships/image" Target="../media/image21.emf"/><Relationship Id="rId25" Type="http://schemas.openxmlformats.org/officeDocument/2006/relationships/image" Target="../media/image25.emf"/><Relationship Id="rId2" Type="http://schemas.openxmlformats.org/officeDocument/2006/relationships/slideLayout" Target="../slideLayouts/slideLayout6.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emf"/><Relationship Id="rId24" Type="http://schemas.openxmlformats.org/officeDocument/2006/relationships/oleObject" Target="../embeddings/oleObject11.bin"/><Relationship Id="rId5" Type="http://schemas.openxmlformats.org/officeDocument/2006/relationships/image" Target="../media/image15.emf"/><Relationship Id="rId15" Type="http://schemas.openxmlformats.org/officeDocument/2006/relationships/image" Target="../media/image20.emf"/><Relationship Id="rId23" Type="http://schemas.openxmlformats.org/officeDocument/2006/relationships/image" Target="../media/image24.emf"/><Relationship Id="rId10" Type="http://schemas.openxmlformats.org/officeDocument/2006/relationships/oleObject" Target="../embeddings/oleObject4.bin"/><Relationship Id="rId19" Type="http://schemas.openxmlformats.org/officeDocument/2006/relationships/image" Target="../media/image22.emf"/><Relationship Id="rId4" Type="http://schemas.openxmlformats.org/officeDocument/2006/relationships/oleObject" Target="../embeddings/oleObject1.bin"/><Relationship Id="rId9" Type="http://schemas.openxmlformats.org/officeDocument/2006/relationships/image" Target="../media/image17.emf"/><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2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eg"/><Relationship Id="rId4" Type="http://schemas.openxmlformats.org/officeDocument/2006/relationships/diagramLayout" Target="../diagrams/layout1.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E:\T-temp\样式库\logo\图片3.png"/>
          <p:cNvPicPr>
            <a:picLocks noChangeAspect="1" noChangeArrowheads="1"/>
          </p:cNvPicPr>
          <p:nvPr/>
        </p:nvPicPr>
        <p:blipFill>
          <a:blip r:embed="rId3" cstate="print"/>
          <a:srcRect/>
          <a:stretch>
            <a:fillRect/>
          </a:stretch>
        </p:blipFill>
        <p:spPr bwMode="auto">
          <a:xfrm>
            <a:off x="5288276" y="116633"/>
            <a:ext cx="3857625" cy="6741367"/>
          </a:xfrm>
          <a:prstGeom prst="rect">
            <a:avLst/>
          </a:prstGeom>
          <a:gradFill flip="none" rotWithShape="1">
            <a:gsLst>
              <a:gs pos="0">
                <a:schemeClr val="bg1">
                  <a:lumMod val="85000"/>
                  <a:alpha val="19000"/>
                </a:schemeClr>
              </a:gs>
              <a:gs pos="100000">
                <a:schemeClr val="folHlink">
                  <a:gamma/>
                  <a:tint val="0"/>
                  <a:invGamma/>
                </a:schemeClr>
              </a:gs>
            </a:gsLst>
            <a:lin ang="13500000" scaled="1"/>
            <a:tileRect/>
          </a:gradFill>
        </p:spPr>
      </p:pic>
      <p:grpSp>
        <p:nvGrpSpPr>
          <p:cNvPr id="5123" name="Group 32"/>
          <p:cNvGrpSpPr>
            <a:grpSpLocks/>
          </p:cNvGrpSpPr>
          <p:nvPr/>
        </p:nvGrpSpPr>
        <p:grpSpPr bwMode="auto">
          <a:xfrm>
            <a:off x="2614612" y="3373616"/>
            <a:ext cx="6072188" cy="1044575"/>
            <a:chOff x="456" y="960"/>
            <a:chExt cx="5304" cy="1169"/>
          </a:xfrm>
        </p:grpSpPr>
        <p:pic>
          <p:nvPicPr>
            <p:cNvPr id="5127" name="Picture 8" descr="E:\T-temp\样式库\logo\图片7副本.png"/>
            <p:cNvPicPr>
              <a:picLocks noChangeAspect="1" noChangeArrowheads="1"/>
            </p:cNvPicPr>
            <p:nvPr/>
          </p:nvPicPr>
          <p:blipFill>
            <a:blip r:embed="rId4" cstate="print"/>
            <a:srcRect/>
            <a:stretch>
              <a:fillRect/>
            </a:stretch>
          </p:blipFill>
          <p:spPr bwMode="auto">
            <a:xfrm>
              <a:off x="3672" y="960"/>
              <a:ext cx="2088" cy="1169"/>
            </a:xfrm>
            <a:prstGeom prst="rect">
              <a:avLst/>
            </a:prstGeom>
            <a:noFill/>
            <a:ln w="9525">
              <a:noFill/>
              <a:miter lim="800000"/>
              <a:headEnd/>
              <a:tailEnd/>
            </a:ln>
          </p:spPr>
        </p:pic>
        <p:sp>
          <p:nvSpPr>
            <p:cNvPr id="5128" name="Line 21"/>
            <p:cNvSpPr>
              <a:spLocks noChangeShapeType="1"/>
            </p:cNvSpPr>
            <p:nvPr/>
          </p:nvSpPr>
          <p:spPr bwMode="auto">
            <a:xfrm>
              <a:off x="1600" y="1857"/>
              <a:ext cx="2544" cy="0"/>
            </a:xfrm>
            <a:prstGeom prst="line">
              <a:avLst/>
            </a:prstGeom>
            <a:noFill/>
            <a:ln w="38100">
              <a:solidFill>
                <a:srgbClr val="920000"/>
              </a:solidFill>
              <a:round/>
              <a:headEnd/>
              <a:tailEnd/>
            </a:ln>
          </p:spPr>
          <p:txBody>
            <a:bodyPr/>
            <a:lstStyle/>
            <a:p>
              <a:endParaRPr lang="zh-CN" altLang="en-US"/>
            </a:p>
          </p:txBody>
        </p:sp>
        <p:sp>
          <p:nvSpPr>
            <p:cNvPr id="5129" name="Line 26"/>
            <p:cNvSpPr>
              <a:spLocks noChangeShapeType="1"/>
            </p:cNvSpPr>
            <p:nvPr/>
          </p:nvSpPr>
          <p:spPr bwMode="auto">
            <a:xfrm flipV="1">
              <a:off x="456" y="2009"/>
              <a:ext cx="4176" cy="0"/>
            </a:xfrm>
            <a:prstGeom prst="line">
              <a:avLst/>
            </a:prstGeom>
            <a:noFill/>
            <a:ln w="57150">
              <a:solidFill>
                <a:srgbClr val="920000"/>
              </a:solidFill>
              <a:round/>
              <a:headEnd/>
              <a:tailEnd/>
            </a:ln>
          </p:spPr>
          <p:txBody>
            <a:bodyPr/>
            <a:lstStyle/>
            <a:p>
              <a:endParaRPr lang="zh-CN" altLang="en-US"/>
            </a:p>
          </p:txBody>
        </p:sp>
        <p:sp>
          <p:nvSpPr>
            <p:cNvPr id="5130" name="Line 27"/>
            <p:cNvSpPr>
              <a:spLocks noChangeShapeType="1"/>
            </p:cNvSpPr>
            <p:nvPr/>
          </p:nvSpPr>
          <p:spPr bwMode="auto">
            <a:xfrm flipV="1">
              <a:off x="4592" y="1857"/>
              <a:ext cx="240" cy="0"/>
            </a:xfrm>
            <a:prstGeom prst="line">
              <a:avLst/>
            </a:prstGeom>
            <a:noFill/>
            <a:ln w="38100">
              <a:solidFill>
                <a:srgbClr val="920000"/>
              </a:solidFill>
              <a:round/>
              <a:headEnd/>
              <a:tailEnd/>
            </a:ln>
          </p:spPr>
          <p:txBody>
            <a:bodyPr/>
            <a:lstStyle/>
            <a:p>
              <a:endParaRPr lang="zh-CN" altLang="en-US"/>
            </a:p>
          </p:txBody>
        </p:sp>
        <p:sp>
          <p:nvSpPr>
            <p:cNvPr id="5131" name="Line 28"/>
            <p:cNvSpPr>
              <a:spLocks noChangeShapeType="1"/>
            </p:cNvSpPr>
            <p:nvPr/>
          </p:nvSpPr>
          <p:spPr bwMode="auto">
            <a:xfrm flipV="1">
              <a:off x="2184" y="1785"/>
              <a:ext cx="1872" cy="0"/>
            </a:xfrm>
            <a:prstGeom prst="line">
              <a:avLst/>
            </a:prstGeom>
            <a:noFill/>
            <a:ln w="57150">
              <a:solidFill>
                <a:srgbClr val="920000"/>
              </a:solidFill>
              <a:round/>
              <a:headEnd/>
              <a:tailEnd/>
            </a:ln>
          </p:spPr>
          <p:txBody>
            <a:bodyPr/>
            <a:lstStyle/>
            <a:p>
              <a:endParaRPr lang="zh-CN" altLang="en-US"/>
            </a:p>
          </p:txBody>
        </p:sp>
        <p:sp>
          <p:nvSpPr>
            <p:cNvPr id="5132" name="Line 29"/>
            <p:cNvSpPr>
              <a:spLocks noChangeShapeType="1"/>
            </p:cNvSpPr>
            <p:nvPr/>
          </p:nvSpPr>
          <p:spPr bwMode="auto">
            <a:xfrm flipV="1">
              <a:off x="1112" y="1937"/>
              <a:ext cx="3216" cy="0"/>
            </a:xfrm>
            <a:prstGeom prst="line">
              <a:avLst/>
            </a:prstGeom>
            <a:noFill/>
            <a:ln w="38100">
              <a:solidFill>
                <a:srgbClr val="920000"/>
              </a:solidFill>
              <a:round/>
              <a:headEnd/>
              <a:tailEnd/>
            </a:ln>
          </p:spPr>
          <p:txBody>
            <a:bodyPr/>
            <a:lstStyle/>
            <a:p>
              <a:endParaRPr lang="zh-CN" altLang="en-US"/>
            </a:p>
          </p:txBody>
        </p:sp>
      </p:grpSp>
      <p:sp>
        <p:nvSpPr>
          <p:cNvPr id="21" name="TextBox 20"/>
          <p:cNvSpPr txBox="1"/>
          <p:nvPr/>
        </p:nvSpPr>
        <p:spPr>
          <a:xfrm>
            <a:off x="-514160" y="2054218"/>
            <a:ext cx="8799590" cy="1938992"/>
          </a:xfrm>
          <a:prstGeom prst="rect">
            <a:avLst/>
          </a:prstGeom>
          <a:noFill/>
        </p:spPr>
        <p:txBody>
          <a:bodyPr wrap="square">
            <a:spAutoFit/>
            <a:scene3d>
              <a:camera prst="orthographicFront"/>
              <a:lightRig rig="flat" dir="tl">
                <a:rot lat="0" lon="0" rev="6600000"/>
              </a:lightRig>
            </a:scene3d>
            <a:sp3d extrusionH="25400">
              <a:bevelT w="38100" h="31750"/>
              <a:contourClr>
                <a:schemeClr val="accent2">
                  <a:shade val="75000"/>
                </a:schemeClr>
              </a:contourClr>
            </a:sp3d>
          </a:bodyPr>
          <a:lstStyle/>
          <a:p>
            <a:pPr algn="ctr">
              <a:defRPr/>
            </a:pPr>
            <a:r>
              <a:rPr lang="zh-CN" altLang="en-US" sz="60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rPr>
              <a:t>移动 </a:t>
            </a:r>
            <a:r>
              <a:rPr lang="en-US" altLang="zh-CN" sz="60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rPr>
              <a:t>Web </a:t>
            </a:r>
            <a:r>
              <a:rPr lang="zh-CN" altLang="en-US" sz="60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rPr>
              <a:t>应用中</a:t>
            </a:r>
            <a:endParaRPr lang="en-US" altLang="zh-CN" sz="60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endParaRPr>
          </a:p>
          <a:p>
            <a:pPr algn="ctr" fontAlgn="auto">
              <a:spcBef>
                <a:spcPts val="0"/>
              </a:spcBef>
              <a:spcAft>
                <a:spcPts val="0"/>
              </a:spcAft>
              <a:defRPr/>
            </a:pPr>
            <a:r>
              <a:rPr lang="zh-CN" altLang="en-US" sz="6000" b="1" kern="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rPr>
              <a:t>特殊群体的需求</a:t>
            </a:r>
          </a:p>
        </p:txBody>
      </p:sp>
      <p:pic>
        <p:nvPicPr>
          <p:cNvPr id="13" name="图片 12" descr="cdpf-logo_中国残联官方Logo.PNG"/>
          <p:cNvPicPr>
            <a:picLocks noChangeAspect="1"/>
          </p:cNvPicPr>
          <p:nvPr/>
        </p:nvPicPr>
        <p:blipFill>
          <a:blip r:embed="rId5" cstate="print"/>
          <a:stretch>
            <a:fillRect/>
          </a:stretch>
        </p:blipFill>
        <p:spPr>
          <a:xfrm>
            <a:off x="7956376" y="0"/>
            <a:ext cx="1187624" cy="1187624"/>
          </a:xfrm>
          <a:prstGeom prst="rect">
            <a:avLst/>
          </a:prstGeom>
        </p:spPr>
      </p:pic>
      <p:sp>
        <p:nvSpPr>
          <p:cNvPr id="18" name="矩形 17"/>
          <p:cNvSpPr/>
          <p:nvPr/>
        </p:nvSpPr>
        <p:spPr>
          <a:xfrm>
            <a:off x="0" y="4776534"/>
            <a:ext cx="9144000" cy="1461939"/>
          </a:xfrm>
          <a:prstGeom prst="rect">
            <a:avLst/>
          </a:prstGeom>
        </p:spPr>
        <p:txBody>
          <a:bodyPr wrap="square">
            <a:spAutoFit/>
          </a:bodyPr>
          <a:lstStyle/>
          <a:p>
            <a:pPr algn="ctr"/>
            <a:r>
              <a:rPr lang="zh-CN" altLang="en-US" sz="2800" b="1" dirty="0">
                <a:solidFill>
                  <a:srgbClr val="002060"/>
                </a:solidFill>
                <a:latin typeface="黑体" pitchFamily="49" charset="-122"/>
                <a:ea typeface="黑体" pitchFamily="49" charset="-122"/>
              </a:rPr>
              <a:t>中国残疾人信息和无障碍技术研究中心</a:t>
            </a:r>
            <a:endParaRPr lang="en-US" altLang="zh-CN" sz="2800" b="1" dirty="0">
              <a:solidFill>
                <a:srgbClr val="002060"/>
              </a:solidFill>
              <a:latin typeface="黑体" pitchFamily="49" charset="-122"/>
              <a:ea typeface="黑体" pitchFamily="49" charset="-122"/>
            </a:endParaRPr>
          </a:p>
          <a:p>
            <a:pPr algn="ctr">
              <a:spcAft>
                <a:spcPts val="600"/>
              </a:spcAft>
            </a:pPr>
            <a:r>
              <a:rPr lang="zh-CN" altLang="en-US" sz="2800" b="1" dirty="0">
                <a:solidFill>
                  <a:srgbClr val="002060"/>
                </a:solidFill>
                <a:latin typeface="黑体" pitchFamily="49" charset="-122"/>
                <a:ea typeface="黑体" pitchFamily="49" charset="-122"/>
              </a:rPr>
              <a:t>浙江大学</a:t>
            </a:r>
            <a:endParaRPr lang="en-US" altLang="zh-CN" sz="2800" b="1" dirty="0">
              <a:solidFill>
                <a:srgbClr val="002060"/>
              </a:solidFill>
              <a:latin typeface="黑体" pitchFamily="49" charset="-122"/>
              <a:ea typeface="黑体" pitchFamily="49" charset="-122"/>
            </a:endParaRPr>
          </a:p>
          <a:p>
            <a:pPr algn="ctr"/>
            <a:r>
              <a:rPr lang="en-US" altLang="zh-CN" sz="2800" b="1" dirty="0">
                <a:solidFill>
                  <a:srgbClr val="002060"/>
                </a:solidFill>
                <a:latin typeface="黑体" pitchFamily="49" charset="-122"/>
                <a:ea typeface="黑体" pitchFamily="49" charset="-122"/>
              </a:rPr>
              <a:t>2019</a:t>
            </a:r>
            <a:r>
              <a:rPr lang="zh-CN" altLang="en-US" sz="2800" b="1" dirty="0">
                <a:solidFill>
                  <a:srgbClr val="002060"/>
                </a:solidFill>
                <a:latin typeface="黑体" pitchFamily="49" charset="-122"/>
                <a:ea typeface="黑体" pitchFamily="49" charset="-122"/>
              </a:rPr>
              <a:t>年</a:t>
            </a:r>
            <a:r>
              <a:rPr lang="en-US" altLang="zh-CN" sz="2800" b="1" dirty="0">
                <a:solidFill>
                  <a:srgbClr val="002060"/>
                </a:solidFill>
                <a:latin typeface="黑体" pitchFamily="49" charset="-122"/>
                <a:ea typeface="黑体" pitchFamily="49" charset="-122"/>
              </a:rPr>
              <a:t>5</a:t>
            </a:r>
            <a:r>
              <a:rPr lang="zh-CN" altLang="en-US" sz="2800" b="1" dirty="0">
                <a:solidFill>
                  <a:srgbClr val="002060"/>
                </a:solidFill>
                <a:latin typeface="黑体" pitchFamily="49" charset="-122"/>
                <a:ea typeface="黑体" pitchFamily="49" charset="-122"/>
              </a:rPr>
              <a:t>月</a:t>
            </a:r>
            <a:r>
              <a:rPr lang="en-US" altLang="zh-CN" sz="2800" b="1" dirty="0">
                <a:solidFill>
                  <a:srgbClr val="002060"/>
                </a:solidFill>
                <a:latin typeface="黑体" pitchFamily="49" charset="-122"/>
                <a:ea typeface="黑体" pitchFamily="49" charset="-122"/>
              </a:rPr>
              <a:t>11</a:t>
            </a:r>
            <a:r>
              <a:rPr lang="zh-CN" altLang="en-US" sz="2800" b="1" dirty="0">
                <a:solidFill>
                  <a:srgbClr val="002060"/>
                </a:solidFill>
                <a:latin typeface="黑体" pitchFamily="49" charset="-122"/>
                <a:ea typeface="黑体" pitchFamily="49" charset="-122"/>
              </a:rPr>
              <a:t>日</a:t>
            </a:r>
          </a:p>
        </p:txBody>
      </p:sp>
      <p:sp>
        <p:nvSpPr>
          <p:cNvPr id="2" name="灯片编号占位符 1">
            <a:extLst>
              <a:ext uri="{FF2B5EF4-FFF2-40B4-BE49-F238E27FC236}">
                <a16:creationId xmlns:a16="http://schemas.microsoft.com/office/drawing/2014/main" id="{2E183925-7C1F-4E1B-B7D1-C3B73FDC212B}"/>
              </a:ext>
            </a:extLst>
          </p:cNvPr>
          <p:cNvSpPr>
            <a:spLocks noGrp="1"/>
          </p:cNvSpPr>
          <p:nvPr>
            <p:ph type="sldNum" sz="quarter" idx="12"/>
          </p:nvPr>
        </p:nvSpPr>
        <p:spPr/>
        <p:txBody>
          <a:bodyPr/>
          <a:lstStyle/>
          <a:p>
            <a:pPr>
              <a:defRPr/>
            </a:pPr>
            <a:fld id="{899B5CE2-61E1-43AD-9D3C-0511B3EDEC0F}" type="slidenum">
              <a:rPr lang="en-US" altLang="zh-CN" smtClean="0">
                <a:solidFill>
                  <a:prstClr val="black"/>
                </a:solidFill>
              </a:rPr>
              <a:pPr>
                <a:defRPr/>
              </a:pPr>
              <a:t>1</a:t>
            </a:fld>
            <a:endParaRPr lang="en-US" altLang="zh-CN">
              <a:solidFill>
                <a:prstClr val="black"/>
              </a:solidFill>
            </a:endParaRPr>
          </a:p>
        </p:txBody>
      </p:sp>
      <p:pic>
        <p:nvPicPr>
          <p:cNvPr id="14" name="图片 13"/>
          <p:cNvPicPr>
            <a:picLocks noChangeAspect="1"/>
          </p:cNvPicPr>
          <p:nvPr/>
        </p:nvPicPr>
        <p:blipFill>
          <a:blip r:embed="rId6"/>
          <a:stretch>
            <a:fillRect/>
          </a:stretch>
        </p:blipFill>
        <p:spPr>
          <a:xfrm>
            <a:off x="35496" y="26590"/>
            <a:ext cx="1134444" cy="1134444"/>
          </a:xfrm>
          <a:prstGeom prst="rect">
            <a:avLst/>
          </a:prstGeom>
        </p:spPr>
      </p:pic>
    </p:spTree>
    <p:extLst>
      <p:ext uri="{BB962C8B-B14F-4D97-AF65-F5344CB8AC3E}">
        <p14:creationId xmlns:p14="http://schemas.microsoft.com/office/powerpoint/2010/main" val="11101810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52398"/>
            <a:ext cx="9036496" cy="990601"/>
          </a:xfrm>
        </p:spPr>
        <p:txBody>
          <a:bodyPr/>
          <a:lstStyle/>
          <a:p>
            <a:r>
              <a:rPr lang="zh-CN" altLang="en-US" sz="3600" dirty="0"/>
              <a:t>  </a:t>
            </a:r>
            <a:r>
              <a:rPr lang="en" altLang="zh-CN" sz="3600" dirty="0"/>
              <a:t>WAI</a:t>
            </a:r>
            <a:r>
              <a:rPr lang="zh-CN" altLang="en-US" sz="3600" dirty="0"/>
              <a:t> </a:t>
            </a:r>
            <a:r>
              <a:rPr lang="en" altLang="zh-CN" sz="3600" dirty="0"/>
              <a:t>-</a:t>
            </a:r>
            <a:r>
              <a:rPr lang="zh-CN" altLang="en-US" sz="3600" dirty="0"/>
              <a:t> </a:t>
            </a:r>
            <a:r>
              <a:rPr lang="en" altLang="zh-CN" sz="3600" dirty="0"/>
              <a:t>WCAG</a:t>
            </a:r>
            <a:r>
              <a:rPr lang="zh-CN" altLang="en-US" sz="3600" dirty="0"/>
              <a:t> </a:t>
            </a:r>
            <a:r>
              <a:rPr lang="en" altLang="zh-CN" sz="3600" dirty="0"/>
              <a:t>2.1</a:t>
            </a:r>
          </a:p>
        </p:txBody>
      </p:sp>
      <p:pic>
        <p:nvPicPr>
          <p:cNvPr id="6" name="内容占位符 5">
            <a:extLst>
              <a:ext uri="{FF2B5EF4-FFF2-40B4-BE49-F238E27FC236}">
                <a16:creationId xmlns:a16="http://schemas.microsoft.com/office/drawing/2014/main" id="{5F402C8C-E285-194B-892A-9FB2C01AFB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5267994"/>
            <a:ext cx="8229600" cy="1225887"/>
          </a:xfrm>
        </p:spPr>
      </p:pic>
      <p:sp>
        <p:nvSpPr>
          <p:cNvPr id="4" name="灯片编号占位符 3"/>
          <p:cNvSpPr>
            <a:spLocks noGrp="1"/>
          </p:cNvSpPr>
          <p:nvPr>
            <p:ph type="sldNum" sz="quarter" idx="12"/>
          </p:nvPr>
        </p:nvSpPr>
        <p:spPr/>
        <p:txBody>
          <a:bodyPr/>
          <a:lstStyle/>
          <a:p>
            <a:fld id="{0C913308-F349-4B6D-A68A-DD1791B4A57B}" type="slidenum">
              <a:rPr lang="zh-CN" altLang="en-US" smtClean="0"/>
              <a:pPr/>
              <a:t>10</a:t>
            </a:fld>
            <a:endParaRPr lang="zh-CN" altLang="en-US"/>
          </a:p>
        </p:txBody>
      </p:sp>
      <p:sp>
        <p:nvSpPr>
          <p:cNvPr id="9" name="内容占位符 2">
            <a:extLst>
              <a:ext uri="{FF2B5EF4-FFF2-40B4-BE49-F238E27FC236}">
                <a16:creationId xmlns:a16="http://schemas.microsoft.com/office/drawing/2014/main" id="{6D34D714-B903-CA46-B183-681DEFC51A1F}"/>
              </a:ext>
            </a:extLst>
          </p:cNvPr>
          <p:cNvSpPr txBox="1">
            <a:spLocks/>
          </p:cNvSpPr>
          <p:nvPr/>
        </p:nvSpPr>
        <p:spPr bwMode="auto">
          <a:xfrm>
            <a:off x="428600" y="1504459"/>
            <a:ext cx="8607896" cy="39407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marL="0" lvl="0" indent="0" defTabSz="711200">
              <a:spcBef>
                <a:spcPct val="0"/>
              </a:spcBef>
              <a:spcAft>
                <a:spcPct val="35000"/>
              </a:spcAft>
              <a:buNone/>
            </a:pPr>
            <a:r>
              <a:rPr lang="zh-CN" altLang="zh-CN" sz="2800" dirty="0">
                <a:latin typeface="Times New Roman" panose="02020603050405020304" pitchFamily="18" charset="0"/>
                <a:ea typeface="黑体" charset="0"/>
              </a:rPr>
              <a:t>万维网联盟</a:t>
            </a:r>
            <a:r>
              <a:rPr lang="en-US" altLang="zh-CN" sz="2800" dirty="0">
                <a:latin typeface="Times New Roman" panose="02020603050405020304" pitchFamily="18" charset="0"/>
                <a:ea typeface="黑体" charset="0"/>
              </a:rPr>
              <a:t>W3C/WAI</a:t>
            </a:r>
            <a:r>
              <a:rPr lang="zh-CN" altLang="en-US" sz="2800" dirty="0">
                <a:latin typeface="Times New Roman" panose="02020603050405020304" pitchFamily="18" charset="0"/>
                <a:ea typeface="黑体" charset="0"/>
              </a:rPr>
              <a:t>在上世纪末开始发布的</a:t>
            </a:r>
            <a:r>
              <a:rPr lang="en-US" altLang="zh-CN" sz="2800" dirty="0">
                <a:solidFill>
                  <a:srgbClr val="C00000"/>
                </a:solidFill>
                <a:latin typeface="Times New Roman" panose="02020603050405020304" pitchFamily="18" charset="0"/>
                <a:ea typeface="黑体" charset="0"/>
              </a:rPr>
              <a:t>Web</a:t>
            </a:r>
            <a:r>
              <a:rPr lang="zh-CN" altLang="en-US" sz="2800" dirty="0">
                <a:solidFill>
                  <a:srgbClr val="C00000"/>
                </a:solidFill>
                <a:latin typeface="Times New Roman" panose="02020603050405020304" pitchFamily="18" charset="0"/>
                <a:ea typeface="黑体" charset="0"/>
              </a:rPr>
              <a:t>无障碍标准</a:t>
            </a:r>
            <a:r>
              <a:rPr lang="zh-CN" altLang="zh-CN" sz="2800" dirty="0">
                <a:latin typeface="Times New Roman" panose="02020603050405020304" pitchFamily="18" charset="0"/>
                <a:ea typeface="黑体" charset="0"/>
              </a:rPr>
              <a:t>，开发出</a:t>
            </a:r>
            <a:r>
              <a:rPr lang="zh-CN" altLang="en-US" sz="2800" dirty="0">
                <a:latin typeface="Times New Roman" panose="02020603050405020304" pitchFamily="18" charset="0"/>
                <a:ea typeface="黑体" charset="0"/>
              </a:rPr>
              <a:t>一系</a:t>
            </a:r>
            <a:r>
              <a:rPr lang="zh-CN" altLang="zh-CN" sz="2800" dirty="0">
                <a:latin typeface="Times New Roman" panose="02020603050405020304" pitchFamily="18" charset="0"/>
                <a:ea typeface="黑体" charset="0"/>
              </a:rPr>
              <a:t>列有关网络无障碍的标准，包括</a:t>
            </a:r>
            <a:r>
              <a:rPr lang="en-US" altLang="zh-CN" sz="2800" dirty="0">
                <a:latin typeface="Times New Roman" panose="02020603050405020304" pitchFamily="18" charset="0"/>
                <a:ea typeface="黑体" charset="0"/>
              </a:rPr>
              <a:t>:</a:t>
            </a:r>
            <a:endParaRPr lang="zh-CN" altLang="zh-CN" sz="2800" dirty="0">
              <a:latin typeface="Times New Roman" panose="02020603050405020304" pitchFamily="18" charset="0"/>
              <a:ea typeface="黑体" charset="0"/>
            </a:endParaRPr>
          </a:p>
          <a:p>
            <a:pPr marL="0" lvl="0" indent="0" defTabSz="711200">
              <a:spcBef>
                <a:spcPct val="0"/>
              </a:spcBef>
              <a:spcAft>
                <a:spcPct val="35000"/>
              </a:spcAft>
              <a:buNone/>
            </a:pPr>
            <a:r>
              <a:rPr lang="en-US" altLang="zh-CN" sz="2800" dirty="0">
                <a:latin typeface="Times New Roman" panose="02020603050405020304" pitchFamily="18" charset="0"/>
                <a:ea typeface="黑体" charset="0"/>
              </a:rPr>
              <a:t>	《</a:t>
            </a:r>
            <a:r>
              <a:rPr lang="zh-CN" altLang="zh-CN" sz="2800" dirty="0">
                <a:latin typeface="Times New Roman" panose="02020603050405020304" pitchFamily="18" charset="0"/>
                <a:ea typeface="黑体" charset="0"/>
              </a:rPr>
              <a:t>网站内容可访问性指南</a:t>
            </a:r>
            <a:r>
              <a:rPr lang="en-US" altLang="zh-CN" sz="2800" dirty="0">
                <a:latin typeface="Times New Roman" panose="02020603050405020304" pitchFamily="18" charset="0"/>
                <a:ea typeface="黑体" charset="0"/>
              </a:rPr>
              <a:t>2.0》</a:t>
            </a:r>
            <a:r>
              <a:rPr lang="zh-CN" altLang="zh-CN" sz="2800" dirty="0">
                <a:latin typeface="Times New Roman" panose="02020603050405020304" pitchFamily="18" charset="0"/>
                <a:ea typeface="黑体" charset="0"/>
              </a:rPr>
              <a:t>（</a:t>
            </a:r>
            <a:r>
              <a:rPr lang="en-US" altLang="zh-CN" sz="2800" dirty="0">
                <a:latin typeface="Times New Roman" panose="02020603050405020304" pitchFamily="18" charset="0"/>
                <a:ea typeface="黑体" charset="0"/>
              </a:rPr>
              <a:t>WCAG2.0</a:t>
            </a:r>
            <a:r>
              <a:rPr lang="zh-CN" altLang="zh-CN" sz="2800" dirty="0">
                <a:latin typeface="Times New Roman" panose="02020603050405020304" pitchFamily="18" charset="0"/>
                <a:ea typeface="黑体" charset="0"/>
              </a:rPr>
              <a:t>）</a:t>
            </a:r>
          </a:p>
          <a:p>
            <a:pPr marL="0" lvl="0" indent="0" defTabSz="711200">
              <a:spcBef>
                <a:spcPct val="0"/>
              </a:spcBef>
              <a:spcAft>
                <a:spcPct val="35000"/>
              </a:spcAft>
              <a:buNone/>
            </a:pPr>
            <a:r>
              <a:rPr lang="en-US" altLang="zh-CN" sz="2800" dirty="0">
                <a:latin typeface="Times New Roman" panose="02020603050405020304" pitchFamily="18" charset="0"/>
                <a:ea typeface="黑体" charset="0"/>
              </a:rPr>
              <a:t>	《</a:t>
            </a:r>
            <a:r>
              <a:rPr lang="zh-CN" altLang="zh-CN" sz="2800" dirty="0">
                <a:latin typeface="Times New Roman" panose="02020603050405020304" pitchFamily="18" charset="0"/>
                <a:ea typeface="黑体" charset="0"/>
              </a:rPr>
              <a:t>编辑工具可访问性指南</a:t>
            </a:r>
            <a:r>
              <a:rPr lang="en-US" altLang="zh-CN" sz="2800" dirty="0">
                <a:latin typeface="Times New Roman" panose="02020603050405020304" pitchFamily="18" charset="0"/>
                <a:ea typeface="黑体" charset="0"/>
              </a:rPr>
              <a:t>2.0》</a:t>
            </a:r>
            <a:r>
              <a:rPr lang="zh-CN" altLang="zh-CN" sz="2800" dirty="0">
                <a:latin typeface="Times New Roman" panose="02020603050405020304" pitchFamily="18" charset="0"/>
                <a:ea typeface="黑体" charset="0"/>
              </a:rPr>
              <a:t>（</a:t>
            </a:r>
            <a:r>
              <a:rPr lang="en-US" altLang="zh-CN" sz="2800" dirty="0">
                <a:latin typeface="Times New Roman" panose="02020603050405020304" pitchFamily="18" charset="0"/>
                <a:ea typeface="黑体" charset="0"/>
              </a:rPr>
              <a:t>ATAG2.0</a:t>
            </a:r>
            <a:r>
              <a:rPr lang="zh-CN" altLang="zh-CN" sz="2800" dirty="0">
                <a:latin typeface="Times New Roman" panose="02020603050405020304" pitchFamily="18" charset="0"/>
                <a:ea typeface="黑体" charset="0"/>
              </a:rPr>
              <a:t>）</a:t>
            </a:r>
          </a:p>
          <a:p>
            <a:pPr marL="0" lvl="0" indent="0" defTabSz="711200">
              <a:spcBef>
                <a:spcPct val="0"/>
              </a:spcBef>
              <a:spcAft>
                <a:spcPct val="35000"/>
              </a:spcAft>
              <a:buNone/>
            </a:pPr>
            <a:r>
              <a:rPr lang="en-US" altLang="zh-CN" sz="2800" dirty="0">
                <a:latin typeface="Times New Roman" panose="02020603050405020304" pitchFamily="18" charset="0"/>
                <a:ea typeface="黑体" charset="0"/>
              </a:rPr>
              <a:t> 	《</a:t>
            </a:r>
            <a:r>
              <a:rPr lang="zh-CN" altLang="zh-CN" sz="2800" dirty="0">
                <a:latin typeface="Times New Roman" panose="02020603050405020304" pitchFamily="18" charset="0"/>
                <a:ea typeface="黑体" charset="0"/>
              </a:rPr>
              <a:t>用户代理可访问性指南</a:t>
            </a:r>
            <a:r>
              <a:rPr lang="en-US" altLang="zh-CN" sz="2800" dirty="0">
                <a:latin typeface="Times New Roman" panose="02020603050405020304" pitchFamily="18" charset="0"/>
                <a:ea typeface="黑体" charset="0"/>
              </a:rPr>
              <a:t>2.0》</a:t>
            </a:r>
            <a:r>
              <a:rPr lang="zh-CN" altLang="zh-CN" sz="2800" dirty="0">
                <a:latin typeface="Times New Roman" panose="02020603050405020304" pitchFamily="18" charset="0"/>
                <a:ea typeface="黑体" charset="0"/>
              </a:rPr>
              <a:t>（</a:t>
            </a:r>
            <a:r>
              <a:rPr lang="en-US" altLang="zh-CN" sz="2800" dirty="0">
                <a:latin typeface="Times New Roman" panose="02020603050405020304" pitchFamily="18" charset="0"/>
                <a:ea typeface="黑体" charset="0"/>
              </a:rPr>
              <a:t>UAAG2.0)</a:t>
            </a:r>
          </a:p>
          <a:p>
            <a:pPr marL="0" lvl="0" indent="0" defTabSz="711200">
              <a:spcBef>
                <a:spcPct val="0"/>
              </a:spcBef>
              <a:spcAft>
                <a:spcPct val="35000"/>
              </a:spcAft>
              <a:buNone/>
            </a:pPr>
            <a:r>
              <a:rPr lang="zh-CN" altLang="en-US" sz="2800" dirty="0">
                <a:latin typeface="Times New Roman" panose="02020603050405020304" pitchFamily="18" charset="0"/>
                <a:ea typeface="黑体" charset="0"/>
              </a:rPr>
              <a:t>        我国首个信息无障碍行业标准主要基于</a:t>
            </a:r>
            <a:r>
              <a:rPr lang="en-US" altLang="zh-CN" sz="2800" dirty="0">
                <a:latin typeface="Times New Roman" panose="02020603050405020304" pitchFamily="18" charset="0"/>
                <a:ea typeface="黑体" charset="0"/>
              </a:rPr>
              <a:t>WCAG 2.0</a:t>
            </a:r>
            <a:r>
              <a:rPr lang="zh-CN" altLang="en-US" sz="2800" dirty="0">
                <a:latin typeface="Times New Roman" panose="02020603050405020304" pitchFamily="18" charset="0"/>
                <a:ea typeface="黑体" charset="0"/>
              </a:rPr>
              <a:t>，已被</a:t>
            </a:r>
            <a:r>
              <a:rPr lang="en-US" altLang="zh-CN" sz="2800" dirty="0">
                <a:latin typeface="Times New Roman" panose="02020603050405020304" pitchFamily="18" charset="0"/>
                <a:ea typeface="黑体" charset="0"/>
              </a:rPr>
              <a:t>ISO</a:t>
            </a:r>
            <a:r>
              <a:rPr lang="zh-CN" altLang="en-US" sz="2800" dirty="0">
                <a:latin typeface="Times New Roman" panose="02020603050405020304" pitchFamily="18" charset="0"/>
                <a:ea typeface="黑体" charset="0"/>
              </a:rPr>
              <a:t>等同采用，纳入</a:t>
            </a:r>
            <a:r>
              <a:rPr lang="en-US" altLang="zh-CN" sz="2800" dirty="0">
                <a:latin typeface="Times New Roman" panose="02020603050405020304" pitchFamily="18" charset="0"/>
                <a:ea typeface="黑体" charset="0"/>
              </a:rPr>
              <a:t>ISO/IEC</a:t>
            </a:r>
            <a:r>
              <a:rPr lang="zh-CN" altLang="en-US" sz="2800" dirty="0">
                <a:latin typeface="Times New Roman" panose="02020603050405020304" pitchFamily="18" charset="0"/>
                <a:ea typeface="黑体" charset="0"/>
              </a:rPr>
              <a:t>标准体系。</a:t>
            </a:r>
            <a:endParaRPr lang="en-US" altLang="zh-CN" sz="2800" dirty="0">
              <a:latin typeface="Times New Roman" panose="02020603050405020304" pitchFamily="18" charset="0"/>
              <a:ea typeface="黑体" charset="0"/>
            </a:endParaRPr>
          </a:p>
        </p:txBody>
      </p:sp>
    </p:spTree>
    <p:extLst>
      <p:ext uri="{BB962C8B-B14F-4D97-AF65-F5344CB8AC3E}">
        <p14:creationId xmlns:p14="http://schemas.microsoft.com/office/powerpoint/2010/main" val="3766695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WCAG_</a:t>
            </a:r>
            <a:r>
              <a:rPr lang="zh-CN" altLang="en-US" dirty="0"/>
              <a:t>合规性测试</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11</a:t>
            </a:fld>
            <a:endParaRPr lang="en-US" altLang="zh-CN"/>
          </a:p>
        </p:txBody>
      </p:sp>
      <p:graphicFrame>
        <p:nvGraphicFramePr>
          <p:cNvPr id="6" name="对象 5"/>
          <p:cNvGraphicFramePr>
            <a:graphicFrameLocks noChangeAspect="1"/>
          </p:cNvGraphicFramePr>
          <p:nvPr>
            <p:extLst/>
          </p:nvPr>
        </p:nvGraphicFramePr>
        <p:xfrm>
          <a:off x="2915817" y="2503835"/>
          <a:ext cx="4649192" cy="3805485"/>
        </p:xfrm>
        <a:graphic>
          <a:graphicData uri="http://schemas.openxmlformats.org/presentationml/2006/ole">
            <mc:AlternateContent xmlns:mc="http://schemas.openxmlformats.org/markup-compatibility/2006">
              <mc:Choice xmlns:v="urn:schemas-microsoft-com:vml" Requires="v">
                <p:oleObj spid="_x0000_s37093" name="Visio" r:id="rId4" imgW="5453231" imgH="4463280" progId="Visio.Drawing.11">
                  <p:embed/>
                </p:oleObj>
              </mc:Choice>
              <mc:Fallback>
                <p:oleObj name="Visio" r:id="rId4" imgW="5453231" imgH="4463280" progId="Visio.Drawing.11">
                  <p:embed/>
                  <p:pic>
                    <p:nvPicPr>
                      <p:cNvPr id="6" name="对象 5"/>
                      <p:cNvPicPr/>
                      <p:nvPr/>
                    </p:nvPicPr>
                    <p:blipFill>
                      <a:blip r:embed="rId5"/>
                      <a:stretch>
                        <a:fillRect/>
                      </a:stretch>
                    </p:blipFill>
                    <p:spPr>
                      <a:xfrm>
                        <a:off x="2915817" y="2503835"/>
                        <a:ext cx="4649192" cy="3805485"/>
                      </a:xfrm>
                      <a:prstGeom prst="rect">
                        <a:avLst/>
                      </a:prstGeom>
                    </p:spPr>
                  </p:pic>
                </p:oleObj>
              </mc:Fallback>
            </mc:AlternateContent>
          </a:graphicData>
        </a:graphic>
      </p:graphicFrame>
      <p:graphicFrame>
        <p:nvGraphicFramePr>
          <p:cNvPr id="7" name="对象 6"/>
          <p:cNvGraphicFramePr>
            <a:graphicFrameLocks noChangeAspect="1"/>
          </p:cNvGraphicFramePr>
          <p:nvPr>
            <p:extLst/>
          </p:nvPr>
        </p:nvGraphicFramePr>
        <p:xfrm>
          <a:off x="4820430" y="3356992"/>
          <a:ext cx="1767794" cy="2376264"/>
        </p:xfrm>
        <a:graphic>
          <a:graphicData uri="http://schemas.openxmlformats.org/presentationml/2006/ole">
            <mc:AlternateContent xmlns:mc="http://schemas.openxmlformats.org/markup-compatibility/2006">
              <mc:Choice xmlns:v="urn:schemas-microsoft-com:vml" Requires="v">
                <p:oleObj spid="_x0000_s37094" name="Visio" r:id="rId6" imgW="1996305" imgH="2685104" progId="Visio.Drawing.11">
                  <p:embed/>
                </p:oleObj>
              </mc:Choice>
              <mc:Fallback>
                <p:oleObj name="Visio" r:id="rId6" imgW="1996305" imgH="2685104" progId="Visio.Drawing.11">
                  <p:embed/>
                  <p:pic>
                    <p:nvPicPr>
                      <p:cNvPr id="7" name="对象 6"/>
                      <p:cNvPicPr/>
                      <p:nvPr/>
                    </p:nvPicPr>
                    <p:blipFill>
                      <a:blip r:embed="rId7"/>
                      <a:stretch>
                        <a:fillRect/>
                      </a:stretch>
                    </p:blipFill>
                    <p:spPr>
                      <a:xfrm>
                        <a:off x="4820430" y="3356992"/>
                        <a:ext cx="1767794" cy="2376264"/>
                      </a:xfrm>
                      <a:prstGeom prst="rect">
                        <a:avLst/>
                      </a:prstGeom>
                    </p:spPr>
                  </p:pic>
                </p:oleObj>
              </mc:Fallback>
            </mc:AlternateContent>
          </a:graphicData>
        </a:graphic>
      </p:graphicFrame>
      <p:graphicFrame>
        <p:nvGraphicFramePr>
          <p:cNvPr id="8" name="对象 7"/>
          <p:cNvGraphicFramePr>
            <a:graphicFrameLocks noChangeAspect="1"/>
          </p:cNvGraphicFramePr>
          <p:nvPr>
            <p:extLst/>
          </p:nvPr>
        </p:nvGraphicFramePr>
        <p:xfrm>
          <a:off x="3131841" y="2505568"/>
          <a:ext cx="3960440" cy="3263556"/>
        </p:xfrm>
        <a:graphic>
          <a:graphicData uri="http://schemas.openxmlformats.org/presentationml/2006/ole">
            <mc:AlternateContent xmlns:mc="http://schemas.openxmlformats.org/markup-compatibility/2006">
              <mc:Choice xmlns:v="urn:schemas-microsoft-com:vml" Requires="v">
                <p:oleObj spid="_x0000_s37095" name="Visio" r:id="rId8" imgW="4588765" imgH="3779280" progId="Visio.Drawing.11">
                  <p:embed/>
                </p:oleObj>
              </mc:Choice>
              <mc:Fallback>
                <p:oleObj name="Visio" r:id="rId8" imgW="4588765" imgH="3779280" progId="Visio.Drawing.11">
                  <p:embed/>
                  <p:pic>
                    <p:nvPicPr>
                      <p:cNvPr id="8" name="对象 7"/>
                      <p:cNvPicPr/>
                      <p:nvPr/>
                    </p:nvPicPr>
                    <p:blipFill>
                      <a:blip r:embed="rId9"/>
                      <a:stretch>
                        <a:fillRect/>
                      </a:stretch>
                    </p:blipFill>
                    <p:spPr>
                      <a:xfrm>
                        <a:off x="3131841" y="2505568"/>
                        <a:ext cx="3960440" cy="3263556"/>
                      </a:xfrm>
                      <a:prstGeom prst="rect">
                        <a:avLst/>
                      </a:prstGeom>
                    </p:spPr>
                  </p:pic>
                </p:oleObj>
              </mc:Fallback>
            </mc:AlternateContent>
          </a:graphicData>
        </a:graphic>
      </p:graphicFrame>
      <p:graphicFrame>
        <p:nvGraphicFramePr>
          <p:cNvPr id="9" name="对象 8"/>
          <p:cNvGraphicFramePr>
            <a:graphicFrameLocks noChangeAspect="1"/>
          </p:cNvGraphicFramePr>
          <p:nvPr>
            <p:extLst/>
          </p:nvPr>
        </p:nvGraphicFramePr>
        <p:xfrm>
          <a:off x="234264" y="1412776"/>
          <a:ext cx="2465528" cy="4896544"/>
        </p:xfrm>
        <a:graphic>
          <a:graphicData uri="http://schemas.openxmlformats.org/presentationml/2006/ole">
            <mc:AlternateContent xmlns:mc="http://schemas.openxmlformats.org/markup-compatibility/2006">
              <mc:Choice xmlns:v="urn:schemas-microsoft-com:vml" Requires="v">
                <p:oleObj spid="_x0000_s37096" name="Visio" r:id="rId10" imgW="2862692" imgH="5633126" progId="Visio.Drawing.11">
                  <p:embed/>
                </p:oleObj>
              </mc:Choice>
              <mc:Fallback>
                <p:oleObj name="Visio" r:id="rId10" imgW="2862692" imgH="5633126" progId="Visio.Drawing.11">
                  <p:embed/>
                  <p:pic>
                    <p:nvPicPr>
                      <p:cNvPr id="9" name="对象 8"/>
                      <p:cNvPicPr/>
                      <p:nvPr/>
                    </p:nvPicPr>
                    <p:blipFill>
                      <a:blip r:embed="rId11"/>
                      <a:stretch>
                        <a:fillRect/>
                      </a:stretch>
                    </p:blipFill>
                    <p:spPr>
                      <a:xfrm>
                        <a:off x="234264" y="1412776"/>
                        <a:ext cx="2465528" cy="4896544"/>
                      </a:xfrm>
                      <a:prstGeom prst="rect">
                        <a:avLst/>
                      </a:prstGeom>
                    </p:spPr>
                  </p:pic>
                </p:oleObj>
              </mc:Fallback>
            </mc:AlternateContent>
          </a:graphicData>
        </a:graphic>
      </p:graphicFrame>
      <p:graphicFrame>
        <p:nvGraphicFramePr>
          <p:cNvPr id="10" name="对象 9"/>
          <p:cNvGraphicFramePr>
            <a:graphicFrameLocks noChangeAspect="1"/>
          </p:cNvGraphicFramePr>
          <p:nvPr>
            <p:extLst/>
          </p:nvPr>
        </p:nvGraphicFramePr>
        <p:xfrm>
          <a:off x="2411760" y="1909167"/>
          <a:ext cx="1142356" cy="2815977"/>
        </p:xfrm>
        <a:graphic>
          <a:graphicData uri="http://schemas.openxmlformats.org/presentationml/2006/ole">
            <mc:AlternateContent xmlns:mc="http://schemas.openxmlformats.org/markup-compatibility/2006">
              <mc:Choice xmlns:v="urn:schemas-microsoft-com:vml" Requires="v">
                <p:oleObj spid="_x0000_s37097" name="Visio" r:id="rId12" imgW="1317114" imgH="3248768" progId="Visio.Drawing.11">
                  <p:embed/>
                </p:oleObj>
              </mc:Choice>
              <mc:Fallback>
                <p:oleObj name="Visio" r:id="rId12" imgW="1317114" imgH="3248768" progId="Visio.Drawing.11">
                  <p:embed/>
                  <p:pic>
                    <p:nvPicPr>
                      <p:cNvPr id="10" name="对象 9"/>
                      <p:cNvPicPr/>
                      <p:nvPr/>
                    </p:nvPicPr>
                    <p:blipFill>
                      <a:blip r:embed="rId13"/>
                      <a:stretch>
                        <a:fillRect/>
                      </a:stretch>
                    </p:blipFill>
                    <p:spPr>
                      <a:xfrm>
                        <a:off x="2411760" y="1909167"/>
                        <a:ext cx="1142356" cy="2815977"/>
                      </a:xfrm>
                      <a:prstGeom prst="rect">
                        <a:avLst/>
                      </a:prstGeom>
                    </p:spPr>
                  </p:pic>
                </p:oleObj>
              </mc:Fallback>
            </mc:AlternateContent>
          </a:graphicData>
        </a:graphic>
      </p:graphicFrame>
      <p:graphicFrame>
        <p:nvGraphicFramePr>
          <p:cNvPr id="11" name="对象 10"/>
          <p:cNvGraphicFramePr>
            <a:graphicFrameLocks noChangeAspect="1"/>
          </p:cNvGraphicFramePr>
          <p:nvPr>
            <p:extLst/>
          </p:nvPr>
        </p:nvGraphicFramePr>
        <p:xfrm>
          <a:off x="2915816" y="1412776"/>
          <a:ext cx="4680520" cy="924379"/>
        </p:xfrm>
        <a:graphic>
          <a:graphicData uri="http://schemas.openxmlformats.org/presentationml/2006/ole">
            <mc:AlternateContent xmlns:mc="http://schemas.openxmlformats.org/markup-compatibility/2006">
              <mc:Choice xmlns:v="urn:schemas-microsoft-com:vml" Requires="v">
                <p:oleObj spid="_x0000_s37098" name="Visio" r:id="rId14" imgW="5453223" imgH="1079230" progId="Visio.Drawing.11">
                  <p:embed/>
                </p:oleObj>
              </mc:Choice>
              <mc:Fallback>
                <p:oleObj name="Visio" r:id="rId14" imgW="5453223" imgH="1079230" progId="Visio.Drawing.11">
                  <p:embed/>
                  <p:pic>
                    <p:nvPicPr>
                      <p:cNvPr id="11" name="对象 10"/>
                      <p:cNvPicPr/>
                      <p:nvPr/>
                    </p:nvPicPr>
                    <p:blipFill>
                      <a:blip r:embed="rId15"/>
                      <a:stretch>
                        <a:fillRect/>
                      </a:stretch>
                    </p:blipFill>
                    <p:spPr>
                      <a:xfrm>
                        <a:off x="2915816" y="1412776"/>
                        <a:ext cx="4680520" cy="924379"/>
                      </a:xfrm>
                      <a:prstGeom prst="rect">
                        <a:avLst/>
                      </a:prstGeom>
                    </p:spPr>
                  </p:pic>
                </p:oleObj>
              </mc:Fallback>
            </mc:AlternateContent>
          </a:graphicData>
        </a:graphic>
      </p:graphicFrame>
      <p:graphicFrame>
        <p:nvGraphicFramePr>
          <p:cNvPr id="12" name="对象 11"/>
          <p:cNvGraphicFramePr>
            <a:graphicFrameLocks noChangeAspect="1"/>
          </p:cNvGraphicFramePr>
          <p:nvPr>
            <p:extLst/>
          </p:nvPr>
        </p:nvGraphicFramePr>
        <p:xfrm>
          <a:off x="7164288" y="1916832"/>
          <a:ext cx="942897" cy="1152128"/>
        </p:xfrm>
        <a:graphic>
          <a:graphicData uri="http://schemas.openxmlformats.org/presentationml/2006/ole">
            <mc:AlternateContent xmlns:mc="http://schemas.openxmlformats.org/markup-compatibility/2006">
              <mc:Choice xmlns:v="urn:schemas-microsoft-com:vml" Requires="v">
                <p:oleObj spid="_x0000_s37099" name="Visio" r:id="rId16" imgW="1101056" imgH="1345660" progId="Visio.Drawing.11">
                  <p:embed/>
                </p:oleObj>
              </mc:Choice>
              <mc:Fallback>
                <p:oleObj name="Visio" r:id="rId16" imgW="1101056" imgH="1345660" progId="Visio.Drawing.11">
                  <p:embed/>
                  <p:pic>
                    <p:nvPicPr>
                      <p:cNvPr id="12" name="对象 11"/>
                      <p:cNvPicPr/>
                      <p:nvPr/>
                    </p:nvPicPr>
                    <p:blipFill>
                      <a:blip r:embed="rId17"/>
                      <a:stretch>
                        <a:fillRect/>
                      </a:stretch>
                    </p:blipFill>
                    <p:spPr>
                      <a:xfrm>
                        <a:off x="7164288" y="1916832"/>
                        <a:ext cx="942897" cy="1152128"/>
                      </a:xfrm>
                      <a:prstGeom prst="rect">
                        <a:avLst/>
                      </a:prstGeom>
                    </p:spPr>
                  </p:pic>
                </p:oleObj>
              </mc:Fallback>
            </mc:AlternateContent>
          </a:graphicData>
        </a:graphic>
      </p:graphicFrame>
      <p:graphicFrame>
        <p:nvGraphicFramePr>
          <p:cNvPr id="13" name="对象 12"/>
          <p:cNvGraphicFramePr>
            <a:graphicFrameLocks noChangeAspect="1"/>
          </p:cNvGraphicFramePr>
          <p:nvPr>
            <p:extLst/>
          </p:nvPr>
        </p:nvGraphicFramePr>
        <p:xfrm>
          <a:off x="7713985" y="1412776"/>
          <a:ext cx="1217579" cy="4896544"/>
        </p:xfrm>
        <a:graphic>
          <a:graphicData uri="http://schemas.openxmlformats.org/presentationml/2006/ole">
            <mc:AlternateContent xmlns:mc="http://schemas.openxmlformats.org/markup-compatibility/2006">
              <mc:Choice xmlns:v="urn:schemas-microsoft-com:vml" Requires="v">
                <p:oleObj spid="_x0000_s37100" name="Visio" r:id="rId18" imgW="1403159" imgH="5633126" progId="Visio.Drawing.11">
                  <p:embed/>
                </p:oleObj>
              </mc:Choice>
              <mc:Fallback>
                <p:oleObj name="Visio" r:id="rId18" imgW="1403159" imgH="5633126" progId="Visio.Drawing.11">
                  <p:embed/>
                  <p:pic>
                    <p:nvPicPr>
                      <p:cNvPr id="13" name="对象 12"/>
                      <p:cNvPicPr/>
                      <p:nvPr/>
                    </p:nvPicPr>
                    <p:blipFill>
                      <a:blip r:embed="rId19"/>
                      <a:stretch>
                        <a:fillRect/>
                      </a:stretch>
                    </p:blipFill>
                    <p:spPr>
                      <a:xfrm>
                        <a:off x="7713985" y="1412776"/>
                        <a:ext cx="1217579" cy="4896544"/>
                      </a:xfrm>
                      <a:prstGeom prst="rect">
                        <a:avLst/>
                      </a:prstGeom>
                    </p:spPr>
                  </p:pic>
                </p:oleObj>
              </mc:Fallback>
            </mc:AlternateContent>
          </a:graphicData>
        </a:graphic>
      </p:graphicFrame>
      <p:graphicFrame>
        <p:nvGraphicFramePr>
          <p:cNvPr id="14" name="对象 13"/>
          <p:cNvGraphicFramePr>
            <a:graphicFrameLocks noChangeAspect="1"/>
          </p:cNvGraphicFramePr>
          <p:nvPr>
            <p:extLst/>
          </p:nvPr>
        </p:nvGraphicFramePr>
        <p:xfrm>
          <a:off x="3595356" y="3356992"/>
          <a:ext cx="976643" cy="2234829"/>
        </p:xfrm>
        <a:graphic>
          <a:graphicData uri="http://schemas.openxmlformats.org/presentationml/2006/ole">
            <mc:AlternateContent xmlns:mc="http://schemas.openxmlformats.org/markup-compatibility/2006">
              <mc:Choice xmlns:v="urn:schemas-microsoft-com:vml" Requires="v">
                <p:oleObj spid="_x0000_s37101" name="Visio" r:id="rId20" imgW="1151227" imgH="2633494" progId="Visio.Drawing.11">
                  <p:embed/>
                </p:oleObj>
              </mc:Choice>
              <mc:Fallback>
                <p:oleObj name="Visio" r:id="rId20" imgW="1151227" imgH="2633494" progId="Visio.Drawing.11">
                  <p:embed/>
                  <p:pic>
                    <p:nvPicPr>
                      <p:cNvPr id="14" name="对象 13"/>
                      <p:cNvPicPr/>
                      <p:nvPr/>
                    </p:nvPicPr>
                    <p:blipFill>
                      <a:blip r:embed="rId21"/>
                      <a:stretch>
                        <a:fillRect/>
                      </a:stretch>
                    </p:blipFill>
                    <p:spPr>
                      <a:xfrm>
                        <a:off x="3595356" y="3356992"/>
                        <a:ext cx="976643" cy="2234829"/>
                      </a:xfrm>
                      <a:prstGeom prst="rect">
                        <a:avLst/>
                      </a:prstGeom>
                    </p:spPr>
                  </p:pic>
                </p:oleObj>
              </mc:Fallback>
            </mc:AlternateContent>
          </a:graphicData>
        </a:graphic>
      </p:graphicFrame>
      <p:graphicFrame>
        <p:nvGraphicFramePr>
          <p:cNvPr id="15" name="对象 14"/>
          <p:cNvGraphicFramePr>
            <a:graphicFrameLocks noChangeAspect="1"/>
          </p:cNvGraphicFramePr>
          <p:nvPr>
            <p:extLst/>
          </p:nvPr>
        </p:nvGraphicFramePr>
        <p:xfrm>
          <a:off x="4139952" y="2996952"/>
          <a:ext cx="1017227" cy="2160240"/>
        </p:xfrm>
        <a:graphic>
          <a:graphicData uri="http://schemas.openxmlformats.org/presentationml/2006/ole">
            <mc:AlternateContent xmlns:mc="http://schemas.openxmlformats.org/markup-compatibility/2006">
              <mc:Choice xmlns:v="urn:schemas-microsoft-com:vml" Requires="v">
                <p:oleObj spid="_x0000_s37102" name="Visio" r:id="rId22" imgW="1180628" imgH="2507574" progId="Visio.Drawing.11">
                  <p:embed/>
                </p:oleObj>
              </mc:Choice>
              <mc:Fallback>
                <p:oleObj name="Visio" r:id="rId22" imgW="1180628" imgH="2507574" progId="Visio.Drawing.11">
                  <p:embed/>
                  <p:pic>
                    <p:nvPicPr>
                      <p:cNvPr id="15" name="对象 14"/>
                      <p:cNvPicPr/>
                      <p:nvPr/>
                    </p:nvPicPr>
                    <p:blipFill>
                      <a:blip r:embed="rId23"/>
                      <a:stretch>
                        <a:fillRect/>
                      </a:stretch>
                    </p:blipFill>
                    <p:spPr>
                      <a:xfrm>
                        <a:off x="4139952" y="2996952"/>
                        <a:ext cx="1017227" cy="2160240"/>
                      </a:xfrm>
                      <a:prstGeom prst="rect">
                        <a:avLst/>
                      </a:prstGeom>
                    </p:spPr>
                  </p:pic>
                </p:oleObj>
              </mc:Fallback>
            </mc:AlternateContent>
          </a:graphicData>
        </a:graphic>
      </p:graphicFrame>
      <p:graphicFrame>
        <p:nvGraphicFramePr>
          <p:cNvPr id="16" name="对象 15"/>
          <p:cNvGraphicFramePr>
            <a:graphicFrameLocks noChangeAspect="1"/>
          </p:cNvGraphicFramePr>
          <p:nvPr>
            <p:extLst/>
          </p:nvPr>
        </p:nvGraphicFramePr>
        <p:xfrm>
          <a:off x="5148064" y="3320871"/>
          <a:ext cx="797313" cy="1836321"/>
        </p:xfrm>
        <a:graphic>
          <a:graphicData uri="http://schemas.openxmlformats.org/presentationml/2006/ole">
            <mc:AlternateContent xmlns:mc="http://schemas.openxmlformats.org/markup-compatibility/2006">
              <mc:Choice xmlns:v="urn:schemas-microsoft-com:vml" Requires="v">
                <p:oleObj spid="_x0000_s37103" name="Visio" r:id="rId24" imgW="910893" imgH="2098743" progId="Visio.Drawing.11">
                  <p:embed/>
                </p:oleObj>
              </mc:Choice>
              <mc:Fallback>
                <p:oleObj name="Visio" r:id="rId24" imgW="910893" imgH="2098743" progId="Visio.Drawing.11">
                  <p:embed/>
                  <p:pic>
                    <p:nvPicPr>
                      <p:cNvPr id="16" name="对象 15"/>
                      <p:cNvPicPr/>
                      <p:nvPr/>
                    </p:nvPicPr>
                    <p:blipFill>
                      <a:blip r:embed="rId25"/>
                      <a:stretch>
                        <a:fillRect/>
                      </a:stretch>
                    </p:blipFill>
                    <p:spPr>
                      <a:xfrm>
                        <a:off x="5148064" y="3320871"/>
                        <a:ext cx="797313" cy="1836321"/>
                      </a:xfrm>
                      <a:prstGeom prst="rect">
                        <a:avLst/>
                      </a:prstGeom>
                    </p:spPr>
                  </p:pic>
                </p:oleObj>
              </mc:Fallback>
            </mc:AlternateContent>
          </a:graphicData>
        </a:graphic>
      </p:graphicFrame>
      <p:graphicFrame>
        <p:nvGraphicFramePr>
          <p:cNvPr id="17" name="对象 16"/>
          <p:cNvGraphicFramePr>
            <a:graphicFrameLocks noChangeAspect="1"/>
          </p:cNvGraphicFramePr>
          <p:nvPr>
            <p:extLst/>
          </p:nvPr>
        </p:nvGraphicFramePr>
        <p:xfrm>
          <a:off x="6180038" y="2707853"/>
          <a:ext cx="1240648" cy="3097411"/>
        </p:xfrm>
        <a:graphic>
          <a:graphicData uri="http://schemas.openxmlformats.org/presentationml/2006/ole">
            <mc:AlternateContent xmlns:mc="http://schemas.openxmlformats.org/markup-compatibility/2006">
              <mc:Choice xmlns:v="urn:schemas-microsoft-com:vml" Requires="v">
                <p:oleObj spid="_x0000_s37104" name="Visio" r:id="rId26" imgW="1402889" imgH="3504389" progId="Visio.Drawing.11">
                  <p:embed/>
                </p:oleObj>
              </mc:Choice>
              <mc:Fallback>
                <p:oleObj name="Visio" r:id="rId26" imgW="1402889" imgH="3504389" progId="Visio.Drawing.11">
                  <p:embed/>
                  <p:pic>
                    <p:nvPicPr>
                      <p:cNvPr id="17" name="对象 16"/>
                      <p:cNvPicPr/>
                      <p:nvPr/>
                    </p:nvPicPr>
                    <p:blipFill>
                      <a:blip r:embed="rId27"/>
                      <a:stretch>
                        <a:fillRect/>
                      </a:stretch>
                    </p:blipFill>
                    <p:spPr>
                      <a:xfrm>
                        <a:off x="6180038" y="2707853"/>
                        <a:ext cx="1240648" cy="3097411"/>
                      </a:xfrm>
                      <a:prstGeom prst="rect">
                        <a:avLst/>
                      </a:prstGeom>
                    </p:spPr>
                  </p:pic>
                </p:oleObj>
              </mc:Fallback>
            </mc:AlternateContent>
          </a:graphicData>
        </a:graphic>
      </p:graphicFrame>
    </p:spTree>
    <p:extLst>
      <p:ext uri="{BB962C8B-B14F-4D97-AF65-F5344CB8AC3E}">
        <p14:creationId xmlns:p14="http://schemas.microsoft.com/office/powerpoint/2010/main" val="3772387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500"/>
                                        <p:tgtEl>
                                          <p:spTgt spid="6"/>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4000"/>
                            </p:stCondLst>
                            <p:childTnLst>
                              <p:par>
                                <p:cTn id="40" presetID="2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12</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55679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l"/>
            </a:pPr>
            <a:r>
              <a:rPr lang="zh-CN" altLang="en-US" kern="0" dirty="0">
                <a:latin typeface="Times New Roman" panose="02020603050405020304" pitchFamily="18" charset="0"/>
                <a:ea typeface="黑体" charset="0"/>
              </a:rPr>
              <a:t>可感知性，要求网页内容的信息和用户界面组件必须以可感知的方式呈现给用户</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替代文本</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时基媒体</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适应性</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可辨别性</a:t>
            </a: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67788120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13</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非文本内容</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所有呈现给用户的非文本内容都提供相同目的替代文本以下情况例外：</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控件，输入</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时基媒体</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测试</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感官</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验证码</a:t>
            </a: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50044390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14</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非文本内容</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所有呈现给用户的非文本内容都提供相同目的替代文本</a:t>
            </a:r>
            <a:endParaRPr lang="en-US" altLang="zh-CN" kern="0" dirty="0">
              <a:latin typeface="Times New Roman" panose="02020603050405020304" pitchFamily="18" charset="0"/>
              <a:ea typeface="黑体" charset="0"/>
            </a:endParaRPr>
          </a:p>
        </p:txBody>
      </p:sp>
      <p:pic>
        <p:nvPicPr>
          <p:cNvPr id="5" name="图片 4">
            <a:extLst>
              <a:ext uri="{FF2B5EF4-FFF2-40B4-BE49-F238E27FC236}">
                <a16:creationId xmlns:a16="http://schemas.microsoft.com/office/drawing/2014/main" id="{92C80804-C011-B243-A35A-EE4C670664E2}"/>
              </a:ext>
            </a:extLst>
          </p:cNvPr>
          <p:cNvPicPr/>
          <p:nvPr/>
        </p:nvPicPr>
        <p:blipFill>
          <a:blip r:embed="rId3"/>
          <a:stretch>
            <a:fillRect/>
          </a:stretch>
        </p:blipFill>
        <p:spPr>
          <a:xfrm>
            <a:off x="1187624" y="3428999"/>
            <a:ext cx="4176464" cy="2765693"/>
          </a:xfrm>
          <a:prstGeom prst="rect">
            <a:avLst/>
          </a:prstGeom>
        </p:spPr>
      </p:pic>
      <p:sp>
        <p:nvSpPr>
          <p:cNvPr id="6" name="文本框 5">
            <a:extLst>
              <a:ext uri="{FF2B5EF4-FFF2-40B4-BE49-F238E27FC236}">
                <a16:creationId xmlns:a16="http://schemas.microsoft.com/office/drawing/2014/main" id="{CFB5C583-97CE-8C4B-B4B4-CACE5DB1D145}"/>
              </a:ext>
            </a:extLst>
          </p:cNvPr>
          <p:cNvSpPr txBox="1"/>
          <p:nvPr/>
        </p:nvSpPr>
        <p:spPr>
          <a:xfrm>
            <a:off x="5678660" y="4870901"/>
            <a:ext cx="3357836" cy="646331"/>
          </a:xfrm>
          <a:prstGeom prst="rect">
            <a:avLst/>
          </a:prstGeom>
          <a:noFill/>
        </p:spPr>
        <p:txBody>
          <a:bodyPr wrap="square" rtlCol="0">
            <a:spAutoFit/>
          </a:bodyPr>
          <a:lstStyle/>
          <a:p>
            <a:r>
              <a:rPr lang="zh-CN" altLang="zh-CN" dirty="0"/>
              <a:t>对非链接图片既没有非空的</a:t>
            </a:r>
            <a:r>
              <a:rPr lang="en-US" altLang="zh-CN" dirty="0"/>
              <a:t>alt</a:t>
            </a:r>
            <a:r>
              <a:rPr lang="zh-CN" altLang="zh-CN" dirty="0"/>
              <a:t>属性也没有非空的</a:t>
            </a:r>
            <a:r>
              <a:rPr lang="en-US" altLang="zh-CN" dirty="0"/>
              <a:t>title</a:t>
            </a:r>
            <a:r>
              <a:rPr lang="zh-CN" altLang="zh-CN" dirty="0"/>
              <a:t>属性</a:t>
            </a:r>
            <a:endParaRPr kumimoji="1" lang="zh-CN" altLang="en-US" dirty="0"/>
          </a:p>
        </p:txBody>
      </p:sp>
    </p:spTree>
    <p:extLst>
      <p:ext uri="{BB962C8B-B14F-4D97-AF65-F5344CB8AC3E}">
        <p14:creationId xmlns:p14="http://schemas.microsoft.com/office/powerpoint/2010/main" val="102599561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15</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控件，输入：</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sz="2800" kern="0" dirty="0">
                <a:latin typeface="Times New Roman" panose="02020603050405020304" pitchFamily="18" charset="0"/>
                <a:ea typeface="黑体" charset="0"/>
              </a:rPr>
              <a:t>如果非文本内容是一个控件或接受用户输入，则应有一个描述其目的名称。</a:t>
            </a:r>
            <a:endParaRPr lang="en-US" altLang="zh-CN" kern="0" dirty="0">
              <a:latin typeface="Times New Roman" panose="02020603050405020304" pitchFamily="18" charset="0"/>
              <a:ea typeface="黑体" charset="0"/>
            </a:endParaRPr>
          </a:p>
        </p:txBody>
      </p:sp>
      <p:pic>
        <p:nvPicPr>
          <p:cNvPr id="7" name="Picture 2">
            <a:extLst>
              <a:ext uri="{FF2B5EF4-FFF2-40B4-BE49-F238E27FC236}">
                <a16:creationId xmlns:a16="http://schemas.microsoft.com/office/drawing/2014/main" id="{F4F57701-998F-1A45-9C6D-871C15F02B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429000"/>
            <a:ext cx="5161676" cy="1693019"/>
          </a:xfrm>
          <a:prstGeom prst="rect">
            <a:avLst/>
          </a:prstGeom>
          <a:noFill/>
          <a:ln>
            <a:noFill/>
          </a:ln>
          <a:effectLst/>
          <a:extLst/>
        </p:spPr>
      </p:pic>
      <p:sp>
        <p:nvSpPr>
          <p:cNvPr id="5" name="文本框 4">
            <a:extLst>
              <a:ext uri="{FF2B5EF4-FFF2-40B4-BE49-F238E27FC236}">
                <a16:creationId xmlns:a16="http://schemas.microsoft.com/office/drawing/2014/main" id="{D9702D43-B33C-CE48-B758-42A0FD003526}"/>
              </a:ext>
            </a:extLst>
          </p:cNvPr>
          <p:cNvSpPr txBox="1"/>
          <p:nvPr/>
        </p:nvSpPr>
        <p:spPr>
          <a:xfrm>
            <a:off x="1260237" y="5371339"/>
            <a:ext cx="6623526" cy="1200329"/>
          </a:xfrm>
          <a:prstGeom prst="rect">
            <a:avLst/>
          </a:prstGeom>
          <a:noFill/>
        </p:spPr>
        <p:txBody>
          <a:bodyPr wrap="square" rtlCol="0">
            <a:spAutoFit/>
          </a:bodyPr>
          <a:lstStyle/>
          <a:p>
            <a:r>
              <a:rPr lang="en-US" altLang="zh-CN" dirty="0"/>
              <a:t>&lt;td width="19%" class="</a:t>
            </a:r>
            <a:r>
              <a:rPr lang="en-US" altLang="zh-CN" dirty="0" err="1"/>
              <a:t>font_r</a:t>
            </a:r>
            <a:r>
              <a:rPr lang="en-US" altLang="zh-CN" dirty="0"/>
              <a:t>"&gt;</a:t>
            </a:r>
            <a:r>
              <a:rPr lang="zh-CN" altLang="zh-CN" dirty="0"/>
              <a:t>用户名：</a:t>
            </a:r>
            <a:r>
              <a:rPr lang="en-US" altLang="zh-CN" dirty="0"/>
              <a:t>&lt;/td&gt; &lt;td width="17%"&gt;&lt;input type="text" name="</a:t>
            </a:r>
            <a:r>
              <a:rPr lang="en-US" altLang="zh-CN" dirty="0" err="1"/>
              <a:t>loginUser.user_name</a:t>
            </a:r>
            <a:r>
              <a:rPr lang="en-US" altLang="zh-CN" dirty="0"/>
              <a:t>" value="" id="</a:t>
            </a:r>
            <a:r>
              <a:rPr lang="en-US" altLang="zh-CN" dirty="0" err="1"/>
              <a:t>userName</a:t>
            </a:r>
            <a:r>
              <a:rPr lang="en-US" altLang="zh-CN" dirty="0"/>
              <a:t>"&gt;&lt;/td&gt; </a:t>
            </a:r>
            <a:endParaRPr lang="zh-CN" altLang="zh-CN" dirty="0"/>
          </a:p>
          <a:p>
            <a:endParaRPr kumimoji="1" lang="zh-CN" altLang="en-US" dirty="0"/>
          </a:p>
        </p:txBody>
      </p:sp>
    </p:spTree>
    <p:extLst>
      <p:ext uri="{BB962C8B-B14F-4D97-AF65-F5344CB8AC3E}">
        <p14:creationId xmlns:p14="http://schemas.microsoft.com/office/powerpoint/2010/main" val="429277674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16</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控件，输入：</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sz="2800" kern="0" dirty="0">
                <a:latin typeface="Times New Roman" panose="02020603050405020304" pitchFamily="18" charset="0"/>
                <a:ea typeface="黑体" charset="0"/>
              </a:rPr>
              <a:t>合规案例</a:t>
            </a:r>
            <a:endParaRPr lang="en-US" altLang="zh-CN" kern="0" dirty="0">
              <a:latin typeface="Times New Roman" panose="02020603050405020304" pitchFamily="18" charset="0"/>
              <a:ea typeface="黑体" charset="0"/>
            </a:endParaRPr>
          </a:p>
        </p:txBody>
      </p:sp>
      <p:pic>
        <p:nvPicPr>
          <p:cNvPr id="8" name="Picture 2">
            <a:extLst>
              <a:ext uri="{FF2B5EF4-FFF2-40B4-BE49-F238E27FC236}">
                <a16:creationId xmlns:a16="http://schemas.microsoft.com/office/drawing/2014/main" id="{78A4952A-9603-BD4E-AC84-C618C71FA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390" y="2686050"/>
            <a:ext cx="4535135" cy="1571228"/>
          </a:xfrm>
          <a:prstGeom prst="rect">
            <a:avLst/>
          </a:prstGeom>
          <a:noFill/>
          <a:ln>
            <a:noFill/>
          </a:ln>
          <a:effectLst/>
          <a:extLst/>
        </p:spPr>
      </p:pic>
      <p:sp>
        <p:nvSpPr>
          <p:cNvPr id="4" name="文本框 3">
            <a:extLst>
              <a:ext uri="{FF2B5EF4-FFF2-40B4-BE49-F238E27FC236}">
                <a16:creationId xmlns:a16="http://schemas.microsoft.com/office/drawing/2014/main" id="{B4F698E1-FCDA-7642-BEE3-4EF317944C58}"/>
              </a:ext>
            </a:extLst>
          </p:cNvPr>
          <p:cNvSpPr txBox="1"/>
          <p:nvPr/>
        </p:nvSpPr>
        <p:spPr>
          <a:xfrm>
            <a:off x="457200" y="4283000"/>
            <a:ext cx="4741634" cy="923330"/>
          </a:xfrm>
          <a:prstGeom prst="rect">
            <a:avLst/>
          </a:prstGeom>
          <a:noFill/>
        </p:spPr>
        <p:txBody>
          <a:bodyPr wrap="square" rtlCol="0">
            <a:spAutoFit/>
          </a:bodyPr>
          <a:lstStyle/>
          <a:p>
            <a:r>
              <a:rPr lang="en-US" altLang="zh-CN" dirty="0"/>
              <a:t>&lt;label for="</a:t>
            </a:r>
            <a:r>
              <a:rPr lang="en-US" altLang="zh-CN" dirty="0" err="1"/>
              <a:t>userEmail</a:t>
            </a:r>
            <a:r>
              <a:rPr lang="en-US" altLang="zh-CN" dirty="0"/>
              <a:t>"&gt;</a:t>
            </a:r>
            <a:r>
              <a:rPr lang="zh-CN" altLang="zh-CN" dirty="0"/>
              <a:t>邮箱地址：</a:t>
            </a:r>
            <a:r>
              <a:rPr lang="en-US" altLang="zh-CN" dirty="0"/>
              <a:t>&lt;/label&gt;&lt;input id="</a:t>
            </a:r>
            <a:r>
              <a:rPr lang="en-US" altLang="zh-CN" dirty="0" err="1"/>
              <a:t>userEmail</a:t>
            </a:r>
            <a:r>
              <a:rPr lang="en-US" altLang="zh-CN" dirty="0"/>
              <a:t>" type="text" name="</a:t>
            </a:r>
            <a:r>
              <a:rPr lang="en-US" altLang="zh-CN" dirty="0" err="1"/>
              <a:t>userEmail</a:t>
            </a:r>
            <a:r>
              <a:rPr lang="en-US" altLang="zh-CN" dirty="0"/>
              <a:t>" class="</a:t>
            </a:r>
            <a:r>
              <a:rPr lang="en-US" altLang="zh-CN" dirty="0" err="1"/>
              <a:t>ipt</a:t>
            </a:r>
            <a:r>
              <a:rPr lang="en-US" altLang="zh-CN" dirty="0"/>
              <a:t>" size="48"&gt;</a:t>
            </a:r>
            <a:endParaRPr lang="zh-CN" altLang="zh-CN" dirty="0"/>
          </a:p>
        </p:txBody>
      </p:sp>
      <p:pic>
        <p:nvPicPr>
          <p:cNvPr id="9" name="Picture 3">
            <a:extLst>
              <a:ext uri="{FF2B5EF4-FFF2-40B4-BE49-F238E27FC236}">
                <a16:creationId xmlns:a16="http://schemas.microsoft.com/office/drawing/2014/main" id="{7541DE71-4BDA-5444-AEBF-9ECD764757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10844" y="2686050"/>
            <a:ext cx="4127054" cy="674684"/>
          </a:xfrm>
          <a:prstGeom prst="rect">
            <a:avLst/>
          </a:prstGeom>
          <a:noFill/>
          <a:ln>
            <a:noFill/>
          </a:ln>
          <a:extLst/>
        </p:spPr>
      </p:pic>
      <p:pic>
        <p:nvPicPr>
          <p:cNvPr id="10" name="图片 9">
            <a:extLst>
              <a:ext uri="{FF2B5EF4-FFF2-40B4-BE49-F238E27FC236}">
                <a16:creationId xmlns:a16="http://schemas.microsoft.com/office/drawing/2014/main" id="{A9480196-8D9D-D843-8722-456EB13E9EAD}"/>
              </a:ext>
            </a:extLst>
          </p:cNvPr>
          <p:cNvPicPr/>
          <p:nvPr/>
        </p:nvPicPr>
        <p:blipFill>
          <a:blip r:embed="rId5"/>
          <a:stretch>
            <a:fillRect/>
          </a:stretch>
        </p:blipFill>
        <p:spPr>
          <a:xfrm>
            <a:off x="4886055" y="3596449"/>
            <a:ext cx="4078433" cy="814285"/>
          </a:xfrm>
          <a:prstGeom prst="rect">
            <a:avLst/>
          </a:prstGeom>
        </p:spPr>
      </p:pic>
    </p:spTree>
    <p:extLst>
      <p:ext uri="{BB962C8B-B14F-4D97-AF65-F5344CB8AC3E}">
        <p14:creationId xmlns:p14="http://schemas.microsoft.com/office/powerpoint/2010/main" val="280498466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17</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验证码：</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sz="2800" kern="0" dirty="0">
                <a:latin typeface="Times New Roman" panose="02020603050405020304" pitchFamily="18" charset="0"/>
                <a:ea typeface="黑体" charset="0"/>
              </a:rPr>
              <a:t>如果非文本内容的目的是为了确认内容正在被一个人访问，而不是计算机访问，则要提供识别和描述非文本内容目的的替代文本，并提供适应针对不同类型感官知觉的输出模型的验证码替代方式， 以适应不同的残障人群。</a:t>
            </a:r>
          </a:p>
          <a:p>
            <a:pPr marL="0" indent="0" hangingPunct="1">
              <a:lnSpc>
                <a:spcPct val="120000"/>
              </a:lnSpc>
              <a:buNone/>
            </a:pPr>
            <a:endParaRPr lang="en-US" altLang="zh-CN" kern="0" dirty="0">
              <a:latin typeface="Times New Roman" panose="02020603050405020304" pitchFamily="18" charset="0"/>
              <a:ea typeface="黑体" charset="0"/>
            </a:endParaRPr>
          </a:p>
        </p:txBody>
      </p:sp>
      <p:pic>
        <p:nvPicPr>
          <p:cNvPr id="6" name="Picture 2">
            <a:extLst>
              <a:ext uri="{FF2B5EF4-FFF2-40B4-BE49-F238E27FC236}">
                <a16:creationId xmlns:a16="http://schemas.microsoft.com/office/drawing/2014/main" id="{234631C8-2C46-3B46-9456-0DAB45F531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856789"/>
            <a:ext cx="4832696" cy="1637092"/>
          </a:xfrm>
          <a:prstGeom prst="rect">
            <a:avLst/>
          </a:prstGeom>
          <a:noFill/>
          <a:ln>
            <a:noFill/>
          </a:ln>
          <a:effectLst/>
          <a:extLst/>
        </p:spPr>
      </p:pic>
    </p:spTree>
    <p:extLst>
      <p:ext uri="{BB962C8B-B14F-4D97-AF65-F5344CB8AC3E}">
        <p14:creationId xmlns:p14="http://schemas.microsoft.com/office/powerpoint/2010/main" val="83467759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18</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验证码：</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sz="2800" kern="0" dirty="0">
                <a:latin typeface="Times New Roman" panose="02020603050405020304" pitchFamily="18" charset="0"/>
                <a:ea typeface="黑体" charset="0"/>
              </a:rPr>
              <a:t>如果非文本内容的目的是为了确认内容正在被一个人访问，而不是计算机访问，则要提供识别和描述非文本内容目的的替代文本，并提供适应针对不同类型感官知觉的输出模型的验证码替代方式， 以适应不同的残障人群。</a:t>
            </a:r>
          </a:p>
          <a:p>
            <a:pPr marL="0" indent="0" hangingPunct="1">
              <a:lnSpc>
                <a:spcPct val="120000"/>
              </a:lnSpc>
              <a:buNone/>
            </a:pPr>
            <a:endParaRPr lang="en-US" altLang="zh-CN" kern="0" dirty="0">
              <a:latin typeface="Times New Roman" panose="02020603050405020304" pitchFamily="18" charset="0"/>
              <a:ea typeface="黑体" charset="0"/>
            </a:endParaRPr>
          </a:p>
        </p:txBody>
      </p:sp>
      <p:pic>
        <p:nvPicPr>
          <p:cNvPr id="6" name="Picture 2">
            <a:extLst>
              <a:ext uri="{FF2B5EF4-FFF2-40B4-BE49-F238E27FC236}">
                <a16:creationId xmlns:a16="http://schemas.microsoft.com/office/drawing/2014/main" id="{234631C8-2C46-3B46-9456-0DAB45F531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856789"/>
            <a:ext cx="4832696" cy="1637092"/>
          </a:xfrm>
          <a:prstGeom prst="rect">
            <a:avLst/>
          </a:prstGeom>
          <a:noFill/>
          <a:ln>
            <a:noFill/>
          </a:ln>
          <a:effectLst/>
          <a:extLst/>
        </p:spPr>
      </p:pic>
    </p:spTree>
    <p:extLst>
      <p:ext uri="{BB962C8B-B14F-4D97-AF65-F5344CB8AC3E}">
        <p14:creationId xmlns:p14="http://schemas.microsoft.com/office/powerpoint/2010/main" val="39039941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19</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验证码：</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合规范例</a:t>
            </a:r>
            <a:endParaRPr lang="en-US" altLang="zh-CN" kern="0" dirty="0">
              <a:latin typeface="Times New Roman" panose="02020603050405020304" pitchFamily="18" charset="0"/>
              <a:ea typeface="黑体" charset="0"/>
            </a:endParaRPr>
          </a:p>
        </p:txBody>
      </p:sp>
      <p:grpSp>
        <p:nvGrpSpPr>
          <p:cNvPr id="7" name="组合 6">
            <a:extLst>
              <a:ext uri="{FF2B5EF4-FFF2-40B4-BE49-F238E27FC236}">
                <a16:creationId xmlns:a16="http://schemas.microsoft.com/office/drawing/2014/main" id="{3A7455A9-976A-C545-A99F-BE74591D4590}"/>
              </a:ext>
            </a:extLst>
          </p:cNvPr>
          <p:cNvGrpSpPr/>
          <p:nvPr/>
        </p:nvGrpSpPr>
        <p:grpSpPr>
          <a:xfrm>
            <a:off x="263922" y="1403484"/>
            <a:ext cx="3807894" cy="1881500"/>
            <a:chOff x="683568" y="1988840"/>
            <a:chExt cx="3807894" cy="1881500"/>
          </a:xfrm>
        </p:grpSpPr>
        <p:pic>
          <p:nvPicPr>
            <p:cNvPr id="8" name="Picture 2">
              <a:extLst>
                <a:ext uri="{FF2B5EF4-FFF2-40B4-BE49-F238E27FC236}">
                  <a16:creationId xmlns:a16="http://schemas.microsoft.com/office/drawing/2014/main" id="{C3A03335-F1DC-504A-81FF-08AC69C88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88840"/>
              <a:ext cx="3591870" cy="161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1">
              <a:extLst>
                <a:ext uri="{FF2B5EF4-FFF2-40B4-BE49-F238E27FC236}">
                  <a16:creationId xmlns:a16="http://schemas.microsoft.com/office/drawing/2014/main" id="{33FBC18A-4A77-B144-B80F-8C174EFC885B}"/>
                </a:ext>
              </a:extLst>
            </p:cNvPr>
            <p:cNvSpPr txBox="1"/>
            <p:nvPr/>
          </p:nvSpPr>
          <p:spPr>
            <a:xfrm>
              <a:off x="683568" y="3501008"/>
              <a:ext cx="3767510" cy="369332"/>
            </a:xfrm>
            <a:prstGeom prst="rect">
              <a:avLst/>
            </a:prstGeom>
            <a:noFill/>
          </p:spPr>
          <p:txBody>
            <a:bodyPr wrap="square" rtlCol="0">
              <a:spAutoFit/>
            </a:bodyPr>
            <a:lstStyle/>
            <a:p>
              <a:r>
                <a:rPr lang="zh-CN" altLang="en-US" dirty="0">
                  <a:solidFill>
                    <a:srgbClr val="0070C0"/>
                  </a:solidFill>
                </a:rPr>
                <a:t>（</a:t>
              </a:r>
              <a:r>
                <a:rPr lang="en-US" altLang="zh-CN" dirty="0">
                  <a:solidFill>
                    <a:srgbClr val="0070C0"/>
                  </a:solidFill>
                </a:rPr>
                <a:t>1</a:t>
              </a:r>
              <a:r>
                <a:rPr lang="zh-CN" altLang="en-US" dirty="0">
                  <a:solidFill>
                    <a:srgbClr val="0070C0"/>
                  </a:solidFill>
                </a:rPr>
                <a:t>）语音验证码；</a:t>
              </a:r>
            </a:p>
          </p:txBody>
        </p:sp>
      </p:grpSp>
      <p:grpSp>
        <p:nvGrpSpPr>
          <p:cNvPr id="10" name="组合 9">
            <a:extLst>
              <a:ext uri="{FF2B5EF4-FFF2-40B4-BE49-F238E27FC236}">
                <a16:creationId xmlns:a16="http://schemas.microsoft.com/office/drawing/2014/main" id="{EF5F8DE8-2353-D64A-8EA8-A63271B530C0}"/>
              </a:ext>
            </a:extLst>
          </p:cNvPr>
          <p:cNvGrpSpPr/>
          <p:nvPr/>
        </p:nvGrpSpPr>
        <p:grpSpPr>
          <a:xfrm>
            <a:off x="5615608" y="1124744"/>
            <a:ext cx="2664296" cy="1800200"/>
            <a:chOff x="899592" y="4725144"/>
            <a:chExt cx="2664296" cy="1800200"/>
          </a:xfrm>
        </p:grpSpPr>
        <p:pic>
          <p:nvPicPr>
            <p:cNvPr id="11" name="图片 10">
              <a:extLst>
                <a:ext uri="{FF2B5EF4-FFF2-40B4-BE49-F238E27FC236}">
                  <a16:creationId xmlns:a16="http://schemas.microsoft.com/office/drawing/2014/main" id="{0B180A11-7C17-B04B-8994-774608461A50}"/>
                </a:ext>
              </a:extLst>
            </p:cNvPr>
            <p:cNvPicPr/>
            <p:nvPr/>
          </p:nvPicPr>
          <p:blipFill>
            <a:blip r:embed="rId4"/>
            <a:srcRect/>
            <a:stretch>
              <a:fillRect/>
            </a:stretch>
          </p:blipFill>
          <p:spPr bwMode="auto">
            <a:xfrm>
              <a:off x="971600" y="4725144"/>
              <a:ext cx="2088232" cy="1368152"/>
            </a:xfrm>
            <a:prstGeom prst="rect">
              <a:avLst/>
            </a:prstGeom>
            <a:noFill/>
            <a:ln w="9525">
              <a:noFill/>
              <a:miter lim="800000"/>
              <a:headEnd/>
              <a:tailEnd/>
            </a:ln>
          </p:spPr>
        </p:pic>
        <p:sp>
          <p:nvSpPr>
            <p:cNvPr id="12" name="TextBox 9">
              <a:extLst>
                <a:ext uri="{FF2B5EF4-FFF2-40B4-BE49-F238E27FC236}">
                  <a16:creationId xmlns:a16="http://schemas.microsoft.com/office/drawing/2014/main" id="{B173592B-3213-3546-B5AB-800ED568338F}"/>
                </a:ext>
              </a:extLst>
            </p:cNvPr>
            <p:cNvSpPr txBox="1"/>
            <p:nvPr/>
          </p:nvSpPr>
          <p:spPr>
            <a:xfrm>
              <a:off x="899592" y="6156012"/>
              <a:ext cx="2664296" cy="369332"/>
            </a:xfrm>
            <a:prstGeom prst="rect">
              <a:avLst/>
            </a:prstGeom>
            <a:noFill/>
          </p:spPr>
          <p:txBody>
            <a:bodyPr wrap="square" rtlCol="0">
              <a:spAutoFit/>
            </a:bodyPr>
            <a:lstStyle/>
            <a:p>
              <a:r>
                <a:rPr lang="zh-CN" altLang="en-US" dirty="0">
                  <a:solidFill>
                    <a:srgbClr val="0070C0"/>
                  </a:solidFill>
                </a:rPr>
                <a:t>（</a:t>
              </a:r>
              <a:r>
                <a:rPr lang="en-US" altLang="zh-CN" dirty="0">
                  <a:solidFill>
                    <a:srgbClr val="0070C0"/>
                  </a:solidFill>
                </a:rPr>
                <a:t>3</a:t>
              </a:r>
              <a:r>
                <a:rPr lang="zh-CN" altLang="en-US" dirty="0">
                  <a:solidFill>
                    <a:srgbClr val="0070C0"/>
                  </a:solidFill>
                </a:rPr>
                <a:t>）数学运算验证码；</a:t>
              </a:r>
            </a:p>
          </p:txBody>
        </p:sp>
      </p:grpSp>
      <p:grpSp>
        <p:nvGrpSpPr>
          <p:cNvPr id="13" name="组合 12">
            <a:extLst>
              <a:ext uri="{FF2B5EF4-FFF2-40B4-BE49-F238E27FC236}">
                <a16:creationId xmlns:a16="http://schemas.microsoft.com/office/drawing/2014/main" id="{1F4087A9-38A0-F148-AF85-6E88340B6CF9}"/>
              </a:ext>
            </a:extLst>
          </p:cNvPr>
          <p:cNvGrpSpPr/>
          <p:nvPr/>
        </p:nvGrpSpPr>
        <p:grpSpPr>
          <a:xfrm>
            <a:off x="35496" y="3933056"/>
            <a:ext cx="4912195" cy="873388"/>
            <a:chOff x="755576" y="3789040"/>
            <a:chExt cx="4912195" cy="873388"/>
          </a:xfrm>
        </p:grpSpPr>
        <p:pic>
          <p:nvPicPr>
            <p:cNvPr id="14" name="Picture 2">
              <a:extLst>
                <a:ext uri="{FF2B5EF4-FFF2-40B4-BE49-F238E27FC236}">
                  <a16:creationId xmlns:a16="http://schemas.microsoft.com/office/drawing/2014/main" id="{AB790C9B-EEB1-2B46-AC39-A07880AF4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789040"/>
              <a:ext cx="4912195" cy="70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2">
              <a:extLst>
                <a:ext uri="{FF2B5EF4-FFF2-40B4-BE49-F238E27FC236}">
                  <a16:creationId xmlns:a16="http://schemas.microsoft.com/office/drawing/2014/main" id="{D5F3B95C-8727-3546-A54F-F25E477FAEA4}"/>
                </a:ext>
              </a:extLst>
            </p:cNvPr>
            <p:cNvSpPr txBox="1"/>
            <p:nvPr/>
          </p:nvSpPr>
          <p:spPr>
            <a:xfrm>
              <a:off x="899592" y="4293096"/>
              <a:ext cx="4768179" cy="369332"/>
            </a:xfrm>
            <a:prstGeom prst="rect">
              <a:avLst/>
            </a:prstGeom>
            <a:noFill/>
          </p:spPr>
          <p:txBody>
            <a:bodyPr wrap="square" rtlCol="0">
              <a:spAutoFit/>
            </a:bodyPr>
            <a:lstStyle/>
            <a:p>
              <a:r>
                <a:rPr lang="zh-CN" altLang="en-US" dirty="0">
                  <a:solidFill>
                    <a:srgbClr val="0070C0"/>
                  </a:solidFill>
                </a:rPr>
                <a:t>（</a:t>
              </a:r>
              <a:r>
                <a:rPr lang="en-US" altLang="zh-CN" dirty="0">
                  <a:solidFill>
                    <a:srgbClr val="0070C0"/>
                  </a:solidFill>
                </a:rPr>
                <a:t>2</a:t>
              </a:r>
              <a:r>
                <a:rPr lang="zh-CN" altLang="en-US" dirty="0">
                  <a:solidFill>
                    <a:srgbClr val="0070C0"/>
                  </a:solidFill>
                </a:rPr>
                <a:t>）问题验证码；</a:t>
              </a:r>
            </a:p>
          </p:txBody>
        </p:sp>
      </p:grpSp>
      <p:grpSp>
        <p:nvGrpSpPr>
          <p:cNvPr id="16" name="组合 15">
            <a:extLst>
              <a:ext uri="{FF2B5EF4-FFF2-40B4-BE49-F238E27FC236}">
                <a16:creationId xmlns:a16="http://schemas.microsoft.com/office/drawing/2014/main" id="{85DDB3FA-3D5E-114D-9914-25D161DC3CEA}"/>
              </a:ext>
            </a:extLst>
          </p:cNvPr>
          <p:cNvGrpSpPr/>
          <p:nvPr/>
        </p:nvGrpSpPr>
        <p:grpSpPr>
          <a:xfrm>
            <a:off x="5327576" y="3688263"/>
            <a:ext cx="3105150" cy="2560082"/>
            <a:chOff x="5868144" y="1915126"/>
            <a:chExt cx="3105150" cy="2560082"/>
          </a:xfrm>
        </p:grpSpPr>
        <p:pic>
          <p:nvPicPr>
            <p:cNvPr id="17" name="Picture 3">
              <a:extLst>
                <a:ext uri="{FF2B5EF4-FFF2-40B4-BE49-F238E27FC236}">
                  <a16:creationId xmlns:a16="http://schemas.microsoft.com/office/drawing/2014/main" id="{3A003647-3715-2E4B-9732-AEAC47EA70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1915126"/>
              <a:ext cx="31051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4">
              <a:extLst>
                <a:ext uri="{FF2B5EF4-FFF2-40B4-BE49-F238E27FC236}">
                  <a16:creationId xmlns:a16="http://schemas.microsoft.com/office/drawing/2014/main" id="{73E40EBE-BCA5-1D4F-B95E-8572DBF7DB0E}"/>
                </a:ext>
              </a:extLst>
            </p:cNvPr>
            <p:cNvSpPr txBox="1"/>
            <p:nvPr/>
          </p:nvSpPr>
          <p:spPr>
            <a:xfrm>
              <a:off x="5936722" y="4105876"/>
              <a:ext cx="3036572" cy="369332"/>
            </a:xfrm>
            <a:prstGeom prst="rect">
              <a:avLst/>
            </a:prstGeom>
            <a:noFill/>
          </p:spPr>
          <p:txBody>
            <a:bodyPr wrap="square" rtlCol="0">
              <a:spAutoFit/>
            </a:bodyPr>
            <a:lstStyle/>
            <a:p>
              <a:r>
                <a:rPr lang="zh-CN" altLang="en-US" dirty="0">
                  <a:solidFill>
                    <a:srgbClr val="0070C0"/>
                  </a:solidFill>
                </a:rPr>
                <a:t>（</a:t>
              </a:r>
              <a:r>
                <a:rPr lang="en-US" altLang="zh-CN" dirty="0">
                  <a:solidFill>
                    <a:srgbClr val="0070C0"/>
                  </a:solidFill>
                </a:rPr>
                <a:t>4</a:t>
              </a:r>
              <a:r>
                <a:rPr lang="zh-CN" altLang="en-US" dirty="0">
                  <a:solidFill>
                    <a:srgbClr val="0070C0"/>
                  </a:solidFill>
                </a:rPr>
                <a:t>）短信语音验证码</a:t>
              </a:r>
            </a:p>
          </p:txBody>
        </p:sp>
      </p:grpSp>
      <p:sp>
        <p:nvSpPr>
          <p:cNvPr id="20" name="TextBox 17">
            <a:extLst>
              <a:ext uri="{FF2B5EF4-FFF2-40B4-BE49-F238E27FC236}">
                <a16:creationId xmlns:a16="http://schemas.microsoft.com/office/drawing/2014/main" id="{48DEDC2D-24A5-D245-8CBC-F0CBD6FF5B95}"/>
              </a:ext>
            </a:extLst>
          </p:cNvPr>
          <p:cNvSpPr txBox="1"/>
          <p:nvPr/>
        </p:nvSpPr>
        <p:spPr>
          <a:xfrm>
            <a:off x="271365" y="5951021"/>
            <a:ext cx="4768179" cy="646331"/>
          </a:xfrm>
          <a:prstGeom prst="rect">
            <a:avLst/>
          </a:prstGeom>
          <a:noFill/>
        </p:spPr>
        <p:txBody>
          <a:bodyPr wrap="square" rtlCol="0">
            <a:spAutoFit/>
          </a:bodyPr>
          <a:lstStyle/>
          <a:p>
            <a:r>
              <a:rPr lang="zh-CN" altLang="en-US" dirty="0">
                <a:solidFill>
                  <a:srgbClr val="0070C0"/>
                </a:solidFill>
              </a:rPr>
              <a:t>（</a:t>
            </a:r>
            <a:r>
              <a:rPr lang="en-US" altLang="zh-CN" dirty="0">
                <a:solidFill>
                  <a:srgbClr val="0070C0"/>
                </a:solidFill>
              </a:rPr>
              <a:t>5</a:t>
            </a:r>
            <a:r>
              <a:rPr lang="zh-CN" altLang="en-US" dirty="0">
                <a:solidFill>
                  <a:srgbClr val="0070C0"/>
                </a:solidFill>
              </a:rPr>
              <a:t>）其他验证码辅助技术；比如：基于“人计算”的验证码辅助（等级</a:t>
            </a:r>
            <a:r>
              <a:rPr lang="en-US" altLang="zh-CN" dirty="0">
                <a:solidFill>
                  <a:srgbClr val="0070C0"/>
                </a:solidFill>
              </a:rPr>
              <a:t>1</a:t>
            </a:r>
            <a:r>
              <a:rPr lang="zh-CN" altLang="en-US" dirty="0">
                <a:solidFill>
                  <a:srgbClr val="0070C0"/>
                </a:solidFill>
              </a:rPr>
              <a:t>）</a:t>
            </a:r>
          </a:p>
        </p:txBody>
      </p:sp>
    </p:spTree>
    <p:extLst>
      <p:ext uri="{BB962C8B-B14F-4D97-AF65-F5344CB8AC3E}">
        <p14:creationId xmlns:p14="http://schemas.microsoft.com/office/powerpoint/2010/main" val="335101942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互联网普及规模</a:t>
            </a:r>
          </a:p>
        </p:txBody>
      </p:sp>
      <p:sp>
        <p:nvSpPr>
          <p:cNvPr id="32" name="灯片编号占位符 5"/>
          <p:cNvSpPr>
            <a:spLocks noGrp="1"/>
          </p:cNvSpPr>
          <p:nvPr>
            <p:ph type="sldNum" sz="quarter" idx="12"/>
          </p:nvPr>
        </p:nvSpPr>
        <p:spPr>
          <a:xfrm>
            <a:off x="6804248" y="6517481"/>
            <a:ext cx="2133600" cy="476250"/>
          </a:xfrm>
        </p:spPr>
        <p:txBody>
          <a:bodyPr/>
          <a:lstStyle/>
          <a:p>
            <a:fld id="{D8036FF2-9BCB-4CD0-BFFF-80773135ED4C}" type="slidenum">
              <a:rPr lang="en-US" altLang="zh-CN" smtClean="0"/>
              <a:pPr/>
              <a:t>2</a:t>
            </a:fld>
            <a:endParaRPr lang="en-US" altLang="zh-CN" dirty="0"/>
          </a:p>
        </p:txBody>
      </p:sp>
      <p:pic>
        <p:nvPicPr>
          <p:cNvPr id="6" name="图片 5">
            <a:extLst>
              <a:ext uri="{FF2B5EF4-FFF2-40B4-BE49-F238E27FC236}">
                <a16:creationId xmlns:a16="http://schemas.microsoft.com/office/drawing/2014/main" id="{046383AC-4097-4A41-808F-44F43DF6B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1448990"/>
            <a:ext cx="8089900" cy="4762500"/>
          </a:xfrm>
          <a:prstGeom prst="rect">
            <a:avLst/>
          </a:prstGeom>
        </p:spPr>
      </p:pic>
    </p:spTree>
    <p:extLst>
      <p:ext uri="{BB962C8B-B14F-4D97-AF65-F5344CB8AC3E}">
        <p14:creationId xmlns:p14="http://schemas.microsoft.com/office/powerpoint/2010/main" val="248732867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20</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时基媒体</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为时基媒体提供替代：</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纯音频和纯视频（预录）</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字幕（预录）</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音频描述或媒体替代（预录）</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字幕（直播）</a:t>
            </a:r>
          </a:p>
          <a:p>
            <a:pPr marL="0" indent="0" hangingPunct="1">
              <a:lnSpc>
                <a:spcPct val="120000"/>
              </a:lnSpc>
              <a:buNone/>
            </a:pPr>
            <a:r>
              <a:rPr lang="en-US" altLang="zh-CN" kern="0" dirty="0">
                <a:latin typeface="Times New Roman" panose="02020603050405020304" pitchFamily="18" charset="0"/>
                <a:ea typeface="黑体" charset="0"/>
              </a:rPr>
              <a:t>……</a:t>
            </a:r>
          </a:p>
          <a:p>
            <a:pPr marL="0" indent="0" hangingPunct="1">
              <a:lnSpc>
                <a:spcPct val="120000"/>
              </a:lnSpc>
              <a:buNone/>
            </a:pP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252354428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21</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音频描述或媒体替代（预录）</a:t>
            </a:r>
          </a:p>
          <a:p>
            <a:pPr marL="0" indent="0" hangingPunct="1">
              <a:lnSpc>
                <a:spcPct val="120000"/>
              </a:lnSpc>
              <a:buNone/>
            </a:pPr>
            <a:r>
              <a:rPr lang="zh-CN" altLang="en-US" kern="0" dirty="0">
                <a:latin typeface="Times New Roman" panose="02020603050405020304" pitchFamily="18" charset="0"/>
                <a:ea typeface="黑体" charset="0"/>
              </a:rPr>
              <a:t>要为同步媒体提供时基媒体的替代或预录的视频内容的音频描述 ，除非媒体就是文本的替代媒体并已明确标记。</a:t>
            </a:r>
            <a:endParaRPr lang="en-US" altLang="zh-CN" sz="2200"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91215414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22</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音频描述或媒体替代（预录）</a:t>
            </a:r>
          </a:p>
        </p:txBody>
      </p:sp>
      <p:pic>
        <p:nvPicPr>
          <p:cNvPr id="5" name="图片 4">
            <a:extLst>
              <a:ext uri="{FF2B5EF4-FFF2-40B4-BE49-F238E27FC236}">
                <a16:creationId xmlns:a16="http://schemas.microsoft.com/office/drawing/2014/main" id="{80FED5DA-6500-9B46-A6ED-E4066223750F}"/>
              </a:ext>
            </a:extLst>
          </p:cNvPr>
          <p:cNvPicPr/>
          <p:nvPr/>
        </p:nvPicPr>
        <p:blipFill>
          <a:blip r:embed="rId3"/>
          <a:stretch>
            <a:fillRect/>
          </a:stretch>
        </p:blipFill>
        <p:spPr>
          <a:xfrm>
            <a:off x="228600" y="1862455"/>
            <a:ext cx="4459982" cy="3513276"/>
          </a:xfrm>
          <a:prstGeom prst="rect">
            <a:avLst/>
          </a:prstGeom>
        </p:spPr>
      </p:pic>
      <p:sp>
        <p:nvSpPr>
          <p:cNvPr id="4" name="文本框 3">
            <a:extLst>
              <a:ext uri="{FF2B5EF4-FFF2-40B4-BE49-F238E27FC236}">
                <a16:creationId xmlns:a16="http://schemas.microsoft.com/office/drawing/2014/main" id="{076AAD8F-0F35-904F-B894-5632437F01C9}"/>
              </a:ext>
            </a:extLst>
          </p:cNvPr>
          <p:cNvSpPr txBox="1"/>
          <p:nvPr/>
        </p:nvSpPr>
        <p:spPr>
          <a:xfrm>
            <a:off x="457200" y="5579769"/>
            <a:ext cx="3470920" cy="923330"/>
          </a:xfrm>
          <a:prstGeom prst="rect">
            <a:avLst/>
          </a:prstGeom>
          <a:noFill/>
        </p:spPr>
        <p:txBody>
          <a:bodyPr wrap="square" rtlCol="0">
            <a:spAutoFit/>
          </a:bodyPr>
          <a:lstStyle/>
          <a:p>
            <a:r>
              <a:rPr lang="zh-CN" altLang="en-US" dirty="0"/>
              <a:t>上图</a:t>
            </a:r>
            <a:r>
              <a:rPr lang="zh-CN" altLang="zh-CN" dirty="0"/>
              <a:t>所示发现视频既没有包含字幕也没有有内嵌文本说明来提供内容概要</a:t>
            </a:r>
            <a:endParaRPr kumimoji="1" lang="zh-CN" altLang="en-US" dirty="0"/>
          </a:p>
        </p:txBody>
      </p:sp>
      <p:pic>
        <p:nvPicPr>
          <p:cNvPr id="7" name="Picture 2">
            <a:extLst>
              <a:ext uri="{FF2B5EF4-FFF2-40B4-BE49-F238E27FC236}">
                <a16:creationId xmlns:a16="http://schemas.microsoft.com/office/drawing/2014/main" id="{FF65DEE9-4502-F541-8799-5933BA3FEC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70896" y="2084889"/>
            <a:ext cx="3815904" cy="3255443"/>
          </a:xfrm>
          <a:prstGeom prst="rect">
            <a:avLst/>
          </a:prstGeom>
          <a:noFill/>
          <a:ln>
            <a:noFill/>
          </a:ln>
          <a:effectLst/>
          <a:extLst/>
        </p:spPr>
      </p:pic>
      <p:sp>
        <p:nvSpPr>
          <p:cNvPr id="6" name="文本框 5">
            <a:extLst>
              <a:ext uri="{FF2B5EF4-FFF2-40B4-BE49-F238E27FC236}">
                <a16:creationId xmlns:a16="http://schemas.microsoft.com/office/drawing/2014/main" id="{1E539DAF-0219-3E4F-9537-4D10F2FE6F1C}"/>
              </a:ext>
            </a:extLst>
          </p:cNvPr>
          <p:cNvSpPr txBox="1"/>
          <p:nvPr/>
        </p:nvSpPr>
        <p:spPr>
          <a:xfrm>
            <a:off x="4688582" y="5732440"/>
            <a:ext cx="4108817" cy="369332"/>
          </a:xfrm>
          <a:prstGeom prst="rect">
            <a:avLst/>
          </a:prstGeom>
          <a:noFill/>
        </p:spPr>
        <p:txBody>
          <a:bodyPr wrap="none" rtlCol="0">
            <a:spAutoFit/>
          </a:bodyPr>
          <a:lstStyle/>
          <a:p>
            <a:r>
              <a:rPr lang="zh-CN" altLang="zh-CN" dirty="0"/>
              <a:t>为视频提供直接嵌入视频流的开放字幕</a:t>
            </a:r>
            <a:endParaRPr kumimoji="1" lang="zh-CN" altLang="en-US" dirty="0"/>
          </a:p>
        </p:txBody>
      </p:sp>
    </p:spTree>
    <p:extLst>
      <p:ext uri="{BB962C8B-B14F-4D97-AF65-F5344CB8AC3E}">
        <p14:creationId xmlns:p14="http://schemas.microsoft.com/office/powerpoint/2010/main" val="241307542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23</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适应性</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创建可用不同方式呈现的内容（例如简单的布局），而不会丢失信息或结构。</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信息和关系</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有含义的顺序</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感官特性</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定位</a:t>
            </a:r>
          </a:p>
          <a:p>
            <a:pPr marL="0" indent="0" hangingPunct="1">
              <a:lnSpc>
                <a:spcPct val="120000"/>
              </a:lnSpc>
              <a:buNone/>
            </a:pPr>
            <a:r>
              <a:rPr lang="en-US" altLang="zh-CN" kern="0" dirty="0">
                <a:latin typeface="Times New Roman" panose="02020603050405020304" pitchFamily="18" charset="0"/>
                <a:ea typeface="黑体" charset="0"/>
              </a:rPr>
              <a:t>……</a:t>
            </a:r>
          </a:p>
          <a:p>
            <a:pPr marL="0" indent="0" hangingPunct="1">
              <a:lnSpc>
                <a:spcPct val="120000"/>
              </a:lnSpc>
              <a:buNone/>
            </a:pP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56045659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24</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感官特性</a:t>
            </a:r>
          </a:p>
          <a:p>
            <a:pPr marL="0" indent="0" hangingPunct="1">
              <a:lnSpc>
                <a:spcPct val="120000"/>
              </a:lnSpc>
              <a:buNone/>
            </a:pPr>
            <a:r>
              <a:rPr lang="zh-CN" altLang="en-US" kern="0" dirty="0">
                <a:latin typeface="Times New Roman" panose="02020603050405020304" pitchFamily="18" charset="0"/>
                <a:ea typeface="黑体" charset="0"/>
              </a:rPr>
              <a:t>用于理解内容和操作内容的指示，应该不完全依赖于组件的感官特性，如形状、大小、视觉位置、方向、或声音。</a:t>
            </a:r>
            <a:endParaRPr lang="en-US" altLang="zh-CN" sz="2200" kern="0" dirty="0">
              <a:latin typeface="Times New Roman" panose="02020603050405020304" pitchFamily="18" charset="0"/>
              <a:ea typeface="黑体" charset="0"/>
            </a:endParaRPr>
          </a:p>
        </p:txBody>
      </p:sp>
      <p:pic>
        <p:nvPicPr>
          <p:cNvPr id="5" name="图片 4">
            <a:extLst>
              <a:ext uri="{FF2B5EF4-FFF2-40B4-BE49-F238E27FC236}">
                <a16:creationId xmlns:a16="http://schemas.microsoft.com/office/drawing/2014/main" id="{9FE47DBF-7DDD-4466-BB81-E248A93CFF3E}"/>
              </a:ext>
            </a:extLst>
          </p:cNvPr>
          <p:cNvPicPr/>
          <p:nvPr/>
        </p:nvPicPr>
        <p:blipFill>
          <a:blip r:embed="rId3"/>
          <a:stretch>
            <a:fillRect/>
          </a:stretch>
        </p:blipFill>
        <p:spPr>
          <a:xfrm>
            <a:off x="522730" y="3868317"/>
            <a:ext cx="4202228" cy="1347837"/>
          </a:xfrm>
          <a:prstGeom prst="rect">
            <a:avLst/>
          </a:prstGeom>
        </p:spPr>
      </p:pic>
      <p:sp>
        <p:nvSpPr>
          <p:cNvPr id="4" name="文本框 3">
            <a:extLst>
              <a:ext uri="{FF2B5EF4-FFF2-40B4-BE49-F238E27FC236}">
                <a16:creationId xmlns:a16="http://schemas.microsoft.com/office/drawing/2014/main" id="{A97F5926-2E93-8C4D-A694-D3835D5539D2}"/>
              </a:ext>
            </a:extLst>
          </p:cNvPr>
          <p:cNvSpPr txBox="1"/>
          <p:nvPr/>
        </p:nvSpPr>
        <p:spPr>
          <a:xfrm>
            <a:off x="971550" y="5543550"/>
            <a:ext cx="3185487" cy="369332"/>
          </a:xfrm>
          <a:prstGeom prst="rect">
            <a:avLst/>
          </a:prstGeom>
          <a:noFill/>
        </p:spPr>
        <p:txBody>
          <a:bodyPr wrap="none" rtlCol="0">
            <a:spAutoFit/>
          </a:bodyPr>
          <a:lstStyle/>
          <a:p>
            <a:r>
              <a:rPr lang="zh-CN" altLang="zh-CN" dirty="0"/>
              <a:t>文本颜色与字体加粗结合使用</a:t>
            </a:r>
          </a:p>
        </p:txBody>
      </p:sp>
      <p:pic>
        <p:nvPicPr>
          <p:cNvPr id="7" name="图片 6">
            <a:extLst>
              <a:ext uri="{FF2B5EF4-FFF2-40B4-BE49-F238E27FC236}">
                <a16:creationId xmlns:a16="http://schemas.microsoft.com/office/drawing/2014/main" id="{02069820-8F92-4C56-9F85-2E31D2D1060E}"/>
              </a:ext>
            </a:extLst>
          </p:cNvPr>
          <p:cNvPicPr/>
          <p:nvPr/>
        </p:nvPicPr>
        <p:blipFill>
          <a:blip r:embed="rId4"/>
          <a:stretch>
            <a:fillRect/>
          </a:stretch>
        </p:blipFill>
        <p:spPr>
          <a:xfrm>
            <a:off x="5009281" y="3787363"/>
            <a:ext cx="3787229" cy="1318093"/>
          </a:xfrm>
          <a:prstGeom prst="rect">
            <a:avLst/>
          </a:prstGeom>
        </p:spPr>
      </p:pic>
    </p:spTree>
    <p:extLst>
      <p:ext uri="{BB962C8B-B14F-4D97-AF65-F5344CB8AC3E}">
        <p14:creationId xmlns:p14="http://schemas.microsoft.com/office/powerpoint/2010/main" val="279781726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25</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可辨别性</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使用户更容易看到和听到内容，包括把背景和前景分开。</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颜色用途</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音频控制</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对比度（最小）</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调整文本</a:t>
            </a:r>
          </a:p>
          <a:p>
            <a:pPr marL="0" indent="0" hangingPunct="1">
              <a:lnSpc>
                <a:spcPct val="120000"/>
              </a:lnSpc>
              <a:buNone/>
            </a:pPr>
            <a:r>
              <a:rPr lang="en-US" altLang="zh-CN" kern="0" dirty="0">
                <a:latin typeface="Times New Roman" panose="02020603050405020304" pitchFamily="18" charset="0"/>
                <a:ea typeface="黑体" charset="0"/>
              </a:rPr>
              <a:t>……</a:t>
            </a:r>
          </a:p>
          <a:p>
            <a:pPr marL="0" indent="0" hangingPunct="1">
              <a:lnSpc>
                <a:spcPct val="120000"/>
              </a:lnSpc>
              <a:buNone/>
            </a:pP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311529278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26</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音频控制</a:t>
            </a:r>
          </a:p>
          <a:p>
            <a:pPr marL="0" indent="0" hangingPunct="1">
              <a:lnSpc>
                <a:spcPct val="120000"/>
              </a:lnSpc>
              <a:buNone/>
            </a:pPr>
            <a:r>
              <a:rPr lang="zh-CN" altLang="en-US" kern="0" dirty="0">
                <a:latin typeface="Times New Roman" panose="02020603050405020304" pitchFamily="18" charset="0"/>
                <a:ea typeface="黑体" charset="0"/>
              </a:rPr>
              <a:t>如果网页音频自动播放超过</a:t>
            </a:r>
            <a:r>
              <a:rPr lang="en-US" altLang="zh-CN" kern="0" dirty="0">
                <a:latin typeface="Times New Roman" panose="02020603050405020304" pitchFamily="18" charset="0"/>
                <a:ea typeface="黑体" charset="0"/>
              </a:rPr>
              <a:t>3</a:t>
            </a:r>
            <a:r>
              <a:rPr lang="zh-CN" altLang="en-US" kern="0" dirty="0">
                <a:latin typeface="Times New Roman" panose="02020603050405020304" pitchFamily="18" charset="0"/>
                <a:ea typeface="黑体" charset="0"/>
              </a:rPr>
              <a:t>秒钟，提供一个机制用以暂停或停止音频，或者控制独立于全局系统音量的音频音量。</a:t>
            </a:r>
            <a:endParaRPr lang="en-US" altLang="zh-CN" sz="2200" kern="0" dirty="0">
              <a:latin typeface="Times New Roman" panose="02020603050405020304" pitchFamily="18" charset="0"/>
              <a:ea typeface="黑体" charset="0"/>
            </a:endParaRPr>
          </a:p>
        </p:txBody>
      </p:sp>
      <p:pic>
        <p:nvPicPr>
          <p:cNvPr id="8" name="图片 7">
            <a:extLst>
              <a:ext uri="{FF2B5EF4-FFF2-40B4-BE49-F238E27FC236}">
                <a16:creationId xmlns:a16="http://schemas.microsoft.com/office/drawing/2014/main" id="{82F2C128-2414-4A78-ACAE-B3EC948E563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1600" y="3754199"/>
            <a:ext cx="3033216" cy="2362463"/>
          </a:xfrm>
          <a:prstGeom prst="rect">
            <a:avLst/>
          </a:prstGeom>
        </p:spPr>
      </p:pic>
      <p:sp>
        <p:nvSpPr>
          <p:cNvPr id="6" name="文本框 5">
            <a:extLst>
              <a:ext uri="{FF2B5EF4-FFF2-40B4-BE49-F238E27FC236}">
                <a16:creationId xmlns:a16="http://schemas.microsoft.com/office/drawing/2014/main" id="{20CF9B5A-4485-B245-8835-6DC75B2F8CF5}"/>
              </a:ext>
            </a:extLst>
          </p:cNvPr>
          <p:cNvSpPr txBox="1"/>
          <p:nvPr/>
        </p:nvSpPr>
        <p:spPr>
          <a:xfrm>
            <a:off x="971600" y="6153829"/>
            <a:ext cx="3185487" cy="369332"/>
          </a:xfrm>
          <a:prstGeom prst="rect">
            <a:avLst/>
          </a:prstGeom>
          <a:noFill/>
        </p:spPr>
        <p:txBody>
          <a:bodyPr wrap="none" rtlCol="0">
            <a:spAutoFit/>
          </a:bodyPr>
          <a:lstStyle/>
          <a:p>
            <a:r>
              <a:rPr lang="zh-CN" altLang="en-US" dirty="0"/>
              <a:t>上述</a:t>
            </a:r>
            <a:r>
              <a:rPr lang="zh-CN" altLang="zh-CN" dirty="0"/>
              <a:t>页面无法控制视频的播放</a:t>
            </a:r>
            <a:endParaRPr kumimoji="1" lang="zh-CN" altLang="en-US" dirty="0"/>
          </a:p>
        </p:txBody>
      </p:sp>
      <p:pic>
        <p:nvPicPr>
          <p:cNvPr id="10" name="图片 9">
            <a:extLst>
              <a:ext uri="{FF2B5EF4-FFF2-40B4-BE49-F238E27FC236}">
                <a16:creationId xmlns:a16="http://schemas.microsoft.com/office/drawing/2014/main" id="{EBD5EA77-4AEA-40D7-955C-D29742DA3D5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374854" y="3215406"/>
            <a:ext cx="3056084" cy="2373834"/>
          </a:xfrm>
          <a:prstGeom prst="rect">
            <a:avLst/>
          </a:prstGeom>
        </p:spPr>
      </p:pic>
      <p:sp>
        <p:nvSpPr>
          <p:cNvPr id="11" name="文本框 10">
            <a:extLst>
              <a:ext uri="{FF2B5EF4-FFF2-40B4-BE49-F238E27FC236}">
                <a16:creationId xmlns:a16="http://schemas.microsoft.com/office/drawing/2014/main" id="{8455F78F-5C80-C64E-8F7B-60B42625EE1F}"/>
              </a:ext>
            </a:extLst>
          </p:cNvPr>
          <p:cNvSpPr txBox="1"/>
          <p:nvPr/>
        </p:nvSpPr>
        <p:spPr>
          <a:xfrm>
            <a:off x="4890578" y="5654997"/>
            <a:ext cx="3720094" cy="923330"/>
          </a:xfrm>
          <a:prstGeom prst="rect">
            <a:avLst/>
          </a:prstGeom>
          <a:noFill/>
        </p:spPr>
        <p:txBody>
          <a:bodyPr wrap="square" rtlCol="0">
            <a:spAutoFit/>
          </a:bodyPr>
          <a:lstStyle/>
          <a:p>
            <a:pPr lvl="0"/>
            <a:r>
              <a:rPr lang="zh-CN" altLang="zh-CN" dirty="0"/>
              <a:t>可用空格键暂停播放，上下方向键控制音量前后方向键快进快退</a:t>
            </a:r>
            <a:r>
              <a:rPr lang="zh-CN" altLang="en-US" dirty="0"/>
              <a:t>，并提供了视频信息的概要介绍</a:t>
            </a:r>
            <a:endParaRPr lang="zh-CN" altLang="zh-CN" dirty="0"/>
          </a:p>
        </p:txBody>
      </p:sp>
    </p:spTree>
    <p:extLst>
      <p:ext uri="{BB962C8B-B14F-4D97-AF65-F5344CB8AC3E}">
        <p14:creationId xmlns:p14="http://schemas.microsoft.com/office/powerpoint/2010/main" val="128237693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可感知性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27</a:t>
            </a:fld>
            <a:endParaRPr lang="en-US" altLang="zh-CN"/>
          </a:p>
        </p:txBody>
      </p:sp>
      <p:sp>
        <p:nvSpPr>
          <p:cNvPr id="18" name="内容占位符 2">
            <a:extLst>
              <a:ext uri="{FF2B5EF4-FFF2-40B4-BE49-F238E27FC236}">
                <a16:creationId xmlns:a16="http://schemas.microsoft.com/office/drawing/2014/main" id="{9771FF40-D578-B94D-92F3-B394C752D78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调整文本</a:t>
            </a:r>
          </a:p>
          <a:p>
            <a:pPr marL="0" indent="0" hangingPunct="1">
              <a:lnSpc>
                <a:spcPct val="120000"/>
              </a:lnSpc>
              <a:buNone/>
            </a:pPr>
            <a:r>
              <a:rPr lang="zh-CN" altLang="en-US" kern="0" dirty="0">
                <a:latin typeface="Times New Roman" panose="02020603050405020304" pitchFamily="18" charset="0"/>
                <a:ea typeface="黑体" charset="0"/>
              </a:rPr>
              <a:t>除了字幕和文本图像外，文本大小不需要辅助技术就可以放大至</a:t>
            </a:r>
            <a:r>
              <a:rPr lang="en-US" altLang="zh-CN" kern="0" dirty="0">
                <a:latin typeface="Times New Roman" panose="02020603050405020304" pitchFamily="18" charset="0"/>
                <a:ea typeface="黑体" charset="0"/>
              </a:rPr>
              <a:t>200%</a:t>
            </a:r>
            <a:r>
              <a:rPr lang="zh-CN" altLang="en-US" kern="0" dirty="0">
                <a:latin typeface="Times New Roman" panose="02020603050405020304" pitchFamily="18" charset="0"/>
                <a:ea typeface="黑体" charset="0"/>
              </a:rPr>
              <a:t>，且没有内容或功能损失。</a:t>
            </a:r>
            <a:endParaRPr lang="en-US" altLang="zh-CN" sz="2200" kern="0" dirty="0">
              <a:latin typeface="Times New Roman" panose="02020603050405020304" pitchFamily="18" charset="0"/>
              <a:ea typeface="黑体" charset="0"/>
            </a:endParaRPr>
          </a:p>
        </p:txBody>
      </p:sp>
      <p:sp>
        <p:nvSpPr>
          <p:cNvPr id="6" name="文本框 5">
            <a:extLst>
              <a:ext uri="{FF2B5EF4-FFF2-40B4-BE49-F238E27FC236}">
                <a16:creationId xmlns:a16="http://schemas.microsoft.com/office/drawing/2014/main" id="{20CF9B5A-4485-B245-8835-6DC75B2F8CF5}"/>
              </a:ext>
            </a:extLst>
          </p:cNvPr>
          <p:cNvSpPr txBox="1"/>
          <p:nvPr/>
        </p:nvSpPr>
        <p:spPr>
          <a:xfrm>
            <a:off x="76985" y="6084669"/>
            <a:ext cx="4789607" cy="646331"/>
          </a:xfrm>
          <a:prstGeom prst="rect">
            <a:avLst/>
          </a:prstGeom>
          <a:noFill/>
        </p:spPr>
        <p:txBody>
          <a:bodyPr wrap="square" rtlCol="0">
            <a:spAutoFit/>
          </a:bodyPr>
          <a:lstStyle/>
          <a:p>
            <a:r>
              <a:rPr lang="zh-CN" altLang="zh-CN" dirty="0"/>
              <a:t>放大至</a:t>
            </a:r>
            <a:r>
              <a:rPr lang="en-US" altLang="zh-CN" dirty="0"/>
              <a:t>200%</a:t>
            </a:r>
            <a:r>
              <a:rPr lang="zh-CN" altLang="zh-CN" dirty="0"/>
              <a:t>时，未超出左右边界，同时虽然超出上下边界却有滚动条</a:t>
            </a:r>
            <a:endParaRPr kumimoji="1" lang="zh-CN" altLang="en-US" dirty="0"/>
          </a:p>
        </p:txBody>
      </p:sp>
      <p:sp>
        <p:nvSpPr>
          <p:cNvPr id="11" name="文本框 10">
            <a:extLst>
              <a:ext uri="{FF2B5EF4-FFF2-40B4-BE49-F238E27FC236}">
                <a16:creationId xmlns:a16="http://schemas.microsoft.com/office/drawing/2014/main" id="{8455F78F-5C80-C64E-8F7B-60B42625EE1F}"/>
              </a:ext>
            </a:extLst>
          </p:cNvPr>
          <p:cNvSpPr txBox="1"/>
          <p:nvPr/>
        </p:nvSpPr>
        <p:spPr>
          <a:xfrm>
            <a:off x="4890578" y="5654997"/>
            <a:ext cx="3720094" cy="646331"/>
          </a:xfrm>
          <a:prstGeom prst="rect">
            <a:avLst/>
          </a:prstGeom>
          <a:noFill/>
        </p:spPr>
        <p:txBody>
          <a:bodyPr wrap="square" rtlCol="0">
            <a:spAutoFit/>
          </a:bodyPr>
          <a:lstStyle/>
          <a:p>
            <a:pPr lvl="0"/>
            <a:r>
              <a:rPr lang="zh-CN" altLang="zh-CN" dirty="0"/>
              <a:t>放大至</a:t>
            </a:r>
            <a:r>
              <a:rPr lang="en-US" altLang="zh-CN" dirty="0"/>
              <a:t>200%</a:t>
            </a:r>
            <a:r>
              <a:rPr lang="zh-CN" altLang="zh-CN" dirty="0"/>
              <a:t>时，</a:t>
            </a:r>
            <a:r>
              <a:rPr lang="zh-CN" altLang="en-US" dirty="0"/>
              <a:t>网页内容</a:t>
            </a:r>
            <a:r>
              <a:rPr lang="zh-CN" altLang="zh-CN" dirty="0"/>
              <a:t>超出左右边界，但是没有滚动条</a:t>
            </a:r>
          </a:p>
        </p:txBody>
      </p:sp>
      <p:pic>
        <p:nvPicPr>
          <p:cNvPr id="9" name="图片 8">
            <a:extLst>
              <a:ext uri="{FF2B5EF4-FFF2-40B4-BE49-F238E27FC236}">
                <a16:creationId xmlns:a16="http://schemas.microsoft.com/office/drawing/2014/main" id="{5831F027-6DBE-424D-84CA-0E1B30BD7F57}"/>
              </a:ext>
            </a:extLst>
          </p:cNvPr>
          <p:cNvPicPr/>
          <p:nvPr/>
        </p:nvPicPr>
        <p:blipFill>
          <a:blip r:embed="rId3"/>
          <a:stretch>
            <a:fillRect/>
          </a:stretch>
        </p:blipFill>
        <p:spPr>
          <a:xfrm>
            <a:off x="537587" y="3898614"/>
            <a:ext cx="3988049" cy="2050666"/>
          </a:xfrm>
          <a:prstGeom prst="rect">
            <a:avLst/>
          </a:prstGeom>
        </p:spPr>
      </p:pic>
      <p:pic>
        <p:nvPicPr>
          <p:cNvPr id="12" name="图片 11">
            <a:extLst>
              <a:ext uri="{FF2B5EF4-FFF2-40B4-BE49-F238E27FC236}">
                <a16:creationId xmlns:a16="http://schemas.microsoft.com/office/drawing/2014/main" id="{AEBFE555-F904-4F05-A120-38365F294B0F}"/>
              </a:ext>
            </a:extLst>
          </p:cNvPr>
          <p:cNvPicPr/>
          <p:nvPr/>
        </p:nvPicPr>
        <p:blipFill>
          <a:blip r:embed="rId4"/>
          <a:stretch>
            <a:fillRect/>
          </a:stretch>
        </p:blipFill>
        <p:spPr>
          <a:xfrm>
            <a:off x="4702831" y="3140494"/>
            <a:ext cx="3992519" cy="2050665"/>
          </a:xfrm>
          <a:prstGeom prst="rect">
            <a:avLst/>
          </a:prstGeom>
        </p:spPr>
      </p:pic>
    </p:spTree>
    <p:extLst>
      <p:ext uri="{BB962C8B-B14F-4D97-AF65-F5344CB8AC3E}">
        <p14:creationId xmlns:p14="http://schemas.microsoft.com/office/powerpoint/2010/main" val="125016927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28</a:t>
            </a:fld>
            <a:endParaRPr lang="en-US" altLang="zh-CN"/>
          </a:p>
        </p:txBody>
      </p:sp>
      <p:sp>
        <p:nvSpPr>
          <p:cNvPr id="4" name="内容占位符 2">
            <a:extLst>
              <a:ext uri="{FF2B5EF4-FFF2-40B4-BE49-F238E27FC236}">
                <a16:creationId xmlns:a16="http://schemas.microsoft.com/office/drawing/2014/main" id="{059B2D37-ED69-3C4D-BCC0-79CD7497C677}"/>
              </a:ext>
            </a:extLst>
          </p:cNvPr>
          <p:cNvSpPr txBox="1">
            <a:spLocks/>
          </p:cNvSpPr>
          <p:nvPr/>
        </p:nvSpPr>
        <p:spPr>
          <a:xfrm>
            <a:off x="457200" y="155679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l"/>
            </a:pPr>
            <a:r>
              <a:rPr lang="zh-CN" altLang="en-US" kern="0" dirty="0">
                <a:latin typeface="Times New Roman" panose="02020603050405020304" pitchFamily="18" charset="0"/>
                <a:ea typeface="黑体" charset="0"/>
              </a:rPr>
              <a:t>可操作性，要求网页内容的用户界面组件和导航必须可操作。</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键盘可访问</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充足的时间</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癫痫和身体反应</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可导航性</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输入方式</a:t>
            </a: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109614206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29</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键盘可访问</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使所有功能都能通过键盘来操作。</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键盘</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无键盘陷阱</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键盘（没有例外）</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字符键快捷键</a:t>
            </a:r>
          </a:p>
        </p:txBody>
      </p:sp>
    </p:spTree>
    <p:extLst>
      <p:ext uri="{BB962C8B-B14F-4D97-AF65-F5344CB8AC3E}">
        <p14:creationId xmlns:p14="http://schemas.microsoft.com/office/powerpoint/2010/main" val="340620979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互联网普及规模</a:t>
            </a:r>
          </a:p>
        </p:txBody>
      </p:sp>
      <p:sp>
        <p:nvSpPr>
          <p:cNvPr id="32" name="灯片编号占位符 5"/>
          <p:cNvSpPr>
            <a:spLocks noGrp="1"/>
          </p:cNvSpPr>
          <p:nvPr>
            <p:ph type="sldNum" sz="quarter" idx="12"/>
          </p:nvPr>
        </p:nvSpPr>
        <p:spPr>
          <a:xfrm>
            <a:off x="6804248" y="6517481"/>
            <a:ext cx="2133600" cy="476250"/>
          </a:xfrm>
        </p:spPr>
        <p:txBody>
          <a:bodyPr/>
          <a:lstStyle/>
          <a:p>
            <a:fld id="{D8036FF2-9BCB-4CD0-BFFF-80773135ED4C}" type="slidenum">
              <a:rPr lang="en-US" altLang="zh-CN" smtClean="0"/>
              <a:pPr/>
              <a:t>3</a:t>
            </a:fld>
            <a:endParaRPr lang="en-US" altLang="zh-CN" dirty="0"/>
          </a:p>
        </p:txBody>
      </p:sp>
      <p:pic>
        <p:nvPicPr>
          <p:cNvPr id="4" name="图片 3" descr="图片包含 屏幕截图&#10;&#10;描述已自动生成">
            <a:extLst>
              <a:ext uri="{FF2B5EF4-FFF2-40B4-BE49-F238E27FC236}">
                <a16:creationId xmlns:a16="http://schemas.microsoft.com/office/drawing/2014/main" id="{5D2D4EF3-723A-6E44-895B-7E36F8F8B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2" y="1484784"/>
            <a:ext cx="8426896" cy="4213448"/>
          </a:xfrm>
          <a:prstGeom prst="rect">
            <a:avLst/>
          </a:prstGeom>
        </p:spPr>
      </p:pic>
    </p:spTree>
    <p:extLst>
      <p:ext uri="{BB962C8B-B14F-4D97-AF65-F5344CB8AC3E}">
        <p14:creationId xmlns:p14="http://schemas.microsoft.com/office/powerpoint/2010/main" val="7801496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30</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键盘</a:t>
            </a:r>
          </a:p>
          <a:p>
            <a:pPr marL="0" indent="0" hangingPunct="1">
              <a:lnSpc>
                <a:spcPct val="120000"/>
              </a:lnSpc>
              <a:buNone/>
            </a:pPr>
            <a:r>
              <a:rPr lang="zh-CN" altLang="en-US" kern="0" dirty="0">
                <a:latin typeface="Times New Roman" panose="02020603050405020304" pitchFamily="18" charset="0"/>
                <a:ea typeface="黑体" charset="0"/>
              </a:rPr>
              <a:t>内容的所有功能都可以通过键盘接口实现操作并且没有对每次键击做特定时限要求。除非底层功能是依赖用户的移动路径并且不做为端点的输入方法。</a:t>
            </a:r>
            <a:endParaRPr lang="en-US" altLang="zh-CN" sz="2200"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187890870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31</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键盘</a:t>
            </a:r>
          </a:p>
        </p:txBody>
      </p:sp>
      <p:pic>
        <p:nvPicPr>
          <p:cNvPr id="5" name="图片 4">
            <a:extLst>
              <a:ext uri="{FF2B5EF4-FFF2-40B4-BE49-F238E27FC236}">
                <a16:creationId xmlns:a16="http://schemas.microsoft.com/office/drawing/2014/main" id="{9AB0E04B-FB47-3A40-BB56-82E2EE658798}"/>
              </a:ext>
            </a:extLst>
          </p:cNvPr>
          <p:cNvPicPr/>
          <p:nvPr/>
        </p:nvPicPr>
        <p:blipFill>
          <a:blip r:embed="rId3"/>
          <a:stretch>
            <a:fillRect/>
          </a:stretch>
        </p:blipFill>
        <p:spPr>
          <a:xfrm>
            <a:off x="1115616" y="2091878"/>
            <a:ext cx="6480720" cy="2981040"/>
          </a:xfrm>
          <a:prstGeom prst="rect">
            <a:avLst/>
          </a:prstGeom>
        </p:spPr>
      </p:pic>
      <p:sp>
        <p:nvSpPr>
          <p:cNvPr id="4" name="文本框 3">
            <a:extLst>
              <a:ext uri="{FF2B5EF4-FFF2-40B4-BE49-F238E27FC236}">
                <a16:creationId xmlns:a16="http://schemas.microsoft.com/office/drawing/2014/main" id="{C0DFC010-0736-EE44-AA94-52B0BC384597}"/>
              </a:ext>
            </a:extLst>
          </p:cNvPr>
          <p:cNvSpPr txBox="1"/>
          <p:nvPr/>
        </p:nvSpPr>
        <p:spPr>
          <a:xfrm>
            <a:off x="1884754" y="5291916"/>
            <a:ext cx="4942443" cy="369332"/>
          </a:xfrm>
          <a:prstGeom prst="rect">
            <a:avLst/>
          </a:prstGeom>
          <a:noFill/>
        </p:spPr>
        <p:txBody>
          <a:bodyPr wrap="none" rtlCol="0">
            <a:spAutoFit/>
          </a:bodyPr>
          <a:lstStyle/>
          <a:p>
            <a:r>
              <a:rPr lang="zh-CN" altLang="en-US" dirty="0"/>
              <a:t>通过</a:t>
            </a:r>
            <a:r>
              <a:rPr lang="en-US" altLang="zh-CN" dirty="0"/>
              <a:t>Tab</a:t>
            </a:r>
            <a:r>
              <a:rPr lang="zh-CN" altLang="zh-CN" dirty="0"/>
              <a:t>键遍历时可以访问信息公开下的子菜单</a:t>
            </a:r>
            <a:endParaRPr kumimoji="1" lang="zh-CN" altLang="en-US" dirty="0"/>
          </a:p>
        </p:txBody>
      </p:sp>
    </p:spTree>
    <p:extLst>
      <p:ext uri="{BB962C8B-B14F-4D97-AF65-F5344CB8AC3E}">
        <p14:creationId xmlns:p14="http://schemas.microsoft.com/office/powerpoint/2010/main" val="291069707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32</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无键盘陷阱</a:t>
            </a:r>
          </a:p>
          <a:p>
            <a:pPr marL="0" indent="0" hangingPunct="1">
              <a:lnSpc>
                <a:spcPct val="120000"/>
              </a:lnSpc>
              <a:buNone/>
            </a:pPr>
            <a:r>
              <a:rPr lang="zh-CN" altLang="en-US" kern="0" dirty="0">
                <a:latin typeface="Times New Roman" panose="02020603050405020304" pitchFamily="18" charset="0"/>
                <a:ea typeface="黑体" charset="0"/>
              </a:rPr>
              <a:t>如果可使用键盘接口能将焦点到移动到某网页组件上，那么可以只使用键盘接口操作也可以将焦点从当前组件移开，如果需要未修改的方向键或</a:t>
            </a:r>
            <a:r>
              <a:rPr lang="en-US" altLang="zh-CN" kern="0" dirty="0">
                <a:latin typeface="Times New Roman" panose="02020603050405020304" pitchFamily="18" charset="0"/>
                <a:ea typeface="黑体" charset="0"/>
              </a:rPr>
              <a:t>Tab</a:t>
            </a:r>
            <a:r>
              <a:rPr lang="zh-CN" altLang="en-US" kern="0" dirty="0">
                <a:latin typeface="Times New Roman" panose="02020603050405020304" pitchFamily="18" charset="0"/>
                <a:ea typeface="黑体" charset="0"/>
              </a:rPr>
              <a:t>键或其它标准退出方式以外的操作，要告知用户离开焦点的方法。</a:t>
            </a:r>
            <a:endParaRPr lang="en-US" altLang="zh-CN" sz="2200"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278695395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33</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无键盘陷阱</a:t>
            </a:r>
          </a:p>
        </p:txBody>
      </p:sp>
      <p:pic>
        <p:nvPicPr>
          <p:cNvPr id="7" name="图片 6" descr="C:\Users\Kiki\AppData\Local\Temp\1556257956(1).png">
            <a:extLst>
              <a:ext uri="{FF2B5EF4-FFF2-40B4-BE49-F238E27FC236}">
                <a16:creationId xmlns:a16="http://schemas.microsoft.com/office/drawing/2014/main" id="{5F7249C0-3B65-094C-8230-7345B920F25B}"/>
              </a:ext>
            </a:extLst>
          </p:cNvPr>
          <p:cNvPicPr/>
          <p:nvPr/>
        </p:nvPicPr>
        <p:blipFill rotWithShape="1">
          <a:blip r:embed="rId3" cstate="print">
            <a:extLst>
              <a:ext uri="{28A0092B-C50C-407E-A947-70E740481C1C}">
                <a14:useLocalDpi xmlns:a14="http://schemas.microsoft.com/office/drawing/2010/main" val="0"/>
              </a:ext>
            </a:extLst>
          </a:blip>
          <a:srcRect l="16006" r="15394"/>
          <a:stretch/>
        </p:blipFill>
        <p:spPr bwMode="auto">
          <a:xfrm>
            <a:off x="462930" y="2039041"/>
            <a:ext cx="3855074" cy="2742509"/>
          </a:xfrm>
          <a:prstGeom prst="rect">
            <a:avLst/>
          </a:prstGeom>
          <a:noFill/>
          <a:ln>
            <a:noFill/>
          </a:ln>
          <a:extLst>
            <a:ext uri="{53640926-AAD7-44D8-BBD7-CCE9431645EC}">
              <a14:shadowObscured xmlns:a14="http://schemas.microsoft.com/office/drawing/2010/main"/>
            </a:ext>
          </a:extLst>
        </p:spPr>
      </p:pic>
      <p:sp>
        <p:nvSpPr>
          <p:cNvPr id="8" name="文本框 7">
            <a:extLst>
              <a:ext uri="{FF2B5EF4-FFF2-40B4-BE49-F238E27FC236}">
                <a16:creationId xmlns:a16="http://schemas.microsoft.com/office/drawing/2014/main" id="{EC110A0C-A042-4E45-95B4-EF6921EE8864}"/>
              </a:ext>
            </a:extLst>
          </p:cNvPr>
          <p:cNvSpPr txBox="1"/>
          <p:nvPr/>
        </p:nvSpPr>
        <p:spPr>
          <a:xfrm>
            <a:off x="571500" y="5238750"/>
            <a:ext cx="3416320" cy="646331"/>
          </a:xfrm>
          <a:prstGeom prst="rect">
            <a:avLst/>
          </a:prstGeom>
          <a:noFill/>
        </p:spPr>
        <p:txBody>
          <a:bodyPr wrap="none" rtlCol="0">
            <a:spAutoFit/>
          </a:bodyPr>
          <a:lstStyle/>
          <a:p>
            <a:r>
              <a:rPr lang="zh-CN" altLang="en-US" dirty="0"/>
              <a:t>依次遍历网页中每个组件，</a:t>
            </a:r>
            <a:endParaRPr lang="en-US" altLang="zh-CN" dirty="0"/>
          </a:p>
          <a:p>
            <a:r>
              <a:rPr lang="zh-CN" altLang="zh-CN" dirty="0"/>
              <a:t>每个组件聚焦后都可以移开焦点</a:t>
            </a:r>
            <a:endParaRPr kumimoji="1" lang="zh-CN" altLang="en-US" dirty="0"/>
          </a:p>
        </p:txBody>
      </p:sp>
      <p:pic>
        <p:nvPicPr>
          <p:cNvPr id="9" name="图片 8" descr="C:\Users\Kiki\AppData\Local\Temp\1556257880.png">
            <a:extLst>
              <a:ext uri="{FF2B5EF4-FFF2-40B4-BE49-F238E27FC236}">
                <a16:creationId xmlns:a16="http://schemas.microsoft.com/office/drawing/2014/main" id="{90615443-D7A2-8448-B0C5-8CD3AED678EF}"/>
              </a:ext>
            </a:extLst>
          </p:cNvPr>
          <p:cNvPicPr/>
          <p:nvPr/>
        </p:nvPicPr>
        <p:blipFill rotWithShape="1">
          <a:blip r:embed="rId4">
            <a:extLst>
              <a:ext uri="{28A0092B-C50C-407E-A947-70E740481C1C}">
                <a14:useLocalDpi xmlns:a14="http://schemas.microsoft.com/office/drawing/2010/main" val="0"/>
              </a:ext>
            </a:extLst>
          </a:blip>
          <a:srcRect r="51504" b="44360"/>
          <a:stretch/>
        </p:blipFill>
        <p:spPr bwMode="auto">
          <a:xfrm>
            <a:off x="4699756" y="2265968"/>
            <a:ext cx="4154053" cy="2326063"/>
          </a:xfrm>
          <a:prstGeom prst="rect">
            <a:avLst/>
          </a:prstGeom>
          <a:noFill/>
          <a:ln>
            <a:noFill/>
          </a:ln>
          <a:extLst>
            <a:ext uri="{53640926-AAD7-44D8-BBD7-CCE9431645EC}">
              <a14:shadowObscured xmlns:a14="http://schemas.microsoft.com/office/drawing/2010/main"/>
            </a:ext>
          </a:extLst>
        </p:spPr>
      </p:pic>
      <p:sp>
        <p:nvSpPr>
          <p:cNvPr id="11" name="矩形 10">
            <a:extLst>
              <a:ext uri="{FF2B5EF4-FFF2-40B4-BE49-F238E27FC236}">
                <a16:creationId xmlns:a16="http://schemas.microsoft.com/office/drawing/2014/main" id="{2CF6E24A-87D7-1A4D-92AD-A8AC4C7F25BA}"/>
              </a:ext>
            </a:extLst>
          </p:cNvPr>
          <p:cNvSpPr/>
          <p:nvPr/>
        </p:nvSpPr>
        <p:spPr>
          <a:xfrm>
            <a:off x="4572000" y="5295716"/>
            <a:ext cx="4572000" cy="646331"/>
          </a:xfrm>
          <a:prstGeom prst="rect">
            <a:avLst/>
          </a:prstGeom>
        </p:spPr>
        <p:txBody>
          <a:bodyPr>
            <a:spAutoFit/>
          </a:bodyPr>
          <a:lstStyle/>
          <a:p>
            <a:r>
              <a:rPr lang="zh-CN" altLang="en-US" dirty="0">
                <a:ea typeface="黑体" panose="02010609060101010101" pitchFamily="49" charset="-122"/>
                <a:cs typeface="Times New Roman" panose="02020603050405020304" pitchFamily="18" charset="0"/>
              </a:rPr>
              <a:t>在遍历过程中，</a:t>
            </a:r>
            <a:r>
              <a:rPr lang="zh-CN" altLang="zh-CN" dirty="0">
                <a:ea typeface="黑体" panose="02010609060101010101" pitchFamily="49" charset="-122"/>
                <a:cs typeface="Times New Roman" panose="02020603050405020304" pitchFamily="18" charset="0"/>
              </a:rPr>
              <a:t>在编辑栏产生焦点陷入，且没有告知退出方式</a:t>
            </a:r>
            <a:r>
              <a:rPr lang="zh-CN" altLang="zh-CN" dirty="0"/>
              <a:t> </a:t>
            </a:r>
            <a:endParaRPr lang="zh-CN" altLang="en-US" dirty="0"/>
          </a:p>
        </p:txBody>
      </p:sp>
    </p:spTree>
    <p:extLst>
      <p:ext uri="{BB962C8B-B14F-4D97-AF65-F5344CB8AC3E}">
        <p14:creationId xmlns:p14="http://schemas.microsoft.com/office/powerpoint/2010/main" val="298420110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34</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充足的时间</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b="0" dirty="0"/>
              <a:t>为用户提供足够的时间用以阅读和使用内容。</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定时可调</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暂停、停止、隐藏</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无定时</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中断</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重新认证</a:t>
            </a:r>
            <a:endParaRPr lang="en-US" altLang="zh-CN" kern="0" dirty="0">
              <a:latin typeface="Times New Roman" panose="02020603050405020304" pitchFamily="18" charset="0"/>
              <a:ea typeface="黑体" charset="0"/>
            </a:endParaRPr>
          </a:p>
          <a:p>
            <a:pPr marL="0" indent="0" hangingPunct="1">
              <a:lnSpc>
                <a:spcPct val="120000"/>
              </a:lnSpc>
              <a:buNone/>
            </a:pPr>
            <a:r>
              <a:rPr lang="en-US" altLang="zh-CN" kern="0" dirty="0">
                <a:latin typeface="Times New Roman" panose="02020603050405020304" pitchFamily="18" charset="0"/>
                <a:ea typeface="黑体" charset="0"/>
              </a:rPr>
              <a:t>……</a:t>
            </a:r>
            <a:endParaRPr lang="zh-CN" altLang="en-US" kern="0" dirty="0">
              <a:latin typeface="Times New Roman" panose="02020603050405020304" pitchFamily="18" charset="0"/>
              <a:ea typeface="黑体" charset="0"/>
            </a:endParaRP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8315611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35</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癫痫和身体反应</a:t>
            </a:r>
          </a:p>
          <a:p>
            <a:pPr marL="0" indent="0" hangingPunct="1">
              <a:lnSpc>
                <a:spcPct val="120000"/>
              </a:lnSpc>
              <a:buNone/>
            </a:pPr>
            <a:r>
              <a:rPr lang="zh-CN" altLang="en-US" b="0" dirty="0"/>
              <a:t>不要设计会导致癫痫发作或身体反应的内容。</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闪光三次或低于阈值</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闪光三次</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交互动画</a:t>
            </a: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75465306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36</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闪光三次或低于阈值</a:t>
            </a:r>
            <a:endParaRPr lang="en-US" altLang="zh-CN" kern="0" dirty="0">
              <a:latin typeface="Times New Roman" panose="02020603050405020304" pitchFamily="18" charset="0"/>
              <a:ea typeface="黑体" charset="0"/>
            </a:endParaRPr>
          </a:p>
          <a:p>
            <a:pPr marL="0" indent="0" hangingPunct="1">
              <a:lnSpc>
                <a:spcPct val="120000"/>
              </a:lnSpc>
              <a:buNone/>
            </a:pPr>
            <a:r>
              <a:rPr lang="zh-CN" altLang="en-US" b="0" dirty="0"/>
              <a:t>网页不包含任何闪光超过</a:t>
            </a:r>
            <a:r>
              <a:rPr lang="en-US" altLang="zh-CN" b="0" dirty="0"/>
              <a:t>3</a:t>
            </a:r>
            <a:r>
              <a:rPr lang="zh-CN" altLang="en-US" b="0" dirty="0"/>
              <a:t>次</a:t>
            </a:r>
            <a:r>
              <a:rPr lang="en-US" altLang="zh-CN" b="0" dirty="0"/>
              <a:t>/</a:t>
            </a:r>
            <a:r>
              <a:rPr lang="zh-CN" altLang="en-US" b="0" dirty="0"/>
              <a:t>秒的内容，或闪光低于一般闪光和红色闪光阈值。</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闪光三次</a:t>
            </a:r>
          </a:p>
          <a:p>
            <a:pPr marL="0" indent="0" hangingPunct="1">
              <a:lnSpc>
                <a:spcPct val="120000"/>
              </a:lnSpc>
              <a:buNone/>
            </a:pPr>
            <a:r>
              <a:rPr lang="zh-CN" altLang="en-US" b="0" dirty="0"/>
              <a:t>网页不包含任何闪光超过</a:t>
            </a:r>
            <a:r>
              <a:rPr lang="en-US" altLang="zh-CN" b="0" dirty="0"/>
              <a:t>3</a:t>
            </a:r>
            <a:r>
              <a:rPr lang="zh-CN" altLang="en-US" b="0" dirty="0"/>
              <a:t>次</a:t>
            </a:r>
            <a:r>
              <a:rPr lang="en-US" altLang="zh-CN" b="0" dirty="0"/>
              <a:t>/</a:t>
            </a:r>
            <a:r>
              <a:rPr lang="zh-CN" altLang="en-US" b="0" dirty="0"/>
              <a:t>秒的内容。</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交互动画</a:t>
            </a:r>
          </a:p>
          <a:p>
            <a:pPr marL="0" indent="0" hangingPunct="1">
              <a:lnSpc>
                <a:spcPct val="120000"/>
              </a:lnSpc>
              <a:buNone/>
            </a:pPr>
            <a:r>
              <a:rPr lang="zh-CN" altLang="en-US" b="0" dirty="0"/>
              <a:t>除非动画对于功能或传达的信息至关重要，否则可以禁用由交互触发的交互式动画。</a:t>
            </a:r>
          </a:p>
        </p:txBody>
      </p:sp>
      <p:pic>
        <p:nvPicPr>
          <p:cNvPr id="5" name="屏幕录制 4">
            <a:hlinkClick r:id="" action="ppaction://media"/>
            <a:extLst>
              <a:ext uri="{FF2B5EF4-FFF2-40B4-BE49-F238E27FC236}">
                <a16:creationId xmlns:a16="http://schemas.microsoft.com/office/drawing/2014/main" id="{51C88FA5-01D2-472F-B74F-A945B12C829A}"/>
              </a:ext>
            </a:extLst>
          </p:cNvPr>
          <p:cNvPicPr/>
          <p:nvPr/>
        </p:nvPicPr>
        <p:blipFill>
          <a:blip r:embed="rId3"/>
          <a:stretch>
            <a:fillRect/>
          </a:stretch>
        </p:blipFill>
        <p:spPr>
          <a:xfrm>
            <a:off x="690180" y="3068960"/>
            <a:ext cx="7763640" cy="2255371"/>
          </a:xfrm>
          <a:prstGeom prst="rect">
            <a:avLst/>
          </a:prstGeom>
        </p:spPr>
      </p:pic>
    </p:spTree>
    <p:extLst>
      <p:ext uri="{BB962C8B-B14F-4D97-AF65-F5344CB8AC3E}">
        <p14:creationId xmlns:p14="http://schemas.microsoft.com/office/powerpoint/2010/main" val="12773141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37</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可导航性</a:t>
            </a:r>
          </a:p>
          <a:p>
            <a:pPr marL="0" indent="0" hangingPunct="1">
              <a:lnSpc>
                <a:spcPct val="120000"/>
              </a:lnSpc>
              <a:buNone/>
            </a:pPr>
            <a:r>
              <a:rPr lang="zh-CN" altLang="en-US" b="0" dirty="0"/>
              <a:t>提供帮助用户导航、查找内容、并确定其位置的方法。</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绕过模块</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网页标题</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聚焦顺序</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链接目的</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多种方法</a:t>
            </a: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04324542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38</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绕过模块</a:t>
            </a:r>
          </a:p>
          <a:p>
            <a:pPr marL="0" indent="0" hangingPunct="1">
              <a:lnSpc>
                <a:spcPct val="120000"/>
              </a:lnSpc>
              <a:buNone/>
            </a:pPr>
            <a:r>
              <a:rPr lang="zh-CN" altLang="en-US" kern="0" dirty="0">
                <a:latin typeface="Times New Roman" panose="02020603050405020304" pitchFamily="18" charset="0"/>
                <a:ea typeface="黑体" charset="0"/>
              </a:rPr>
              <a:t>提供一种机制以跳过在多个网页中重复出现的内容模块。</a:t>
            </a:r>
            <a:endParaRPr lang="en-US" altLang="zh-CN" sz="2200" kern="0" dirty="0">
              <a:latin typeface="Times New Roman" panose="02020603050405020304" pitchFamily="18" charset="0"/>
              <a:ea typeface="黑体" charset="0"/>
            </a:endParaRPr>
          </a:p>
        </p:txBody>
      </p:sp>
      <p:pic>
        <p:nvPicPr>
          <p:cNvPr id="5" name="图片 4" descr="图片包含 屏幕截图&#10;&#10;描述已自动生成">
            <a:extLst>
              <a:ext uri="{FF2B5EF4-FFF2-40B4-BE49-F238E27FC236}">
                <a16:creationId xmlns:a16="http://schemas.microsoft.com/office/drawing/2014/main" id="{90A7A94A-7C6C-3A4E-9BBB-06D59DE22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936" y="3140968"/>
            <a:ext cx="5724128" cy="2856001"/>
          </a:xfrm>
          <a:prstGeom prst="rect">
            <a:avLst/>
          </a:prstGeom>
        </p:spPr>
      </p:pic>
      <p:sp>
        <p:nvSpPr>
          <p:cNvPr id="7" name="文本框 6">
            <a:extLst>
              <a:ext uri="{FF2B5EF4-FFF2-40B4-BE49-F238E27FC236}">
                <a16:creationId xmlns:a16="http://schemas.microsoft.com/office/drawing/2014/main" id="{1C46AD34-03E1-1741-91EF-B1CDDBDAF0E6}"/>
              </a:ext>
            </a:extLst>
          </p:cNvPr>
          <p:cNvSpPr txBox="1"/>
          <p:nvPr/>
        </p:nvSpPr>
        <p:spPr>
          <a:xfrm>
            <a:off x="2555776" y="6207098"/>
            <a:ext cx="4339650" cy="369332"/>
          </a:xfrm>
          <a:prstGeom prst="rect">
            <a:avLst/>
          </a:prstGeom>
          <a:noFill/>
        </p:spPr>
        <p:txBody>
          <a:bodyPr wrap="none" rtlCol="0">
            <a:spAutoFit/>
          </a:bodyPr>
          <a:lstStyle/>
          <a:p>
            <a:r>
              <a:rPr kumimoji="1" lang="zh-CN" altLang="en-US" dirty="0"/>
              <a:t>网页中通过提供链接，快速跳过重复内容</a:t>
            </a:r>
          </a:p>
        </p:txBody>
      </p:sp>
    </p:spTree>
    <p:extLst>
      <p:ext uri="{BB962C8B-B14F-4D97-AF65-F5344CB8AC3E}">
        <p14:creationId xmlns:p14="http://schemas.microsoft.com/office/powerpoint/2010/main" val="102136766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39</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网页标题</a:t>
            </a:r>
          </a:p>
          <a:p>
            <a:pPr marL="0" indent="0" hangingPunct="1">
              <a:lnSpc>
                <a:spcPct val="120000"/>
              </a:lnSpc>
              <a:buNone/>
            </a:pPr>
            <a:r>
              <a:rPr lang="zh-CN" altLang="en-US" kern="0" dirty="0">
                <a:latin typeface="Times New Roman" panose="02020603050405020304" pitchFamily="18" charset="0"/>
                <a:ea typeface="黑体" charset="0"/>
              </a:rPr>
              <a:t>网页提供标题，以描述主题或用途。</a:t>
            </a:r>
            <a:endParaRPr lang="en-US" altLang="zh-CN" sz="2200" kern="0" dirty="0">
              <a:latin typeface="Times New Roman" panose="02020603050405020304" pitchFamily="18" charset="0"/>
              <a:ea typeface="黑体" charset="0"/>
            </a:endParaRPr>
          </a:p>
        </p:txBody>
      </p:sp>
      <p:pic>
        <p:nvPicPr>
          <p:cNvPr id="5" name="图片 4">
            <a:extLst>
              <a:ext uri="{FF2B5EF4-FFF2-40B4-BE49-F238E27FC236}">
                <a16:creationId xmlns:a16="http://schemas.microsoft.com/office/drawing/2014/main" id="{6CF3E35A-A38D-654C-8362-B09676B41487}"/>
              </a:ext>
            </a:extLst>
          </p:cNvPr>
          <p:cNvPicPr/>
          <p:nvPr/>
        </p:nvPicPr>
        <p:blipFill>
          <a:blip r:embed="rId3"/>
          <a:stretch>
            <a:fillRect/>
          </a:stretch>
        </p:blipFill>
        <p:spPr>
          <a:xfrm>
            <a:off x="1665644" y="2826067"/>
            <a:ext cx="5624156" cy="740847"/>
          </a:xfrm>
          <a:prstGeom prst="rect">
            <a:avLst/>
          </a:prstGeom>
        </p:spPr>
      </p:pic>
      <p:sp>
        <p:nvSpPr>
          <p:cNvPr id="4" name="文本框 3">
            <a:extLst>
              <a:ext uri="{FF2B5EF4-FFF2-40B4-BE49-F238E27FC236}">
                <a16:creationId xmlns:a16="http://schemas.microsoft.com/office/drawing/2014/main" id="{6218AD45-28D4-FF4F-A981-2D9874D6313F}"/>
              </a:ext>
            </a:extLst>
          </p:cNvPr>
          <p:cNvSpPr txBox="1"/>
          <p:nvPr/>
        </p:nvSpPr>
        <p:spPr>
          <a:xfrm>
            <a:off x="2055926" y="3796681"/>
            <a:ext cx="5032147" cy="369332"/>
          </a:xfrm>
          <a:prstGeom prst="rect">
            <a:avLst/>
          </a:prstGeom>
          <a:noFill/>
        </p:spPr>
        <p:txBody>
          <a:bodyPr wrap="none" rtlCol="0">
            <a:spAutoFit/>
          </a:bodyPr>
          <a:lstStyle/>
          <a:p>
            <a:r>
              <a:rPr lang="zh-CN" altLang="zh-CN" dirty="0"/>
              <a:t>网页标题</a:t>
            </a:r>
            <a:r>
              <a:rPr lang="zh-CN" altLang="en-US" dirty="0"/>
              <a:t>应当能够如实反映</a:t>
            </a:r>
            <a:r>
              <a:rPr lang="zh-CN" altLang="zh-CN" dirty="0"/>
              <a:t>网页正文</a:t>
            </a:r>
            <a:r>
              <a:rPr lang="zh-CN" altLang="en-US" dirty="0"/>
              <a:t>的内容概要</a:t>
            </a:r>
            <a:endParaRPr kumimoji="1" lang="zh-CN" altLang="en-US" dirty="0"/>
          </a:p>
        </p:txBody>
      </p:sp>
      <p:pic>
        <p:nvPicPr>
          <p:cNvPr id="7" name="图片 6">
            <a:extLst>
              <a:ext uri="{FF2B5EF4-FFF2-40B4-BE49-F238E27FC236}">
                <a16:creationId xmlns:a16="http://schemas.microsoft.com/office/drawing/2014/main" id="{B134EC63-C9D2-4261-A8CE-E2C90B0F085D}"/>
              </a:ext>
            </a:extLst>
          </p:cNvPr>
          <p:cNvPicPr/>
          <p:nvPr/>
        </p:nvPicPr>
        <p:blipFill>
          <a:blip r:embed="rId4"/>
          <a:stretch>
            <a:fillRect/>
          </a:stretch>
        </p:blipFill>
        <p:spPr>
          <a:xfrm>
            <a:off x="2411759" y="4543679"/>
            <a:ext cx="4320480" cy="1950202"/>
          </a:xfrm>
          <a:prstGeom prst="rect">
            <a:avLst/>
          </a:prstGeom>
        </p:spPr>
      </p:pic>
    </p:spTree>
    <p:extLst>
      <p:ext uri="{BB962C8B-B14F-4D97-AF65-F5344CB8AC3E}">
        <p14:creationId xmlns:p14="http://schemas.microsoft.com/office/powerpoint/2010/main" val="333995849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86DEF1F-6658-4929-8D54-E44BD1260922}"/>
              </a:ext>
            </a:extLst>
          </p:cNvPr>
          <p:cNvSpPr>
            <a:spLocks noGrp="1"/>
          </p:cNvSpPr>
          <p:nvPr>
            <p:ph type="title"/>
          </p:nvPr>
        </p:nvSpPr>
        <p:spPr/>
        <p:txBody>
          <a:bodyPr/>
          <a:lstStyle/>
          <a:p>
            <a:r>
              <a:rPr lang="zh-CN" altLang="en-US" dirty="0"/>
              <a:t>信息无障碍的概念</a:t>
            </a:r>
          </a:p>
        </p:txBody>
      </p:sp>
      <p:graphicFrame>
        <p:nvGraphicFramePr>
          <p:cNvPr id="6" name="内容占位符 5">
            <a:extLst>
              <a:ext uri="{FF2B5EF4-FFF2-40B4-BE49-F238E27FC236}">
                <a16:creationId xmlns:a16="http://schemas.microsoft.com/office/drawing/2014/main" id="{2E3D0546-D385-4E55-9306-61CA05847C3A}"/>
              </a:ext>
            </a:extLst>
          </p:cNvPr>
          <p:cNvGraphicFramePr>
            <a:graphicFrameLocks noGrp="1"/>
          </p:cNvGraphicFramePr>
          <p:nvPr>
            <p:ph idx="1"/>
            <p:extLst/>
          </p:nvPr>
        </p:nvGraphicFramePr>
        <p:xfrm>
          <a:off x="251520" y="1484785"/>
          <a:ext cx="8784976"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灯片编号占位符 2">
            <a:extLst>
              <a:ext uri="{FF2B5EF4-FFF2-40B4-BE49-F238E27FC236}">
                <a16:creationId xmlns:a16="http://schemas.microsoft.com/office/drawing/2014/main" id="{1915BCD8-A5E9-4884-8AF0-977F4B50867A}"/>
              </a:ext>
            </a:extLst>
          </p:cNvPr>
          <p:cNvSpPr>
            <a:spLocks noGrp="1"/>
          </p:cNvSpPr>
          <p:nvPr>
            <p:ph type="sldNum" sz="quarter" idx="12"/>
          </p:nvPr>
        </p:nvSpPr>
        <p:spPr/>
        <p:txBody>
          <a:bodyPr/>
          <a:lstStyle/>
          <a:p>
            <a:pPr>
              <a:defRPr/>
            </a:pPr>
            <a:fld id="{FA447F50-9385-437B-87F0-EADBAE895B72}" type="slidenum">
              <a:rPr lang="en-US" altLang="zh-CN" smtClean="0">
                <a:solidFill>
                  <a:prstClr val="black"/>
                </a:solidFill>
              </a:rPr>
              <a:pPr>
                <a:defRPr/>
              </a:pPr>
              <a:t>4</a:t>
            </a:fld>
            <a:endParaRPr lang="en-US" altLang="zh-CN">
              <a:solidFill>
                <a:prstClr val="black"/>
              </a:solidFill>
            </a:endParaRPr>
          </a:p>
        </p:txBody>
      </p:sp>
      <p:pic>
        <p:nvPicPr>
          <p:cNvPr id="15" name="Picture 6" descr="http://www.zichuan.gov.cn/Uploads/pic_201411/201411050859152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077072"/>
            <a:ext cx="4098843" cy="27359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324" y="5008021"/>
            <a:ext cx="2012924" cy="170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9359" y="4137536"/>
            <a:ext cx="2014538" cy="16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112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可操作性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40</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输入方式</a:t>
            </a:r>
          </a:p>
          <a:p>
            <a:pPr marL="0" indent="0" hangingPunct="1">
              <a:lnSpc>
                <a:spcPct val="120000"/>
              </a:lnSpc>
              <a:buNone/>
            </a:pPr>
            <a:r>
              <a:rPr lang="zh-CN" altLang="en-US" b="0" dirty="0"/>
              <a:t>通过键盘以外的各种输入，用户可以更轻松地操作功能。</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指针手势</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指针取消</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名称中的标签</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运动驱动</a:t>
            </a:r>
            <a:endParaRPr lang="en-US" altLang="zh-CN" kern="0" dirty="0">
              <a:latin typeface="Times New Roman" panose="02020603050405020304" pitchFamily="18" charset="0"/>
              <a:ea typeface="黑体" charset="0"/>
            </a:endParaRPr>
          </a:p>
          <a:p>
            <a:pPr marL="0" indent="0" hangingPunct="1">
              <a:lnSpc>
                <a:spcPct val="120000"/>
              </a:lnSpc>
              <a:buNone/>
            </a:pPr>
            <a:r>
              <a:rPr lang="en-US" altLang="zh-CN" kern="0" dirty="0">
                <a:latin typeface="Times New Roman" panose="02020603050405020304" pitchFamily="18" charset="0"/>
                <a:ea typeface="黑体" charset="0"/>
              </a:rPr>
              <a:t>……</a:t>
            </a:r>
            <a:endParaRPr lang="zh-CN" altLang="en-US" kern="0" dirty="0">
              <a:latin typeface="Times New Roman" panose="02020603050405020304" pitchFamily="18" charset="0"/>
              <a:ea typeface="黑体" charset="0"/>
            </a:endParaRP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71564035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41</a:t>
            </a:fld>
            <a:endParaRPr lang="en-US" altLang="zh-CN"/>
          </a:p>
        </p:txBody>
      </p:sp>
      <p:sp>
        <p:nvSpPr>
          <p:cNvPr id="4" name="内容占位符 2">
            <a:extLst>
              <a:ext uri="{FF2B5EF4-FFF2-40B4-BE49-F238E27FC236}">
                <a16:creationId xmlns:a16="http://schemas.microsoft.com/office/drawing/2014/main" id="{CC143FCC-C0D8-AF43-86FA-0BC283647983}"/>
              </a:ext>
            </a:extLst>
          </p:cNvPr>
          <p:cNvSpPr txBox="1">
            <a:spLocks/>
          </p:cNvSpPr>
          <p:nvPr/>
        </p:nvSpPr>
        <p:spPr>
          <a:xfrm>
            <a:off x="457200" y="155679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l"/>
            </a:pPr>
            <a:r>
              <a:rPr lang="zh-CN" altLang="en-US" kern="0" dirty="0">
                <a:latin typeface="Times New Roman" panose="02020603050405020304" pitchFamily="18" charset="0"/>
                <a:ea typeface="黑体" charset="0"/>
              </a:rPr>
              <a:t>可理解性，要求网页中信息和用户界面操作必须是可理解的</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可读性</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可预测性</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辅助输入</a:t>
            </a: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91461237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42</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可读性</a:t>
            </a:r>
          </a:p>
          <a:p>
            <a:pPr marL="0" indent="0" hangingPunct="1">
              <a:lnSpc>
                <a:spcPct val="120000"/>
              </a:lnSpc>
              <a:buNone/>
            </a:pPr>
            <a:r>
              <a:rPr lang="zh-CN" altLang="en-US" b="0" dirty="0"/>
              <a:t>使文本内容可读，可被理解。</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网页语言</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局部语言</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特殊单词</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缩写</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阅读水平</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发音</a:t>
            </a: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34515723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43</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可预测性</a:t>
            </a:r>
          </a:p>
          <a:p>
            <a:pPr marL="0" indent="0" hangingPunct="1">
              <a:lnSpc>
                <a:spcPct val="120000"/>
              </a:lnSpc>
              <a:buNone/>
            </a:pPr>
            <a:r>
              <a:rPr lang="zh-CN" altLang="en-US" b="0" dirty="0"/>
              <a:t>让网页以可预见的方式呈现和操作。</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焦点</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输入</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一致性导航</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一致性标识</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请求变化</a:t>
            </a:r>
            <a:endParaRPr lang="en-US" altLang="zh-CN" kern="0" dirty="0">
              <a:latin typeface="Times New Roman" panose="02020603050405020304" pitchFamily="18" charset="0"/>
              <a:ea typeface="黑体" charset="0"/>
            </a:endParaRP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50712453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44</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一致性导航</a:t>
            </a:r>
          </a:p>
          <a:p>
            <a:pPr marL="0" indent="0" hangingPunct="1">
              <a:lnSpc>
                <a:spcPct val="120000"/>
              </a:lnSpc>
              <a:buNone/>
            </a:pPr>
            <a:r>
              <a:rPr lang="zh-CN" altLang="en-US" kern="0" dirty="0">
                <a:latin typeface="Times New Roman" panose="02020603050405020304" pitchFamily="18" charset="0"/>
                <a:ea typeface="黑体" charset="0"/>
              </a:rPr>
              <a:t>网页集里相同功能的组件可被一致性标识。</a:t>
            </a:r>
            <a:endParaRPr lang="en-US" altLang="zh-CN" sz="2200" kern="0" dirty="0">
              <a:latin typeface="Times New Roman" panose="02020603050405020304" pitchFamily="18" charset="0"/>
              <a:ea typeface="黑体" charset="0"/>
            </a:endParaRPr>
          </a:p>
        </p:txBody>
      </p:sp>
      <p:pic>
        <p:nvPicPr>
          <p:cNvPr id="8" name="图片 7">
            <a:extLst>
              <a:ext uri="{FF2B5EF4-FFF2-40B4-BE49-F238E27FC236}">
                <a16:creationId xmlns:a16="http://schemas.microsoft.com/office/drawing/2014/main" id="{3BF4BFD0-865C-FA4E-8D6B-9C85D0CC6430}"/>
              </a:ext>
            </a:extLst>
          </p:cNvPr>
          <p:cNvPicPr/>
          <p:nvPr/>
        </p:nvPicPr>
        <p:blipFill rotWithShape="1">
          <a:blip r:embed="rId3">
            <a:extLst>
              <a:ext uri="{28A0092B-C50C-407E-A947-70E740481C1C}">
                <a14:useLocalDpi xmlns:a14="http://schemas.microsoft.com/office/drawing/2010/main" val="0"/>
              </a:ext>
            </a:extLst>
          </a:blip>
          <a:srcRect b="35300"/>
          <a:stretch/>
        </p:blipFill>
        <p:spPr>
          <a:xfrm>
            <a:off x="1115616" y="2636912"/>
            <a:ext cx="1466329" cy="3455093"/>
          </a:xfrm>
          <a:prstGeom prst="rect">
            <a:avLst/>
          </a:prstGeom>
        </p:spPr>
      </p:pic>
      <p:sp>
        <p:nvSpPr>
          <p:cNvPr id="9" name="文本框 8">
            <a:extLst>
              <a:ext uri="{FF2B5EF4-FFF2-40B4-BE49-F238E27FC236}">
                <a16:creationId xmlns:a16="http://schemas.microsoft.com/office/drawing/2014/main" id="{5DCA357D-6AD0-0045-A4DB-28462F938D66}"/>
              </a:ext>
            </a:extLst>
          </p:cNvPr>
          <p:cNvSpPr txBox="1"/>
          <p:nvPr/>
        </p:nvSpPr>
        <p:spPr>
          <a:xfrm>
            <a:off x="457200" y="6309215"/>
            <a:ext cx="3018775" cy="369332"/>
          </a:xfrm>
          <a:prstGeom prst="rect">
            <a:avLst/>
          </a:prstGeom>
          <a:noFill/>
        </p:spPr>
        <p:txBody>
          <a:bodyPr wrap="none" rtlCol="0">
            <a:spAutoFit/>
          </a:bodyPr>
          <a:lstStyle/>
          <a:p>
            <a:r>
              <a:rPr lang="zh-CN" altLang="en-US" dirty="0"/>
              <a:t>全站</a:t>
            </a:r>
            <a:r>
              <a:rPr lang="zh-CN" altLang="zh-CN" dirty="0"/>
              <a:t>导航以一致的顺序出现 </a:t>
            </a:r>
            <a:endParaRPr kumimoji="1" lang="zh-CN" altLang="en-US" dirty="0"/>
          </a:p>
        </p:txBody>
      </p:sp>
      <p:pic>
        <p:nvPicPr>
          <p:cNvPr id="16" name="图片 15">
            <a:extLst>
              <a:ext uri="{FF2B5EF4-FFF2-40B4-BE49-F238E27FC236}">
                <a16:creationId xmlns:a16="http://schemas.microsoft.com/office/drawing/2014/main" id="{12A6D2FA-57C0-C44C-AAE4-7083CF326AC4}"/>
              </a:ext>
            </a:extLst>
          </p:cNvPr>
          <p:cNvPicPr/>
          <p:nvPr/>
        </p:nvPicPr>
        <p:blipFill>
          <a:blip r:embed="rId4">
            <a:extLst>
              <a:ext uri="{28A0092B-C50C-407E-A947-70E740481C1C}">
                <a14:useLocalDpi xmlns:a14="http://schemas.microsoft.com/office/drawing/2010/main" val="0"/>
              </a:ext>
            </a:extLst>
          </a:blip>
          <a:stretch>
            <a:fillRect/>
          </a:stretch>
        </p:blipFill>
        <p:spPr>
          <a:xfrm>
            <a:off x="6189321" y="2793835"/>
            <a:ext cx="758943" cy="3011429"/>
          </a:xfrm>
          <a:prstGeom prst="rect">
            <a:avLst/>
          </a:prstGeom>
        </p:spPr>
      </p:pic>
      <p:pic>
        <p:nvPicPr>
          <p:cNvPr id="17" name="图片 16">
            <a:extLst>
              <a:ext uri="{FF2B5EF4-FFF2-40B4-BE49-F238E27FC236}">
                <a16:creationId xmlns:a16="http://schemas.microsoft.com/office/drawing/2014/main" id="{BAAE2DC4-846C-954C-A989-D1EB2FD09648}"/>
              </a:ext>
            </a:extLst>
          </p:cNvPr>
          <p:cNvPicPr/>
          <p:nvPr/>
        </p:nvPicPr>
        <p:blipFill>
          <a:blip r:embed="rId5">
            <a:extLst>
              <a:ext uri="{28A0092B-C50C-407E-A947-70E740481C1C}">
                <a14:useLocalDpi xmlns:a14="http://schemas.microsoft.com/office/drawing/2010/main" val="0"/>
              </a:ext>
            </a:extLst>
          </a:blip>
          <a:stretch>
            <a:fillRect/>
          </a:stretch>
        </p:blipFill>
        <p:spPr>
          <a:xfrm>
            <a:off x="5430378" y="2793835"/>
            <a:ext cx="758943" cy="3011429"/>
          </a:xfrm>
          <a:prstGeom prst="rect">
            <a:avLst/>
          </a:prstGeom>
        </p:spPr>
      </p:pic>
      <p:sp>
        <p:nvSpPr>
          <p:cNvPr id="18" name="圆角矩形 17">
            <a:extLst>
              <a:ext uri="{FF2B5EF4-FFF2-40B4-BE49-F238E27FC236}">
                <a16:creationId xmlns:a16="http://schemas.microsoft.com/office/drawing/2014/main" id="{09778B3C-32E1-524B-AB9E-3FEB8301A9C5}"/>
              </a:ext>
            </a:extLst>
          </p:cNvPr>
          <p:cNvSpPr/>
          <p:nvPr/>
        </p:nvSpPr>
        <p:spPr>
          <a:xfrm>
            <a:off x="5465301" y="3678932"/>
            <a:ext cx="1456928" cy="3642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4" name="文本框 13">
            <a:extLst>
              <a:ext uri="{FF2B5EF4-FFF2-40B4-BE49-F238E27FC236}">
                <a16:creationId xmlns:a16="http://schemas.microsoft.com/office/drawing/2014/main" id="{AF9DD24D-D642-A44B-85AE-AFB6BCF5A433}"/>
              </a:ext>
            </a:extLst>
          </p:cNvPr>
          <p:cNvSpPr txBox="1"/>
          <p:nvPr/>
        </p:nvSpPr>
        <p:spPr>
          <a:xfrm>
            <a:off x="4403723" y="6092005"/>
            <a:ext cx="3942105" cy="369332"/>
          </a:xfrm>
          <a:prstGeom prst="rect">
            <a:avLst/>
          </a:prstGeom>
          <a:noFill/>
        </p:spPr>
        <p:txBody>
          <a:bodyPr wrap="none" rtlCol="0">
            <a:spAutoFit/>
          </a:bodyPr>
          <a:lstStyle/>
          <a:p>
            <a:r>
              <a:rPr lang="zh-CN" altLang="en-US" dirty="0"/>
              <a:t>该</a:t>
            </a:r>
            <a:r>
              <a:rPr lang="zh-CN" altLang="zh-CN" dirty="0"/>
              <a:t>网站导航</a:t>
            </a:r>
            <a:r>
              <a:rPr lang="zh-CN" altLang="en-US" dirty="0"/>
              <a:t>在不同页面中</a:t>
            </a:r>
            <a:r>
              <a:rPr lang="zh-CN" altLang="zh-CN" dirty="0"/>
              <a:t>顺序不一致 </a:t>
            </a:r>
            <a:endParaRPr kumimoji="1" lang="zh-CN" altLang="en-US" dirty="0"/>
          </a:p>
        </p:txBody>
      </p:sp>
    </p:spTree>
    <p:extLst>
      <p:ext uri="{BB962C8B-B14F-4D97-AF65-F5344CB8AC3E}">
        <p14:creationId xmlns:p14="http://schemas.microsoft.com/office/powerpoint/2010/main" val="36984265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45</a:t>
            </a:fld>
            <a:endParaRPr lang="en-US" altLang="zh-CN"/>
          </a:p>
        </p:txBody>
      </p:sp>
      <p:sp>
        <p:nvSpPr>
          <p:cNvPr id="5" name="内容占位符 2">
            <a:extLst>
              <a:ext uri="{FF2B5EF4-FFF2-40B4-BE49-F238E27FC236}">
                <a16:creationId xmlns:a16="http://schemas.microsoft.com/office/drawing/2014/main" id="{B492C8D4-BD48-2A49-9FCB-C9BC0A98BD36}"/>
              </a:ext>
            </a:extLst>
          </p:cNvPr>
          <p:cNvSpPr txBox="1">
            <a:spLocks/>
          </p:cNvSpPr>
          <p:nvPr/>
        </p:nvSpPr>
        <p:spPr>
          <a:xfrm>
            <a:off x="457200" y="1340768"/>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pPr>
            <a:r>
              <a:rPr lang="zh-CN" altLang="en-US" kern="0" dirty="0">
                <a:latin typeface="Times New Roman" panose="02020603050405020304" pitchFamily="18" charset="0"/>
                <a:ea typeface="黑体" charset="0"/>
              </a:rPr>
              <a:t>辅助输入</a:t>
            </a:r>
          </a:p>
          <a:p>
            <a:pPr marL="0" indent="0" hangingPunct="1">
              <a:lnSpc>
                <a:spcPct val="120000"/>
              </a:lnSpc>
              <a:buNone/>
            </a:pPr>
            <a:r>
              <a:rPr lang="zh-CN" altLang="en-US" b="0" dirty="0"/>
              <a:t>帮助用户避免和纠正错误。</a:t>
            </a:r>
            <a:endParaRPr lang="en-US" altLang="zh-CN" b="0" dirty="0"/>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错误标识</a:t>
            </a: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标签或说明</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错误建议</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错误预防（法律、金融、数据）</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帮助</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错误预防（全部）</a:t>
            </a:r>
            <a:endParaRPr lang="en-US" altLang="zh-CN" kern="0" dirty="0">
              <a:latin typeface="Times New Roman" panose="02020603050405020304" pitchFamily="18" charset="0"/>
              <a:ea typeface="黑体" charset="0"/>
            </a:endParaRPr>
          </a:p>
        </p:txBody>
      </p:sp>
      <p:sp>
        <p:nvSpPr>
          <p:cNvPr id="6" name="文本框 5">
            <a:extLst>
              <a:ext uri="{FF2B5EF4-FFF2-40B4-BE49-F238E27FC236}">
                <a16:creationId xmlns:a16="http://schemas.microsoft.com/office/drawing/2014/main" id="{649E2083-5D4A-CC44-8F39-BD4A4FAC02C3}"/>
              </a:ext>
            </a:extLst>
          </p:cNvPr>
          <p:cNvSpPr txBox="1"/>
          <p:nvPr/>
        </p:nvSpPr>
        <p:spPr>
          <a:xfrm>
            <a:off x="247650" y="348615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34808136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可理解性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46</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dirty="0"/>
              <a:t>错误标识</a:t>
            </a:r>
            <a:endParaRPr lang="zh-CN" altLang="en-US" kern="0" dirty="0">
              <a:latin typeface="Times New Roman" panose="02020603050405020304" pitchFamily="18" charset="0"/>
              <a:ea typeface="黑体" charset="0"/>
            </a:endParaRPr>
          </a:p>
          <a:p>
            <a:pPr marL="0" indent="0" hangingPunct="1">
              <a:lnSpc>
                <a:spcPct val="120000"/>
              </a:lnSpc>
              <a:buNone/>
            </a:pPr>
            <a:r>
              <a:rPr lang="zh-CN" altLang="en-US" kern="0" dirty="0">
                <a:latin typeface="Times New Roman" panose="02020603050405020304" pitchFamily="18" charset="0"/>
                <a:ea typeface="黑体" charset="0"/>
              </a:rPr>
              <a:t>如果输入错误能够被自动发现，错误类型应能被标识，并且用文本描述给用户。</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dirty="0"/>
              <a:t>标签或说明</a:t>
            </a:r>
            <a:endParaRPr lang="en-US" altLang="zh-CN" dirty="0"/>
          </a:p>
          <a:p>
            <a:pPr marL="0" indent="0" hangingPunct="1">
              <a:lnSpc>
                <a:spcPct val="120000"/>
              </a:lnSpc>
              <a:buNone/>
            </a:pPr>
            <a:r>
              <a:rPr lang="zh-CN" altLang="en-US" kern="0" dirty="0">
                <a:latin typeface="Times New Roman" panose="02020603050405020304" pitchFamily="18" charset="0"/>
                <a:ea typeface="黑体" charset="0"/>
              </a:rPr>
              <a:t>如果输入错误能够被自动发现，错误类型应能被标识，并且用文本描述给用户。</a:t>
            </a:r>
            <a:endParaRPr lang="en-US" altLang="zh-CN" kern="0" dirty="0">
              <a:latin typeface="Times New Roman" panose="02020603050405020304" pitchFamily="18" charset="0"/>
              <a:ea typeface="黑体" charset="0"/>
            </a:endParaRPr>
          </a:p>
          <a:p>
            <a:pPr marL="0" indent="0" hangingPunct="1">
              <a:lnSpc>
                <a:spcPct val="120000"/>
              </a:lnSpc>
              <a:buNone/>
            </a:pPr>
            <a:endParaRPr lang="en-US" altLang="zh-CN" kern="0" dirty="0">
              <a:latin typeface="Times New Roman" panose="02020603050405020304" pitchFamily="18" charset="0"/>
              <a:ea typeface="黑体" charset="0"/>
            </a:endParaRPr>
          </a:p>
          <a:p>
            <a:pPr marL="0" indent="0" hangingPunct="1">
              <a:lnSpc>
                <a:spcPct val="120000"/>
              </a:lnSpc>
              <a:buNone/>
            </a:pPr>
            <a:endParaRPr lang="en-US" altLang="zh-CN" sz="2200" kern="0" dirty="0">
              <a:latin typeface="Times New Roman" panose="02020603050405020304" pitchFamily="18" charset="0"/>
              <a:ea typeface="黑体" charset="0"/>
            </a:endParaRPr>
          </a:p>
        </p:txBody>
      </p:sp>
      <p:pic>
        <p:nvPicPr>
          <p:cNvPr id="11" name="图片 10">
            <a:extLst>
              <a:ext uri="{FF2B5EF4-FFF2-40B4-BE49-F238E27FC236}">
                <a16:creationId xmlns:a16="http://schemas.microsoft.com/office/drawing/2014/main" id="{426B63D0-B1C1-4E61-86AC-35190A16FB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111395"/>
            <a:ext cx="4176464" cy="1121558"/>
          </a:xfrm>
          <a:prstGeom prst="rect">
            <a:avLst/>
          </a:prstGeom>
          <a:noFill/>
          <a:ln>
            <a:noFill/>
          </a:ln>
        </p:spPr>
      </p:pic>
      <p:pic>
        <p:nvPicPr>
          <p:cNvPr id="12" name="Picture 2">
            <a:extLst>
              <a:ext uri="{FF2B5EF4-FFF2-40B4-BE49-F238E27FC236}">
                <a16:creationId xmlns:a16="http://schemas.microsoft.com/office/drawing/2014/main" id="{C218BEBD-C545-C74F-A00F-978704257C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5576" y="5056410"/>
            <a:ext cx="2880320" cy="1572209"/>
          </a:xfrm>
          <a:prstGeom prst="rect">
            <a:avLst/>
          </a:prstGeom>
          <a:noFill/>
          <a:ln>
            <a:noFill/>
          </a:ln>
          <a:effectLst/>
          <a:extLst/>
        </p:spPr>
      </p:pic>
    </p:spTree>
    <p:extLst>
      <p:ext uri="{BB962C8B-B14F-4D97-AF65-F5344CB8AC3E}">
        <p14:creationId xmlns:p14="http://schemas.microsoft.com/office/powerpoint/2010/main" val="149071762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WCAG2.1_</a:t>
            </a:r>
            <a:r>
              <a:rPr lang="zh-CN" altLang="en-US" dirty="0"/>
              <a:t>鲁棒性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47</a:t>
            </a:fld>
            <a:endParaRPr lang="en-US" altLang="zh-CN"/>
          </a:p>
        </p:txBody>
      </p:sp>
      <p:sp>
        <p:nvSpPr>
          <p:cNvPr id="4" name="内容占位符 2">
            <a:extLst>
              <a:ext uri="{FF2B5EF4-FFF2-40B4-BE49-F238E27FC236}">
                <a16:creationId xmlns:a16="http://schemas.microsoft.com/office/drawing/2014/main" id="{CC143FCC-C0D8-AF43-86FA-0BC283647983}"/>
              </a:ext>
            </a:extLst>
          </p:cNvPr>
          <p:cNvSpPr txBox="1">
            <a:spLocks/>
          </p:cNvSpPr>
          <p:nvPr/>
        </p:nvSpPr>
        <p:spPr>
          <a:xfrm>
            <a:off x="457200" y="155679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l"/>
            </a:pPr>
            <a:r>
              <a:rPr lang="zh-CN" altLang="en-US" kern="0" dirty="0">
                <a:latin typeface="Times New Roman" panose="02020603050405020304" pitchFamily="18" charset="0"/>
                <a:ea typeface="黑体" charset="0"/>
              </a:rPr>
              <a:t>鲁棒性，内容必须健壮到可信地被种类繁多的用户代理</a:t>
            </a:r>
            <a:r>
              <a:rPr lang="en-US" altLang="zh-CN" kern="0" dirty="0">
                <a:latin typeface="Times New Roman" panose="02020603050405020304" pitchFamily="18" charset="0"/>
                <a:ea typeface="黑体" charset="0"/>
              </a:rPr>
              <a:t>(</a:t>
            </a:r>
            <a:r>
              <a:rPr lang="zh-CN" altLang="en-US" kern="0" dirty="0">
                <a:latin typeface="Times New Roman" panose="02020603050405020304" pitchFamily="18" charset="0"/>
                <a:ea typeface="黑体" charset="0"/>
              </a:rPr>
              <a:t>包括辅助技术</a:t>
            </a:r>
            <a:r>
              <a:rPr lang="en-US" altLang="zh-CN" kern="0" dirty="0">
                <a:latin typeface="Times New Roman" panose="02020603050405020304" pitchFamily="18" charset="0"/>
                <a:ea typeface="黑体" charset="0"/>
              </a:rPr>
              <a:t>)</a:t>
            </a:r>
            <a:r>
              <a:rPr lang="zh-CN" altLang="en-US" kern="0" dirty="0">
                <a:latin typeface="Times New Roman" panose="02020603050405020304" pitchFamily="18" charset="0"/>
                <a:ea typeface="黑体" charset="0"/>
              </a:rPr>
              <a:t>所解释</a:t>
            </a:r>
            <a:endParaRPr lang="en-US" altLang="zh-CN" kern="0" dirty="0">
              <a:latin typeface="Times New Roman" panose="02020603050405020304" pitchFamily="18" charset="0"/>
              <a:ea typeface="黑体" charset="0"/>
            </a:endParaRPr>
          </a:p>
          <a:p>
            <a:pPr hangingPunct="1">
              <a:lnSpc>
                <a:spcPct val="120000"/>
              </a:lnSpc>
            </a:pPr>
            <a:r>
              <a:rPr lang="zh-CN" altLang="en-US" kern="0" dirty="0">
                <a:latin typeface="Times New Roman" panose="02020603050405020304" pitchFamily="18" charset="0"/>
                <a:ea typeface="黑体" charset="0"/>
              </a:rPr>
              <a:t>兼容</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解析</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名称、角色、值</a:t>
            </a:r>
            <a:endParaRPr lang="en-US" altLang="zh-CN" kern="0" dirty="0">
              <a:latin typeface="Times New Roman" panose="02020603050405020304" pitchFamily="18" charset="0"/>
              <a:ea typeface="黑体" charset="0"/>
            </a:endParaRPr>
          </a:p>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状态信息</a:t>
            </a:r>
            <a:endParaRPr lang="en-US" altLang="zh-CN" kern="0" dirty="0">
              <a:latin typeface="Times New Roman" panose="02020603050405020304" pitchFamily="18" charset="0"/>
              <a:ea typeface="黑体" charset="0"/>
            </a:endParaRPr>
          </a:p>
        </p:txBody>
      </p:sp>
    </p:spTree>
    <p:extLst>
      <p:ext uri="{BB962C8B-B14F-4D97-AF65-F5344CB8AC3E}">
        <p14:creationId xmlns:p14="http://schemas.microsoft.com/office/powerpoint/2010/main" val="117514023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常见问题</a:t>
            </a:r>
            <a:r>
              <a:rPr lang="en-US" altLang="zh-CN" dirty="0"/>
              <a:t>_</a:t>
            </a:r>
            <a:r>
              <a:rPr lang="zh-CN" altLang="en-US" dirty="0"/>
              <a:t>鲁棒性</a:t>
            </a:r>
          </a:p>
        </p:txBody>
      </p:sp>
      <p:sp>
        <p:nvSpPr>
          <p:cNvPr id="2" name="灯片编号占位符 1">
            <a:extLst>
              <a:ext uri="{FF2B5EF4-FFF2-40B4-BE49-F238E27FC236}">
                <a16:creationId xmlns:a16="http://schemas.microsoft.com/office/drawing/2014/main" id="{2A8E7169-1724-424B-AB60-E7416D7CC8EE}"/>
              </a:ext>
            </a:extLst>
          </p:cNvPr>
          <p:cNvSpPr>
            <a:spLocks noGrp="1"/>
          </p:cNvSpPr>
          <p:nvPr>
            <p:ph type="sldNum" sz="quarter" idx="12"/>
          </p:nvPr>
        </p:nvSpPr>
        <p:spPr/>
        <p:txBody>
          <a:bodyPr/>
          <a:lstStyle/>
          <a:p>
            <a:fld id="{D8036FF2-9BCB-4CD0-BFFF-80773135ED4C}" type="slidenum">
              <a:rPr lang="en-US" altLang="zh-CN" smtClean="0"/>
              <a:pPr/>
              <a:t>48</a:t>
            </a:fld>
            <a:endParaRPr lang="en-US" altLang="zh-CN"/>
          </a:p>
        </p:txBody>
      </p:sp>
      <p:sp>
        <p:nvSpPr>
          <p:cNvPr id="6" name="内容占位符 2">
            <a:extLst>
              <a:ext uri="{FF2B5EF4-FFF2-40B4-BE49-F238E27FC236}">
                <a16:creationId xmlns:a16="http://schemas.microsoft.com/office/drawing/2014/main" id="{639F2C76-590E-F04E-8771-CA8779173906}"/>
              </a:ext>
            </a:extLst>
          </p:cNvPr>
          <p:cNvSpPr txBox="1">
            <a:spLocks/>
          </p:cNvSpPr>
          <p:nvPr/>
        </p:nvSpPr>
        <p:spPr>
          <a:xfrm>
            <a:off x="457200" y="1196752"/>
            <a:ext cx="8229600" cy="2520280"/>
          </a:xfrm>
          <a:prstGeom prst="rect">
            <a:avLst/>
          </a:prstGeom>
        </p:spPr>
        <p:txBody>
          <a:bodyPr/>
          <a:lstStyle>
            <a:lvl1pPr marL="342900" indent="-342900" algn="just" rtl="0" eaLnBrk="1" fontAlgn="base" hangingPunct="0">
              <a:spcBef>
                <a:spcPct val="20000"/>
              </a:spcBef>
              <a:spcAft>
                <a:spcPct val="0"/>
              </a:spcAft>
              <a:buClr>
                <a:srgbClr val="CC0000"/>
              </a:buClr>
              <a:buFont typeface="Wingdings" pitchFamily="2" charset="2"/>
              <a:buChar char="p"/>
              <a:defRPr sz="3200" b="1">
                <a:solidFill>
                  <a:schemeClr val="tx1"/>
                </a:solidFill>
                <a:latin typeface="微软雅黑" panose="020B0503020204020204" pitchFamily="34" charset="-122"/>
                <a:ea typeface="微软雅黑" panose="020B0503020204020204" pitchFamily="34" charset="-122"/>
                <a:cs typeface="+mn-cs"/>
              </a:defRPr>
            </a:lvl1pPr>
            <a:lvl2pPr marL="742950" indent="-285750" algn="just" rtl="0" eaLnBrk="1" fontAlgn="base" hangingPunct="0">
              <a:spcBef>
                <a:spcPct val="20000"/>
              </a:spcBef>
              <a:spcAft>
                <a:spcPct val="0"/>
              </a:spcAft>
              <a:buClr>
                <a:srgbClr val="CC0000"/>
              </a:buClr>
              <a:buSzPct val="80000"/>
              <a:buFont typeface="Wingdings" pitchFamily="2" charset="2"/>
              <a:buChar char="n"/>
              <a:defRPr sz="2800" b="1">
                <a:solidFill>
                  <a:schemeClr val="tx1"/>
                </a:solidFill>
                <a:latin typeface="微软雅黑" panose="020B0503020204020204" pitchFamily="34" charset="-122"/>
                <a:ea typeface="微软雅黑" panose="020B0503020204020204" pitchFamily="34" charset="-122"/>
              </a:defRPr>
            </a:lvl2pPr>
            <a:lvl3pPr marL="1143000" indent="-228600" algn="just" rtl="0" eaLnBrk="1" fontAlgn="base" hangingPunct="0">
              <a:spcBef>
                <a:spcPct val="20000"/>
              </a:spcBef>
              <a:spcAft>
                <a:spcPct val="0"/>
              </a:spcAft>
              <a:buClr>
                <a:srgbClr val="CC0000"/>
              </a:buClr>
              <a:buFont typeface="Wingdings" pitchFamily="2" charset="2"/>
              <a:buChar char="p"/>
              <a:defRPr sz="2400" b="1">
                <a:solidFill>
                  <a:schemeClr val="tx1"/>
                </a:solidFill>
                <a:latin typeface="微软雅黑" panose="020B0503020204020204" pitchFamily="34" charset="-122"/>
                <a:ea typeface="微软雅黑" panose="020B0503020204020204" pitchFamily="34" charset="-122"/>
              </a:defRPr>
            </a:lvl3pPr>
            <a:lvl4pPr marL="1600200" indent="-228600" algn="just" rtl="0" eaLnBrk="1" fontAlgn="base" hangingPunct="0">
              <a:spcBef>
                <a:spcPct val="20000"/>
              </a:spcBef>
              <a:spcAft>
                <a:spcPct val="0"/>
              </a:spcAft>
              <a:buClr>
                <a:srgbClr val="CC0000"/>
              </a:buClr>
              <a:buFont typeface="Wingdings" pitchFamily="2" charset="2"/>
              <a:buChar char="n"/>
              <a:defRPr sz="1600">
                <a:solidFill>
                  <a:schemeClr val="tx1"/>
                </a:solidFill>
                <a:latin typeface="微软雅黑" panose="020B0503020204020204" pitchFamily="34" charset="-122"/>
                <a:ea typeface="微软雅黑" panose="020B0503020204020204" pitchFamily="34" charset="-122"/>
              </a:defRPr>
            </a:lvl4pPr>
            <a:lvl5pPr marL="2057400" indent="-228600" algn="just" rtl="0" eaLnBrk="1" fontAlgn="base" hangingPunct="0">
              <a:spcBef>
                <a:spcPct val="20000"/>
              </a:spcBef>
              <a:spcAft>
                <a:spcPct val="0"/>
              </a:spcAft>
              <a:buClr>
                <a:srgbClr val="CC0000"/>
              </a:buClr>
              <a:buFont typeface="Arial" charset="0"/>
              <a:buChar char="■"/>
              <a:defRPr sz="1200">
                <a:solidFill>
                  <a:schemeClr val="tx1"/>
                </a:solidFill>
                <a:latin typeface="微软雅黑" panose="020B0503020204020204" pitchFamily="34" charset="-122"/>
                <a:ea typeface="微软雅黑" panose="020B0503020204020204" pitchFamily="34" charset="-122"/>
              </a:defRPr>
            </a:lvl5pPr>
            <a:lvl6pPr marL="25146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6pPr>
            <a:lvl7pPr marL="29718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7pPr>
            <a:lvl8pPr marL="34290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8pPr>
            <a:lvl9pPr marL="3886200" indent="-228600" algn="l" rtl="0" fontAlgn="base">
              <a:spcBef>
                <a:spcPct val="20000"/>
              </a:spcBef>
              <a:spcAft>
                <a:spcPct val="0"/>
              </a:spcAft>
              <a:buClr>
                <a:srgbClr val="CC0000"/>
              </a:buClr>
              <a:buFont typeface="Arial" pitchFamily="34" charset="0"/>
              <a:buChar char="■"/>
              <a:defRPr sz="1200">
                <a:solidFill>
                  <a:schemeClr val="tx1"/>
                </a:solidFill>
                <a:latin typeface="+mn-lt"/>
                <a:ea typeface="+mn-ea"/>
              </a:defRPr>
            </a:lvl9pPr>
          </a:lstStyle>
          <a:p>
            <a:pPr hangingPunct="1">
              <a:lnSpc>
                <a:spcPct val="120000"/>
              </a:lnSpc>
              <a:buFont typeface="Wingdings" pitchFamily="2" charset="2"/>
              <a:buChar char="Ø"/>
            </a:pPr>
            <a:r>
              <a:rPr lang="zh-CN" altLang="en-US" kern="0" dirty="0">
                <a:latin typeface="Times New Roman" panose="02020603050405020304" pitchFamily="18" charset="0"/>
                <a:ea typeface="黑体" charset="0"/>
              </a:rPr>
              <a:t>名称、角色、值</a:t>
            </a:r>
          </a:p>
          <a:p>
            <a:pPr marL="0" indent="0" hangingPunct="1">
              <a:lnSpc>
                <a:spcPct val="120000"/>
              </a:lnSpc>
              <a:buNone/>
            </a:pPr>
            <a:r>
              <a:rPr lang="zh-CN" altLang="en-US" kern="0" dirty="0">
                <a:latin typeface="Times New Roman" panose="02020603050405020304" pitchFamily="18" charset="0"/>
                <a:ea typeface="黑体" charset="0"/>
              </a:rPr>
              <a:t>对于所有用户界面组件（包括但不限于：表单元素，链接和由脚本生成的组件），名称和角色可以编程式确定；可由用户设置的状态、属性和值可以编程式设置；这些变化通知对用户代理包括辅助技术有效。</a:t>
            </a:r>
            <a:endParaRPr lang="en-US" altLang="zh-CN" sz="2200" kern="0" dirty="0">
              <a:latin typeface="Times New Roman" panose="02020603050405020304" pitchFamily="18" charset="0"/>
              <a:ea typeface="黑体" charset="0"/>
            </a:endParaRPr>
          </a:p>
        </p:txBody>
      </p:sp>
      <p:pic>
        <p:nvPicPr>
          <p:cNvPr id="8" name="图片 7">
            <a:extLst>
              <a:ext uri="{FF2B5EF4-FFF2-40B4-BE49-F238E27FC236}">
                <a16:creationId xmlns:a16="http://schemas.microsoft.com/office/drawing/2014/main" id="{3ED77A55-4CD6-B744-A58B-2D78081579C3}"/>
              </a:ext>
            </a:extLst>
          </p:cNvPr>
          <p:cNvPicPr/>
          <p:nvPr/>
        </p:nvPicPr>
        <p:blipFill>
          <a:blip r:embed="rId3">
            <a:extLst>
              <a:ext uri="{28A0092B-C50C-407E-A947-70E740481C1C}">
                <a14:useLocalDpi xmlns:a14="http://schemas.microsoft.com/office/drawing/2010/main" val="0"/>
              </a:ext>
            </a:extLst>
          </a:blip>
          <a:stretch>
            <a:fillRect/>
          </a:stretch>
        </p:blipFill>
        <p:spPr>
          <a:xfrm>
            <a:off x="1763688" y="5053870"/>
            <a:ext cx="1193800" cy="1186815"/>
          </a:xfrm>
          <a:prstGeom prst="rect">
            <a:avLst/>
          </a:prstGeom>
        </p:spPr>
      </p:pic>
      <p:pic>
        <p:nvPicPr>
          <p:cNvPr id="9" name="图片 8">
            <a:extLst>
              <a:ext uri="{FF2B5EF4-FFF2-40B4-BE49-F238E27FC236}">
                <a16:creationId xmlns:a16="http://schemas.microsoft.com/office/drawing/2014/main" id="{F883EB08-93C7-AA49-8070-47D1D9EF99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339215" y="5053870"/>
            <a:ext cx="2597150" cy="1214755"/>
          </a:xfrm>
          <a:prstGeom prst="rect">
            <a:avLst/>
          </a:prstGeom>
        </p:spPr>
      </p:pic>
    </p:spTree>
    <p:extLst>
      <p:ext uri="{BB962C8B-B14F-4D97-AF65-F5344CB8AC3E}">
        <p14:creationId xmlns:p14="http://schemas.microsoft.com/office/powerpoint/2010/main" val="349412767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总结</a:t>
            </a:r>
          </a:p>
        </p:txBody>
      </p:sp>
      <p:sp>
        <p:nvSpPr>
          <p:cNvPr id="3" name="内容占位符 2"/>
          <p:cNvSpPr>
            <a:spLocks noGrp="1"/>
          </p:cNvSpPr>
          <p:nvPr>
            <p:ph idx="1"/>
          </p:nvPr>
        </p:nvSpPr>
        <p:spPr>
          <a:xfrm>
            <a:off x="467638" y="1246729"/>
            <a:ext cx="8229600" cy="5274683"/>
          </a:xfrm>
        </p:spPr>
        <p:txBody>
          <a:bodyPr/>
          <a:lstStyle/>
          <a:p>
            <a:r>
              <a:rPr lang="zh-CN" altLang="en-US" dirty="0"/>
              <a:t>我国残疾人口</a:t>
            </a:r>
            <a:r>
              <a:rPr lang="zh-CN" altLang="en-US" dirty="0">
                <a:solidFill>
                  <a:srgbClr val="C00000"/>
                </a:solidFill>
              </a:rPr>
              <a:t>占比大</a:t>
            </a:r>
            <a:r>
              <a:rPr lang="zh-CN" altLang="en-US" dirty="0"/>
              <a:t>、尤其是视觉残疾</a:t>
            </a:r>
            <a:r>
              <a:rPr lang="zh-CN" altLang="en-US" dirty="0">
                <a:solidFill>
                  <a:srgbClr val="C00000"/>
                </a:solidFill>
              </a:rPr>
              <a:t>影响大</a:t>
            </a:r>
            <a:r>
              <a:rPr lang="zh-CN" altLang="en-US" dirty="0"/>
              <a:t>、视觉障碍</a:t>
            </a:r>
            <a:r>
              <a:rPr lang="zh-CN" altLang="en-US" dirty="0">
                <a:solidFill>
                  <a:srgbClr val="C00000"/>
                </a:solidFill>
              </a:rPr>
              <a:t>问题多</a:t>
            </a:r>
            <a:r>
              <a:rPr lang="zh-CN" altLang="en-US" dirty="0"/>
              <a:t>，信息无障碍重要性不言而喻</a:t>
            </a:r>
            <a:endParaRPr lang="en-US" altLang="zh-CN" dirty="0"/>
          </a:p>
          <a:p>
            <a:pPr lvl="0"/>
            <a:r>
              <a:rPr lang="zh-CN" altLang="en-US" dirty="0"/>
              <a:t>无障碍改造需要</a:t>
            </a:r>
            <a:r>
              <a:rPr lang="zh-CN" altLang="en-US" dirty="0">
                <a:solidFill>
                  <a:srgbClr val="C00000"/>
                </a:solidFill>
              </a:rPr>
              <a:t>遵循标准</a:t>
            </a:r>
            <a:r>
              <a:rPr lang="zh-CN" altLang="en-US" dirty="0"/>
              <a:t>，切忌主观盲目改造，建设过程</a:t>
            </a:r>
            <a:r>
              <a:rPr lang="zh-CN" altLang="en-US" dirty="0">
                <a:solidFill>
                  <a:srgbClr val="C00000"/>
                </a:solidFill>
              </a:rPr>
              <a:t>并非一蹴而就</a:t>
            </a:r>
            <a:r>
              <a:rPr lang="zh-CN" altLang="en-US" dirty="0"/>
              <a:t>，需要长期的关注。</a:t>
            </a:r>
            <a:endParaRPr lang="en-US" altLang="zh-CN" dirty="0"/>
          </a:p>
          <a:p>
            <a:pPr lvl="0"/>
            <a:endParaRPr lang="zh-CN" altLang="en-US" dirty="0"/>
          </a:p>
          <a:p>
            <a:endParaRPr lang="en-US" altLang="zh-CN" dirty="0"/>
          </a:p>
          <a:p>
            <a:endParaRPr lang="zh-CN" altLang="en-US" dirty="0"/>
          </a:p>
        </p:txBody>
      </p:sp>
      <p:sp>
        <p:nvSpPr>
          <p:cNvPr id="4" name="灯片编号占位符 3"/>
          <p:cNvSpPr>
            <a:spLocks noGrp="1"/>
          </p:cNvSpPr>
          <p:nvPr>
            <p:ph type="sldNum" sz="quarter" idx="12"/>
          </p:nvPr>
        </p:nvSpPr>
        <p:spPr/>
        <p:txBody>
          <a:bodyPr/>
          <a:lstStyle/>
          <a:p>
            <a:pPr>
              <a:defRPr/>
            </a:pPr>
            <a:fld id="{D8036FF2-9BCB-4CD0-BFFF-80773135ED4C}" type="slidenum">
              <a:rPr lang="en-US" altLang="zh-CN" smtClean="0">
                <a:solidFill>
                  <a:prstClr val="black"/>
                </a:solidFill>
              </a:rPr>
              <a:pPr>
                <a:defRPr/>
              </a:pPr>
              <a:t>49</a:t>
            </a:fld>
            <a:endParaRPr lang="en-US" altLang="zh-CN">
              <a:solidFill>
                <a:prstClr val="black"/>
              </a:solidFill>
            </a:endParaRPr>
          </a:p>
        </p:txBody>
      </p:sp>
    </p:spTree>
    <p:extLst>
      <p:ext uri="{BB962C8B-B14F-4D97-AF65-F5344CB8AC3E}">
        <p14:creationId xmlns:p14="http://schemas.microsoft.com/office/powerpoint/2010/main" val="275406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B85E87-073F-9A41-9577-47D8858AA8F2}"/>
              </a:ext>
            </a:extLst>
          </p:cNvPr>
          <p:cNvSpPr>
            <a:spLocks noGrp="1"/>
          </p:cNvSpPr>
          <p:nvPr>
            <p:ph type="title"/>
          </p:nvPr>
        </p:nvSpPr>
        <p:spPr/>
        <p:txBody>
          <a:bodyPr/>
          <a:lstStyle/>
          <a:p>
            <a:r>
              <a:rPr lang="zh-Hans" altLang="en-US" sz="3600" dirty="0">
                <a:latin typeface="微软雅黑" panose="020B0503020204020204" pitchFamily="34" charset="-122"/>
                <a:ea typeface="微软雅黑" panose="020B0503020204020204" pitchFamily="34" charset="-122"/>
              </a:rPr>
              <a:t>互联网</a:t>
            </a:r>
            <a:r>
              <a:rPr lang="en-US" altLang="zh-Hans" sz="3600" dirty="0">
                <a:latin typeface="微软雅黑" panose="020B0503020204020204" pitchFamily="34" charset="-122"/>
                <a:ea typeface="微软雅黑" panose="020B0503020204020204" pitchFamily="34" charset="-122"/>
              </a:rPr>
              <a:t>+</a:t>
            </a:r>
            <a:r>
              <a:rPr lang="zh-Hans" altLang="en-US" sz="3600" dirty="0">
                <a:latin typeface="微软雅黑" panose="020B0503020204020204" pitchFamily="34" charset="-122"/>
                <a:ea typeface="微软雅黑" panose="020B0503020204020204" pitchFamily="34" charset="-122"/>
              </a:rPr>
              <a:t> 助残服务</a:t>
            </a:r>
            <a:endParaRPr lang="zh-CN" altLang="en-US" sz="3600" dirty="0">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29185EA0-280A-B04B-BA00-DB124CBB9BE2}"/>
              </a:ext>
            </a:extLst>
          </p:cNvPr>
          <p:cNvSpPr>
            <a:spLocks noGrp="1"/>
          </p:cNvSpPr>
          <p:nvPr>
            <p:ph idx="1"/>
          </p:nvPr>
        </p:nvSpPr>
        <p:spPr/>
        <p:txBody>
          <a:bodyPr/>
          <a:lstStyle/>
          <a:p>
            <a:r>
              <a:rPr kumimoji="1" lang="zh-Hans" altLang="en-US" dirty="0">
                <a:latin typeface="黑体" panose="02010609060101010101" pitchFamily="49" charset="-122"/>
                <a:ea typeface="黑体" panose="02010609060101010101" pitchFamily="49" charset="-122"/>
              </a:rPr>
              <a:t>中国残联</a:t>
            </a:r>
            <a:r>
              <a:rPr kumimoji="1" lang="zh-CN" altLang="en-US" dirty="0">
                <a:latin typeface="黑体" panose="02010609060101010101" pitchFamily="49" charset="-122"/>
                <a:ea typeface="黑体" panose="02010609060101010101" pitchFamily="49" charset="-122"/>
              </a:rPr>
              <a:t>残疾人事业信息化建设“十三五”实施方案</a:t>
            </a:r>
            <a:r>
              <a:rPr kumimoji="1" lang="zh-Hans" altLang="en-US" dirty="0">
                <a:latin typeface="黑体" panose="02010609060101010101" pitchFamily="49" charset="-122"/>
                <a:ea typeface="黑体" panose="02010609060101010101" pitchFamily="49" charset="-122"/>
              </a:rPr>
              <a:t>中，明确指出：</a:t>
            </a:r>
            <a:endParaRPr lang="zh-CN" altLang="en-US" sz="2400" dirty="0">
              <a:latin typeface="黑体" panose="02010609060101010101" pitchFamily="49" charset="-122"/>
              <a:ea typeface="黑体" panose="02010609060101010101" pitchFamily="49" charset="-122"/>
            </a:endParaRPr>
          </a:p>
        </p:txBody>
      </p:sp>
      <p:sp>
        <p:nvSpPr>
          <p:cNvPr id="4" name="幻灯片编号占位符 3">
            <a:extLst>
              <a:ext uri="{FF2B5EF4-FFF2-40B4-BE49-F238E27FC236}">
                <a16:creationId xmlns:a16="http://schemas.microsoft.com/office/drawing/2014/main" id="{CC59F721-49B2-674E-864E-D64D8A67B997}"/>
              </a:ext>
            </a:extLst>
          </p:cNvPr>
          <p:cNvSpPr>
            <a:spLocks noGrp="1"/>
          </p:cNvSpPr>
          <p:nvPr>
            <p:ph type="sldNum" sz="quarter" idx="12"/>
          </p:nvPr>
        </p:nvSpPr>
        <p:spPr>
          <a:xfrm>
            <a:off x="6830888" y="6525344"/>
            <a:ext cx="2133600" cy="476250"/>
          </a:xfrm>
        </p:spPr>
        <p:txBody>
          <a:bodyPr/>
          <a:lstStyle/>
          <a:p>
            <a:pPr>
              <a:defRPr/>
            </a:pPr>
            <a:fld id="{D8036FF2-9BCB-4CD0-BFFF-80773135ED4C}" type="slidenum">
              <a:rPr lang="en-US" altLang="zh-CN" smtClean="0">
                <a:solidFill>
                  <a:prstClr val="black"/>
                </a:solidFill>
              </a:rPr>
              <a:pPr>
                <a:defRPr/>
              </a:pPr>
              <a:t>5</a:t>
            </a:fld>
            <a:endParaRPr lang="en-US" altLang="zh-CN" dirty="0">
              <a:solidFill>
                <a:prstClr val="black"/>
              </a:solidFill>
            </a:endParaRPr>
          </a:p>
        </p:txBody>
      </p:sp>
      <p:pic>
        <p:nvPicPr>
          <p:cNvPr id="5" name="图片 4">
            <a:extLst>
              <a:ext uri="{FF2B5EF4-FFF2-40B4-BE49-F238E27FC236}">
                <a16:creationId xmlns:a16="http://schemas.microsoft.com/office/drawing/2014/main" id="{57371E5C-51C4-3440-BBE7-C184F4D0049E}"/>
              </a:ext>
            </a:extLst>
          </p:cNvPr>
          <p:cNvPicPr>
            <a:picLocks noChangeAspect="1"/>
          </p:cNvPicPr>
          <p:nvPr/>
        </p:nvPicPr>
        <p:blipFill>
          <a:blip r:embed="rId2"/>
          <a:stretch>
            <a:fillRect/>
          </a:stretch>
        </p:blipFill>
        <p:spPr>
          <a:xfrm>
            <a:off x="4572000" y="3212976"/>
            <a:ext cx="4186808" cy="2780040"/>
          </a:xfrm>
          <a:prstGeom prst="rect">
            <a:avLst/>
          </a:prstGeom>
        </p:spPr>
      </p:pic>
      <p:sp>
        <p:nvSpPr>
          <p:cNvPr id="6" name="文本框 5">
            <a:extLst>
              <a:ext uri="{FF2B5EF4-FFF2-40B4-BE49-F238E27FC236}">
                <a16:creationId xmlns:a16="http://schemas.microsoft.com/office/drawing/2014/main" id="{2A4C43D8-DC59-F042-95B2-0CB4070924C0}"/>
              </a:ext>
            </a:extLst>
          </p:cNvPr>
          <p:cNvSpPr txBox="1"/>
          <p:nvPr/>
        </p:nvSpPr>
        <p:spPr>
          <a:xfrm>
            <a:off x="316880" y="2868983"/>
            <a:ext cx="4183112" cy="3724096"/>
          </a:xfrm>
          <a:prstGeom prst="rect">
            <a:avLst/>
          </a:prstGeom>
          <a:noFill/>
        </p:spPr>
        <p:txBody>
          <a:bodyPr wrap="square" rtlCol="0">
            <a:spAutoFit/>
          </a:bodyPr>
          <a:lstStyle/>
          <a:p>
            <a:pPr marL="342900" indent="-342900">
              <a:lnSpc>
                <a:spcPct val="150000"/>
              </a:lnSpc>
              <a:buClr>
                <a:srgbClr val="C00000"/>
              </a:buClr>
              <a:buFont typeface="Wingdings" pitchFamily="2" charset="2"/>
              <a:buChar char="Ø"/>
            </a:pPr>
            <a:r>
              <a:rPr lang="zh-CN" altLang="en-US" sz="2400" dirty="0"/>
              <a:t>推动“互联网</a:t>
            </a:r>
            <a:r>
              <a:rPr lang="en-US" altLang="zh-CN" sz="2400" dirty="0"/>
              <a:t>+</a:t>
            </a:r>
            <a:r>
              <a:rPr lang="zh-CN" altLang="en-US" sz="2400" dirty="0"/>
              <a:t>助残服务”模式的探索和建立</a:t>
            </a:r>
            <a:endParaRPr lang="en-US" altLang="zh-CN" sz="2400" dirty="0"/>
          </a:p>
          <a:p>
            <a:pPr>
              <a:lnSpc>
                <a:spcPct val="150000"/>
              </a:lnSpc>
              <a:buClr>
                <a:srgbClr val="C00000"/>
              </a:buClr>
            </a:pPr>
            <a:endParaRPr lang="zh-CN" altLang="en-US" sz="2400" dirty="0"/>
          </a:p>
          <a:p>
            <a:pPr marL="342900" indent="-342900">
              <a:lnSpc>
                <a:spcPct val="150000"/>
              </a:lnSpc>
              <a:buClr>
                <a:srgbClr val="C00000"/>
              </a:buClr>
              <a:buFont typeface="Wingdings" pitchFamily="2" charset="2"/>
              <a:buChar char="Ø"/>
            </a:pPr>
            <a:r>
              <a:rPr lang="zh-CN" altLang="en-US" sz="2400" dirty="0"/>
              <a:t>推动信息无障碍技术标准与评价体系建设，加强技术培训与应用示范</a:t>
            </a:r>
          </a:p>
          <a:p>
            <a:endParaRPr kumimoji="1" lang="zh-CN" altLang="en-US" sz="2000" dirty="0"/>
          </a:p>
        </p:txBody>
      </p:sp>
    </p:spTree>
    <p:extLst>
      <p:ext uri="{BB962C8B-B14F-4D97-AF65-F5344CB8AC3E}">
        <p14:creationId xmlns:p14="http://schemas.microsoft.com/office/powerpoint/2010/main" val="403147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6512" y="2344338"/>
            <a:ext cx="9468544" cy="990601"/>
          </a:xfrm>
        </p:spPr>
        <p:txBody>
          <a:bodyPr/>
          <a:lstStyle/>
          <a:p>
            <a:r>
              <a:rPr lang="zh-CN" altLang="en-US" sz="4200" dirty="0"/>
              <a:t>中国残疾人信息和无障碍技术研究中心</a:t>
            </a:r>
          </a:p>
        </p:txBody>
      </p:sp>
      <p:sp>
        <p:nvSpPr>
          <p:cNvPr id="32" name="灯片编号占位符 5"/>
          <p:cNvSpPr>
            <a:spLocks noGrp="1"/>
          </p:cNvSpPr>
          <p:nvPr>
            <p:ph type="sldNum" sz="quarter" idx="12"/>
          </p:nvPr>
        </p:nvSpPr>
        <p:spPr>
          <a:xfrm>
            <a:off x="6804248" y="6517481"/>
            <a:ext cx="2133600" cy="476250"/>
          </a:xfrm>
        </p:spPr>
        <p:txBody>
          <a:bodyPr/>
          <a:lstStyle/>
          <a:p>
            <a:fld id="{D8036FF2-9BCB-4CD0-BFFF-80773135ED4C}" type="slidenum">
              <a:rPr lang="en-US" altLang="zh-CN" smtClean="0"/>
              <a:pPr/>
              <a:t>50</a:t>
            </a:fld>
            <a:endParaRPr lang="en-US" altLang="zh-CN" dirty="0"/>
          </a:p>
        </p:txBody>
      </p:sp>
      <p:sp>
        <p:nvSpPr>
          <p:cNvPr id="5" name="标题 2">
            <a:extLst>
              <a:ext uri="{FF2B5EF4-FFF2-40B4-BE49-F238E27FC236}">
                <a16:creationId xmlns:a16="http://schemas.microsoft.com/office/drawing/2014/main" id="{90B19BCF-AB2F-1F4B-BAAE-476C66F3E06C}"/>
              </a:ext>
            </a:extLst>
          </p:cNvPr>
          <p:cNvSpPr txBox="1">
            <a:spLocks/>
          </p:cNvSpPr>
          <p:nvPr/>
        </p:nvSpPr>
        <p:spPr bwMode="auto">
          <a:xfrm>
            <a:off x="763127" y="3334939"/>
            <a:ext cx="7617746" cy="9906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a:solidFill>
                  <a:schemeClr val="tx2">
                    <a:lumMod val="50000"/>
                  </a:schemeClr>
                </a:solidFill>
                <a:effectLst/>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2pPr>
            <a:lvl3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3pPr>
            <a:lvl4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4pPr>
            <a:lvl5pPr algn="l" rtl="0" eaLnBrk="0" fontAlgn="base" hangingPunct="0">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5pPr>
            <a:lvl6pPr marL="4572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6pPr>
            <a:lvl7pPr marL="9144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7pPr>
            <a:lvl8pPr marL="13716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8pPr>
            <a:lvl9pPr marL="1828800" algn="l" rtl="0" fontAlgn="base">
              <a:spcBef>
                <a:spcPct val="0"/>
              </a:spcBef>
              <a:spcAft>
                <a:spcPct val="0"/>
              </a:spcAft>
              <a:defRPr sz="3800" b="1">
                <a:solidFill>
                  <a:srgbClr val="CC0000"/>
                </a:solidFill>
                <a:effectLst>
                  <a:outerShdw blurRad="38100" dist="38100" dir="2700000" algn="tl">
                    <a:srgbClr val="C0C0C0"/>
                  </a:outerShdw>
                </a:effectLst>
                <a:latin typeface="Arial" pitchFamily="34" charset="0"/>
                <a:ea typeface="宋体" pitchFamily="2" charset="-122"/>
              </a:defRPr>
            </a:lvl9pPr>
          </a:lstStyle>
          <a:p>
            <a:pPr algn="ctr"/>
            <a:r>
              <a:rPr lang="zh-CN" altLang="en-US" sz="4400" kern="0" dirty="0"/>
              <a:t>中心简介</a:t>
            </a:r>
          </a:p>
        </p:txBody>
      </p:sp>
    </p:spTree>
    <p:extLst>
      <p:ext uri="{BB962C8B-B14F-4D97-AF65-F5344CB8AC3E}">
        <p14:creationId xmlns:p14="http://schemas.microsoft.com/office/powerpoint/2010/main" val="303063527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a:latin typeface="微软雅黑" panose="020B0503020204020204" pitchFamily="34" charset="-122"/>
                <a:ea typeface="微软雅黑" panose="020B0503020204020204" pitchFamily="34" charset="-122"/>
              </a:rPr>
              <a:t>研究中心成立的背景</a:t>
            </a:r>
          </a:p>
        </p:txBody>
      </p:sp>
      <p:sp>
        <p:nvSpPr>
          <p:cNvPr id="3" name="内容占位符 2"/>
          <p:cNvSpPr>
            <a:spLocks noGrp="1"/>
          </p:cNvSpPr>
          <p:nvPr>
            <p:ph idx="1"/>
          </p:nvPr>
        </p:nvSpPr>
        <p:spPr>
          <a:xfrm>
            <a:off x="179511" y="1196752"/>
            <a:ext cx="8878763" cy="5544616"/>
          </a:xfrm>
        </p:spPr>
        <p:txBody>
          <a:bodyPr>
            <a:normAutofit/>
          </a:bodyPr>
          <a:lstStyle/>
          <a:p>
            <a:pPr>
              <a:lnSpc>
                <a:spcPct val="150000"/>
              </a:lnSpc>
            </a:pPr>
            <a:r>
              <a:rPr lang="zh-CN" altLang="en-US" sz="2400" dirty="0"/>
              <a:t>中国残联在残疾人事业理论研究、战略规划和政策咨询等方面与国内知名院校合作已初见成效</a:t>
            </a:r>
            <a:endParaRPr lang="en-US" altLang="zh-CN" sz="2400" dirty="0"/>
          </a:p>
          <a:p>
            <a:pPr lvl="1">
              <a:lnSpc>
                <a:spcPct val="150000"/>
              </a:lnSpc>
            </a:pPr>
            <a:r>
              <a:rPr lang="en-US" altLang="zh-CN" sz="2000" dirty="0"/>
              <a:t>2007</a:t>
            </a:r>
            <a:r>
              <a:rPr lang="zh-CN" altLang="en-US" sz="2000" dirty="0"/>
              <a:t>年</a:t>
            </a:r>
            <a:r>
              <a:rPr lang="en-US" altLang="zh-CN" sz="2000" dirty="0"/>
              <a:t>6</a:t>
            </a:r>
            <a:r>
              <a:rPr lang="zh-CN" altLang="en-US" sz="2000" dirty="0"/>
              <a:t>月，</a:t>
            </a:r>
            <a:r>
              <a:rPr lang="zh-CN" altLang="en-US" sz="2000" dirty="0">
                <a:solidFill>
                  <a:srgbClr val="C00000"/>
                </a:solidFill>
              </a:rPr>
              <a:t>中国人民大学</a:t>
            </a:r>
            <a:r>
              <a:rPr lang="zh-CN" altLang="en-US" sz="2000" dirty="0"/>
              <a:t>残疾人事业发展研究院（培养高层次残疾人事业专业人才）</a:t>
            </a:r>
            <a:endParaRPr lang="en-US" altLang="zh-CN" sz="2000" dirty="0"/>
          </a:p>
          <a:p>
            <a:pPr lvl="1">
              <a:lnSpc>
                <a:spcPct val="150000"/>
              </a:lnSpc>
            </a:pPr>
            <a:r>
              <a:rPr lang="en-US" altLang="zh-CN" sz="2000" dirty="0"/>
              <a:t>2007</a:t>
            </a:r>
            <a:r>
              <a:rPr lang="zh-CN" altLang="en-US" sz="2000" dirty="0"/>
              <a:t>年</a:t>
            </a:r>
            <a:r>
              <a:rPr lang="en-US" altLang="zh-CN" sz="2000" dirty="0"/>
              <a:t>7</a:t>
            </a:r>
            <a:r>
              <a:rPr lang="zh-CN" altLang="en-US" sz="2000" dirty="0"/>
              <a:t>月，</a:t>
            </a:r>
            <a:r>
              <a:rPr lang="zh-CN" altLang="en-US" sz="2000" dirty="0">
                <a:solidFill>
                  <a:srgbClr val="C00000"/>
                </a:solidFill>
              </a:rPr>
              <a:t>北京大学</a:t>
            </a:r>
            <a:r>
              <a:rPr lang="zh-CN" altLang="en-US" sz="2000" dirty="0"/>
              <a:t>中国残疾人事业发展研究中心（残疾人事业的理论研究、战略规划和政策咨询）</a:t>
            </a:r>
            <a:endParaRPr lang="en-US" altLang="zh-CN" sz="2000" dirty="0"/>
          </a:p>
          <a:p>
            <a:pPr>
              <a:lnSpc>
                <a:spcPct val="150000"/>
              </a:lnSpc>
            </a:pPr>
            <a:r>
              <a:rPr lang="zh-CN" altLang="en-US" sz="2400" dirty="0"/>
              <a:t>中国残联与</a:t>
            </a:r>
            <a:r>
              <a:rPr lang="zh-CN" altLang="en-US" sz="2400" dirty="0">
                <a:solidFill>
                  <a:srgbClr val="C00000"/>
                </a:solidFill>
              </a:rPr>
              <a:t>浙江大学</a:t>
            </a:r>
            <a:r>
              <a:rPr lang="zh-CN" altLang="en-US" sz="2400" dirty="0"/>
              <a:t>共同完成的科技部国家科技支撑计划</a:t>
            </a:r>
            <a:r>
              <a:rPr lang="en-US" altLang="zh-CN" sz="2400" dirty="0"/>
              <a:t>《</a:t>
            </a:r>
            <a:r>
              <a:rPr lang="zh-CN" altLang="en-US" sz="2400" dirty="0"/>
              <a:t>中国残疾人信息无障碍关键技术支撑体系及示范应用</a:t>
            </a:r>
            <a:r>
              <a:rPr lang="en-US" altLang="zh-CN" sz="2400" dirty="0"/>
              <a:t>》</a:t>
            </a:r>
            <a:r>
              <a:rPr lang="zh-CN" altLang="en-US" sz="2400" dirty="0"/>
              <a:t>项目和国家发改委“中国残疾人人口基础数据库建设”项目申请中，也</a:t>
            </a:r>
            <a:r>
              <a:rPr lang="zh-CN" altLang="en-US" sz="2400" dirty="0">
                <a:solidFill>
                  <a:srgbClr val="C00000"/>
                </a:solidFill>
              </a:rPr>
              <a:t>探索出了有效的合作模式</a:t>
            </a:r>
          </a:p>
        </p:txBody>
      </p:sp>
      <p:sp>
        <p:nvSpPr>
          <p:cNvPr id="4" name="灯片编号占位符 3"/>
          <p:cNvSpPr>
            <a:spLocks noGrp="1"/>
          </p:cNvSpPr>
          <p:nvPr>
            <p:ph type="sldNum" sz="quarter" idx="12"/>
          </p:nvPr>
        </p:nvSpPr>
        <p:spPr>
          <a:xfrm>
            <a:off x="6876256" y="6503243"/>
            <a:ext cx="2133600" cy="476250"/>
          </a:xfrm>
        </p:spPr>
        <p:txBody>
          <a:bodyPr/>
          <a:lstStyle/>
          <a:p>
            <a:fld id="{0C913308-F349-4B6D-A68A-DD1791B4A57B}" type="slidenum">
              <a:rPr lang="zh-CN" altLang="en-US" smtClean="0"/>
              <a:t>51</a:t>
            </a:fld>
            <a:endParaRPr lang="zh-CN" altLang="en-US" dirty="0"/>
          </a:p>
        </p:txBody>
      </p:sp>
    </p:spTree>
    <p:extLst>
      <p:ext uri="{BB962C8B-B14F-4D97-AF65-F5344CB8AC3E}">
        <p14:creationId xmlns:p14="http://schemas.microsoft.com/office/powerpoint/2010/main" val="1127715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88640"/>
            <a:ext cx="8964488" cy="936000"/>
          </a:xfrm>
        </p:spPr>
        <p:txBody>
          <a:bodyPr>
            <a:noAutofit/>
          </a:bodyPr>
          <a:lstStyle/>
          <a:p>
            <a:r>
              <a:rPr lang="zh-CN" altLang="en-US" sz="3600" dirty="0">
                <a:latin typeface="微软雅黑" panose="020B0503020204020204" pitchFamily="34" charset="-122"/>
                <a:ea typeface="微软雅黑" panose="020B0503020204020204" pitchFamily="34" charset="-122"/>
              </a:rPr>
              <a:t>中国残疾人信息和无障碍技术研究中心</a:t>
            </a:r>
          </a:p>
        </p:txBody>
      </p:sp>
      <p:sp>
        <p:nvSpPr>
          <p:cNvPr id="3" name="内容占位符 2"/>
          <p:cNvSpPr>
            <a:spLocks noGrp="1"/>
          </p:cNvSpPr>
          <p:nvPr>
            <p:ph idx="1"/>
          </p:nvPr>
        </p:nvSpPr>
        <p:spPr>
          <a:xfrm>
            <a:off x="179511" y="1340768"/>
            <a:ext cx="8878763" cy="5400600"/>
          </a:xfrm>
        </p:spPr>
        <p:txBody>
          <a:bodyPr>
            <a:normAutofit/>
          </a:bodyPr>
          <a:lstStyle/>
          <a:p>
            <a:r>
              <a:rPr lang="en-US" altLang="zh-CN" sz="2400" dirty="0"/>
              <a:t>2009</a:t>
            </a:r>
            <a:r>
              <a:rPr lang="zh-CN" altLang="en-US" sz="2400" dirty="0"/>
              <a:t>年</a:t>
            </a:r>
            <a:r>
              <a:rPr lang="en-US" altLang="zh-CN" sz="2400" dirty="0"/>
              <a:t>1</a:t>
            </a:r>
            <a:r>
              <a:rPr lang="zh-CN" altLang="en-US" sz="2400" dirty="0"/>
              <a:t>月，中国残联与浙江大学共同创办了“中国残疾人信息和无障碍技术研究中心”</a:t>
            </a:r>
          </a:p>
          <a:p>
            <a:pPr hangingPunct="1"/>
            <a:r>
              <a:rPr lang="zh-CN" altLang="en-US" sz="2400" dirty="0"/>
              <a:t>目标：聚集和培养优秀学术人才，围绕我国残疾人信息和无障碍事业发展战略，针对信息无障碍领域的重大理论与实践问题，组织高水平研究的学术交流开放平台和</a:t>
            </a:r>
            <a:r>
              <a:rPr lang="zh-CN" altLang="en-US" sz="2400" dirty="0">
                <a:solidFill>
                  <a:srgbClr val="FF0000"/>
                </a:solidFill>
              </a:rPr>
              <a:t>跨学科</a:t>
            </a:r>
            <a:r>
              <a:rPr lang="zh-CN" altLang="en-US" sz="2400" dirty="0"/>
              <a:t>研究机构</a:t>
            </a:r>
            <a:endParaRPr lang="en-US" altLang="zh-CN" sz="2400" dirty="0"/>
          </a:p>
          <a:p>
            <a:r>
              <a:rPr lang="zh-CN" altLang="en-US" sz="2400" dirty="0"/>
              <a:t>中国残联系统外</a:t>
            </a:r>
            <a:r>
              <a:rPr lang="zh-CN" altLang="en-US" sz="2400" dirty="0">
                <a:solidFill>
                  <a:srgbClr val="FF0000"/>
                </a:solidFill>
              </a:rPr>
              <a:t>第一个</a:t>
            </a:r>
            <a:r>
              <a:rPr lang="zh-CN" altLang="en-US" sz="2400" dirty="0"/>
              <a:t>技术研究中心</a:t>
            </a:r>
          </a:p>
        </p:txBody>
      </p:sp>
      <p:sp>
        <p:nvSpPr>
          <p:cNvPr id="4" name="灯片编号占位符 3"/>
          <p:cNvSpPr>
            <a:spLocks noGrp="1"/>
          </p:cNvSpPr>
          <p:nvPr>
            <p:ph type="sldNum" sz="quarter" idx="12"/>
          </p:nvPr>
        </p:nvSpPr>
        <p:spPr>
          <a:xfrm>
            <a:off x="6916026" y="6504276"/>
            <a:ext cx="2133600" cy="476250"/>
          </a:xfrm>
        </p:spPr>
        <p:txBody>
          <a:bodyPr/>
          <a:lstStyle/>
          <a:p>
            <a:fld id="{0C913308-F349-4B6D-A68A-DD1791B4A57B}" type="slidenum">
              <a:rPr lang="zh-CN" altLang="en-US" smtClean="0"/>
              <a:t>52</a:t>
            </a:fld>
            <a:endParaRPr lang="zh-CN" altLang="en-US"/>
          </a:p>
        </p:txBody>
      </p:sp>
      <p:pic>
        <p:nvPicPr>
          <p:cNvPr id="6" name="Picture 8" descr="http://eagle.zju.edu.cn/news/2009011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84401"/>
            <a:ext cx="4680520" cy="2612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0214" r="8075" b="33564"/>
          <a:stretch/>
        </p:blipFill>
        <p:spPr>
          <a:xfrm>
            <a:off x="4788024" y="3895237"/>
            <a:ext cx="4320480" cy="2700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3618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88640"/>
            <a:ext cx="8964488" cy="936000"/>
          </a:xfrm>
        </p:spPr>
        <p:txBody>
          <a:bodyPr>
            <a:noAutofit/>
          </a:bodyPr>
          <a:lstStyle/>
          <a:p>
            <a:r>
              <a:rPr lang="zh-CN" altLang="en-US" sz="3600" dirty="0">
                <a:latin typeface="微软雅黑" panose="020B0503020204020204" pitchFamily="34" charset="-122"/>
                <a:ea typeface="微软雅黑" panose="020B0503020204020204" pitchFamily="34" charset="-122"/>
              </a:rPr>
              <a:t>中国残疾人信息和无障碍技术研究中心</a:t>
            </a:r>
          </a:p>
        </p:txBody>
      </p:sp>
      <p:sp>
        <p:nvSpPr>
          <p:cNvPr id="3" name="内容占位符 2"/>
          <p:cNvSpPr>
            <a:spLocks noGrp="1"/>
          </p:cNvSpPr>
          <p:nvPr>
            <p:ph idx="1"/>
          </p:nvPr>
        </p:nvSpPr>
        <p:spPr>
          <a:xfrm>
            <a:off x="179511" y="1340768"/>
            <a:ext cx="8878763" cy="5400600"/>
          </a:xfrm>
        </p:spPr>
        <p:txBody>
          <a:bodyPr>
            <a:normAutofit/>
          </a:bodyPr>
          <a:lstStyle/>
          <a:p>
            <a:r>
              <a:rPr lang="en-US" altLang="zh-CN" sz="2400" dirty="0"/>
              <a:t>2017</a:t>
            </a:r>
            <a:r>
              <a:rPr lang="zh-CN" altLang="en-US" sz="2400" dirty="0"/>
              <a:t>年</a:t>
            </a:r>
            <a:r>
              <a:rPr lang="en-US" altLang="zh-CN" sz="2400" dirty="0"/>
              <a:t>7</a:t>
            </a:r>
            <a:r>
              <a:rPr lang="zh-CN" altLang="en-US" sz="2400" dirty="0"/>
              <a:t>月，中国残疾人联合会与浙江大学签署</a:t>
            </a:r>
            <a:r>
              <a:rPr lang="en-US" altLang="zh-CN" sz="2400" dirty="0"/>
              <a:t>《</a:t>
            </a:r>
            <a:r>
              <a:rPr lang="zh-CN" altLang="en-US" sz="2400" dirty="0"/>
              <a:t>战略合作框架协议书</a:t>
            </a:r>
            <a:r>
              <a:rPr lang="en-US" altLang="zh-CN" sz="2400" dirty="0"/>
              <a:t>》</a:t>
            </a:r>
            <a:endParaRPr lang="zh-CN" altLang="en-US" sz="2400" dirty="0"/>
          </a:p>
          <a:p>
            <a:pPr hangingPunct="1"/>
            <a:r>
              <a:rPr lang="zh-CN" altLang="en-US" sz="2000" dirty="0"/>
              <a:t>双方在共建“中国残疾人信息和无障碍技术研究中心”的基础上，进一步加大合作的广度与深度，围绕</a:t>
            </a:r>
            <a:r>
              <a:rPr lang="zh-CN" altLang="en-US" sz="2000" dirty="0">
                <a:solidFill>
                  <a:srgbClr val="C00000"/>
                </a:solidFill>
              </a:rPr>
              <a:t>残疾人康复、残疾预防、辅助器具、教育、就业、信息化建设、大数据与“互联网</a:t>
            </a:r>
            <a:r>
              <a:rPr lang="en-US" altLang="zh-CN" sz="2000" dirty="0">
                <a:solidFill>
                  <a:srgbClr val="C00000"/>
                </a:solidFill>
              </a:rPr>
              <a:t>+”</a:t>
            </a:r>
            <a:r>
              <a:rPr lang="zh-CN" altLang="en-US" sz="2000" dirty="0">
                <a:solidFill>
                  <a:srgbClr val="C00000"/>
                </a:solidFill>
              </a:rPr>
              <a:t>助残服务</a:t>
            </a:r>
            <a:r>
              <a:rPr lang="zh-CN" altLang="en-US" sz="2000" dirty="0"/>
              <a:t>等领域开展全面合作，探索残疾人相关领域的新型技术理论、产品应用及服务模式。</a:t>
            </a:r>
            <a:endParaRPr lang="en-US" altLang="zh-CN" sz="2000" dirty="0"/>
          </a:p>
        </p:txBody>
      </p:sp>
      <p:sp>
        <p:nvSpPr>
          <p:cNvPr id="4" name="灯片编号占位符 3"/>
          <p:cNvSpPr>
            <a:spLocks noGrp="1"/>
          </p:cNvSpPr>
          <p:nvPr>
            <p:ph type="sldNum" sz="quarter" idx="12"/>
          </p:nvPr>
        </p:nvSpPr>
        <p:spPr>
          <a:xfrm>
            <a:off x="6916026" y="6504276"/>
            <a:ext cx="2133600" cy="476250"/>
          </a:xfrm>
        </p:spPr>
        <p:txBody>
          <a:bodyPr/>
          <a:lstStyle/>
          <a:p>
            <a:fld id="{0C913308-F349-4B6D-A68A-DD1791B4A57B}" type="slidenum">
              <a:rPr lang="zh-CN" altLang="en-US" smtClean="0"/>
              <a:t>53</a:t>
            </a:fld>
            <a:endParaRPr lang="zh-CN" altLang="en-US"/>
          </a:p>
        </p:txBody>
      </p:sp>
      <p:pic>
        <p:nvPicPr>
          <p:cNvPr id="5" name="图片 4">
            <a:extLst>
              <a:ext uri="{FF2B5EF4-FFF2-40B4-BE49-F238E27FC236}">
                <a16:creationId xmlns:a16="http://schemas.microsoft.com/office/drawing/2014/main" id="{38ED15EA-96EE-3E40-B519-332DF0E80CAF}"/>
              </a:ext>
            </a:extLst>
          </p:cNvPr>
          <p:cNvPicPr>
            <a:picLocks noChangeAspect="1"/>
          </p:cNvPicPr>
          <p:nvPr/>
        </p:nvPicPr>
        <p:blipFill>
          <a:blip r:embed="rId3"/>
          <a:stretch>
            <a:fillRect/>
          </a:stretch>
        </p:blipFill>
        <p:spPr>
          <a:xfrm>
            <a:off x="467544" y="3712965"/>
            <a:ext cx="3816424" cy="2534106"/>
          </a:xfrm>
          <a:prstGeom prst="rect">
            <a:avLst/>
          </a:prstGeom>
        </p:spPr>
      </p:pic>
      <p:pic>
        <p:nvPicPr>
          <p:cNvPr id="8" name="图片 7">
            <a:extLst>
              <a:ext uri="{FF2B5EF4-FFF2-40B4-BE49-F238E27FC236}">
                <a16:creationId xmlns:a16="http://schemas.microsoft.com/office/drawing/2014/main" id="{0DE1DA18-8956-2748-9E67-09869F068071}"/>
              </a:ext>
            </a:extLst>
          </p:cNvPr>
          <p:cNvPicPr>
            <a:picLocks noChangeAspect="1"/>
          </p:cNvPicPr>
          <p:nvPr/>
        </p:nvPicPr>
        <p:blipFill>
          <a:blip r:embed="rId4"/>
          <a:stretch>
            <a:fillRect/>
          </a:stretch>
        </p:blipFill>
        <p:spPr>
          <a:xfrm>
            <a:off x="4572000" y="3698647"/>
            <a:ext cx="3816424" cy="2534106"/>
          </a:xfrm>
          <a:prstGeom prst="rect">
            <a:avLst/>
          </a:prstGeom>
        </p:spPr>
      </p:pic>
    </p:spTree>
    <p:extLst>
      <p:ext uri="{BB962C8B-B14F-4D97-AF65-F5344CB8AC3E}">
        <p14:creationId xmlns:p14="http://schemas.microsoft.com/office/powerpoint/2010/main" val="1265503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研究中心宗旨与主要工作</a:t>
            </a:r>
          </a:p>
        </p:txBody>
      </p:sp>
      <p:sp>
        <p:nvSpPr>
          <p:cNvPr id="3" name="内容占位符 2"/>
          <p:cNvSpPr>
            <a:spLocks noGrp="1"/>
          </p:cNvSpPr>
          <p:nvPr>
            <p:ph idx="1"/>
          </p:nvPr>
        </p:nvSpPr>
        <p:spPr>
          <a:xfrm>
            <a:off x="179513" y="1124744"/>
            <a:ext cx="8878763" cy="5400600"/>
          </a:xfrm>
        </p:spPr>
        <p:txBody>
          <a:bodyPr>
            <a:normAutofit/>
          </a:bodyPr>
          <a:lstStyle/>
          <a:p>
            <a:pPr>
              <a:lnSpc>
                <a:spcPct val="150000"/>
              </a:lnSpc>
            </a:pPr>
            <a:r>
              <a:rPr lang="zh-CN" altLang="en-US" sz="2400" dirty="0"/>
              <a:t>宗旨：</a:t>
            </a:r>
            <a:r>
              <a:rPr lang="zh-CN" altLang="en-US" sz="2200" dirty="0"/>
              <a:t>通过理论与技术研究为中国</a:t>
            </a:r>
            <a:r>
              <a:rPr lang="zh-CN" altLang="en-US" sz="2200" dirty="0">
                <a:solidFill>
                  <a:srgbClr val="C00000"/>
                </a:solidFill>
              </a:rPr>
              <a:t>残疾人事业信息化</a:t>
            </a:r>
            <a:r>
              <a:rPr lang="zh-CN" altLang="en-US" sz="2200" dirty="0"/>
              <a:t>和</a:t>
            </a:r>
            <a:r>
              <a:rPr lang="zh-CN" altLang="en-US" sz="2200" dirty="0">
                <a:solidFill>
                  <a:srgbClr val="C00000"/>
                </a:solidFill>
              </a:rPr>
              <a:t>信息无障碍环境建设与发展</a:t>
            </a:r>
            <a:r>
              <a:rPr lang="zh-CN" altLang="en-US" sz="2200" dirty="0"/>
              <a:t>服务，提高残疾人在全新经济形态中的生存能力和创造力，使残疾人真正融入主流生活，充分分享改革发展成果，促进社会和谐发展</a:t>
            </a:r>
          </a:p>
        </p:txBody>
      </p:sp>
      <p:sp>
        <p:nvSpPr>
          <p:cNvPr id="4" name="灯片编号占位符 3"/>
          <p:cNvSpPr>
            <a:spLocks noGrp="1"/>
          </p:cNvSpPr>
          <p:nvPr>
            <p:ph type="sldNum" sz="quarter" idx="12"/>
          </p:nvPr>
        </p:nvSpPr>
        <p:spPr/>
        <p:txBody>
          <a:bodyPr/>
          <a:lstStyle/>
          <a:p>
            <a:fld id="{0C913308-F349-4B6D-A68A-DD1791B4A57B}" type="slidenum">
              <a:rPr lang="zh-CN" altLang="en-US">
                <a:solidFill>
                  <a:prstClr val="white"/>
                </a:solidFill>
              </a:rPr>
              <a:pPr/>
              <a:t>54</a:t>
            </a:fld>
            <a:endParaRPr lang="zh-CN" altLang="en-US">
              <a:solidFill>
                <a:prstClr val="white"/>
              </a:solidFill>
            </a:endParaRPr>
          </a:p>
        </p:txBody>
      </p:sp>
      <p:sp>
        <p:nvSpPr>
          <p:cNvPr id="5" name="Freeform 3"/>
          <p:cNvSpPr>
            <a:spLocks noEditPoints="1"/>
          </p:cNvSpPr>
          <p:nvPr/>
        </p:nvSpPr>
        <p:spPr bwMode="gray">
          <a:xfrm rot="21179226">
            <a:off x="940532" y="3836508"/>
            <a:ext cx="6913189" cy="2419878"/>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zh-CN" altLang="en-US">
              <a:solidFill>
                <a:prstClr val="black"/>
              </a:solidFill>
              <a:latin typeface="Calibri"/>
              <a:ea typeface="宋体" panose="02010600030101010101" pitchFamily="2" charset="-122"/>
            </a:endParaRPr>
          </a:p>
        </p:txBody>
      </p:sp>
      <p:sp>
        <p:nvSpPr>
          <p:cNvPr id="6" name="Oval 7"/>
          <p:cNvSpPr>
            <a:spLocks noChangeArrowheads="1"/>
          </p:cNvSpPr>
          <p:nvPr/>
        </p:nvSpPr>
        <p:spPr bwMode="gray">
          <a:xfrm>
            <a:off x="1187624" y="3623199"/>
            <a:ext cx="1295400" cy="1301750"/>
          </a:xfrm>
          <a:prstGeom prst="ellipse">
            <a:avLst/>
          </a:prstGeom>
          <a:gradFill rotWithShape="1">
            <a:gsLst>
              <a:gs pos="0">
                <a:srgbClr val="99CC00">
                  <a:gamma/>
                  <a:tint val="33333"/>
                  <a:invGamma/>
                </a:srgbClr>
              </a:gs>
              <a:gs pos="100000">
                <a:srgbClr val="99CC00"/>
              </a:gs>
            </a:gsLst>
            <a:path path="shape">
              <a:fillToRect l="50000" t="50000" r="50000" b="50000"/>
            </a:path>
          </a:gradFill>
          <a:ln>
            <a:noFill/>
          </a:ln>
          <a:effectLst>
            <a:prstShdw prst="shdw12" dist="76200" dir="10800000">
              <a:srgbClr val="6D7491"/>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prstClr val="black"/>
              </a:solidFill>
              <a:latin typeface="Calibri"/>
              <a:ea typeface="宋体" charset="-122"/>
            </a:endParaRPr>
          </a:p>
        </p:txBody>
      </p:sp>
      <p:sp>
        <p:nvSpPr>
          <p:cNvPr id="7" name="Text Box 8"/>
          <p:cNvSpPr txBox="1">
            <a:spLocks noChangeArrowheads="1"/>
          </p:cNvSpPr>
          <p:nvPr/>
        </p:nvSpPr>
        <p:spPr bwMode="gray">
          <a:xfrm>
            <a:off x="1216968" y="4089408"/>
            <a:ext cx="12367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rotWithShape="0">
                    <a:srgbClr val="FFFFFF">
                      <a:alpha val="50000"/>
                    </a:srgbClr>
                  </a:outerShdw>
                </a:effectLst>
              </a14:hiddenEffects>
            </a:ext>
          </a:extLst>
        </p:spPr>
        <p:txBody>
          <a:bodyPr wrap="square">
            <a:spAutoFit/>
          </a:bodyPr>
          <a:lstStyle/>
          <a:p>
            <a:r>
              <a:rPr lang="zh-CN" altLang="en-US" b="1" dirty="0">
                <a:solidFill>
                  <a:srgbClr val="000000"/>
                </a:solidFill>
                <a:latin typeface="Verdana" pitchFamily="34" charset="0"/>
                <a:ea typeface="宋体" charset="-122"/>
              </a:rPr>
              <a:t>理论研究</a:t>
            </a:r>
            <a:endParaRPr lang="en-US" altLang="zh-CN" b="1" dirty="0">
              <a:solidFill>
                <a:srgbClr val="000000"/>
              </a:solidFill>
              <a:latin typeface="Verdana" pitchFamily="34" charset="0"/>
              <a:ea typeface="宋体" charset="-122"/>
            </a:endParaRPr>
          </a:p>
        </p:txBody>
      </p:sp>
      <p:sp>
        <p:nvSpPr>
          <p:cNvPr id="8" name="Oval 9"/>
          <p:cNvSpPr>
            <a:spLocks noChangeArrowheads="1"/>
          </p:cNvSpPr>
          <p:nvPr/>
        </p:nvSpPr>
        <p:spPr bwMode="gray">
          <a:xfrm>
            <a:off x="3737992" y="3107931"/>
            <a:ext cx="1295400" cy="1301750"/>
          </a:xfrm>
          <a:prstGeom prst="ellipse">
            <a:avLst/>
          </a:prstGeom>
          <a:gradFill rotWithShape="1">
            <a:gsLst>
              <a:gs pos="0">
                <a:srgbClr val="0099CC">
                  <a:gamma/>
                  <a:tint val="3137"/>
                  <a:invGamma/>
                </a:srgbClr>
              </a:gs>
              <a:gs pos="100000">
                <a:srgbClr val="0099CC"/>
              </a:gs>
            </a:gsLst>
            <a:path path="shape">
              <a:fillToRect l="50000" t="50000" r="50000" b="50000"/>
            </a:path>
          </a:gradFill>
          <a:ln>
            <a:noFill/>
          </a:ln>
          <a:effectLst>
            <a:prstShdw prst="shdw12" dist="12700" dir="10800000">
              <a:srgbClr val="6D7491"/>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prstClr val="black"/>
              </a:solidFill>
              <a:latin typeface="Calibri"/>
              <a:ea typeface="宋体" charset="-122"/>
            </a:endParaRPr>
          </a:p>
        </p:txBody>
      </p:sp>
      <p:sp>
        <p:nvSpPr>
          <p:cNvPr id="9" name="Text Box 10"/>
          <p:cNvSpPr txBox="1">
            <a:spLocks noChangeArrowheads="1"/>
          </p:cNvSpPr>
          <p:nvPr/>
        </p:nvSpPr>
        <p:spPr bwMode="gray">
          <a:xfrm>
            <a:off x="3814192" y="3536293"/>
            <a:ext cx="114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rgbClr val="000000"/>
                  </a:outerShdw>
                </a:effectLst>
              </a14:hiddenEffects>
            </a:ext>
          </a:extLst>
        </p:spPr>
        <p:txBody>
          <a:bodyPr wrap="square">
            <a:spAutoFit/>
          </a:bodyPr>
          <a:lstStyle/>
          <a:p>
            <a:r>
              <a:rPr lang="zh-CN" altLang="en-US" b="1" dirty="0">
                <a:solidFill>
                  <a:srgbClr val="000000"/>
                </a:solidFill>
                <a:latin typeface="Verdana" pitchFamily="34" charset="0"/>
                <a:ea typeface="宋体" charset="-122"/>
              </a:rPr>
              <a:t>技术研发</a:t>
            </a:r>
            <a:endParaRPr lang="en-US" altLang="zh-CN" b="1" dirty="0">
              <a:solidFill>
                <a:srgbClr val="000000"/>
              </a:solidFill>
              <a:latin typeface="Verdana" pitchFamily="34" charset="0"/>
              <a:ea typeface="宋体" charset="-122"/>
            </a:endParaRPr>
          </a:p>
        </p:txBody>
      </p:sp>
      <p:sp>
        <p:nvSpPr>
          <p:cNvPr id="10" name="Oval 11"/>
          <p:cNvSpPr>
            <a:spLocks noChangeArrowheads="1"/>
          </p:cNvSpPr>
          <p:nvPr/>
        </p:nvSpPr>
        <p:spPr bwMode="gray">
          <a:xfrm>
            <a:off x="6660232" y="3323955"/>
            <a:ext cx="1296144" cy="1301750"/>
          </a:xfrm>
          <a:prstGeom prst="ellipse">
            <a:avLst/>
          </a:prstGeom>
          <a:gradFill rotWithShape="1">
            <a:gsLst>
              <a:gs pos="0">
                <a:srgbClr val="9933FF">
                  <a:gamma/>
                  <a:tint val="33333"/>
                  <a:invGamma/>
                </a:srgbClr>
              </a:gs>
              <a:gs pos="100000">
                <a:srgbClr val="9933FF"/>
              </a:gs>
            </a:gsLst>
            <a:path path="shape">
              <a:fillToRect l="50000" t="50000" r="50000" b="50000"/>
            </a:path>
          </a:gradFill>
          <a:ln>
            <a:noFill/>
          </a:ln>
          <a:effectLst>
            <a:prstShdw prst="shdw12" dist="63500" dir="10800000">
              <a:srgbClr val="6D7491"/>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prstClr val="black"/>
              </a:solidFill>
              <a:latin typeface="Calibri"/>
              <a:ea typeface="宋体" charset="-122"/>
            </a:endParaRPr>
          </a:p>
        </p:txBody>
      </p:sp>
      <p:sp>
        <p:nvSpPr>
          <p:cNvPr id="11" name="Text Box 12"/>
          <p:cNvSpPr txBox="1">
            <a:spLocks noChangeArrowheads="1"/>
          </p:cNvSpPr>
          <p:nvPr/>
        </p:nvSpPr>
        <p:spPr bwMode="gray">
          <a:xfrm>
            <a:off x="6699312" y="3790164"/>
            <a:ext cx="12179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rgbClr val="000000"/>
                  </a:outerShdw>
                </a:effectLst>
              </a14:hiddenEffects>
            </a:ext>
          </a:extLst>
        </p:spPr>
        <p:txBody>
          <a:bodyPr wrap="square">
            <a:spAutoFit/>
          </a:bodyPr>
          <a:lstStyle/>
          <a:p>
            <a:r>
              <a:rPr lang="zh-CN" altLang="en-US" b="1" dirty="0">
                <a:solidFill>
                  <a:srgbClr val="000000"/>
                </a:solidFill>
                <a:latin typeface="Verdana" pitchFamily="34" charset="0"/>
                <a:ea typeface="宋体" charset="-122"/>
              </a:rPr>
              <a:t>应用普及</a:t>
            </a:r>
            <a:endParaRPr lang="en-US" altLang="zh-CN" b="1" dirty="0">
              <a:solidFill>
                <a:srgbClr val="000000"/>
              </a:solidFill>
              <a:latin typeface="Verdana" pitchFamily="34" charset="0"/>
              <a:ea typeface="宋体" charset="-122"/>
            </a:endParaRPr>
          </a:p>
        </p:txBody>
      </p:sp>
      <p:sp>
        <p:nvSpPr>
          <p:cNvPr id="12" name="Oval 13"/>
          <p:cNvSpPr>
            <a:spLocks noChangeArrowheads="1"/>
          </p:cNvSpPr>
          <p:nvPr/>
        </p:nvSpPr>
        <p:spPr bwMode="gray">
          <a:xfrm>
            <a:off x="5220072" y="4842473"/>
            <a:ext cx="1295400" cy="1295400"/>
          </a:xfrm>
          <a:prstGeom prst="ellipse">
            <a:avLst/>
          </a:prstGeom>
          <a:gradFill rotWithShape="1">
            <a:gsLst>
              <a:gs pos="0">
                <a:srgbClr val="FF9900">
                  <a:gamma/>
                  <a:tint val="27451"/>
                  <a:invGamma/>
                </a:srgbClr>
              </a:gs>
              <a:gs pos="100000">
                <a:srgbClr val="FF9900"/>
              </a:gs>
            </a:gsLst>
            <a:path path="shape">
              <a:fillToRect l="50000" t="50000" r="50000" b="50000"/>
            </a:path>
          </a:gradFill>
          <a:ln>
            <a:noFill/>
          </a:ln>
          <a:effectLst>
            <a:prstShdw prst="shdw12">
              <a:srgbClr val="6D7491"/>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zh-CN" altLang="en-US">
              <a:solidFill>
                <a:prstClr val="black"/>
              </a:solidFill>
              <a:latin typeface="Calibri"/>
              <a:ea typeface="宋体" charset="-122"/>
            </a:endParaRPr>
          </a:p>
        </p:txBody>
      </p:sp>
      <p:sp>
        <p:nvSpPr>
          <p:cNvPr id="13" name="Text Box 14"/>
          <p:cNvSpPr txBox="1">
            <a:spLocks noChangeArrowheads="1"/>
          </p:cNvSpPr>
          <p:nvPr/>
        </p:nvSpPr>
        <p:spPr bwMode="gray">
          <a:xfrm>
            <a:off x="5310568" y="5310309"/>
            <a:ext cx="1114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rgbClr val="000000"/>
                  </a:outerShdw>
                </a:effectLst>
              </a14:hiddenEffects>
            </a:ext>
          </a:extLst>
        </p:spPr>
        <p:txBody>
          <a:bodyPr wrap="none">
            <a:spAutoFit/>
          </a:bodyPr>
          <a:lstStyle/>
          <a:p>
            <a:r>
              <a:rPr lang="zh-CN" altLang="en-US" b="1" dirty="0">
                <a:solidFill>
                  <a:srgbClr val="000000"/>
                </a:solidFill>
                <a:latin typeface="Verdana" pitchFamily="34" charset="0"/>
                <a:ea typeface="宋体" charset="-122"/>
              </a:rPr>
              <a:t>标准制定</a:t>
            </a:r>
          </a:p>
        </p:txBody>
      </p:sp>
      <p:sp>
        <p:nvSpPr>
          <p:cNvPr id="14" name="Oval 15"/>
          <p:cNvSpPr>
            <a:spLocks noChangeArrowheads="1"/>
          </p:cNvSpPr>
          <p:nvPr/>
        </p:nvSpPr>
        <p:spPr bwMode="gray">
          <a:xfrm>
            <a:off x="2267744" y="5213725"/>
            <a:ext cx="1295400" cy="1295400"/>
          </a:xfrm>
          <a:prstGeom prst="ellipse">
            <a:avLst/>
          </a:prstGeom>
          <a:gradFill rotWithShape="1">
            <a:gsLst>
              <a:gs pos="0">
                <a:srgbClr val="DDF9FF"/>
              </a:gs>
              <a:gs pos="100000">
                <a:srgbClr val="00CCFF"/>
              </a:gs>
            </a:gsLst>
            <a:path path="shape">
              <a:fillToRect l="50000" t="50000" r="50000" b="50000"/>
            </a:path>
          </a:gradFill>
          <a:ln>
            <a:noFill/>
          </a:ln>
          <a:effectLst>
            <a:prstShdw prst="shdw12">
              <a:srgbClr val="6D7491"/>
            </a:prstShdw>
          </a:effectLst>
          <a:extLst/>
        </p:spPr>
        <p:txBody>
          <a:bodyPr wrap="none" anchor="ctr"/>
          <a:lstStyle/>
          <a:p>
            <a:endParaRPr lang="zh-CN" altLang="en-US">
              <a:solidFill>
                <a:prstClr val="black"/>
              </a:solidFill>
              <a:latin typeface="Calibri"/>
              <a:ea typeface="宋体" charset="-122"/>
            </a:endParaRPr>
          </a:p>
        </p:txBody>
      </p:sp>
      <p:sp>
        <p:nvSpPr>
          <p:cNvPr id="15" name="Text Box 16"/>
          <p:cNvSpPr txBox="1">
            <a:spLocks noChangeArrowheads="1"/>
          </p:cNvSpPr>
          <p:nvPr/>
        </p:nvSpPr>
        <p:spPr bwMode="gray">
          <a:xfrm>
            <a:off x="2358240" y="5676759"/>
            <a:ext cx="1114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rgbClr val="000000"/>
                  </a:outerShdw>
                </a:effectLst>
              </a14:hiddenEffects>
            </a:ext>
          </a:extLst>
        </p:spPr>
        <p:txBody>
          <a:bodyPr wrap="none">
            <a:spAutoFit/>
          </a:bodyPr>
          <a:lstStyle/>
          <a:p>
            <a:r>
              <a:rPr lang="zh-CN" altLang="en-US" b="1" dirty="0">
                <a:solidFill>
                  <a:srgbClr val="000000"/>
                </a:solidFill>
                <a:latin typeface="Verdana" pitchFamily="34" charset="0"/>
                <a:ea typeface="宋体" charset="-122"/>
              </a:rPr>
              <a:t>人才培养</a:t>
            </a:r>
            <a:endParaRPr lang="en-US" altLang="zh-CN" b="1" dirty="0">
              <a:solidFill>
                <a:srgbClr val="000000"/>
              </a:solidFill>
              <a:latin typeface="Verdana" pitchFamily="34" charset="0"/>
              <a:ea typeface="宋体" charset="-122"/>
            </a:endParaRPr>
          </a:p>
        </p:txBody>
      </p:sp>
    </p:spTree>
    <p:extLst>
      <p:ext uri="{BB962C8B-B14F-4D97-AF65-F5344CB8AC3E}">
        <p14:creationId xmlns:p14="http://schemas.microsoft.com/office/powerpoint/2010/main" val="1735931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D8036FF2-9BCB-4CD0-BFFF-80773135ED4C}" type="slidenum">
              <a:rPr lang="en-US" altLang="zh-CN" smtClean="0">
                <a:solidFill>
                  <a:prstClr val="black"/>
                </a:solidFill>
              </a:rPr>
              <a:pPr>
                <a:defRPr/>
              </a:pPr>
              <a:t>55</a:t>
            </a:fld>
            <a:endParaRPr lang="en-US" altLang="zh-CN">
              <a:solidFill>
                <a:prstClr val="black"/>
              </a:solidFill>
            </a:endParaRPr>
          </a:p>
        </p:txBody>
      </p:sp>
      <p:sp>
        <p:nvSpPr>
          <p:cNvPr id="2" name="标题 1"/>
          <p:cNvSpPr>
            <a:spLocks noGrp="1"/>
          </p:cNvSpPr>
          <p:nvPr>
            <p:ph type="title" idx="4294967295"/>
          </p:nvPr>
        </p:nvSpPr>
        <p:spPr>
          <a:xfrm>
            <a:off x="0" y="2852738"/>
            <a:ext cx="9144000" cy="1143000"/>
          </a:xfrm>
        </p:spPr>
        <p:txBody>
          <a:bodyPr/>
          <a:lstStyle/>
          <a:p>
            <a:pPr algn="ctr"/>
            <a:r>
              <a:rPr lang="zh-CN" altLang="en-US" sz="5400" dirty="0"/>
              <a:t>谢   谢！</a:t>
            </a:r>
          </a:p>
        </p:txBody>
      </p:sp>
    </p:spTree>
    <p:extLst>
      <p:ext uri="{BB962C8B-B14F-4D97-AF65-F5344CB8AC3E}">
        <p14:creationId xmlns:p14="http://schemas.microsoft.com/office/powerpoint/2010/main" val="624221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atin typeface="微软雅黑" panose="020B0503020204020204" pitchFamily="34" charset="-122"/>
                <a:ea typeface="微软雅黑" panose="020B0503020204020204" pitchFamily="34" charset="-122"/>
              </a:rPr>
              <a:t>带来的新问题与挑战</a:t>
            </a:r>
          </a:p>
        </p:txBody>
      </p:sp>
      <p:pic>
        <p:nvPicPr>
          <p:cNvPr id="5" name="验证码">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412776"/>
            <a:ext cx="6216691" cy="4662518"/>
          </a:xfrm>
          <a:prstGeom prst="rect">
            <a:avLst/>
          </a:prstGeom>
        </p:spPr>
      </p:pic>
      <p:sp>
        <p:nvSpPr>
          <p:cNvPr id="6" name="灯片编号占位符 14"/>
          <p:cNvSpPr>
            <a:spLocks noGrp="1"/>
          </p:cNvSpPr>
          <p:nvPr>
            <p:ph type="sldNum" sz="quarter" idx="12"/>
          </p:nvPr>
        </p:nvSpPr>
        <p:spPr>
          <a:xfrm>
            <a:off x="7806836" y="6496407"/>
            <a:ext cx="1234480" cy="278535"/>
          </a:xfrm>
        </p:spPr>
        <p:txBody>
          <a:bodyPr/>
          <a:lstStyle/>
          <a:p>
            <a:fld id="{788FA335-329B-41FD-92D7-9C172DBE9265}" type="slidenum">
              <a:rPr lang="en-US" altLang="zh-CN" smtClean="0"/>
              <a:pPr/>
              <a:t>6</a:t>
            </a:fld>
            <a:endParaRPr lang="en-US" altLang="zh-CN" dirty="0"/>
          </a:p>
        </p:txBody>
      </p:sp>
    </p:spTree>
    <p:extLst>
      <p:ext uri="{BB962C8B-B14F-4D97-AF65-F5344CB8AC3E}">
        <p14:creationId xmlns:p14="http://schemas.microsoft.com/office/powerpoint/2010/main" val="26597697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atin typeface="微软雅黑" panose="020B0503020204020204" pitchFamily="34" charset="-122"/>
                <a:ea typeface="微软雅黑" panose="020B0503020204020204" pitchFamily="34" charset="-122"/>
              </a:rPr>
              <a:t>带来的新问题与挑战</a:t>
            </a:r>
          </a:p>
        </p:txBody>
      </p:sp>
      <p:pic>
        <p:nvPicPr>
          <p:cNvPr id="3" name="总结">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8112" y="1484784"/>
            <a:ext cx="6117888" cy="4588416"/>
          </a:xfrm>
          <a:prstGeom prst="rect">
            <a:avLst/>
          </a:prstGeom>
        </p:spPr>
      </p:pic>
      <p:sp>
        <p:nvSpPr>
          <p:cNvPr id="5" name="灯片编号占位符 14"/>
          <p:cNvSpPr>
            <a:spLocks noGrp="1"/>
          </p:cNvSpPr>
          <p:nvPr>
            <p:ph type="sldNum" sz="quarter" idx="12"/>
          </p:nvPr>
        </p:nvSpPr>
        <p:spPr>
          <a:xfrm>
            <a:off x="7806836" y="6496407"/>
            <a:ext cx="1234480" cy="278535"/>
          </a:xfrm>
        </p:spPr>
        <p:txBody>
          <a:bodyPr/>
          <a:lstStyle/>
          <a:p>
            <a:fld id="{788FA335-329B-41FD-92D7-9C172DBE9265}" type="slidenum">
              <a:rPr lang="en-US" altLang="zh-CN" smtClean="0"/>
              <a:pPr/>
              <a:t>7</a:t>
            </a:fld>
            <a:endParaRPr lang="en-US" altLang="zh-CN" dirty="0"/>
          </a:p>
        </p:txBody>
      </p:sp>
    </p:spTree>
    <p:extLst>
      <p:ext uri="{BB962C8B-B14F-4D97-AF65-F5344CB8AC3E}">
        <p14:creationId xmlns:p14="http://schemas.microsoft.com/office/powerpoint/2010/main" val="17471949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标题 1"/>
          <p:cNvSpPr>
            <a:spLocks noGrp="1"/>
          </p:cNvSpPr>
          <p:nvPr>
            <p:ph type="title"/>
          </p:nvPr>
        </p:nvSpPr>
        <p:spPr>
          <a:xfrm>
            <a:off x="457200" y="152398"/>
            <a:ext cx="8480648" cy="990601"/>
          </a:xfrm>
        </p:spPr>
        <p:txBody>
          <a:bodyPr/>
          <a:lstStyle/>
          <a:p>
            <a:pPr eaLnBrk="1" hangingPunct="1"/>
            <a:r>
              <a:rPr lang="zh-CN" altLang="en-US" sz="3600" dirty="0">
                <a:latin typeface="微软雅黑" panose="020B0503020204020204" pitchFamily="34" charset="-122"/>
                <a:ea typeface="微软雅黑" panose="020B0503020204020204" pitchFamily="34" charset="-122"/>
              </a:rPr>
              <a:t>信息无障碍是互联网</a:t>
            </a:r>
            <a:r>
              <a:rPr lang="en-US" altLang="zh-CN" sz="3600" dirty="0">
                <a:latin typeface="微软雅黑" panose="020B0503020204020204" pitchFamily="34" charset="-122"/>
                <a:ea typeface="微软雅黑" panose="020B0503020204020204" pitchFamily="34" charset="-122"/>
              </a:rPr>
              <a:t>+</a:t>
            </a:r>
            <a:r>
              <a:rPr lang="zh-CN" altLang="en-US" sz="3600" dirty="0">
                <a:latin typeface="微软雅黑" panose="020B0503020204020204" pitchFamily="34" charset="-122"/>
                <a:ea typeface="微软雅黑" panose="020B0503020204020204" pitchFamily="34" charset="-122"/>
              </a:rPr>
              <a:t>时代残疾人的桥梁</a:t>
            </a:r>
          </a:p>
        </p:txBody>
      </p:sp>
      <p:sp>
        <p:nvSpPr>
          <p:cNvPr id="35" name="内容占位符 2"/>
          <p:cNvSpPr>
            <a:spLocks noGrp="1"/>
          </p:cNvSpPr>
          <p:nvPr>
            <p:ph idx="1"/>
          </p:nvPr>
        </p:nvSpPr>
        <p:spPr>
          <a:xfrm>
            <a:off x="457200" y="1412776"/>
            <a:ext cx="8229600" cy="4713387"/>
          </a:xfrm>
        </p:spPr>
        <p:txBody>
          <a:bodyPr/>
          <a:lstStyle/>
          <a:p>
            <a:pPr marL="0" indent="0" defTabSz="912813" eaLnBrk="1" hangingPunct="1">
              <a:buNone/>
            </a:pPr>
            <a:r>
              <a:rPr lang="zh-CN" altLang="en-US" sz="2400" dirty="0">
                <a:latin typeface="黑体" pitchFamily="2" charset="-122"/>
                <a:ea typeface="黑体" pitchFamily="2" charset="-122"/>
              </a:rPr>
              <a:t>信息技术的进步在促进时代发展的同时，也给残疾人</a:t>
            </a:r>
            <a:r>
              <a:rPr lang="en-US" altLang="zh-CN" sz="2400" dirty="0">
                <a:latin typeface="黑体" pitchFamily="2" charset="-122"/>
                <a:ea typeface="黑体" pitchFamily="2" charset="-122"/>
              </a:rPr>
              <a:t>,</a:t>
            </a:r>
            <a:r>
              <a:rPr lang="zh-CN" altLang="en-US" sz="2400" dirty="0">
                <a:latin typeface="黑体" pitchFamily="2" charset="-122"/>
                <a:ea typeface="黑体" pitchFamily="2" charset="-122"/>
              </a:rPr>
              <a:t>尤其是盲人和聋哑人带来了前所未有的</a:t>
            </a:r>
            <a:r>
              <a:rPr lang="zh-CN" altLang="en-US" sz="2400" dirty="0">
                <a:solidFill>
                  <a:srgbClr val="FF0000"/>
                </a:solidFill>
                <a:latin typeface="黑体" pitchFamily="2" charset="-122"/>
                <a:ea typeface="黑体" pitchFamily="2" charset="-122"/>
              </a:rPr>
              <a:t>机遇</a:t>
            </a:r>
            <a:r>
              <a:rPr lang="zh-CN" altLang="en-US" sz="2400" dirty="0">
                <a:latin typeface="黑体" pitchFamily="2" charset="-122"/>
                <a:ea typeface="黑体" pitchFamily="2" charset="-122"/>
              </a:rPr>
              <a:t>和极大的</a:t>
            </a:r>
            <a:r>
              <a:rPr lang="zh-CN" altLang="en-US" sz="2400" dirty="0">
                <a:solidFill>
                  <a:srgbClr val="FF0000"/>
                </a:solidFill>
                <a:latin typeface="黑体" pitchFamily="2" charset="-122"/>
                <a:ea typeface="黑体" pitchFamily="2" charset="-122"/>
              </a:rPr>
              <a:t>挑战</a:t>
            </a:r>
            <a:endParaRPr lang="en-US" altLang="zh-CN" sz="2400" dirty="0">
              <a:solidFill>
                <a:srgbClr val="FF0000"/>
              </a:solidFill>
              <a:latin typeface="黑体" pitchFamily="2" charset="-122"/>
              <a:ea typeface="黑体" pitchFamily="2" charset="-122"/>
            </a:endParaRPr>
          </a:p>
        </p:txBody>
      </p:sp>
      <p:grpSp>
        <p:nvGrpSpPr>
          <p:cNvPr id="4" name="Group 43"/>
          <p:cNvGrpSpPr>
            <a:grpSpLocks/>
          </p:cNvGrpSpPr>
          <p:nvPr/>
        </p:nvGrpSpPr>
        <p:grpSpPr bwMode="auto">
          <a:xfrm>
            <a:off x="4786313" y="3357563"/>
            <a:ext cx="741362" cy="2860675"/>
            <a:chOff x="3766" y="2059"/>
            <a:chExt cx="467" cy="1802"/>
          </a:xfrm>
        </p:grpSpPr>
        <p:sp>
          <p:nvSpPr>
            <p:cNvPr id="5" name="Freeform 13"/>
            <p:cNvSpPr>
              <a:spLocks/>
            </p:cNvSpPr>
            <p:nvPr/>
          </p:nvSpPr>
          <p:spPr bwMode="auto">
            <a:xfrm>
              <a:off x="3769" y="2059"/>
              <a:ext cx="464" cy="212"/>
            </a:xfrm>
            <a:custGeom>
              <a:avLst/>
              <a:gdLst>
                <a:gd name="T0" fmla="*/ 362 w 464"/>
                <a:gd name="T1" fmla="*/ 211 h 212"/>
                <a:gd name="T2" fmla="*/ 0 w 464"/>
                <a:gd name="T3" fmla="*/ 0 h 212"/>
                <a:gd name="T4" fmla="*/ 66 w 464"/>
                <a:gd name="T5" fmla="*/ 0 h 212"/>
                <a:gd name="T6" fmla="*/ 463 w 464"/>
                <a:gd name="T7" fmla="*/ 211 h 212"/>
                <a:gd name="T8" fmla="*/ 362 w 464"/>
                <a:gd name="T9" fmla="*/ 211 h 212"/>
                <a:gd name="T10" fmla="*/ 0 60000 65536"/>
                <a:gd name="T11" fmla="*/ 0 60000 65536"/>
                <a:gd name="T12" fmla="*/ 0 60000 65536"/>
                <a:gd name="T13" fmla="*/ 0 60000 65536"/>
                <a:gd name="T14" fmla="*/ 0 60000 65536"/>
                <a:gd name="T15" fmla="*/ 0 w 464"/>
                <a:gd name="T16" fmla="*/ 0 h 212"/>
                <a:gd name="T17" fmla="*/ 464 w 464"/>
                <a:gd name="T18" fmla="*/ 212 h 212"/>
              </a:gdLst>
              <a:ahLst/>
              <a:cxnLst>
                <a:cxn ang="T10">
                  <a:pos x="T0" y="T1"/>
                </a:cxn>
                <a:cxn ang="T11">
                  <a:pos x="T2" y="T3"/>
                </a:cxn>
                <a:cxn ang="T12">
                  <a:pos x="T4" y="T5"/>
                </a:cxn>
                <a:cxn ang="T13">
                  <a:pos x="T6" y="T7"/>
                </a:cxn>
                <a:cxn ang="T14">
                  <a:pos x="T8" y="T9"/>
                </a:cxn>
              </a:cxnLst>
              <a:rect l="T15" t="T16" r="T17" b="T18"/>
              <a:pathLst>
                <a:path w="464" h="212">
                  <a:moveTo>
                    <a:pt x="362" y="211"/>
                  </a:moveTo>
                  <a:lnTo>
                    <a:pt x="0" y="0"/>
                  </a:lnTo>
                  <a:lnTo>
                    <a:pt x="66" y="0"/>
                  </a:lnTo>
                  <a:lnTo>
                    <a:pt x="463" y="211"/>
                  </a:lnTo>
                  <a:lnTo>
                    <a:pt x="362" y="211"/>
                  </a:ln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6" name="Freeform 14"/>
            <p:cNvSpPr>
              <a:spLocks/>
            </p:cNvSpPr>
            <p:nvPr/>
          </p:nvSpPr>
          <p:spPr bwMode="auto">
            <a:xfrm>
              <a:off x="3768" y="2059"/>
              <a:ext cx="364" cy="1802"/>
            </a:xfrm>
            <a:custGeom>
              <a:avLst/>
              <a:gdLst>
                <a:gd name="T0" fmla="*/ 363 w 364"/>
                <a:gd name="T1" fmla="*/ 211 h 1802"/>
                <a:gd name="T2" fmla="*/ 0 w 364"/>
                <a:gd name="T3" fmla="*/ 0 h 1802"/>
                <a:gd name="T4" fmla="*/ 1 w 364"/>
                <a:gd name="T5" fmla="*/ 1052 h 1802"/>
                <a:gd name="T6" fmla="*/ 363 w 364"/>
                <a:gd name="T7" fmla="*/ 1801 h 1802"/>
                <a:gd name="T8" fmla="*/ 363 w 364"/>
                <a:gd name="T9" fmla="*/ 211 h 1802"/>
                <a:gd name="T10" fmla="*/ 0 60000 65536"/>
                <a:gd name="T11" fmla="*/ 0 60000 65536"/>
                <a:gd name="T12" fmla="*/ 0 60000 65536"/>
                <a:gd name="T13" fmla="*/ 0 60000 65536"/>
                <a:gd name="T14" fmla="*/ 0 60000 65536"/>
                <a:gd name="T15" fmla="*/ 0 w 364"/>
                <a:gd name="T16" fmla="*/ 0 h 1802"/>
                <a:gd name="T17" fmla="*/ 364 w 364"/>
                <a:gd name="T18" fmla="*/ 1802 h 1802"/>
              </a:gdLst>
              <a:ahLst/>
              <a:cxnLst>
                <a:cxn ang="T10">
                  <a:pos x="T0" y="T1"/>
                </a:cxn>
                <a:cxn ang="T11">
                  <a:pos x="T2" y="T3"/>
                </a:cxn>
                <a:cxn ang="T12">
                  <a:pos x="T4" y="T5"/>
                </a:cxn>
                <a:cxn ang="T13">
                  <a:pos x="T6" y="T7"/>
                </a:cxn>
                <a:cxn ang="T14">
                  <a:pos x="T8" y="T9"/>
                </a:cxn>
              </a:cxnLst>
              <a:rect l="T15" t="T16" r="T17" b="T18"/>
              <a:pathLst>
                <a:path w="364" h="1802">
                  <a:moveTo>
                    <a:pt x="363" y="211"/>
                  </a:moveTo>
                  <a:lnTo>
                    <a:pt x="0" y="0"/>
                  </a:lnTo>
                  <a:lnTo>
                    <a:pt x="1" y="1052"/>
                  </a:lnTo>
                  <a:lnTo>
                    <a:pt x="363" y="1801"/>
                  </a:lnTo>
                  <a:lnTo>
                    <a:pt x="363" y="211"/>
                  </a:ln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7" name="Line 15"/>
            <p:cNvSpPr>
              <a:spLocks noChangeShapeType="1"/>
            </p:cNvSpPr>
            <p:nvPr/>
          </p:nvSpPr>
          <p:spPr bwMode="auto">
            <a:xfrm flipH="1" flipV="1">
              <a:off x="3766" y="2210"/>
              <a:ext cx="370" cy="291"/>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8" name="Line 16"/>
            <p:cNvSpPr>
              <a:spLocks noChangeShapeType="1"/>
            </p:cNvSpPr>
            <p:nvPr/>
          </p:nvSpPr>
          <p:spPr bwMode="auto">
            <a:xfrm flipH="1" flipV="1">
              <a:off x="3766" y="2358"/>
              <a:ext cx="367" cy="370"/>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9" name="Line 17"/>
            <p:cNvSpPr>
              <a:spLocks noChangeShapeType="1"/>
            </p:cNvSpPr>
            <p:nvPr/>
          </p:nvSpPr>
          <p:spPr bwMode="auto">
            <a:xfrm flipH="1" flipV="1">
              <a:off x="3767" y="2508"/>
              <a:ext cx="366" cy="446"/>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0" name="Line 18"/>
            <p:cNvSpPr>
              <a:spLocks noChangeShapeType="1"/>
            </p:cNvSpPr>
            <p:nvPr/>
          </p:nvSpPr>
          <p:spPr bwMode="auto">
            <a:xfrm flipH="1" flipV="1">
              <a:off x="3768" y="2659"/>
              <a:ext cx="364" cy="523"/>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1" name="Line 19"/>
            <p:cNvSpPr>
              <a:spLocks noChangeShapeType="1"/>
            </p:cNvSpPr>
            <p:nvPr/>
          </p:nvSpPr>
          <p:spPr bwMode="auto">
            <a:xfrm flipH="1" flipV="1">
              <a:off x="3768" y="2805"/>
              <a:ext cx="365" cy="60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2" name="Line 20"/>
            <p:cNvSpPr>
              <a:spLocks noChangeShapeType="1"/>
            </p:cNvSpPr>
            <p:nvPr/>
          </p:nvSpPr>
          <p:spPr bwMode="auto">
            <a:xfrm flipH="1" flipV="1">
              <a:off x="3768" y="2955"/>
              <a:ext cx="366" cy="679"/>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3" name="Line 21"/>
            <p:cNvSpPr>
              <a:spLocks noChangeShapeType="1"/>
            </p:cNvSpPr>
            <p:nvPr/>
          </p:nvSpPr>
          <p:spPr bwMode="auto">
            <a:xfrm>
              <a:off x="4059" y="2229"/>
              <a:ext cx="0" cy="216"/>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4" name="Line 22"/>
            <p:cNvSpPr>
              <a:spLocks noChangeShapeType="1"/>
            </p:cNvSpPr>
            <p:nvPr/>
          </p:nvSpPr>
          <p:spPr bwMode="auto">
            <a:xfrm>
              <a:off x="3914" y="2145"/>
              <a:ext cx="0" cy="185"/>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5" name="Line 23"/>
            <p:cNvSpPr>
              <a:spLocks noChangeShapeType="1"/>
            </p:cNvSpPr>
            <p:nvPr/>
          </p:nvSpPr>
          <p:spPr bwMode="auto">
            <a:xfrm>
              <a:off x="3986" y="2388"/>
              <a:ext cx="0" cy="193"/>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6" name="Line 24"/>
            <p:cNvSpPr>
              <a:spLocks noChangeShapeType="1"/>
            </p:cNvSpPr>
            <p:nvPr/>
          </p:nvSpPr>
          <p:spPr bwMode="auto">
            <a:xfrm>
              <a:off x="3841" y="2273"/>
              <a:ext cx="0" cy="16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7" name="Line 25"/>
            <p:cNvSpPr>
              <a:spLocks noChangeShapeType="1"/>
            </p:cNvSpPr>
            <p:nvPr/>
          </p:nvSpPr>
          <p:spPr bwMode="auto">
            <a:xfrm>
              <a:off x="4059" y="2655"/>
              <a:ext cx="0" cy="209"/>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8" name="Line 26"/>
            <p:cNvSpPr>
              <a:spLocks noChangeShapeType="1"/>
            </p:cNvSpPr>
            <p:nvPr/>
          </p:nvSpPr>
          <p:spPr bwMode="auto">
            <a:xfrm>
              <a:off x="3914" y="2509"/>
              <a:ext cx="0" cy="180"/>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19" name="Line 27"/>
            <p:cNvSpPr>
              <a:spLocks noChangeShapeType="1"/>
            </p:cNvSpPr>
            <p:nvPr/>
          </p:nvSpPr>
          <p:spPr bwMode="auto">
            <a:xfrm>
              <a:off x="3986" y="2776"/>
              <a:ext cx="0" cy="193"/>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0" name="Line 28"/>
            <p:cNvSpPr>
              <a:spLocks noChangeShapeType="1"/>
            </p:cNvSpPr>
            <p:nvPr/>
          </p:nvSpPr>
          <p:spPr bwMode="auto">
            <a:xfrm>
              <a:off x="3841" y="2601"/>
              <a:ext cx="0" cy="16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1" name="Line 29"/>
            <p:cNvSpPr>
              <a:spLocks noChangeShapeType="1"/>
            </p:cNvSpPr>
            <p:nvPr/>
          </p:nvSpPr>
          <p:spPr bwMode="auto">
            <a:xfrm>
              <a:off x="4059" y="3077"/>
              <a:ext cx="0" cy="209"/>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2" name="Line 30"/>
            <p:cNvSpPr>
              <a:spLocks noChangeShapeType="1"/>
            </p:cNvSpPr>
            <p:nvPr/>
          </p:nvSpPr>
          <p:spPr bwMode="auto">
            <a:xfrm>
              <a:off x="3914" y="2871"/>
              <a:ext cx="0" cy="180"/>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3" name="Line 31"/>
            <p:cNvSpPr>
              <a:spLocks noChangeShapeType="1"/>
            </p:cNvSpPr>
            <p:nvPr/>
          </p:nvSpPr>
          <p:spPr bwMode="auto">
            <a:xfrm>
              <a:off x="3986" y="3167"/>
              <a:ext cx="0" cy="193"/>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4" name="Line 32"/>
            <p:cNvSpPr>
              <a:spLocks noChangeShapeType="1"/>
            </p:cNvSpPr>
            <p:nvPr/>
          </p:nvSpPr>
          <p:spPr bwMode="auto">
            <a:xfrm>
              <a:off x="3841" y="2929"/>
              <a:ext cx="0" cy="162"/>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5" name="Line 33"/>
            <p:cNvSpPr>
              <a:spLocks noChangeShapeType="1"/>
            </p:cNvSpPr>
            <p:nvPr/>
          </p:nvSpPr>
          <p:spPr bwMode="auto">
            <a:xfrm>
              <a:off x="4059" y="3501"/>
              <a:ext cx="0" cy="209"/>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6" name="Line 34"/>
            <p:cNvSpPr>
              <a:spLocks noChangeShapeType="1"/>
            </p:cNvSpPr>
            <p:nvPr/>
          </p:nvSpPr>
          <p:spPr bwMode="auto">
            <a:xfrm>
              <a:off x="3914" y="3231"/>
              <a:ext cx="0" cy="180"/>
            </a:xfrm>
            <a:prstGeom prst="lin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grpSp>
          <p:nvGrpSpPr>
            <p:cNvPr id="15480" name="Group 42"/>
            <p:cNvGrpSpPr>
              <a:grpSpLocks/>
            </p:cNvGrpSpPr>
            <p:nvPr/>
          </p:nvGrpSpPr>
          <p:grpSpPr bwMode="auto">
            <a:xfrm>
              <a:off x="4131" y="2270"/>
              <a:ext cx="101" cy="1590"/>
              <a:chOff x="4131" y="2270"/>
              <a:chExt cx="101" cy="1590"/>
            </a:xfrm>
          </p:grpSpPr>
          <p:sp>
            <p:nvSpPr>
              <p:cNvPr id="28" name="Rectangle 35"/>
              <p:cNvSpPr>
                <a:spLocks noChangeArrowheads="1"/>
              </p:cNvSpPr>
              <p:nvPr/>
            </p:nvSpPr>
            <p:spPr bwMode="auto">
              <a:xfrm>
                <a:off x="4131" y="2270"/>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29" name="Rectangle 36"/>
              <p:cNvSpPr>
                <a:spLocks noChangeArrowheads="1"/>
              </p:cNvSpPr>
              <p:nvPr/>
            </p:nvSpPr>
            <p:spPr bwMode="auto">
              <a:xfrm>
                <a:off x="4131" y="2497"/>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30" name="Rectangle 37"/>
              <p:cNvSpPr>
                <a:spLocks noChangeArrowheads="1"/>
              </p:cNvSpPr>
              <p:nvPr/>
            </p:nvSpPr>
            <p:spPr bwMode="auto">
              <a:xfrm>
                <a:off x="4131" y="2724"/>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31" name="Rectangle 38"/>
              <p:cNvSpPr>
                <a:spLocks noChangeArrowheads="1"/>
              </p:cNvSpPr>
              <p:nvPr/>
            </p:nvSpPr>
            <p:spPr bwMode="auto">
              <a:xfrm>
                <a:off x="4131" y="2951"/>
                <a:ext cx="101" cy="22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32" name="Rectangle 39"/>
              <p:cNvSpPr>
                <a:spLocks noChangeArrowheads="1"/>
              </p:cNvSpPr>
              <p:nvPr/>
            </p:nvSpPr>
            <p:spPr bwMode="auto">
              <a:xfrm>
                <a:off x="4131" y="3179"/>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33" name="Rectangle 40"/>
              <p:cNvSpPr>
                <a:spLocks noChangeArrowheads="1"/>
              </p:cNvSpPr>
              <p:nvPr/>
            </p:nvSpPr>
            <p:spPr bwMode="auto">
              <a:xfrm>
                <a:off x="4131" y="3406"/>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34" name="Rectangle 41"/>
              <p:cNvSpPr>
                <a:spLocks noChangeArrowheads="1"/>
              </p:cNvSpPr>
              <p:nvPr/>
            </p:nvSpPr>
            <p:spPr bwMode="auto">
              <a:xfrm>
                <a:off x="4131" y="3633"/>
                <a:ext cx="101" cy="22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spAutoFit/>
              </a:bodyPr>
              <a:lstStyle/>
              <a:p>
                <a:pPr fontAlgn="auto">
                  <a:spcBef>
                    <a:spcPts val="0"/>
                  </a:spcBef>
                  <a:spcAft>
                    <a:spcPts val="0"/>
                  </a:spcAft>
                  <a:defRPr/>
                </a:pPr>
                <a:endParaRPr lang="zh-CN" altLang="en-US"/>
              </a:p>
            </p:txBody>
          </p:sp>
        </p:grpSp>
      </p:grpSp>
      <p:sp>
        <p:nvSpPr>
          <p:cNvPr id="36" name="Text Box 5"/>
          <p:cNvSpPr txBox="1">
            <a:spLocks noChangeArrowheads="1"/>
          </p:cNvSpPr>
          <p:nvPr/>
        </p:nvSpPr>
        <p:spPr bwMode="auto">
          <a:xfrm>
            <a:off x="1166813" y="2571750"/>
            <a:ext cx="20383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r>
              <a:rPr lang="zh-CN" altLang="en-US" sz="2000" b="0" dirty="0"/>
              <a:t>一方面，新一代</a:t>
            </a:r>
            <a:r>
              <a:rPr lang="en-US" altLang="zh-CN" sz="2000" b="0" dirty="0"/>
              <a:t>IT</a:t>
            </a:r>
            <a:r>
              <a:rPr lang="zh-CN" altLang="en-US" sz="2000" b="0" dirty="0"/>
              <a:t>技术的运用，消除了时空上的障碍，为残疾人打开了平等参与的大门，极大地拉近了他们与外界的距离，为他们</a:t>
            </a:r>
            <a:r>
              <a:rPr lang="zh-CN" altLang="en-US" sz="2000" b="0" dirty="0">
                <a:solidFill>
                  <a:srgbClr val="FF0000"/>
                </a:solidFill>
              </a:rPr>
              <a:t>全面融入主流社会创造了有利的条件</a:t>
            </a:r>
          </a:p>
        </p:txBody>
      </p:sp>
      <p:sp>
        <p:nvSpPr>
          <p:cNvPr id="37" name="Text Box 5"/>
          <p:cNvSpPr txBox="1">
            <a:spLocks noChangeArrowheads="1"/>
          </p:cNvSpPr>
          <p:nvPr/>
        </p:nvSpPr>
        <p:spPr bwMode="auto">
          <a:xfrm>
            <a:off x="6350074" y="2543413"/>
            <a:ext cx="20383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r>
              <a:rPr lang="zh-CN" altLang="en-US" sz="2000" b="0" dirty="0"/>
              <a:t>另一方面，残疾人由于自身残疾状况、生活阶层、地域及群体背景等对于信息应用的差异程度，不但没有因为科技发展得到相应或实质性的提高，</a:t>
            </a:r>
            <a:r>
              <a:rPr lang="zh-CN" altLang="en-US" sz="2000" b="0" dirty="0">
                <a:solidFill>
                  <a:srgbClr val="FF0000"/>
                </a:solidFill>
              </a:rPr>
              <a:t>反而被进一步边缘化</a:t>
            </a:r>
          </a:p>
        </p:txBody>
      </p:sp>
      <p:sp>
        <p:nvSpPr>
          <p:cNvPr id="38" name="左右箭头 37"/>
          <p:cNvSpPr/>
          <p:nvPr/>
        </p:nvSpPr>
        <p:spPr bwMode="auto">
          <a:xfrm>
            <a:off x="3786188" y="3571875"/>
            <a:ext cx="1857375" cy="785813"/>
          </a:xfrm>
          <a:prstGeom prst="lef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0" fontAlgn="auto" hangingPunct="0">
              <a:spcBef>
                <a:spcPts val="0"/>
              </a:spcBef>
              <a:spcAft>
                <a:spcPts val="0"/>
              </a:spcAft>
              <a:defRPr/>
            </a:pPr>
            <a:r>
              <a:rPr lang="zh-CN" altLang="en-US" sz="2000" b="1" dirty="0">
                <a:solidFill>
                  <a:schemeClr val="tx1"/>
                </a:solidFill>
                <a:latin typeface="Arial" charset="0"/>
              </a:rPr>
              <a:t>双刃剑</a:t>
            </a:r>
          </a:p>
        </p:txBody>
      </p:sp>
      <p:sp>
        <p:nvSpPr>
          <p:cNvPr id="39" name="燕尾形箭头 38"/>
          <p:cNvSpPr/>
          <p:nvPr/>
        </p:nvSpPr>
        <p:spPr bwMode="auto">
          <a:xfrm>
            <a:off x="500063" y="3714750"/>
            <a:ext cx="3810000" cy="1828800"/>
          </a:xfrm>
          <a:prstGeom prst="notchedRightArrow">
            <a:avLst>
              <a:gd name="adj1" fmla="val 50000"/>
              <a:gd name="adj2" fmla="val 50000"/>
            </a:avLst>
          </a:prstGeom>
          <a:ln w="12700">
            <a:solidFill>
              <a:schemeClr val="dk1"/>
            </a:solidFill>
            <a:headEnd type="none" w="med" len="med"/>
            <a:tailEnd type="none" w="med" len="med"/>
          </a:ln>
          <a:effectLst>
            <a:outerShdw blurRad="50800" dist="165100" dir="18540000" algn="l" rotWithShape="0">
              <a:prstClr val="black">
                <a:alpha val="34000"/>
              </a:prstClr>
            </a:outerShdw>
          </a:effectLst>
        </p:spPr>
        <p:style>
          <a:lnRef idx="2">
            <a:schemeClr val="dk1"/>
          </a:lnRef>
          <a:fillRef idx="1">
            <a:schemeClr val="lt1"/>
          </a:fillRef>
          <a:effectRef idx="0">
            <a:schemeClr val="dk1"/>
          </a:effectRef>
          <a:fontRef idx="minor">
            <a:schemeClr val="dk1"/>
          </a:fontRef>
        </p:style>
        <p:txBody>
          <a:bodyPr/>
          <a:lstStyle/>
          <a:p>
            <a:pPr eaLnBrk="0" fontAlgn="auto" hangingPunct="0">
              <a:spcBef>
                <a:spcPts val="0"/>
              </a:spcBef>
              <a:spcAft>
                <a:spcPts val="0"/>
              </a:spcAft>
              <a:defRPr/>
            </a:pPr>
            <a:endParaRPr lang="en-US" altLang="zh-CN" sz="2000" b="1" dirty="0">
              <a:solidFill>
                <a:schemeClr val="tx1"/>
              </a:solidFill>
            </a:endParaRPr>
          </a:p>
          <a:p>
            <a:pPr algn="ctr" eaLnBrk="0" fontAlgn="auto" hangingPunct="0">
              <a:spcBef>
                <a:spcPts val="0"/>
              </a:spcBef>
              <a:spcAft>
                <a:spcPts val="0"/>
              </a:spcAft>
              <a:defRPr/>
            </a:pPr>
            <a:r>
              <a:rPr lang="zh-CN" altLang="en-US" sz="2000" b="1" dirty="0">
                <a:solidFill>
                  <a:schemeClr val="tx1"/>
                </a:solidFill>
              </a:rPr>
              <a:t>各种互联网信息和服务</a:t>
            </a:r>
          </a:p>
        </p:txBody>
      </p:sp>
      <p:grpSp>
        <p:nvGrpSpPr>
          <p:cNvPr id="40" name="组合 24"/>
          <p:cNvGrpSpPr>
            <a:grpSpLocks/>
          </p:cNvGrpSpPr>
          <p:nvPr/>
        </p:nvGrpSpPr>
        <p:grpSpPr bwMode="auto">
          <a:xfrm>
            <a:off x="2000250" y="2643188"/>
            <a:ext cx="1824038" cy="1141412"/>
            <a:chOff x="1857356" y="2643182"/>
            <a:chExt cx="1824038" cy="1141413"/>
          </a:xfrm>
        </p:grpSpPr>
        <p:sp>
          <p:nvSpPr>
            <p:cNvPr id="41" name="Freeform 11"/>
            <p:cNvSpPr>
              <a:spLocks/>
            </p:cNvSpPr>
            <p:nvPr/>
          </p:nvSpPr>
          <p:spPr bwMode="auto">
            <a:xfrm>
              <a:off x="1857356" y="2643182"/>
              <a:ext cx="1824038" cy="1141413"/>
            </a:xfrm>
            <a:custGeom>
              <a:avLst/>
              <a:gdLst>
                <a:gd name="T0" fmla="*/ 102 w 1149"/>
                <a:gd name="T1" fmla="*/ 167 h 719"/>
                <a:gd name="T2" fmla="*/ 175 w 1149"/>
                <a:gd name="T3" fmla="*/ 77 h 719"/>
                <a:gd name="T4" fmla="*/ 248 w 1149"/>
                <a:gd name="T5" fmla="*/ 68 h 719"/>
                <a:gd name="T6" fmla="*/ 292 w 1149"/>
                <a:gd name="T7" fmla="*/ 111 h 719"/>
                <a:gd name="T8" fmla="*/ 292 w 1149"/>
                <a:gd name="T9" fmla="*/ 105 h 719"/>
                <a:gd name="T10" fmla="*/ 335 w 1149"/>
                <a:gd name="T11" fmla="*/ 42 h 719"/>
                <a:gd name="T12" fmla="*/ 415 w 1149"/>
                <a:gd name="T13" fmla="*/ 5 h 719"/>
                <a:gd name="T14" fmla="*/ 505 w 1149"/>
                <a:gd name="T15" fmla="*/ 4 h 719"/>
                <a:gd name="T16" fmla="*/ 568 w 1149"/>
                <a:gd name="T17" fmla="*/ 25 h 719"/>
                <a:gd name="T18" fmla="*/ 597 w 1149"/>
                <a:gd name="T19" fmla="*/ 63 h 719"/>
                <a:gd name="T20" fmla="*/ 545 w 1149"/>
                <a:gd name="T21" fmla="*/ 80 h 719"/>
                <a:gd name="T22" fmla="*/ 510 w 1149"/>
                <a:gd name="T23" fmla="*/ 113 h 719"/>
                <a:gd name="T24" fmla="*/ 512 w 1149"/>
                <a:gd name="T25" fmla="*/ 110 h 719"/>
                <a:gd name="T26" fmla="*/ 550 w 1149"/>
                <a:gd name="T27" fmla="*/ 77 h 719"/>
                <a:gd name="T28" fmla="*/ 617 w 1149"/>
                <a:gd name="T29" fmla="*/ 68 h 719"/>
                <a:gd name="T30" fmla="*/ 679 w 1149"/>
                <a:gd name="T31" fmla="*/ 77 h 719"/>
                <a:gd name="T32" fmla="*/ 682 w 1149"/>
                <a:gd name="T33" fmla="*/ 112 h 719"/>
                <a:gd name="T34" fmla="*/ 706 w 1149"/>
                <a:gd name="T35" fmla="*/ 88 h 719"/>
                <a:gd name="T36" fmla="*/ 779 w 1149"/>
                <a:gd name="T37" fmla="*/ 67 h 719"/>
                <a:gd name="T38" fmla="*/ 842 w 1149"/>
                <a:gd name="T39" fmla="*/ 94 h 719"/>
                <a:gd name="T40" fmla="*/ 873 w 1149"/>
                <a:gd name="T41" fmla="*/ 136 h 719"/>
                <a:gd name="T42" fmla="*/ 894 w 1149"/>
                <a:gd name="T43" fmla="*/ 177 h 719"/>
                <a:gd name="T44" fmla="*/ 888 w 1149"/>
                <a:gd name="T45" fmla="*/ 139 h 719"/>
                <a:gd name="T46" fmla="*/ 937 w 1149"/>
                <a:gd name="T47" fmla="*/ 103 h 719"/>
                <a:gd name="T48" fmla="*/ 1012 w 1149"/>
                <a:gd name="T49" fmla="*/ 104 h 719"/>
                <a:gd name="T50" fmla="*/ 1075 w 1149"/>
                <a:gd name="T51" fmla="*/ 132 h 719"/>
                <a:gd name="T52" fmla="*/ 1115 w 1149"/>
                <a:gd name="T53" fmla="*/ 179 h 719"/>
                <a:gd name="T54" fmla="*/ 1148 w 1149"/>
                <a:gd name="T55" fmla="*/ 259 h 719"/>
                <a:gd name="T56" fmla="*/ 1137 w 1149"/>
                <a:gd name="T57" fmla="*/ 324 h 719"/>
                <a:gd name="T58" fmla="*/ 1109 w 1149"/>
                <a:gd name="T59" fmla="*/ 349 h 719"/>
                <a:gd name="T60" fmla="*/ 1082 w 1149"/>
                <a:gd name="T61" fmla="*/ 325 h 719"/>
                <a:gd name="T62" fmla="*/ 1122 w 1149"/>
                <a:gd name="T63" fmla="*/ 399 h 719"/>
                <a:gd name="T64" fmla="*/ 1122 w 1149"/>
                <a:gd name="T65" fmla="*/ 503 h 719"/>
                <a:gd name="T66" fmla="*/ 1081 w 1149"/>
                <a:gd name="T67" fmla="*/ 574 h 719"/>
                <a:gd name="T68" fmla="*/ 1012 w 1149"/>
                <a:gd name="T69" fmla="*/ 619 h 719"/>
                <a:gd name="T70" fmla="*/ 940 w 1149"/>
                <a:gd name="T71" fmla="*/ 637 h 719"/>
                <a:gd name="T72" fmla="*/ 944 w 1149"/>
                <a:gd name="T73" fmla="*/ 638 h 719"/>
                <a:gd name="T74" fmla="*/ 930 w 1149"/>
                <a:gd name="T75" fmla="*/ 673 h 719"/>
                <a:gd name="T76" fmla="*/ 863 w 1149"/>
                <a:gd name="T77" fmla="*/ 716 h 719"/>
                <a:gd name="T78" fmla="*/ 803 w 1149"/>
                <a:gd name="T79" fmla="*/ 709 h 719"/>
                <a:gd name="T80" fmla="*/ 755 w 1149"/>
                <a:gd name="T81" fmla="*/ 665 h 719"/>
                <a:gd name="T82" fmla="*/ 768 w 1149"/>
                <a:gd name="T83" fmla="*/ 627 h 719"/>
                <a:gd name="T84" fmla="*/ 732 w 1149"/>
                <a:gd name="T85" fmla="*/ 657 h 719"/>
                <a:gd name="T86" fmla="*/ 653 w 1149"/>
                <a:gd name="T87" fmla="*/ 695 h 719"/>
                <a:gd name="T88" fmla="*/ 569 w 1149"/>
                <a:gd name="T89" fmla="*/ 700 h 719"/>
                <a:gd name="T90" fmla="*/ 515 w 1149"/>
                <a:gd name="T91" fmla="*/ 658 h 719"/>
                <a:gd name="T92" fmla="*/ 530 w 1149"/>
                <a:gd name="T93" fmla="*/ 697 h 719"/>
                <a:gd name="T94" fmla="*/ 436 w 1149"/>
                <a:gd name="T95" fmla="*/ 700 h 719"/>
                <a:gd name="T96" fmla="*/ 349 w 1149"/>
                <a:gd name="T97" fmla="*/ 668 h 719"/>
                <a:gd name="T98" fmla="*/ 298 w 1149"/>
                <a:gd name="T99" fmla="*/ 607 h 719"/>
                <a:gd name="T100" fmla="*/ 292 w 1149"/>
                <a:gd name="T101" fmla="*/ 578 h 719"/>
                <a:gd name="T102" fmla="*/ 276 w 1149"/>
                <a:gd name="T103" fmla="*/ 619 h 719"/>
                <a:gd name="T104" fmla="*/ 210 w 1149"/>
                <a:gd name="T105" fmla="*/ 649 h 719"/>
                <a:gd name="T106" fmla="*/ 146 w 1149"/>
                <a:gd name="T107" fmla="*/ 637 h 719"/>
                <a:gd name="T108" fmla="*/ 103 w 1149"/>
                <a:gd name="T109" fmla="*/ 599 h 719"/>
                <a:gd name="T110" fmla="*/ 101 w 1149"/>
                <a:gd name="T111" fmla="*/ 585 h 719"/>
                <a:gd name="T112" fmla="*/ 155 w 1149"/>
                <a:gd name="T113" fmla="*/ 594 h 719"/>
                <a:gd name="T114" fmla="*/ 128 w 1149"/>
                <a:gd name="T115" fmla="*/ 594 h 719"/>
                <a:gd name="T116" fmla="*/ 75 w 1149"/>
                <a:gd name="T117" fmla="*/ 570 h 719"/>
                <a:gd name="T118" fmla="*/ 26 w 1149"/>
                <a:gd name="T119" fmla="*/ 512 h 719"/>
                <a:gd name="T120" fmla="*/ 0 w 1149"/>
                <a:gd name="T121" fmla="*/ 397 h 719"/>
                <a:gd name="T122" fmla="*/ 27 w 1149"/>
                <a:gd name="T123" fmla="*/ 296 h 7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9"/>
                <a:gd name="T187" fmla="*/ 0 h 719"/>
                <a:gd name="T188" fmla="*/ 1149 w 1149"/>
                <a:gd name="T189" fmla="*/ 719 h 7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9" h="719">
                  <a:moveTo>
                    <a:pt x="49" y="268"/>
                  </a:moveTo>
                  <a:lnTo>
                    <a:pt x="52" y="265"/>
                  </a:lnTo>
                  <a:lnTo>
                    <a:pt x="55" y="262"/>
                  </a:lnTo>
                  <a:lnTo>
                    <a:pt x="57" y="259"/>
                  </a:lnTo>
                  <a:lnTo>
                    <a:pt x="60" y="255"/>
                  </a:lnTo>
                  <a:lnTo>
                    <a:pt x="63" y="252"/>
                  </a:lnTo>
                  <a:lnTo>
                    <a:pt x="65" y="247"/>
                  </a:lnTo>
                  <a:lnTo>
                    <a:pt x="68" y="243"/>
                  </a:lnTo>
                  <a:lnTo>
                    <a:pt x="71" y="238"/>
                  </a:lnTo>
                  <a:lnTo>
                    <a:pt x="73" y="233"/>
                  </a:lnTo>
                  <a:lnTo>
                    <a:pt x="76" y="228"/>
                  </a:lnTo>
                  <a:lnTo>
                    <a:pt x="79" y="222"/>
                  </a:lnTo>
                  <a:lnTo>
                    <a:pt x="82" y="216"/>
                  </a:lnTo>
                  <a:lnTo>
                    <a:pt x="84" y="209"/>
                  </a:lnTo>
                  <a:lnTo>
                    <a:pt x="87" y="203"/>
                  </a:lnTo>
                  <a:lnTo>
                    <a:pt x="90" y="196"/>
                  </a:lnTo>
                  <a:lnTo>
                    <a:pt x="93" y="188"/>
                  </a:lnTo>
                  <a:lnTo>
                    <a:pt x="96" y="181"/>
                  </a:lnTo>
                  <a:lnTo>
                    <a:pt x="99" y="174"/>
                  </a:lnTo>
                  <a:lnTo>
                    <a:pt x="102" y="167"/>
                  </a:lnTo>
                  <a:lnTo>
                    <a:pt x="105" y="160"/>
                  </a:lnTo>
                  <a:lnTo>
                    <a:pt x="108" y="154"/>
                  </a:lnTo>
                  <a:lnTo>
                    <a:pt x="111" y="148"/>
                  </a:lnTo>
                  <a:lnTo>
                    <a:pt x="114" y="142"/>
                  </a:lnTo>
                  <a:lnTo>
                    <a:pt x="118" y="136"/>
                  </a:lnTo>
                  <a:lnTo>
                    <a:pt x="121" y="130"/>
                  </a:lnTo>
                  <a:lnTo>
                    <a:pt x="125" y="125"/>
                  </a:lnTo>
                  <a:lnTo>
                    <a:pt x="128" y="120"/>
                  </a:lnTo>
                  <a:lnTo>
                    <a:pt x="132" y="115"/>
                  </a:lnTo>
                  <a:lnTo>
                    <a:pt x="136" y="110"/>
                  </a:lnTo>
                  <a:lnTo>
                    <a:pt x="140" y="106"/>
                  </a:lnTo>
                  <a:lnTo>
                    <a:pt x="144" y="102"/>
                  </a:lnTo>
                  <a:lnTo>
                    <a:pt x="147" y="98"/>
                  </a:lnTo>
                  <a:lnTo>
                    <a:pt x="151" y="94"/>
                  </a:lnTo>
                  <a:lnTo>
                    <a:pt x="155" y="91"/>
                  </a:lnTo>
                  <a:lnTo>
                    <a:pt x="159" y="88"/>
                  </a:lnTo>
                  <a:lnTo>
                    <a:pt x="163" y="85"/>
                  </a:lnTo>
                  <a:lnTo>
                    <a:pt x="167" y="82"/>
                  </a:lnTo>
                  <a:lnTo>
                    <a:pt x="171" y="79"/>
                  </a:lnTo>
                  <a:lnTo>
                    <a:pt x="175" y="77"/>
                  </a:lnTo>
                  <a:lnTo>
                    <a:pt x="179" y="74"/>
                  </a:lnTo>
                  <a:lnTo>
                    <a:pt x="183" y="72"/>
                  </a:lnTo>
                  <a:lnTo>
                    <a:pt x="186" y="71"/>
                  </a:lnTo>
                  <a:lnTo>
                    <a:pt x="190" y="69"/>
                  </a:lnTo>
                  <a:lnTo>
                    <a:pt x="194" y="68"/>
                  </a:lnTo>
                  <a:lnTo>
                    <a:pt x="198" y="66"/>
                  </a:lnTo>
                  <a:lnTo>
                    <a:pt x="202" y="65"/>
                  </a:lnTo>
                  <a:lnTo>
                    <a:pt x="205" y="65"/>
                  </a:lnTo>
                  <a:lnTo>
                    <a:pt x="209" y="64"/>
                  </a:lnTo>
                  <a:lnTo>
                    <a:pt x="213" y="64"/>
                  </a:lnTo>
                  <a:lnTo>
                    <a:pt x="216" y="64"/>
                  </a:lnTo>
                  <a:lnTo>
                    <a:pt x="220" y="63"/>
                  </a:lnTo>
                  <a:lnTo>
                    <a:pt x="224" y="64"/>
                  </a:lnTo>
                  <a:lnTo>
                    <a:pt x="227" y="64"/>
                  </a:lnTo>
                  <a:lnTo>
                    <a:pt x="231" y="64"/>
                  </a:lnTo>
                  <a:lnTo>
                    <a:pt x="234" y="65"/>
                  </a:lnTo>
                  <a:lnTo>
                    <a:pt x="238" y="65"/>
                  </a:lnTo>
                  <a:lnTo>
                    <a:pt x="241" y="66"/>
                  </a:lnTo>
                  <a:lnTo>
                    <a:pt x="245" y="67"/>
                  </a:lnTo>
                  <a:lnTo>
                    <a:pt x="248" y="68"/>
                  </a:lnTo>
                  <a:lnTo>
                    <a:pt x="252" y="70"/>
                  </a:lnTo>
                  <a:lnTo>
                    <a:pt x="255" y="71"/>
                  </a:lnTo>
                  <a:lnTo>
                    <a:pt x="258" y="73"/>
                  </a:lnTo>
                  <a:lnTo>
                    <a:pt x="262" y="75"/>
                  </a:lnTo>
                  <a:lnTo>
                    <a:pt x="265" y="77"/>
                  </a:lnTo>
                  <a:lnTo>
                    <a:pt x="268" y="79"/>
                  </a:lnTo>
                  <a:lnTo>
                    <a:pt x="271" y="81"/>
                  </a:lnTo>
                  <a:lnTo>
                    <a:pt x="274" y="83"/>
                  </a:lnTo>
                  <a:lnTo>
                    <a:pt x="277" y="85"/>
                  </a:lnTo>
                  <a:lnTo>
                    <a:pt x="279" y="87"/>
                  </a:lnTo>
                  <a:lnTo>
                    <a:pt x="281" y="89"/>
                  </a:lnTo>
                  <a:lnTo>
                    <a:pt x="283" y="92"/>
                  </a:lnTo>
                  <a:lnTo>
                    <a:pt x="285" y="94"/>
                  </a:lnTo>
                  <a:lnTo>
                    <a:pt x="287" y="96"/>
                  </a:lnTo>
                  <a:lnTo>
                    <a:pt x="288" y="98"/>
                  </a:lnTo>
                  <a:lnTo>
                    <a:pt x="289" y="101"/>
                  </a:lnTo>
                  <a:lnTo>
                    <a:pt x="290" y="103"/>
                  </a:lnTo>
                  <a:lnTo>
                    <a:pt x="291" y="106"/>
                  </a:lnTo>
                  <a:lnTo>
                    <a:pt x="291" y="108"/>
                  </a:lnTo>
                  <a:lnTo>
                    <a:pt x="292" y="111"/>
                  </a:lnTo>
                  <a:lnTo>
                    <a:pt x="292" y="113"/>
                  </a:lnTo>
                  <a:lnTo>
                    <a:pt x="292" y="116"/>
                  </a:lnTo>
                  <a:lnTo>
                    <a:pt x="292" y="118"/>
                  </a:lnTo>
                  <a:lnTo>
                    <a:pt x="292" y="119"/>
                  </a:lnTo>
                  <a:lnTo>
                    <a:pt x="292" y="121"/>
                  </a:lnTo>
                  <a:lnTo>
                    <a:pt x="292" y="122"/>
                  </a:lnTo>
                  <a:lnTo>
                    <a:pt x="292" y="123"/>
                  </a:lnTo>
                  <a:lnTo>
                    <a:pt x="292" y="124"/>
                  </a:lnTo>
                  <a:lnTo>
                    <a:pt x="292" y="123"/>
                  </a:lnTo>
                  <a:lnTo>
                    <a:pt x="292" y="122"/>
                  </a:lnTo>
                  <a:lnTo>
                    <a:pt x="292" y="121"/>
                  </a:lnTo>
                  <a:lnTo>
                    <a:pt x="292" y="119"/>
                  </a:lnTo>
                  <a:lnTo>
                    <a:pt x="292" y="118"/>
                  </a:lnTo>
                  <a:lnTo>
                    <a:pt x="292" y="116"/>
                  </a:lnTo>
                  <a:lnTo>
                    <a:pt x="292" y="113"/>
                  </a:lnTo>
                  <a:lnTo>
                    <a:pt x="292" y="111"/>
                  </a:lnTo>
                  <a:lnTo>
                    <a:pt x="292" y="108"/>
                  </a:lnTo>
                  <a:lnTo>
                    <a:pt x="292" y="105"/>
                  </a:lnTo>
                  <a:lnTo>
                    <a:pt x="293" y="102"/>
                  </a:lnTo>
                  <a:lnTo>
                    <a:pt x="294" y="100"/>
                  </a:lnTo>
                  <a:lnTo>
                    <a:pt x="295" y="97"/>
                  </a:lnTo>
                  <a:lnTo>
                    <a:pt x="296" y="94"/>
                  </a:lnTo>
                  <a:lnTo>
                    <a:pt x="297" y="91"/>
                  </a:lnTo>
                  <a:lnTo>
                    <a:pt x="299" y="88"/>
                  </a:lnTo>
                  <a:lnTo>
                    <a:pt x="300" y="84"/>
                  </a:lnTo>
                  <a:lnTo>
                    <a:pt x="302" y="81"/>
                  </a:lnTo>
                  <a:lnTo>
                    <a:pt x="304" y="78"/>
                  </a:lnTo>
                  <a:lnTo>
                    <a:pt x="306" y="75"/>
                  </a:lnTo>
                  <a:lnTo>
                    <a:pt x="308" y="71"/>
                  </a:lnTo>
                  <a:lnTo>
                    <a:pt x="311" y="68"/>
                  </a:lnTo>
                  <a:lnTo>
                    <a:pt x="313" y="64"/>
                  </a:lnTo>
                  <a:lnTo>
                    <a:pt x="316" y="61"/>
                  </a:lnTo>
                  <a:lnTo>
                    <a:pt x="319" y="57"/>
                  </a:lnTo>
                  <a:lnTo>
                    <a:pt x="322" y="54"/>
                  </a:lnTo>
                  <a:lnTo>
                    <a:pt x="325" y="51"/>
                  </a:lnTo>
                  <a:lnTo>
                    <a:pt x="328" y="48"/>
                  </a:lnTo>
                  <a:lnTo>
                    <a:pt x="331" y="45"/>
                  </a:lnTo>
                  <a:lnTo>
                    <a:pt x="335" y="42"/>
                  </a:lnTo>
                  <a:lnTo>
                    <a:pt x="338" y="39"/>
                  </a:lnTo>
                  <a:lnTo>
                    <a:pt x="341" y="36"/>
                  </a:lnTo>
                  <a:lnTo>
                    <a:pt x="345" y="34"/>
                  </a:lnTo>
                  <a:lnTo>
                    <a:pt x="348" y="31"/>
                  </a:lnTo>
                  <a:lnTo>
                    <a:pt x="352" y="29"/>
                  </a:lnTo>
                  <a:lnTo>
                    <a:pt x="356" y="27"/>
                  </a:lnTo>
                  <a:lnTo>
                    <a:pt x="359" y="24"/>
                  </a:lnTo>
                  <a:lnTo>
                    <a:pt x="363" y="22"/>
                  </a:lnTo>
                  <a:lnTo>
                    <a:pt x="367" y="20"/>
                  </a:lnTo>
                  <a:lnTo>
                    <a:pt x="371" y="18"/>
                  </a:lnTo>
                  <a:lnTo>
                    <a:pt x="375" y="17"/>
                  </a:lnTo>
                  <a:lnTo>
                    <a:pt x="380" y="15"/>
                  </a:lnTo>
                  <a:lnTo>
                    <a:pt x="384" y="13"/>
                  </a:lnTo>
                  <a:lnTo>
                    <a:pt x="388" y="12"/>
                  </a:lnTo>
                  <a:lnTo>
                    <a:pt x="392" y="11"/>
                  </a:lnTo>
                  <a:lnTo>
                    <a:pt x="397" y="9"/>
                  </a:lnTo>
                  <a:lnTo>
                    <a:pt x="401" y="8"/>
                  </a:lnTo>
                  <a:lnTo>
                    <a:pt x="406" y="7"/>
                  </a:lnTo>
                  <a:lnTo>
                    <a:pt x="410" y="6"/>
                  </a:lnTo>
                  <a:lnTo>
                    <a:pt x="415" y="5"/>
                  </a:lnTo>
                  <a:lnTo>
                    <a:pt x="420" y="4"/>
                  </a:lnTo>
                  <a:lnTo>
                    <a:pt x="424" y="3"/>
                  </a:lnTo>
                  <a:lnTo>
                    <a:pt x="429" y="3"/>
                  </a:lnTo>
                  <a:lnTo>
                    <a:pt x="434" y="2"/>
                  </a:lnTo>
                  <a:lnTo>
                    <a:pt x="439" y="2"/>
                  </a:lnTo>
                  <a:lnTo>
                    <a:pt x="444" y="1"/>
                  </a:lnTo>
                  <a:lnTo>
                    <a:pt x="449" y="1"/>
                  </a:lnTo>
                  <a:lnTo>
                    <a:pt x="454" y="1"/>
                  </a:lnTo>
                  <a:lnTo>
                    <a:pt x="458" y="0"/>
                  </a:lnTo>
                  <a:lnTo>
                    <a:pt x="463" y="0"/>
                  </a:lnTo>
                  <a:lnTo>
                    <a:pt x="467" y="0"/>
                  </a:lnTo>
                  <a:lnTo>
                    <a:pt x="472" y="0"/>
                  </a:lnTo>
                  <a:lnTo>
                    <a:pt x="476" y="0"/>
                  </a:lnTo>
                  <a:lnTo>
                    <a:pt x="481" y="1"/>
                  </a:lnTo>
                  <a:lnTo>
                    <a:pt x="485" y="1"/>
                  </a:lnTo>
                  <a:lnTo>
                    <a:pt x="489" y="1"/>
                  </a:lnTo>
                  <a:lnTo>
                    <a:pt x="493" y="2"/>
                  </a:lnTo>
                  <a:lnTo>
                    <a:pt x="497" y="2"/>
                  </a:lnTo>
                  <a:lnTo>
                    <a:pt x="501" y="3"/>
                  </a:lnTo>
                  <a:lnTo>
                    <a:pt x="505" y="4"/>
                  </a:lnTo>
                  <a:lnTo>
                    <a:pt x="509" y="4"/>
                  </a:lnTo>
                  <a:lnTo>
                    <a:pt x="513" y="5"/>
                  </a:lnTo>
                  <a:lnTo>
                    <a:pt x="517" y="6"/>
                  </a:lnTo>
                  <a:lnTo>
                    <a:pt x="520" y="7"/>
                  </a:lnTo>
                  <a:lnTo>
                    <a:pt x="524" y="8"/>
                  </a:lnTo>
                  <a:lnTo>
                    <a:pt x="527" y="9"/>
                  </a:lnTo>
                  <a:lnTo>
                    <a:pt x="531" y="10"/>
                  </a:lnTo>
                  <a:lnTo>
                    <a:pt x="534" y="11"/>
                  </a:lnTo>
                  <a:lnTo>
                    <a:pt x="537" y="12"/>
                  </a:lnTo>
                  <a:lnTo>
                    <a:pt x="540" y="13"/>
                  </a:lnTo>
                  <a:lnTo>
                    <a:pt x="543" y="14"/>
                  </a:lnTo>
                  <a:lnTo>
                    <a:pt x="546" y="15"/>
                  </a:lnTo>
                  <a:lnTo>
                    <a:pt x="549" y="16"/>
                  </a:lnTo>
                  <a:lnTo>
                    <a:pt x="552" y="17"/>
                  </a:lnTo>
                  <a:lnTo>
                    <a:pt x="555" y="19"/>
                  </a:lnTo>
                  <a:lnTo>
                    <a:pt x="558" y="20"/>
                  </a:lnTo>
                  <a:lnTo>
                    <a:pt x="561" y="21"/>
                  </a:lnTo>
                  <a:lnTo>
                    <a:pt x="563" y="23"/>
                  </a:lnTo>
                  <a:lnTo>
                    <a:pt x="566" y="24"/>
                  </a:lnTo>
                  <a:lnTo>
                    <a:pt x="568" y="25"/>
                  </a:lnTo>
                  <a:lnTo>
                    <a:pt x="571" y="27"/>
                  </a:lnTo>
                  <a:lnTo>
                    <a:pt x="573" y="29"/>
                  </a:lnTo>
                  <a:lnTo>
                    <a:pt x="575" y="30"/>
                  </a:lnTo>
                  <a:lnTo>
                    <a:pt x="577" y="32"/>
                  </a:lnTo>
                  <a:lnTo>
                    <a:pt x="579" y="34"/>
                  </a:lnTo>
                  <a:lnTo>
                    <a:pt x="582" y="36"/>
                  </a:lnTo>
                  <a:lnTo>
                    <a:pt x="584" y="37"/>
                  </a:lnTo>
                  <a:lnTo>
                    <a:pt x="585" y="39"/>
                  </a:lnTo>
                  <a:lnTo>
                    <a:pt x="587" y="41"/>
                  </a:lnTo>
                  <a:lnTo>
                    <a:pt x="589" y="43"/>
                  </a:lnTo>
                  <a:lnTo>
                    <a:pt x="591" y="45"/>
                  </a:lnTo>
                  <a:lnTo>
                    <a:pt x="592" y="48"/>
                  </a:lnTo>
                  <a:lnTo>
                    <a:pt x="594" y="50"/>
                  </a:lnTo>
                  <a:lnTo>
                    <a:pt x="595" y="52"/>
                  </a:lnTo>
                  <a:lnTo>
                    <a:pt x="597" y="54"/>
                  </a:lnTo>
                  <a:lnTo>
                    <a:pt x="597" y="56"/>
                  </a:lnTo>
                  <a:lnTo>
                    <a:pt x="598" y="58"/>
                  </a:lnTo>
                  <a:lnTo>
                    <a:pt x="598" y="59"/>
                  </a:lnTo>
                  <a:lnTo>
                    <a:pt x="598" y="61"/>
                  </a:lnTo>
                  <a:lnTo>
                    <a:pt x="597" y="63"/>
                  </a:lnTo>
                  <a:lnTo>
                    <a:pt x="596" y="64"/>
                  </a:lnTo>
                  <a:lnTo>
                    <a:pt x="595" y="65"/>
                  </a:lnTo>
                  <a:lnTo>
                    <a:pt x="594" y="66"/>
                  </a:lnTo>
                  <a:lnTo>
                    <a:pt x="592" y="67"/>
                  </a:lnTo>
                  <a:lnTo>
                    <a:pt x="590" y="68"/>
                  </a:lnTo>
                  <a:lnTo>
                    <a:pt x="588" y="69"/>
                  </a:lnTo>
                  <a:lnTo>
                    <a:pt x="585" y="69"/>
                  </a:lnTo>
                  <a:lnTo>
                    <a:pt x="582" y="70"/>
                  </a:lnTo>
                  <a:lnTo>
                    <a:pt x="578" y="70"/>
                  </a:lnTo>
                  <a:lnTo>
                    <a:pt x="575" y="71"/>
                  </a:lnTo>
                  <a:lnTo>
                    <a:pt x="572" y="71"/>
                  </a:lnTo>
                  <a:lnTo>
                    <a:pt x="568" y="72"/>
                  </a:lnTo>
                  <a:lnTo>
                    <a:pt x="565" y="72"/>
                  </a:lnTo>
                  <a:lnTo>
                    <a:pt x="562" y="73"/>
                  </a:lnTo>
                  <a:lnTo>
                    <a:pt x="559" y="74"/>
                  </a:lnTo>
                  <a:lnTo>
                    <a:pt x="556" y="75"/>
                  </a:lnTo>
                  <a:lnTo>
                    <a:pt x="553" y="76"/>
                  </a:lnTo>
                  <a:lnTo>
                    <a:pt x="550" y="77"/>
                  </a:lnTo>
                  <a:lnTo>
                    <a:pt x="548" y="78"/>
                  </a:lnTo>
                  <a:lnTo>
                    <a:pt x="545" y="80"/>
                  </a:lnTo>
                  <a:lnTo>
                    <a:pt x="543" y="81"/>
                  </a:lnTo>
                  <a:lnTo>
                    <a:pt x="540" y="82"/>
                  </a:lnTo>
                  <a:lnTo>
                    <a:pt x="538" y="84"/>
                  </a:lnTo>
                  <a:lnTo>
                    <a:pt x="535" y="86"/>
                  </a:lnTo>
                  <a:lnTo>
                    <a:pt x="533" y="87"/>
                  </a:lnTo>
                  <a:lnTo>
                    <a:pt x="531" y="89"/>
                  </a:lnTo>
                  <a:lnTo>
                    <a:pt x="529" y="91"/>
                  </a:lnTo>
                  <a:lnTo>
                    <a:pt x="527" y="93"/>
                  </a:lnTo>
                  <a:lnTo>
                    <a:pt x="525" y="94"/>
                  </a:lnTo>
                  <a:lnTo>
                    <a:pt x="524" y="96"/>
                  </a:lnTo>
                  <a:lnTo>
                    <a:pt x="522" y="98"/>
                  </a:lnTo>
                  <a:lnTo>
                    <a:pt x="520" y="100"/>
                  </a:lnTo>
                  <a:lnTo>
                    <a:pt x="519" y="101"/>
                  </a:lnTo>
                  <a:lnTo>
                    <a:pt x="517" y="103"/>
                  </a:lnTo>
                  <a:lnTo>
                    <a:pt x="516" y="105"/>
                  </a:lnTo>
                  <a:lnTo>
                    <a:pt x="514" y="107"/>
                  </a:lnTo>
                  <a:lnTo>
                    <a:pt x="513" y="108"/>
                  </a:lnTo>
                  <a:lnTo>
                    <a:pt x="512" y="110"/>
                  </a:lnTo>
                  <a:lnTo>
                    <a:pt x="511" y="112"/>
                  </a:lnTo>
                  <a:lnTo>
                    <a:pt x="510" y="113"/>
                  </a:lnTo>
                  <a:lnTo>
                    <a:pt x="509" y="115"/>
                  </a:lnTo>
                  <a:lnTo>
                    <a:pt x="508" y="117"/>
                  </a:lnTo>
                  <a:lnTo>
                    <a:pt x="508" y="118"/>
                  </a:lnTo>
                  <a:lnTo>
                    <a:pt x="507" y="119"/>
                  </a:lnTo>
                  <a:lnTo>
                    <a:pt x="506" y="120"/>
                  </a:lnTo>
                  <a:lnTo>
                    <a:pt x="506" y="121"/>
                  </a:lnTo>
                  <a:lnTo>
                    <a:pt x="506" y="122"/>
                  </a:lnTo>
                  <a:lnTo>
                    <a:pt x="506" y="121"/>
                  </a:lnTo>
                  <a:lnTo>
                    <a:pt x="506" y="120"/>
                  </a:lnTo>
                  <a:lnTo>
                    <a:pt x="507" y="119"/>
                  </a:lnTo>
                  <a:lnTo>
                    <a:pt x="508" y="118"/>
                  </a:lnTo>
                  <a:lnTo>
                    <a:pt x="508" y="117"/>
                  </a:lnTo>
                  <a:lnTo>
                    <a:pt x="509" y="115"/>
                  </a:lnTo>
                  <a:lnTo>
                    <a:pt x="510" y="113"/>
                  </a:lnTo>
                  <a:lnTo>
                    <a:pt x="511" y="112"/>
                  </a:lnTo>
                  <a:lnTo>
                    <a:pt x="512" y="110"/>
                  </a:lnTo>
                  <a:lnTo>
                    <a:pt x="513" y="108"/>
                  </a:lnTo>
                  <a:lnTo>
                    <a:pt x="514" y="107"/>
                  </a:lnTo>
                  <a:lnTo>
                    <a:pt x="516" y="105"/>
                  </a:lnTo>
                  <a:lnTo>
                    <a:pt x="517" y="103"/>
                  </a:lnTo>
                  <a:lnTo>
                    <a:pt x="519" y="101"/>
                  </a:lnTo>
                  <a:lnTo>
                    <a:pt x="520" y="100"/>
                  </a:lnTo>
                  <a:lnTo>
                    <a:pt x="522" y="98"/>
                  </a:lnTo>
                  <a:lnTo>
                    <a:pt x="524" y="96"/>
                  </a:lnTo>
                  <a:lnTo>
                    <a:pt x="525" y="94"/>
                  </a:lnTo>
                  <a:lnTo>
                    <a:pt x="527" y="93"/>
                  </a:lnTo>
                  <a:lnTo>
                    <a:pt x="529" y="91"/>
                  </a:lnTo>
                  <a:lnTo>
                    <a:pt x="531" y="89"/>
                  </a:lnTo>
                  <a:lnTo>
                    <a:pt x="533" y="87"/>
                  </a:lnTo>
                  <a:lnTo>
                    <a:pt x="535" y="86"/>
                  </a:lnTo>
                  <a:lnTo>
                    <a:pt x="538" y="84"/>
                  </a:lnTo>
                  <a:lnTo>
                    <a:pt x="540" y="82"/>
                  </a:lnTo>
                  <a:lnTo>
                    <a:pt x="543" y="81"/>
                  </a:lnTo>
                  <a:lnTo>
                    <a:pt x="545" y="80"/>
                  </a:lnTo>
                  <a:lnTo>
                    <a:pt x="548" y="78"/>
                  </a:lnTo>
                  <a:lnTo>
                    <a:pt x="550" y="77"/>
                  </a:lnTo>
                  <a:lnTo>
                    <a:pt x="553" y="76"/>
                  </a:lnTo>
                  <a:lnTo>
                    <a:pt x="556" y="75"/>
                  </a:lnTo>
                  <a:lnTo>
                    <a:pt x="559" y="74"/>
                  </a:lnTo>
                  <a:lnTo>
                    <a:pt x="562" y="73"/>
                  </a:lnTo>
                  <a:lnTo>
                    <a:pt x="565" y="72"/>
                  </a:lnTo>
                  <a:lnTo>
                    <a:pt x="568" y="72"/>
                  </a:lnTo>
                  <a:lnTo>
                    <a:pt x="572" y="71"/>
                  </a:lnTo>
                  <a:lnTo>
                    <a:pt x="575" y="71"/>
                  </a:lnTo>
                  <a:lnTo>
                    <a:pt x="578" y="70"/>
                  </a:lnTo>
                  <a:lnTo>
                    <a:pt x="582" y="70"/>
                  </a:lnTo>
                  <a:lnTo>
                    <a:pt x="585" y="70"/>
                  </a:lnTo>
                  <a:lnTo>
                    <a:pt x="589" y="69"/>
                  </a:lnTo>
                  <a:lnTo>
                    <a:pt x="592" y="69"/>
                  </a:lnTo>
                  <a:lnTo>
                    <a:pt x="596" y="69"/>
                  </a:lnTo>
                  <a:lnTo>
                    <a:pt x="599" y="69"/>
                  </a:lnTo>
                  <a:lnTo>
                    <a:pt x="603" y="69"/>
                  </a:lnTo>
                  <a:lnTo>
                    <a:pt x="606" y="69"/>
                  </a:lnTo>
                  <a:lnTo>
                    <a:pt x="610" y="68"/>
                  </a:lnTo>
                  <a:lnTo>
                    <a:pt x="613" y="68"/>
                  </a:lnTo>
                  <a:lnTo>
                    <a:pt x="617" y="68"/>
                  </a:lnTo>
                  <a:lnTo>
                    <a:pt x="620" y="68"/>
                  </a:lnTo>
                  <a:lnTo>
                    <a:pt x="624" y="68"/>
                  </a:lnTo>
                  <a:lnTo>
                    <a:pt x="627" y="68"/>
                  </a:lnTo>
                  <a:lnTo>
                    <a:pt x="630" y="68"/>
                  </a:lnTo>
                  <a:lnTo>
                    <a:pt x="634" y="69"/>
                  </a:lnTo>
                  <a:lnTo>
                    <a:pt x="637" y="69"/>
                  </a:lnTo>
                  <a:lnTo>
                    <a:pt x="641" y="69"/>
                  </a:lnTo>
                  <a:lnTo>
                    <a:pt x="644" y="69"/>
                  </a:lnTo>
                  <a:lnTo>
                    <a:pt x="647" y="70"/>
                  </a:lnTo>
                  <a:lnTo>
                    <a:pt x="650" y="70"/>
                  </a:lnTo>
                  <a:lnTo>
                    <a:pt x="653" y="70"/>
                  </a:lnTo>
                  <a:lnTo>
                    <a:pt x="656" y="71"/>
                  </a:lnTo>
                  <a:lnTo>
                    <a:pt x="660" y="71"/>
                  </a:lnTo>
                  <a:lnTo>
                    <a:pt x="663" y="72"/>
                  </a:lnTo>
                  <a:lnTo>
                    <a:pt x="665" y="73"/>
                  </a:lnTo>
                  <a:lnTo>
                    <a:pt x="668" y="74"/>
                  </a:lnTo>
                  <a:lnTo>
                    <a:pt x="671" y="74"/>
                  </a:lnTo>
                  <a:lnTo>
                    <a:pt x="674" y="75"/>
                  </a:lnTo>
                  <a:lnTo>
                    <a:pt x="677" y="76"/>
                  </a:lnTo>
                  <a:lnTo>
                    <a:pt x="679" y="77"/>
                  </a:lnTo>
                  <a:lnTo>
                    <a:pt x="682" y="78"/>
                  </a:lnTo>
                  <a:lnTo>
                    <a:pt x="685" y="80"/>
                  </a:lnTo>
                  <a:lnTo>
                    <a:pt x="687" y="81"/>
                  </a:lnTo>
                  <a:lnTo>
                    <a:pt x="689" y="82"/>
                  </a:lnTo>
                  <a:lnTo>
                    <a:pt x="690" y="83"/>
                  </a:lnTo>
                  <a:lnTo>
                    <a:pt x="692" y="85"/>
                  </a:lnTo>
                  <a:lnTo>
                    <a:pt x="693" y="86"/>
                  </a:lnTo>
                  <a:lnTo>
                    <a:pt x="693" y="88"/>
                  </a:lnTo>
                  <a:lnTo>
                    <a:pt x="694" y="90"/>
                  </a:lnTo>
                  <a:lnTo>
                    <a:pt x="694" y="92"/>
                  </a:lnTo>
                  <a:lnTo>
                    <a:pt x="694" y="93"/>
                  </a:lnTo>
                  <a:lnTo>
                    <a:pt x="693" y="95"/>
                  </a:lnTo>
                  <a:lnTo>
                    <a:pt x="693" y="97"/>
                  </a:lnTo>
                  <a:lnTo>
                    <a:pt x="692" y="99"/>
                  </a:lnTo>
                  <a:lnTo>
                    <a:pt x="690" y="102"/>
                  </a:lnTo>
                  <a:lnTo>
                    <a:pt x="689" y="104"/>
                  </a:lnTo>
                  <a:lnTo>
                    <a:pt x="687" y="106"/>
                  </a:lnTo>
                  <a:lnTo>
                    <a:pt x="685" y="108"/>
                  </a:lnTo>
                  <a:lnTo>
                    <a:pt x="683" y="110"/>
                  </a:lnTo>
                  <a:lnTo>
                    <a:pt x="682" y="112"/>
                  </a:lnTo>
                  <a:lnTo>
                    <a:pt x="681" y="113"/>
                  </a:lnTo>
                  <a:lnTo>
                    <a:pt x="680" y="114"/>
                  </a:lnTo>
                  <a:lnTo>
                    <a:pt x="679" y="115"/>
                  </a:lnTo>
                  <a:lnTo>
                    <a:pt x="680" y="114"/>
                  </a:lnTo>
                  <a:lnTo>
                    <a:pt x="681" y="113"/>
                  </a:lnTo>
                  <a:lnTo>
                    <a:pt x="682" y="112"/>
                  </a:lnTo>
                  <a:lnTo>
                    <a:pt x="683" y="111"/>
                  </a:lnTo>
                  <a:lnTo>
                    <a:pt x="684" y="109"/>
                  </a:lnTo>
                  <a:lnTo>
                    <a:pt x="686" y="107"/>
                  </a:lnTo>
                  <a:lnTo>
                    <a:pt x="688" y="104"/>
                  </a:lnTo>
                  <a:lnTo>
                    <a:pt x="691" y="102"/>
                  </a:lnTo>
                  <a:lnTo>
                    <a:pt x="693" y="99"/>
                  </a:lnTo>
                  <a:lnTo>
                    <a:pt x="696" y="97"/>
                  </a:lnTo>
                  <a:lnTo>
                    <a:pt x="698" y="95"/>
                  </a:lnTo>
                  <a:lnTo>
                    <a:pt x="701" y="92"/>
                  </a:lnTo>
                  <a:lnTo>
                    <a:pt x="704" y="90"/>
                  </a:lnTo>
                  <a:lnTo>
                    <a:pt x="706" y="88"/>
                  </a:lnTo>
                  <a:lnTo>
                    <a:pt x="709" y="86"/>
                  </a:lnTo>
                  <a:lnTo>
                    <a:pt x="712" y="84"/>
                  </a:lnTo>
                  <a:lnTo>
                    <a:pt x="716" y="82"/>
                  </a:lnTo>
                  <a:lnTo>
                    <a:pt x="719" y="81"/>
                  </a:lnTo>
                  <a:lnTo>
                    <a:pt x="722" y="79"/>
                  </a:lnTo>
                  <a:lnTo>
                    <a:pt x="726" y="77"/>
                  </a:lnTo>
                  <a:lnTo>
                    <a:pt x="729" y="76"/>
                  </a:lnTo>
                  <a:lnTo>
                    <a:pt x="733" y="74"/>
                  </a:lnTo>
                  <a:lnTo>
                    <a:pt x="737" y="73"/>
                  </a:lnTo>
                  <a:lnTo>
                    <a:pt x="741" y="72"/>
                  </a:lnTo>
                  <a:lnTo>
                    <a:pt x="744" y="71"/>
                  </a:lnTo>
                  <a:lnTo>
                    <a:pt x="748" y="70"/>
                  </a:lnTo>
                  <a:lnTo>
                    <a:pt x="752" y="69"/>
                  </a:lnTo>
                  <a:lnTo>
                    <a:pt x="756" y="68"/>
                  </a:lnTo>
                  <a:lnTo>
                    <a:pt x="760" y="68"/>
                  </a:lnTo>
                  <a:lnTo>
                    <a:pt x="763" y="67"/>
                  </a:lnTo>
                  <a:lnTo>
                    <a:pt x="767" y="67"/>
                  </a:lnTo>
                  <a:lnTo>
                    <a:pt x="771" y="67"/>
                  </a:lnTo>
                  <a:lnTo>
                    <a:pt x="775" y="67"/>
                  </a:lnTo>
                  <a:lnTo>
                    <a:pt x="779" y="67"/>
                  </a:lnTo>
                  <a:lnTo>
                    <a:pt x="783" y="68"/>
                  </a:lnTo>
                  <a:lnTo>
                    <a:pt x="787" y="68"/>
                  </a:lnTo>
                  <a:lnTo>
                    <a:pt x="790" y="69"/>
                  </a:lnTo>
                  <a:lnTo>
                    <a:pt x="794" y="69"/>
                  </a:lnTo>
                  <a:lnTo>
                    <a:pt x="798" y="70"/>
                  </a:lnTo>
                  <a:lnTo>
                    <a:pt x="802" y="71"/>
                  </a:lnTo>
                  <a:lnTo>
                    <a:pt x="806" y="73"/>
                  </a:lnTo>
                  <a:lnTo>
                    <a:pt x="809" y="74"/>
                  </a:lnTo>
                  <a:lnTo>
                    <a:pt x="813" y="75"/>
                  </a:lnTo>
                  <a:lnTo>
                    <a:pt x="816" y="76"/>
                  </a:lnTo>
                  <a:lnTo>
                    <a:pt x="819" y="78"/>
                  </a:lnTo>
                  <a:lnTo>
                    <a:pt x="822" y="79"/>
                  </a:lnTo>
                  <a:lnTo>
                    <a:pt x="825" y="81"/>
                  </a:lnTo>
                  <a:lnTo>
                    <a:pt x="828" y="83"/>
                  </a:lnTo>
                  <a:lnTo>
                    <a:pt x="831" y="84"/>
                  </a:lnTo>
                  <a:lnTo>
                    <a:pt x="833" y="86"/>
                  </a:lnTo>
                  <a:lnTo>
                    <a:pt x="836" y="88"/>
                  </a:lnTo>
                  <a:lnTo>
                    <a:pt x="838" y="90"/>
                  </a:lnTo>
                  <a:lnTo>
                    <a:pt x="840" y="92"/>
                  </a:lnTo>
                  <a:lnTo>
                    <a:pt x="842" y="94"/>
                  </a:lnTo>
                  <a:lnTo>
                    <a:pt x="844" y="96"/>
                  </a:lnTo>
                  <a:lnTo>
                    <a:pt x="846" y="98"/>
                  </a:lnTo>
                  <a:lnTo>
                    <a:pt x="848" y="101"/>
                  </a:lnTo>
                  <a:lnTo>
                    <a:pt x="850" y="103"/>
                  </a:lnTo>
                  <a:lnTo>
                    <a:pt x="851" y="105"/>
                  </a:lnTo>
                  <a:lnTo>
                    <a:pt x="853" y="107"/>
                  </a:lnTo>
                  <a:lnTo>
                    <a:pt x="855" y="109"/>
                  </a:lnTo>
                  <a:lnTo>
                    <a:pt x="856" y="112"/>
                  </a:lnTo>
                  <a:lnTo>
                    <a:pt x="858" y="114"/>
                  </a:lnTo>
                  <a:lnTo>
                    <a:pt x="859" y="116"/>
                  </a:lnTo>
                  <a:lnTo>
                    <a:pt x="861" y="118"/>
                  </a:lnTo>
                  <a:lnTo>
                    <a:pt x="862" y="120"/>
                  </a:lnTo>
                  <a:lnTo>
                    <a:pt x="864" y="122"/>
                  </a:lnTo>
                  <a:lnTo>
                    <a:pt x="865" y="124"/>
                  </a:lnTo>
                  <a:lnTo>
                    <a:pt x="867" y="126"/>
                  </a:lnTo>
                  <a:lnTo>
                    <a:pt x="868" y="128"/>
                  </a:lnTo>
                  <a:lnTo>
                    <a:pt x="869" y="130"/>
                  </a:lnTo>
                  <a:lnTo>
                    <a:pt x="870" y="132"/>
                  </a:lnTo>
                  <a:lnTo>
                    <a:pt x="872" y="134"/>
                  </a:lnTo>
                  <a:lnTo>
                    <a:pt x="873" y="136"/>
                  </a:lnTo>
                  <a:lnTo>
                    <a:pt x="874" y="139"/>
                  </a:lnTo>
                  <a:lnTo>
                    <a:pt x="876" y="141"/>
                  </a:lnTo>
                  <a:lnTo>
                    <a:pt x="877" y="143"/>
                  </a:lnTo>
                  <a:lnTo>
                    <a:pt x="878" y="145"/>
                  </a:lnTo>
                  <a:lnTo>
                    <a:pt x="879" y="147"/>
                  </a:lnTo>
                  <a:lnTo>
                    <a:pt x="881" y="150"/>
                  </a:lnTo>
                  <a:lnTo>
                    <a:pt x="882" y="152"/>
                  </a:lnTo>
                  <a:lnTo>
                    <a:pt x="883" y="154"/>
                  </a:lnTo>
                  <a:lnTo>
                    <a:pt x="884" y="157"/>
                  </a:lnTo>
                  <a:lnTo>
                    <a:pt x="886" y="159"/>
                  </a:lnTo>
                  <a:lnTo>
                    <a:pt x="887" y="162"/>
                  </a:lnTo>
                  <a:lnTo>
                    <a:pt x="888" y="164"/>
                  </a:lnTo>
                  <a:lnTo>
                    <a:pt x="889" y="167"/>
                  </a:lnTo>
                  <a:lnTo>
                    <a:pt x="891" y="169"/>
                  </a:lnTo>
                  <a:lnTo>
                    <a:pt x="892" y="171"/>
                  </a:lnTo>
                  <a:lnTo>
                    <a:pt x="893" y="173"/>
                  </a:lnTo>
                  <a:lnTo>
                    <a:pt x="893" y="175"/>
                  </a:lnTo>
                  <a:lnTo>
                    <a:pt x="894" y="176"/>
                  </a:lnTo>
                  <a:lnTo>
                    <a:pt x="894" y="177"/>
                  </a:lnTo>
                  <a:lnTo>
                    <a:pt x="895" y="177"/>
                  </a:lnTo>
                  <a:lnTo>
                    <a:pt x="894" y="177"/>
                  </a:lnTo>
                  <a:lnTo>
                    <a:pt x="894" y="176"/>
                  </a:lnTo>
                  <a:lnTo>
                    <a:pt x="893" y="175"/>
                  </a:lnTo>
                  <a:lnTo>
                    <a:pt x="893" y="173"/>
                  </a:lnTo>
                  <a:lnTo>
                    <a:pt x="892" y="171"/>
                  </a:lnTo>
                  <a:lnTo>
                    <a:pt x="891" y="169"/>
                  </a:lnTo>
                  <a:lnTo>
                    <a:pt x="889" y="167"/>
                  </a:lnTo>
                  <a:lnTo>
                    <a:pt x="888" y="164"/>
                  </a:lnTo>
                  <a:lnTo>
                    <a:pt x="887" y="162"/>
                  </a:lnTo>
                  <a:lnTo>
                    <a:pt x="887" y="159"/>
                  </a:lnTo>
                  <a:lnTo>
                    <a:pt x="886" y="157"/>
                  </a:lnTo>
                  <a:lnTo>
                    <a:pt x="886" y="154"/>
                  </a:lnTo>
                  <a:lnTo>
                    <a:pt x="886" y="152"/>
                  </a:lnTo>
                  <a:lnTo>
                    <a:pt x="886" y="149"/>
                  </a:lnTo>
                  <a:lnTo>
                    <a:pt x="886" y="147"/>
                  </a:lnTo>
                  <a:lnTo>
                    <a:pt x="886" y="144"/>
                  </a:lnTo>
                  <a:lnTo>
                    <a:pt x="887" y="142"/>
                  </a:lnTo>
                  <a:lnTo>
                    <a:pt x="888" y="139"/>
                  </a:lnTo>
                  <a:lnTo>
                    <a:pt x="889" y="137"/>
                  </a:lnTo>
                  <a:lnTo>
                    <a:pt x="890" y="135"/>
                  </a:lnTo>
                  <a:lnTo>
                    <a:pt x="892" y="132"/>
                  </a:lnTo>
                  <a:lnTo>
                    <a:pt x="894" y="130"/>
                  </a:lnTo>
                  <a:lnTo>
                    <a:pt x="896" y="128"/>
                  </a:lnTo>
                  <a:lnTo>
                    <a:pt x="898" y="125"/>
                  </a:lnTo>
                  <a:lnTo>
                    <a:pt x="900" y="123"/>
                  </a:lnTo>
                  <a:lnTo>
                    <a:pt x="902" y="121"/>
                  </a:lnTo>
                  <a:lnTo>
                    <a:pt x="905" y="119"/>
                  </a:lnTo>
                  <a:lnTo>
                    <a:pt x="907" y="117"/>
                  </a:lnTo>
                  <a:lnTo>
                    <a:pt x="910" y="115"/>
                  </a:lnTo>
                  <a:lnTo>
                    <a:pt x="912" y="113"/>
                  </a:lnTo>
                  <a:lnTo>
                    <a:pt x="915" y="112"/>
                  </a:lnTo>
                  <a:lnTo>
                    <a:pt x="918" y="110"/>
                  </a:lnTo>
                  <a:lnTo>
                    <a:pt x="921" y="109"/>
                  </a:lnTo>
                  <a:lnTo>
                    <a:pt x="924" y="107"/>
                  </a:lnTo>
                  <a:lnTo>
                    <a:pt x="927" y="106"/>
                  </a:lnTo>
                  <a:lnTo>
                    <a:pt x="931" y="105"/>
                  </a:lnTo>
                  <a:lnTo>
                    <a:pt x="934" y="104"/>
                  </a:lnTo>
                  <a:lnTo>
                    <a:pt x="937" y="103"/>
                  </a:lnTo>
                  <a:lnTo>
                    <a:pt x="941" y="102"/>
                  </a:lnTo>
                  <a:lnTo>
                    <a:pt x="945" y="101"/>
                  </a:lnTo>
                  <a:lnTo>
                    <a:pt x="948" y="100"/>
                  </a:lnTo>
                  <a:lnTo>
                    <a:pt x="952" y="99"/>
                  </a:lnTo>
                  <a:lnTo>
                    <a:pt x="955" y="99"/>
                  </a:lnTo>
                  <a:lnTo>
                    <a:pt x="959" y="99"/>
                  </a:lnTo>
                  <a:lnTo>
                    <a:pt x="963" y="98"/>
                  </a:lnTo>
                  <a:lnTo>
                    <a:pt x="967" y="98"/>
                  </a:lnTo>
                  <a:lnTo>
                    <a:pt x="970" y="98"/>
                  </a:lnTo>
                  <a:lnTo>
                    <a:pt x="974" y="98"/>
                  </a:lnTo>
                  <a:lnTo>
                    <a:pt x="978" y="98"/>
                  </a:lnTo>
                  <a:lnTo>
                    <a:pt x="982" y="99"/>
                  </a:lnTo>
                  <a:lnTo>
                    <a:pt x="985" y="99"/>
                  </a:lnTo>
                  <a:lnTo>
                    <a:pt x="989" y="99"/>
                  </a:lnTo>
                  <a:lnTo>
                    <a:pt x="993" y="100"/>
                  </a:lnTo>
                  <a:lnTo>
                    <a:pt x="997" y="101"/>
                  </a:lnTo>
                  <a:lnTo>
                    <a:pt x="1001" y="102"/>
                  </a:lnTo>
                  <a:lnTo>
                    <a:pt x="1005" y="103"/>
                  </a:lnTo>
                  <a:lnTo>
                    <a:pt x="1009" y="103"/>
                  </a:lnTo>
                  <a:lnTo>
                    <a:pt x="1012" y="104"/>
                  </a:lnTo>
                  <a:lnTo>
                    <a:pt x="1016" y="105"/>
                  </a:lnTo>
                  <a:lnTo>
                    <a:pt x="1020" y="107"/>
                  </a:lnTo>
                  <a:lnTo>
                    <a:pt x="1023" y="108"/>
                  </a:lnTo>
                  <a:lnTo>
                    <a:pt x="1027" y="109"/>
                  </a:lnTo>
                  <a:lnTo>
                    <a:pt x="1030" y="110"/>
                  </a:lnTo>
                  <a:lnTo>
                    <a:pt x="1034" y="111"/>
                  </a:lnTo>
                  <a:lnTo>
                    <a:pt x="1037" y="112"/>
                  </a:lnTo>
                  <a:lnTo>
                    <a:pt x="1040" y="114"/>
                  </a:lnTo>
                  <a:lnTo>
                    <a:pt x="1044" y="115"/>
                  </a:lnTo>
                  <a:lnTo>
                    <a:pt x="1047" y="116"/>
                  </a:lnTo>
                  <a:lnTo>
                    <a:pt x="1050" y="118"/>
                  </a:lnTo>
                  <a:lnTo>
                    <a:pt x="1053" y="119"/>
                  </a:lnTo>
                  <a:lnTo>
                    <a:pt x="1056" y="120"/>
                  </a:lnTo>
                  <a:lnTo>
                    <a:pt x="1059" y="122"/>
                  </a:lnTo>
                  <a:lnTo>
                    <a:pt x="1062" y="123"/>
                  </a:lnTo>
                  <a:lnTo>
                    <a:pt x="1065" y="125"/>
                  </a:lnTo>
                  <a:lnTo>
                    <a:pt x="1068" y="127"/>
                  </a:lnTo>
                  <a:lnTo>
                    <a:pt x="1070" y="128"/>
                  </a:lnTo>
                  <a:lnTo>
                    <a:pt x="1073" y="130"/>
                  </a:lnTo>
                  <a:lnTo>
                    <a:pt x="1075" y="132"/>
                  </a:lnTo>
                  <a:lnTo>
                    <a:pt x="1078" y="133"/>
                  </a:lnTo>
                  <a:lnTo>
                    <a:pt x="1080" y="135"/>
                  </a:lnTo>
                  <a:lnTo>
                    <a:pt x="1082" y="137"/>
                  </a:lnTo>
                  <a:lnTo>
                    <a:pt x="1084" y="139"/>
                  </a:lnTo>
                  <a:lnTo>
                    <a:pt x="1086" y="141"/>
                  </a:lnTo>
                  <a:lnTo>
                    <a:pt x="1088" y="143"/>
                  </a:lnTo>
                  <a:lnTo>
                    <a:pt x="1090" y="145"/>
                  </a:lnTo>
                  <a:lnTo>
                    <a:pt x="1092" y="147"/>
                  </a:lnTo>
                  <a:lnTo>
                    <a:pt x="1094" y="149"/>
                  </a:lnTo>
                  <a:lnTo>
                    <a:pt x="1095" y="151"/>
                  </a:lnTo>
                  <a:lnTo>
                    <a:pt x="1097" y="153"/>
                  </a:lnTo>
                  <a:lnTo>
                    <a:pt x="1099" y="156"/>
                  </a:lnTo>
                  <a:lnTo>
                    <a:pt x="1101" y="158"/>
                  </a:lnTo>
                  <a:lnTo>
                    <a:pt x="1103" y="161"/>
                  </a:lnTo>
                  <a:lnTo>
                    <a:pt x="1105" y="164"/>
                  </a:lnTo>
                  <a:lnTo>
                    <a:pt x="1107" y="167"/>
                  </a:lnTo>
                  <a:lnTo>
                    <a:pt x="1109" y="170"/>
                  </a:lnTo>
                  <a:lnTo>
                    <a:pt x="1111" y="173"/>
                  </a:lnTo>
                  <a:lnTo>
                    <a:pt x="1113" y="176"/>
                  </a:lnTo>
                  <a:lnTo>
                    <a:pt x="1115" y="179"/>
                  </a:lnTo>
                  <a:lnTo>
                    <a:pt x="1118" y="182"/>
                  </a:lnTo>
                  <a:lnTo>
                    <a:pt x="1120" y="186"/>
                  </a:lnTo>
                  <a:lnTo>
                    <a:pt x="1122" y="190"/>
                  </a:lnTo>
                  <a:lnTo>
                    <a:pt x="1125" y="193"/>
                  </a:lnTo>
                  <a:lnTo>
                    <a:pt x="1127" y="197"/>
                  </a:lnTo>
                  <a:lnTo>
                    <a:pt x="1130" y="201"/>
                  </a:lnTo>
                  <a:lnTo>
                    <a:pt x="1132" y="205"/>
                  </a:lnTo>
                  <a:lnTo>
                    <a:pt x="1134" y="209"/>
                  </a:lnTo>
                  <a:lnTo>
                    <a:pt x="1136" y="213"/>
                  </a:lnTo>
                  <a:lnTo>
                    <a:pt x="1138" y="217"/>
                  </a:lnTo>
                  <a:lnTo>
                    <a:pt x="1140" y="221"/>
                  </a:lnTo>
                  <a:lnTo>
                    <a:pt x="1141" y="225"/>
                  </a:lnTo>
                  <a:lnTo>
                    <a:pt x="1143" y="229"/>
                  </a:lnTo>
                  <a:lnTo>
                    <a:pt x="1144" y="234"/>
                  </a:lnTo>
                  <a:lnTo>
                    <a:pt x="1145" y="238"/>
                  </a:lnTo>
                  <a:lnTo>
                    <a:pt x="1146" y="242"/>
                  </a:lnTo>
                  <a:lnTo>
                    <a:pt x="1147" y="246"/>
                  </a:lnTo>
                  <a:lnTo>
                    <a:pt x="1147" y="250"/>
                  </a:lnTo>
                  <a:lnTo>
                    <a:pt x="1148" y="255"/>
                  </a:lnTo>
                  <a:lnTo>
                    <a:pt x="1148" y="259"/>
                  </a:lnTo>
                  <a:lnTo>
                    <a:pt x="1148" y="263"/>
                  </a:lnTo>
                  <a:lnTo>
                    <a:pt x="1148" y="268"/>
                  </a:lnTo>
                  <a:lnTo>
                    <a:pt x="1148" y="272"/>
                  </a:lnTo>
                  <a:lnTo>
                    <a:pt x="1148" y="276"/>
                  </a:lnTo>
                  <a:lnTo>
                    <a:pt x="1148" y="280"/>
                  </a:lnTo>
                  <a:lnTo>
                    <a:pt x="1148" y="284"/>
                  </a:lnTo>
                  <a:lnTo>
                    <a:pt x="1148" y="287"/>
                  </a:lnTo>
                  <a:lnTo>
                    <a:pt x="1147" y="291"/>
                  </a:lnTo>
                  <a:lnTo>
                    <a:pt x="1147" y="294"/>
                  </a:lnTo>
                  <a:lnTo>
                    <a:pt x="1146" y="297"/>
                  </a:lnTo>
                  <a:lnTo>
                    <a:pt x="1146" y="301"/>
                  </a:lnTo>
                  <a:lnTo>
                    <a:pt x="1145" y="304"/>
                  </a:lnTo>
                  <a:lnTo>
                    <a:pt x="1144" y="307"/>
                  </a:lnTo>
                  <a:lnTo>
                    <a:pt x="1143" y="309"/>
                  </a:lnTo>
                  <a:lnTo>
                    <a:pt x="1142" y="312"/>
                  </a:lnTo>
                  <a:lnTo>
                    <a:pt x="1141" y="315"/>
                  </a:lnTo>
                  <a:lnTo>
                    <a:pt x="1140" y="317"/>
                  </a:lnTo>
                  <a:lnTo>
                    <a:pt x="1139" y="319"/>
                  </a:lnTo>
                  <a:lnTo>
                    <a:pt x="1138" y="321"/>
                  </a:lnTo>
                  <a:lnTo>
                    <a:pt x="1137" y="324"/>
                  </a:lnTo>
                  <a:lnTo>
                    <a:pt x="1136" y="326"/>
                  </a:lnTo>
                  <a:lnTo>
                    <a:pt x="1135" y="328"/>
                  </a:lnTo>
                  <a:lnTo>
                    <a:pt x="1134" y="330"/>
                  </a:lnTo>
                  <a:lnTo>
                    <a:pt x="1132" y="332"/>
                  </a:lnTo>
                  <a:lnTo>
                    <a:pt x="1131" y="334"/>
                  </a:lnTo>
                  <a:lnTo>
                    <a:pt x="1130" y="335"/>
                  </a:lnTo>
                  <a:lnTo>
                    <a:pt x="1129" y="337"/>
                  </a:lnTo>
                  <a:lnTo>
                    <a:pt x="1127" y="339"/>
                  </a:lnTo>
                  <a:lnTo>
                    <a:pt x="1126" y="341"/>
                  </a:lnTo>
                  <a:lnTo>
                    <a:pt x="1124" y="342"/>
                  </a:lnTo>
                  <a:lnTo>
                    <a:pt x="1123" y="344"/>
                  </a:lnTo>
                  <a:lnTo>
                    <a:pt x="1122" y="345"/>
                  </a:lnTo>
                  <a:lnTo>
                    <a:pt x="1120" y="346"/>
                  </a:lnTo>
                  <a:lnTo>
                    <a:pt x="1119" y="348"/>
                  </a:lnTo>
                  <a:lnTo>
                    <a:pt x="1117" y="349"/>
                  </a:lnTo>
                  <a:lnTo>
                    <a:pt x="1116" y="349"/>
                  </a:lnTo>
                  <a:lnTo>
                    <a:pt x="1114" y="350"/>
                  </a:lnTo>
                  <a:lnTo>
                    <a:pt x="1112" y="350"/>
                  </a:lnTo>
                  <a:lnTo>
                    <a:pt x="1110" y="350"/>
                  </a:lnTo>
                  <a:lnTo>
                    <a:pt x="1109" y="349"/>
                  </a:lnTo>
                  <a:lnTo>
                    <a:pt x="1107" y="349"/>
                  </a:lnTo>
                  <a:lnTo>
                    <a:pt x="1105" y="348"/>
                  </a:lnTo>
                  <a:lnTo>
                    <a:pt x="1103" y="347"/>
                  </a:lnTo>
                  <a:lnTo>
                    <a:pt x="1101" y="346"/>
                  </a:lnTo>
                  <a:lnTo>
                    <a:pt x="1099" y="344"/>
                  </a:lnTo>
                  <a:lnTo>
                    <a:pt x="1097" y="342"/>
                  </a:lnTo>
                  <a:lnTo>
                    <a:pt x="1094" y="340"/>
                  </a:lnTo>
                  <a:lnTo>
                    <a:pt x="1092" y="337"/>
                  </a:lnTo>
                  <a:lnTo>
                    <a:pt x="1090" y="335"/>
                  </a:lnTo>
                  <a:lnTo>
                    <a:pt x="1088" y="332"/>
                  </a:lnTo>
                  <a:lnTo>
                    <a:pt x="1086" y="330"/>
                  </a:lnTo>
                  <a:lnTo>
                    <a:pt x="1084" y="328"/>
                  </a:lnTo>
                  <a:lnTo>
                    <a:pt x="1083" y="326"/>
                  </a:lnTo>
                  <a:lnTo>
                    <a:pt x="1082" y="325"/>
                  </a:lnTo>
                  <a:lnTo>
                    <a:pt x="1081" y="324"/>
                  </a:lnTo>
                  <a:lnTo>
                    <a:pt x="1081" y="323"/>
                  </a:lnTo>
                  <a:lnTo>
                    <a:pt x="1081" y="324"/>
                  </a:lnTo>
                  <a:lnTo>
                    <a:pt x="1082" y="325"/>
                  </a:lnTo>
                  <a:lnTo>
                    <a:pt x="1083" y="326"/>
                  </a:lnTo>
                  <a:lnTo>
                    <a:pt x="1085" y="327"/>
                  </a:lnTo>
                  <a:lnTo>
                    <a:pt x="1086" y="329"/>
                  </a:lnTo>
                  <a:lnTo>
                    <a:pt x="1088" y="331"/>
                  </a:lnTo>
                  <a:lnTo>
                    <a:pt x="1091" y="334"/>
                  </a:lnTo>
                  <a:lnTo>
                    <a:pt x="1093" y="337"/>
                  </a:lnTo>
                  <a:lnTo>
                    <a:pt x="1095" y="340"/>
                  </a:lnTo>
                  <a:lnTo>
                    <a:pt x="1098" y="343"/>
                  </a:lnTo>
                  <a:lnTo>
                    <a:pt x="1100" y="346"/>
                  </a:lnTo>
                  <a:lnTo>
                    <a:pt x="1102" y="350"/>
                  </a:lnTo>
                  <a:lnTo>
                    <a:pt x="1104" y="354"/>
                  </a:lnTo>
                  <a:lnTo>
                    <a:pt x="1106" y="358"/>
                  </a:lnTo>
                  <a:lnTo>
                    <a:pt x="1108" y="362"/>
                  </a:lnTo>
                  <a:lnTo>
                    <a:pt x="1111" y="367"/>
                  </a:lnTo>
                  <a:lnTo>
                    <a:pt x="1112" y="372"/>
                  </a:lnTo>
                  <a:lnTo>
                    <a:pt x="1114" y="377"/>
                  </a:lnTo>
                  <a:lnTo>
                    <a:pt x="1116" y="382"/>
                  </a:lnTo>
                  <a:lnTo>
                    <a:pt x="1118" y="388"/>
                  </a:lnTo>
                  <a:lnTo>
                    <a:pt x="1120" y="393"/>
                  </a:lnTo>
                  <a:lnTo>
                    <a:pt x="1122" y="399"/>
                  </a:lnTo>
                  <a:lnTo>
                    <a:pt x="1123" y="405"/>
                  </a:lnTo>
                  <a:lnTo>
                    <a:pt x="1125" y="412"/>
                  </a:lnTo>
                  <a:lnTo>
                    <a:pt x="1126" y="418"/>
                  </a:lnTo>
                  <a:lnTo>
                    <a:pt x="1127" y="424"/>
                  </a:lnTo>
                  <a:lnTo>
                    <a:pt x="1128" y="429"/>
                  </a:lnTo>
                  <a:lnTo>
                    <a:pt x="1129" y="435"/>
                  </a:lnTo>
                  <a:lnTo>
                    <a:pt x="1130" y="441"/>
                  </a:lnTo>
                  <a:lnTo>
                    <a:pt x="1130" y="446"/>
                  </a:lnTo>
                  <a:lnTo>
                    <a:pt x="1131" y="452"/>
                  </a:lnTo>
                  <a:lnTo>
                    <a:pt x="1131" y="457"/>
                  </a:lnTo>
                  <a:lnTo>
                    <a:pt x="1131" y="462"/>
                  </a:lnTo>
                  <a:lnTo>
                    <a:pt x="1130" y="467"/>
                  </a:lnTo>
                  <a:lnTo>
                    <a:pt x="1130" y="472"/>
                  </a:lnTo>
                  <a:lnTo>
                    <a:pt x="1129" y="477"/>
                  </a:lnTo>
                  <a:lnTo>
                    <a:pt x="1129" y="481"/>
                  </a:lnTo>
                  <a:lnTo>
                    <a:pt x="1128" y="486"/>
                  </a:lnTo>
                  <a:lnTo>
                    <a:pt x="1126" y="490"/>
                  </a:lnTo>
                  <a:lnTo>
                    <a:pt x="1125" y="495"/>
                  </a:lnTo>
                  <a:lnTo>
                    <a:pt x="1124" y="499"/>
                  </a:lnTo>
                  <a:lnTo>
                    <a:pt x="1122" y="503"/>
                  </a:lnTo>
                  <a:lnTo>
                    <a:pt x="1121" y="507"/>
                  </a:lnTo>
                  <a:lnTo>
                    <a:pt x="1119" y="511"/>
                  </a:lnTo>
                  <a:lnTo>
                    <a:pt x="1118" y="515"/>
                  </a:lnTo>
                  <a:lnTo>
                    <a:pt x="1116" y="519"/>
                  </a:lnTo>
                  <a:lnTo>
                    <a:pt x="1114" y="523"/>
                  </a:lnTo>
                  <a:lnTo>
                    <a:pt x="1113" y="527"/>
                  </a:lnTo>
                  <a:lnTo>
                    <a:pt x="1111" y="531"/>
                  </a:lnTo>
                  <a:lnTo>
                    <a:pt x="1109" y="534"/>
                  </a:lnTo>
                  <a:lnTo>
                    <a:pt x="1107" y="538"/>
                  </a:lnTo>
                  <a:lnTo>
                    <a:pt x="1105" y="542"/>
                  </a:lnTo>
                  <a:lnTo>
                    <a:pt x="1103" y="545"/>
                  </a:lnTo>
                  <a:lnTo>
                    <a:pt x="1101" y="548"/>
                  </a:lnTo>
                  <a:lnTo>
                    <a:pt x="1098" y="552"/>
                  </a:lnTo>
                  <a:lnTo>
                    <a:pt x="1096" y="555"/>
                  </a:lnTo>
                  <a:lnTo>
                    <a:pt x="1094" y="558"/>
                  </a:lnTo>
                  <a:lnTo>
                    <a:pt x="1091" y="562"/>
                  </a:lnTo>
                  <a:lnTo>
                    <a:pt x="1089" y="565"/>
                  </a:lnTo>
                  <a:lnTo>
                    <a:pt x="1086" y="568"/>
                  </a:lnTo>
                  <a:lnTo>
                    <a:pt x="1083" y="571"/>
                  </a:lnTo>
                  <a:lnTo>
                    <a:pt x="1081" y="574"/>
                  </a:lnTo>
                  <a:lnTo>
                    <a:pt x="1078" y="577"/>
                  </a:lnTo>
                  <a:lnTo>
                    <a:pt x="1075" y="579"/>
                  </a:lnTo>
                  <a:lnTo>
                    <a:pt x="1072" y="582"/>
                  </a:lnTo>
                  <a:lnTo>
                    <a:pt x="1069" y="585"/>
                  </a:lnTo>
                  <a:lnTo>
                    <a:pt x="1066" y="588"/>
                  </a:lnTo>
                  <a:lnTo>
                    <a:pt x="1063" y="590"/>
                  </a:lnTo>
                  <a:lnTo>
                    <a:pt x="1059" y="593"/>
                  </a:lnTo>
                  <a:lnTo>
                    <a:pt x="1056" y="595"/>
                  </a:lnTo>
                  <a:lnTo>
                    <a:pt x="1052" y="597"/>
                  </a:lnTo>
                  <a:lnTo>
                    <a:pt x="1049" y="600"/>
                  </a:lnTo>
                  <a:lnTo>
                    <a:pt x="1045" y="602"/>
                  </a:lnTo>
                  <a:lnTo>
                    <a:pt x="1042" y="604"/>
                  </a:lnTo>
                  <a:lnTo>
                    <a:pt x="1038" y="606"/>
                  </a:lnTo>
                  <a:lnTo>
                    <a:pt x="1034" y="608"/>
                  </a:lnTo>
                  <a:lnTo>
                    <a:pt x="1031" y="610"/>
                  </a:lnTo>
                  <a:lnTo>
                    <a:pt x="1027" y="612"/>
                  </a:lnTo>
                  <a:lnTo>
                    <a:pt x="1023" y="614"/>
                  </a:lnTo>
                  <a:lnTo>
                    <a:pt x="1020" y="616"/>
                  </a:lnTo>
                  <a:lnTo>
                    <a:pt x="1016" y="618"/>
                  </a:lnTo>
                  <a:lnTo>
                    <a:pt x="1012" y="619"/>
                  </a:lnTo>
                  <a:lnTo>
                    <a:pt x="1008" y="621"/>
                  </a:lnTo>
                  <a:lnTo>
                    <a:pt x="1004" y="623"/>
                  </a:lnTo>
                  <a:lnTo>
                    <a:pt x="1000" y="624"/>
                  </a:lnTo>
                  <a:lnTo>
                    <a:pt x="996" y="626"/>
                  </a:lnTo>
                  <a:lnTo>
                    <a:pt x="992" y="627"/>
                  </a:lnTo>
                  <a:lnTo>
                    <a:pt x="988" y="628"/>
                  </a:lnTo>
                  <a:lnTo>
                    <a:pt x="984" y="629"/>
                  </a:lnTo>
                  <a:lnTo>
                    <a:pt x="981" y="630"/>
                  </a:lnTo>
                  <a:lnTo>
                    <a:pt x="977" y="632"/>
                  </a:lnTo>
                  <a:lnTo>
                    <a:pt x="973" y="632"/>
                  </a:lnTo>
                  <a:lnTo>
                    <a:pt x="970" y="633"/>
                  </a:lnTo>
                  <a:lnTo>
                    <a:pt x="966" y="634"/>
                  </a:lnTo>
                  <a:lnTo>
                    <a:pt x="963" y="635"/>
                  </a:lnTo>
                  <a:lnTo>
                    <a:pt x="959" y="635"/>
                  </a:lnTo>
                  <a:lnTo>
                    <a:pt x="956" y="636"/>
                  </a:lnTo>
                  <a:lnTo>
                    <a:pt x="952" y="636"/>
                  </a:lnTo>
                  <a:lnTo>
                    <a:pt x="949" y="636"/>
                  </a:lnTo>
                  <a:lnTo>
                    <a:pt x="946" y="637"/>
                  </a:lnTo>
                  <a:lnTo>
                    <a:pt x="943" y="637"/>
                  </a:lnTo>
                  <a:lnTo>
                    <a:pt x="940" y="637"/>
                  </a:lnTo>
                  <a:lnTo>
                    <a:pt x="937" y="637"/>
                  </a:lnTo>
                  <a:lnTo>
                    <a:pt x="934" y="637"/>
                  </a:lnTo>
                  <a:lnTo>
                    <a:pt x="932" y="637"/>
                  </a:lnTo>
                  <a:lnTo>
                    <a:pt x="930" y="636"/>
                  </a:lnTo>
                  <a:lnTo>
                    <a:pt x="928" y="636"/>
                  </a:lnTo>
                  <a:lnTo>
                    <a:pt x="927" y="636"/>
                  </a:lnTo>
                  <a:lnTo>
                    <a:pt x="926" y="636"/>
                  </a:lnTo>
                  <a:lnTo>
                    <a:pt x="925" y="636"/>
                  </a:lnTo>
                  <a:lnTo>
                    <a:pt x="926" y="636"/>
                  </a:lnTo>
                  <a:lnTo>
                    <a:pt x="927" y="636"/>
                  </a:lnTo>
                  <a:lnTo>
                    <a:pt x="928" y="636"/>
                  </a:lnTo>
                  <a:lnTo>
                    <a:pt x="930" y="636"/>
                  </a:lnTo>
                  <a:lnTo>
                    <a:pt x="932" y="637"/>
                  </a:lnTo>
                  <a:lnTo>
                    <a:pt x="934" y="637"/>
                  </a:lnTo>
                  <a:lnTo>
                    <a:pt x="937" y="637"/>
                  </a:lnTo>
                  <a:lnTo>
                    <a:pt x="940" y="637"/>
                  </a:lnTo>
                  <a:lnTo>
                    <a:pt x="942" y="637"/>
                  </a:lnTo>
                  <a:lnTo>
                    <a:pt x="944" y="638"/>
                  </a:lnTo>
                  <a:lnTo>
                    <a:pt x="946" y="638"/>
                  </a:lnTo>
                  <a:lnTo>
                    <a:pt x="948" y="639"/>
                  </a:lnTo>
                  <a:lnTo>
                    <a:pt x="949" y="640"/>
                  </a:lnTo>
                  <a:lnTo>
                    <a:pt x="950" y="641"/>
                  </a:lnTo>
                  <a:lnTo>
                    <a:pt x="951" y="642"/>
                  </a:lnTo>
                  <a:lnTo>
                    <a:pt x="951" y="643"/>
                  </a:lnTo>
                  <a:lnTo>
                    <a:pt x="951" y="645"/>
                  </a:lnTo>
                  <a:lnTo>
                    <a:pt x="951" y="646"/>
                  </a:lnTo>
                  <a:lnTo>
                    <a:pt x="951" y="648"/>
                  </a:lnTo>
                  <a:lnTo>
                    <a:pt x="950" y="650"/>
                  </a:lnTo>
                  <a:lnTo>
                    <a:pt x="949" y="652"/>
                  </a:lnTo>
                  <a:lnTo>
                    <a:pt x="947" y="654"/>
                  </a:lnTo>
                  <a:lnTo>
                    <a:pt x="946" y="656"/>
                  </a:lnTo>
                  <a:lnTo>
                    <a:pt x="944" y="659"/>
                  </a:lnTo>
                  <a:lnTo>
                    <a:pt x="942" y="661"/>
                  </a:lnTo>
                  <a:lnTo>
                    <a:pt x="940" y="663"/>
                  </a:lnTo>
                  <a:lnTo>
                    <a:pt x="937" y="666"/>
                  </a:lnTo>
                  <a:lnTo>
                    <a:pt x="935" y="668"/>
                  </a:lnTo>
                  <a:lnTo>
                    <a:pt x="932" y="671"/>
                  </a:lnTo>
                  <a:lnTo>
                    <a:pt x="930" y="673"/>
                  </a:lnTo>
                  <a:lnTo>
                    <a:pt x="927" y="676"/>
                  </a:lnTo>
                  <a:lnTo>
                    <a:pt x="924" y="678"/>
                  </a:lnTo>
                  <a:lnTo>
                    <a:pt x="921" y="681"/>
                  </a:lnTo>
                  <a:lnTo>
                    <a:pt x="918" y="683"/>
                  </a:lnTo>
                  <a:lnTo>
                    <a:pt x="915" y="686"/>
                  </a:lnTo>
                  <a:lnTo>
                    <a:pt x="912" y="689"/>
                  </a:lnTo>
                  <a:lnTo>
                    <a:pt x="908" y="691"/>
                  </a:lnTo>
                  <a:lnTo>
                    <a:pt x="905" y="694"/>
                  </a:lnTo>
                  <a:lnTo>
                    <a:pt x="901" y="697"/>
                  </a:lnTo>
                  <a:lnTo>
                    <a:pt x="897" y="699"/>
                  </a:lnTo>
                  <a:lnTo>
                    <a:pt x="894" y="702"/>
                  </a:lnTo>
                  <a:lnTo>
                    <a:pt x="890" y="704"/>
                  </a:lnTo>
                  <a:lnTo>
                    <a:pt x="887" y="706"/>
                  </a:lnTo>
                  <a:lnTo>
                    <a:pt x="883" y="708"/>
                  </a:lnTo>
                  <a:lnTo>
                    <a:pt x="880" y="710"/>
                  </a:lnTo>
                  <a:lnTo>
                    <a:pt x="876" y="711"/>
                  </a:lnTo>
                  <a:lnTo>
                    <a:pt x="873" y="713"/>
                  </a:lnTo>
                  <a:lnTo>
                    <a:pt x="870" y="714"/>
                  </a:lnTo>
                  <a:lnTo>
                    <a:pt x="866" y="715"/>
                  </a:lnTo>
                  <a:lnTo>
                    <a:pt x="863" y="716"/>
                  </a:lnTo>
                  <a:lnTo>
                    <a:pt x="860" y="717"/>
                  </a:lnTo>
                  <a:lnTo>
                    <a:pt x="857" y="717"/>
                  </a:lnTo>
                  <a:lnTo>
                    <a:pt x="854" y="718"/>
                  </a:lnTo>
                  <a:lnTo>
                    <a:pt x="850" y="718"/>
                  </a:lnTo>
                  <a:lnTo>
                    <a:pt x="847" y="718"/>
                  </a:lnTo>
                  <a:lnTo>
                    <a:pt x="844" y="718"/>
                  </a:lnTo>
                  <a:lnTo>
                    <a:pt x="841" y="718"/>
                  </a:lnTo>
                  <a:lnTo>
                    <a:pt x="838" y="718"/>
                  </a:lnTo>
                  <a:lnTo>
                    <a:pt x="835" y="717"/>
                  </a:lnTo>
                  <a:lnTo>
                    <a:pt x="832" y="717"/>
                  </a:lnTo>
                  <a:lnTo>
                    <a:pt x="829" y="716"/>
                  </a:lnTo>
                  <a:lnTo>
                    <a:pt x="826" y="716"/>
                  </a:lnTo>
                  <a:lnTo>
                    <a:pt x="823" y="715"/>
                  </a:lnTo>
                  <a:lnTo>
                    <a:pt x="820" y="715"/>
                  </a:lnTo>
                  <a:lnTo>
                    <a:pt x="817" y="714"/>
                  </a:lnTo>
                  <a:lnTo>
                    <a:pt x="815" y="713"/>
                  </a:lnTo>
                  <a:lnTo>
                    <a:pt x="812" y="712"/>
                  </a:lnTo>
                  <a:lnTo>
                    <a:pt x="809" y="711"/>
                  </a:lnTo>
                  <a:lnTo>
                    <a:pt x="806" y="710"/>
                  </a:lnTo>
                  <a:lnTo>
                    <a:pt x="803" y="709"/>
                  </a:lnTo>
                  <a:lnTo>
                    <a:pt x="800" y="707"/>
                  </a:lnTo>
                  <a:lnTo>
                    <a:pt x="797" y="706"/>
                  </a:lnTo>
                  <a:lnTo>
                    <a:pt x="794" y="704"/>
                  </a:lnTo>
                  <a:lnTo>
                    <a:pt x="791" y="703"/>
                  </a:lnTo>
                  <a:lnTo>
                    <a:pt x="789" y="701"/>
                  </a:lnTo>
                  <a:lnTo>
                    <a:pt x="786" y="699"/>
                  </a:lnTo>
                  <a:lnTo>
                    <a:pt x="783" y="697"/>
                  </a:lnTo>
                  <a:lnTo>
                    <a:pt x="781" y="696"/>
                  </a:lnTo>
                  <a:lnTo>
                    <a:pt x="778" y="693"/>
                  </a:lnTo>
                  <a:lnTo>
                    <a:pt x="776" y="691"/>
                  </a:lnTo>
                  <a:lnTo>
                    <a:pt x="773" y="689"/>
                  </a:lnTo>
                  <a:lnTo>
                    <a:pt x="771" y="687"/>
                  </a:lnTo>
                  <a:lnTo>
                    <a:pt x="769" y="684"/>
                  </a:lnTo>
                  <a:lnTo>
                    <a:pt x="766" y="682"/>
                  </a:lnTo>
                  <a:lnTo>
                    <a:pt x="764" y="679"/>
                  </a:lnTo>
                  <a:lnTo>
                    <a:pt x="762" y="676"/>
                  </a:lnTo>
                  <a:lnTo>
                    <a:pt x="760" y="673"/>
                  </a:lnTo>
                  <a:lnTo>
                    <a:pt x="758" y="670"/>
                  </a:lnTo>
                  <a:lnTo>
                    <a:pt x="757" y="668"/>
                  </a:lnTo>
                  <a:lnTo>
                    <a:pt x="755" y="665"/>
                  </a:lnTo>
                  <a:lnTo>
                    <a:pt x="754" y="662"/>
                  </a:lnTo>
                  <a:lnTo>
                    <a:pt x="753" y="660"/>
                  </a:lnTo>
                  <a:lnTo>
                    <a:pt x="752" y="657"/>
                  </a:lnTo>
                  <a:lnTo>
                    <a:pt x="752" y="655"/>
                  </a:lnTo>
                  <a:lnTo>
                    <a:pt x="752" y="652"/>
                  </a:lnTo>
                  <a:lnTo>
                    <a:pt x="752" y="650"/>
                  </a:lnTo>
                  <a:lnTo>
                    <a:pt x="752" y="647"/>
                  </a:lnTo>
                  <a:lnTo>
                    <a:pt x="753" y="645"/>
                  </a:lnTo>
                  <a:lnTo>
                    <a:pt x="754" y="643"/>
                  </a:lnTo>
                  <a:lnTo>
                    <a:pt x="755" y="641"/>
                  </a:lnTo>
                  <a:lnTo>
                    <a:pt x="757" y="639"/>
                  </a:lnTo>
                  <a:lnTo>
                    <a:pt x="758" y="637"/>
                  </a:lnTo>
                  <a:lnTo>
                    <a:pt x="760" y="635"/>
                  </a:lnTo>
                  <a:lnTo>
                    <a:pt x="762" y="633"/>
                  </a:lnTo>
                  <a:lnTo>
                    <a:pt x="764" y="632"/>
                  </a:lnTo>
                  <a:lnTo>
                    <a:pt x="765" y="630"/>
                  </a:lnTo>
                  <a:lnTo>
                    <a:pt x="766" y="629"/>
                  </a:lnTo>
                  <a:lnTo>
                    <a:pt x="767" y="628"/>
                  </a:lnTo>
                  <a:lnTo>
                    <a:pt x="768" y="628"/>
                  </a:lnTo>
                  <a:lnTo>
                    <a:pt x="768" y="627"/>
                  </a:lnTo>
                  <a:lnTo>
                    <a:pt x="768" y="628"/>
                  </a:lnTo>
                  <a:lnTo>
                    <a:pt x="767" y="628"/>
                  </a:lnTo>
                  <a:lnTo>
                    <a:pt x="766" y="629"/>
                  </a:lnTo>
                  <a:lnTo>
                    <a:pt x="765" y="630"/>
                  </a:lnTo>
                  <a:lnTo>
                    <a:pt x="764" y="632"/>
                  </a:lnTo>
                  <a:lnTo>
                    <a:pt x="762" y="633"/>
                  </a:lnTo>
                  <a:lnTo>
                    <a:pt x="760" y="635"/>
                  </a:lnTo>
                  <a:lnTo>
                    <a:pt x="758" y="637"/>
                  </a:lnTo>
                  <a:lnTo>
                    <a:pt x="756" y="639"/>
                  </a:lnTo>
                  <a:lnTo>
                    <a:pt x="754" y="641"/>
                  </a:lnTo>
                  <a:lnTo>
                    <a:pt x="751" y="643"/>
                  </a:lnTo>
                  <a:lnTo>
                    <a:pt x="749" y="645"/>
                  </a:lnTo>
                  <a:lnTo>
                    <a:pt x="746" y="647"/>
                  </a:lnTo>
                  <a:lnTo>
                    <a:pt x="744" y="649"/>
                  </a:lnTo>
                  <a:lnTo>
                    <a:pt x="741" y="651"/>
                  </a:lnTo>
                  <a:lnTo>
                    <a:pt x="738" y="653"/>
                  </a:lnTo>
                  <a:lnTo>
                    <a:pt x="735" y="655"/>
                  </a:lnTo>
                  <a:lnTo>
                    <a:pt x="732" y="657"/>
                  </a:lnTo>
                  <a:lnTo>
                    <a:pt x="729" y="659"/>
                  </a:lnTo>
                  <a:lnTo>
                    <a:pt x="726" y="661"/>
                  </a:lnTo>
                  <a:lnTo>
                    <a:pt x="723" y="664"/>
                  </a:lnTo>
                  <a:lnTo>
                    <a:pt x="720" y="666"/>
                  </a:lnTo>
                  <a:lnTo>
                    <a:pt x="716" y="668"/>
                  </a:lnTo>
                  <a:lnTo>
                    <a:pt x="713" y="670"/>
                  </a:lnTo>
                  <a:lnTo>
                    <a:pt x="709" y="672"/>
                  </a:lnTo>
                  <a:lnTo>
                    <a:pt x="706" y="674"/>
                  </a:lnTo>
                  <a:lnTo>
                    <a:pt x="702" y="676"/>
                  </a:lnTo>
                  <a:lnTo>
                    <a:pt x="698" y="678"/>
                  </a:lnTo>
                  <a:lnTo>
                    <a:pt x="694" y="680"/>
                  </a:lnTo>
                  <a:lnTo>
                    <a:pt x="690" y="682"/>
                  </a:lnTo>
                  <a:lnTo>
                    <a:pt x="686" y="684"/>
                  </a:lnTo>
                  <a:lnTo>
                    <a:pt x="681" y="686"/>
                  </a:lnTo>
                  <a:lnTo>
                    <a:pt x="677" y="688"/>
                  </a:lnTo>
                  <a:lnTo>
                    <a:pt x="672" y="689"/>
                  </a:lnTo>
                  <a:lnTo>
                    <a:pt x="668" y="691"/>
                  </a:lnTo>
                  <a:lnTo>
                    <a:pt x="663" y="692"/>
                  </a:lnTo>
                  <a:lnTo>
                    <a:pt x="658" y="694"/>
                  </a:lnTo>
                  <a:lnTo>
                    <a:pt x="653" y="695"/>
                  </a:lnTo>
                  <a:lnTo>
                    <a:pt x="648" y="697"/>
                  </a:lnTo>
                  <a:lnTo>
                    <a:pt x="643" y="698"/>
                  </a:lnTo>
                  <a:lnTo>
                    <a:pt x="638" y="699"/>
                  </a:lnTo>
                  <a:lnTo>
                    <a:pt x="633" y="700"/>
                  </a:lnTo>
                  <a:lnTo>
                    <a:pt x="628" y="701"/>
                  </a:lnTo>
                  <a:lnTo>
                    <a:pt x="623" y="702"/>
                  </a:lnTo>
                  <a:lnTo>
                    <a:pt x="619" y="702"/>
                  </a:lnTo>
                  <a:lnTo>
                    <a:pt x="614" y="703"/>
                  </a:lnTo>
                  <a:lnTo>
                    <a:pt x="610" y="703"/>
                  </a:lnTo>
                  <a:lnTo>
                    <a:pt x="606" y="704"/>
                  </a:lnTo>
                  <a:lnTo>
                    <a:pt x="602" y="704"/>
                  </a:lnTo>
                  <a:lnTo>
                    <a:pt x="598" y="704"/>
                  </a:lnTo>
                  <a:lnTo>
                    <a:pt x="594" y="704"/>
                  </a:lnTo>
                  <a:lnTo>
                    <a:pt x="590" y="704"/>
                  </a:lnTo>
                  <a:lnTo>
                    <a:pt x="586" y="704"/>
                  </a:lnTo>
                  <a:lnTo>
                    <a:pt x="583" y="703"/>
                  </a:lnTo>
                  <a:lnTo>
                    <a:pt x="579" y="703"/>
                  </a:lnTo>
                  <a:lnTo>
                    <a:pt x="576" y="702"/>
                  </a:lnTo>
                  <a:lnTo>
                    <a:pt x="572" y="701"/>
                  </a:lnTo>
                  <a:lnTo>
                    <a:pt x="569" y="700"/>
                  </a:lnTo>
                  <a:lnTo>
                    <a:pt x="566" y="699"/>
                  </a:lnTo>
                  <a:lnTo>
                    <a:pt x="562" y="698"/>
                  </a:lnTo>
                  <a:lnTo>
                    <a:pt x="559" y="696"/>
                  </a:lnTo>
                  <a:lnTo>
                    <a:pt x="556" y="695"/>
                  </a:lnTo>
                  <a:lnTo>
                    <a:pt x="553" y="693"/>
                  </a:lnTo>
                  <a:lnTo>
                    <a:pt x="549" y="691"/>
                  </a:lnTo>
                  <a:lnTo>
                    <a:pt x="546" y="689"/>
                  </a:lnTo>
                  <a:lnTo>
                    <a:pt x="543" y="686"/>
                  </a:lnTo>
                  <a:lnTo>
                    <a:pt x="540" y="684"/>
                  </a:lnTo>
                  <a:lnTo>
                    <a:pt x="536" y="681"/>
                  </a:lnTo>
                  <a:lnTo>
                    <a:pt x="533" y="678"/>
                  </a:lnTo>
                  <a:lnTo>
                    <a:pt x="530" y="675"/>
                  </a:lnTo>
                  <a:lnTo>
                    <a:pt x="527" y="672"/>
                  </a:lnTo>
                  <a:lnTo>
                    <a:pt x="524" y="668"/>
                  </a:lnTo>
                  <a:lnTo>
                    <a:pt x="522" y="666"/>
                  </a:lnTo>
                  <a:lnTo>
                    <a:pt x="519" y="663"/>
                  </a:lnTo>
                  <a:lnTo>
                    <a:pt x="518" y="661"/>
                  </a:lnTo>
                  <a:lnTo>
                    <a:pt x="516" y="660"/>
                  </a:lnTo>
                  <a:lnTo>
                    <a:pt x="515" y="659"/>
                  </a:lnTo>
                  <a:lnTo>
                    <a:pt x="515" y="658"/>
                  </a:lnTo>
                  <a:lnTo>
                    <a:pt x="515" y="659"/>
                  </a:lnTo>
                  <a:lnTo>
                    <a:pt x="516" y="660"/>
                  </a:lnTo>
                  <a:lnTo>
                    <a:pt x="518" y="661"/>
                  </a:lnTo>
                  <a:lnTo>
                    <a:pt x="519" y="663"/>
                  </a:lnTo>
                  <a:lnTo>
                    <a:pt x="522" y="666"/>
                  </a:lnTo>
                  <a:lnTo>
                    <a:pt x="524" y="668"/>
                  </a:lnTo>
                  <a:lnTo>
                    <a:pt x="527" y="672"/>
                  </a:lnTo>
                  <a:lnTo>
                    <a:pt x="530" y="675"/>
                  </a:lnTo>
                  <a:lnTo>
                    <a:pt x="532" y="678"/>
                  </a:lnTo>
                  <a:lnTo>
                    <a:pt x="534" y="681"/>
                  </a:lnTo>
                  <a:lnTo>
                    <a:pt x="535" y="683"/>
                  </a:lnTo>
                  <a:lnTo>
                    <a:pt x="536" y="686"/>
                  </a:lnTo>
                  <a:lnTo>
                    <a:pt x="536" y="688"/>
                  </a:lnTo>
                  <a:lnTo>
                    <a:pt x="536" y="691"/>
                  </a:lnTo>
                  <a:lnTo>
                    <a:pt x="535" y="693"/>
                  </a:lnTo>
                  <a:lnTo>
                    <a:pt x="534" y="694"/>
                  </a:lnTo>
                  <a:lnTo>
                    <a:pt x="532" y="696"/>
                  </a:lnTo>
                  <a:lnTo>
                    <a:pt x="530" y="697"/>
                  </a:lnTo>
                  <a:lnTo>
                    <a:pt x="527" y="699"/>
                  </a:lnTo>
                  <a:lnTo>
                    <a:pt x="524" y="700"/>
                  </a:lnTo>
                  <a:lnTo>
                    <a:pt x="520" y="701"/>
                  </a:lnTo>
                  <a:lnTo>
                    <a:pt x="516" y="701"/>
                  </a:lnTo>
                  <a:lnTo>
                    <a:pt x="511" y="702"/>
                  </a:lnTo>
                  <a:lnTo>
                    <a:pt x="506" y="702"/>
                  </a:lnTo>
                  <a:lnTo>
                    <a:pt x="500" y="703"/>
                  </a:lnTo>
                  <a:lnTo>
                    <a:pt x="495" y="703"/>
                  </a:lnTo>
                  <a:lnTo>
                    <a:pt x="490" y="703"/>
                  </a:lnTo>
                  <a:lnTo>
                    <a:pt x="485" y="703"/>
                  </a:lnTo>
                  <a:lnTo>
                    <a:pt x="480" y="703"/>
                  </a:lnTo>
                  <a:lnTo>
                    <a:pt x="475" y="703"/>
                  </a:lnTo>
                  <a:lnTo>
                    <a:pt x="470" y="703"/>
                  </a:lnTo>
                  <a:lnTo>
                    <a:pt x="465" y="703"/>
                  </a:lnTo>
                  <a:lnTo>
                    <a:pt x="460" y="703"/>
                  </a:lnTo>
                  <a:lnTo>
                    <a:pt x="455" y="702"/>
                  </a:lnTo>
                  <a:lnTo>
                    <a:pt x="450" y="702"/>
                  </a:lnTo>
                  <a:lnTo>
                    <a:pt x="446" y="701"/>
                  </a:lnTo>
                  <a:lnTo>
                    <a:pt x="441" y="701"/>
                  </a:lnTo>
                  <a:lnTo>
                    <a:pt x="436" y="700"/>
                  </a:lnTo>
                  <a:lnTo>
                    <a:pt x="431" y="699"/>
                  </a:lnTo>
                  <a:lnTo>
                    <a:pt x="426" y="698"/>
                  </a:lnTo>
                  <a:lnTo>
                    <a:pt x="422" y="697"/>
                  </a:lnTo>
                  <a:lnTo>
                    <a:pt x="417" y="696"/>
                  </a:lnTo>
                  <a:lnTo>
                    <a:pt x="412" y="695"/>
                  </a:lnTo>
                  <a:lnTo>
                    <a:pt x="408" y="694"/>
                  </a:lnTo>
                  <a:lnTo>
                    <a:pt x="403" y="693"/>
                  </a:lnTo>
                  <a:lnTo>
                    <a:pt x="399" y="692"/>
                  </a:lnTo>
                  <a:lnTo>
                    <a:pt x="394" y="690"/>
                  </a:lnTo>
                  <a:lnTo>
                    <a:pt x="390" y="689"/>
                  </a:lnTo>
                  <a:lnTo>
                    <a:pt x="386" y="687"/>
                  </a:lnTo>
                  <a:lnTo>
                    <a:pt x="381" y="685"/>
                  </a:lnTo>
                  <a:lnTo>
                    <a:pt x="377" y="683"/>
                  </a:lnTo>
                  <a:lnTo>
                    <a:pt x="373" y="681"/>
                  </a:lnTo>
                  <a:lnTo>
                    <a:pt x="369" y="679"/>
                  </a:lnTo>
                  <a:lnTo>
                    <a:pt x="364" y="677"/>
                  </a:lnTo>
                  <a:lnTo>
                    <a:pt x="360" y="675"/>
                  </a:lnTo>
                  <a:lnTo>
                    <a:pt x="356" y="673"/>
                  </a:lnTo>
                  <a:lnTo>
                    <a:pt x="352" y="670"/>
                  </a:lnTo>
                  <a:lnTo>
                    <a:pt x="349" y="668"/>
                  </a:lnTo>
                  <a:lnTo>
                    <a:pt x="345" y="666"/>
                  </a:lnTo>
                  <a:lnTo>
                    <a:pt x="341" y="663"/>
                  </a:lnTo>
                  <a:lnTo>
                    <a:pt x="338" y="660"/>
                  </a:lnTo>
                  <a:lnTo>
                    <a:pt x="335" y="658"/>
                  </a:lnTo>
                  <a:lnTo>
                    <a:pt x="331" y="655"/>
                  </a:lnTo>
                  <a:lnTo>
                    <a:pt x="328" y="652"/>
                  </a:lnTo>
                  <a:lnTo>
                    <a:pt x="325" y="649"/>
                  </a:lnTo>
                  <a:lnTo>
                    <a:pt x="323" y="646"/>
                  </a:lnTo>
                  <a:lnTo>
                    <a:pt x="320" y="643"/>
                  </a:lnTo>
                  <a:lnTo>
                    <a:pt x="317" y="640"/>
                  </a:lnTo>
                  <a:lnTo>
                    <a:pt x="315" y="636"/>
                  </a:lnTo>
                  <a:lnTo>
                    <a:pt x="313" y="633"/>
                  </a:lnTo>
                  <a:lnTo>
                    <a:pt x="310" y="630"/>
                  </a:lnTo>
                  <a:lnTo>
                    <a:pt x="308" y="626"/>
                  </a:lnTo>
                  <a:lnTo>
                    <a:pt x="306" y="623"/>
                  </a:lnTo>
                  <a:lnTo>
                    <a:pt x="305" y="620"/>
                  </a:lnTo>
                  <a:lnTo>
                    <a:pt x="303" y="616"/>
                  </a:lnTo>
                  <a:lnTo>
                    <a:pt x="301" y="613"/>
                  </a:lnTo>
                  <a:lnTo>
                    <a:pt x="300" y="610"/>
                  </a:lnTo>
                  <a:lnTo>
                    <a:pt x="298" y="607"/>
                  </a:lnTo>
                  <a:lnTo>
                    <a:pt x="297" y="605"/>
                  </a:lnTo>
                  <a:lnTo>
                    <a:pt x="296" y="602"/>
                  </a:lnTo>
                  <a:lnTo>
                    <a:pt x="295" y="599"/>
                  </a:lnTo>
                  <a:lnTo>
                    <a:pt x="295" y="597"/>
                  </a:lnTo>
                  <a:lnTo>
                    <a:pt x="294" y="594"/>
                  </a:lnTo>
                  <a:lnTo>
                    <a:pt x="293" y="592"/>
                  </a:lnTo>
                  <a:lnTo>
                    <a:pt x="293" y="589"/>
                  </a:lnTo>
                  <a:lnTo>
                    <a:pt x="293" y="587"/>
                  </a:lnTo>
                  <a:lnTo>
                    <a:pt x="292" y="585"/>
                  </a:lnTo>
                  <a:lnTo>
                    <a:pt x="292" y="583"/>
                  </a:lnTo>
                  <a:lnTo>
                    <a:pt x="292" y="581"/>
                  </a:lnTo>
                  <a:lnTo>
                    <a:pt x="292" y="580"/>
                  </a:lnTo>
                  <a:lnTo>
                    <a:pt x="292" y="579"/>
                  </a:lnTo>
                  <a:lnTo>
                    <a:pt x="292" y="578"/>
                  </a:lnTo>
                  <a:lnTo>
                    <a:pt x="292" y="577"/>
                  </a:lnTo>
                  <a:lnTo>
                    <a:pt x="292" y="576"/>
                  </a:lnTo>
                  <a:lnTo>
                    <a:pt x="292" y="577"/>
                  </a:lnTo>
                  <a:lnTo>
                    <a:pt x="292" y="578"/>
                  </a:lnTo>
                  <a:lnTo>
                    <a:pt x="292" y="579"/>
                  </a:lnTo>
                  <a:lnTo>
                    <a:pt x="292" y="580"/>
                  </a:lnTo>
                  <a:lnTo>
                    <a:pt x="292" y="581"/>
                  </a:lnTo>
                  <a:lnTo>
                    <a:pt x="292" y="583"/>
                  </a:lnTo>
                  <a:lnTo>
                    <a:pt x="292" y="585"/>
                  </a:lnTo>
                  <a:lnTo>
                    <a:pt x="292" y="587"/>
                  </a:lnTo>
                  <a:lnTo>
                    <a:pt x="292" y="589"/>
                  </a:lnTo>
                  <a:lnTo>
                    <a:pt x="292" y="591"/>
                  </a:lnTo>
                  <a:lnTo>
                    <a:pt x="292" y="594"/>
                  </a:lnTo>
                  <a:lnTo>
                    <a:pt x="291" y="596"/>
                  </a:lnTo>
                  <a:lnTo>
                    <a:pt x="290" y="598"/>
                  </a:lnTo>
                  <a:lnTo>
                    <a:pt x="289" y="600"/>
                  </a:lnTo>
                  <a:lnTo>
                    <a:pt x="288" y="603"/>
                  </a:lnTo>
                  <a:lnTo>
                    <a:pt x="287" y="605"/>
                  </a:lnTo>
                  <a:lnTo>
                    <a:pt x="285" y="607"/>
                  </a:lnTo>
                  <a:lnTo>
                    <a:pt x="284" y="609"/>
                  </a:lnTo>
                  <a:lnTo>
                    <a:pt x="282" y="612"/>
                  </a:lnTo>
                  <a:lnTo>
                    <a:pt x="280" y="614"/>
                  </a:lnTo>
                  <a:lnTo>
                    <a:pt x="278" y="617"/>
                  </a:lnTo>
                  <a:lnTo>
                    <a:pt x="276" y="619"/>
                  </a:lnTo>
                  <a:lnTo>
                    <a:pt x="274" y="622"/>
                  </a:lnTo>
                  <a:lnTo>
                    <a:pt x="271" y="624"/>
                  </a:lnTo>
                  <a:lnTo>
                    <a:pt x="269" y="626"/>
                  </a:lnTo>
                  <a:lnTo>
                    <a:pt x="266" y="628"/>
                  </a:lnTo>
                  <a:lnTo>
                    <a:pt x="263" y="631"/>
                  </a:lnTo>
                  <a:lnTo>
                    <a:pt x="260" y="632"/>
                  </a:lnTo>
                  <a:lnTo>
                    <a:pt x="257" y="634"/>
                  </a:lnTo>
                  <a:lnTo>
                    <a:pt x="254" y="636"/>
                  </a:lnTo>
                  <a:lnTo>
                    <a:pt x="251" y="638"/>
                  </a:lnTo>
                  <a:lnTo>
                    <a:pt x="248" y="639"/>
                  </a:lnTo>
                  <a:lnTo>
                    <a:pt x="244" y="641"/>
                  </a:lnTo>
                  <a:lnTo>
                    <a:pt x="241" y="642"/>
                  </a:lnTo>
                  <a:lnTo>
                    <a:pt x="237" y="643"/>
                  </a:lnTo>
                  <a:lnTo>
                    <a:pt x="233" y="645"/>
                  </a:lnTo>
                  <a:lnTo>
                    <a:pt x="229" y="646"/>
                  </a:lnTo>
                  <a:lnTo>
                    <a:pt x="226" y="647"/>
                  </a:lnTo>
                  <a:lnTo>
                    <a:pt x="222" y="647"/>
                  </a:lnTo>
                  <a:lnTo>
                    <a:pt x="217" y="648"/>
                  </a:lnTo>
                  <a:lnTo>
                    <a:pt x="213" y="649"/>
                  </a:lnTo>
                  <a:lnTo>
                    <a:pt x="210" y="649"/>
                  </a:lnTo>
                  <a:lnTo>
                    <a:pt x="206" y="650"/>
                  </a:lnTo>
                  <a:lnTo>
                    <a:pt x="202" y="650"/>
                  </a:lnTo>
                  <a:lnTo>
                    <a:pt x="198" y="650"/>
                  </a:lnTo>
                  <a:lnTo>
                    <a:pt x="195" y="650"/>
                  </a:lnTo>
                  <a:lnTo>
                    <a:pt x="191" y="650"/>
                  </a:lnTo>
                  <a:lnTo>
                    <a:pt x="188" y="650"/>
                  </a:lnTo>
                  <a:lnTo>
                    <a:pt x="184" y="650"/>
                  </a:lnTo>
                  <a:lnTo>
                    <a:pt x="181" y="649"/>
                  </a:lnTo>
                  <a:lnTo>
                    <a:pt x="178" y="649"/>
                  </a:lnTo>
                  <a:lnTo>
                    <a:pt x="174" y="648"/>
                  </a:lnTo>
                  <a:lnTo>
                    <a:pt x="171" y="647"/>
                  </a:lnTo>
                  <a:lnTo>
                    <a:pt x="168" y="647"/>
                  </a:lnTo>
                  <a:lnTo>
                    <a:pt x="165" y="646"/>
                  </a:lnTo>
                  <a:lnTo>
                    <a:pt x="162" y="645"/>
                  </a:lnTo>
                  <a:lnTo>
                    <a:pt x="160" y="643"/>
                  </a:lnTo>
                  <a:lnTo>
                    <a:pt x="157" y="642"/>
                  </a:lnTo>
                  <a:lnTo>
                    <a:pt x="154" y="641"/>
                  </a:lnTo>
                  <a:lnTo>
                    <a:pt x="151" y="640"/>
                  </a:lnTo>
                  <a:lnTo>
                    <a:pt x="149" y="638"/>
                  </a:lnTo>
                  <a:lnTo>
                    <a:pt x="146" y="637"/>
                  </a:lnTo>
                  <a:lnTo>
                    <a:pt x="144" y="635"/>
                  </a:lnTo>
                  <a:lnTo>
                    <a:pt x="141" y="634"/>
                  </a:lnTo>
                  <a:lnTo>
                    <a:pt x="139" y="632"/>
                  </a:lnTo>
                  <a:lnTo>
                    <a:pt x="136" y="630"/>
                  </a:lnTo>
                  <a:lnTo>
                    <a:pt x="134" y="629"/>
                  </a:lnTo>
                  <a:lnTo>
                    <a:pt x="132" y="627"/>
                  </a:lnTo>
                  <a:lnTo>
                    <a:pt x="129" y="625"/>
                  </a:lnTo>
                  <a:lnTo>
                    <a:pt x="127" y="623"/>
                  </a:lnTo>
                  <a:lnTo>
                    <a:pt x="125" y="621"/>
                  </a:lnTo>
                  <a:lnTo>
                    <a:pt x="123" y="619"/>
                  </a:lnTo>
                  <a:lnTo>
                    <a:pt x="121" y="616"/>
                  </a:lnTo>
                  <a:lnTo>
                    <a:pt x="119" y="614"/>
                  </a:lnTo>
                  <a:lnTo>
                    <a:pt x="117" y="612"/>
                  </a:lnTo>
                  <a:lnTo>
                    <a:pt x="115" y="610"/>
                  </a:lnTo>
                  <a:lnTo>
                    <a:pt x="113" y="608"/>
                  </a:lnTo>
                  <a:lnTo>
                    <a:pt x="111" y="606"/>
                  </a:lnTo>
                  <a:lnTo>
                    <a:pt x="109" y="604"/>
                  </a:lnTo>
                  <a:lnTo>
                    <a:pt x="107" y="602"/>
                  </a:lnTo>
                  <a:lnTo>
                    <a:pt x="105" y="600"/>
                  </a:lnTo>
                  <a:lnTo>
                    <a:pt x="103" y="599"/>
                  </a:lnTo>
                  <a:lnTo>
                    <a:pt x="102" y="597"/>
                  </a:lnTo>
                  <a:lnTo>
                    <a:pt x="100" y="595"/>
                  </a:lnTo>
                  <a:lnTo>
                    <a:pt x="98" y="593"/>
                  </a:lnTo>
                  <a:lnTo>
                    <a:pt x="97" y="591"/>
                  </a:lnTo>
                  <a:lnTo>
                    <a:pt x="95" y="589"/>
                  </a:lnTo>
                  <a:lnTo>
                    <a:pt x="94" y="588"/>
                  </a:lnTo>
                  <a:lnTo>
                    <a:pt x="93" y="586"/>
                  </a:lnTo>
                  <a:lnTo>
                    <a:pt x="92" y="585"/>
                  </a:lnTo>
                  <a:lnTo>
                    <a:pt x="91" y="584"/>
                  </a:lnTo>
                  <a:lnTo>
                    <a:pt x="91" y="583"/>
                  </a:lnTo>
                  <a:lnTo>
                    <a:pt x="91" y="582"/>
                  </a:lnTo>
                  <a:lnTo>
                    <a:pt x="91" y="581"/>
                  </a:lnTo>
                  <a:lnTo>
                    <a:pt x="92" y="581"/>
                  </a:lnTo>
                  <a:lnTo>
                    <a:pt x="93" y="581"/>
                  </a:lnTo>
                  <a:lnTo>
                    <a:pt x="94" y="582"/>
                  </a:lnTo>
                  <a:lnTo>
                    <a:pt x="95" y="582"/>
                  </a:lnTo>
                  <a:lnTo>
                    <a:pt x="97" y="583"/>
                  </a:lnTo>
                  <a:lnTo>
                    <a:pt x="99" y="583"/>
                  </a:lnTo>
                  <a:lnTo>
                    <a:pt x="101" y="585"/>
                  </a:lnTo>
                  <a:lnTo>
                    <a:pt x="104" y="586"/>
                  </a:lnTo>
                  <a:lnTo>
                    <a:pt x="106" y="587"/>
                  </a:lnTo>
                  <a:lnTo>
                    <a:pt x="109" y="588"/>
                  </a:lnTo>
                  <a:lnTo>
                    <a:pt x="112" y="589"/>
                  </a:lnTo>
                  <a:lnTo>
                    <a:pt x="114" y="590"/>
                  </a:lnTo>
                  <a:lnTo>
                    <a:pt x="117" y="591"/>
                  </a:lnTo>
                  <a:lnTo>
                    <a:pt x="120" y="592"/>
                  </a:lnTo>
                  <a:lnTo>
                    <a:pt x="123" y="593"/>
                  </a:lnTo>
                  <a:lnTo>
                    <a:pt x="125" y="593"/>
                  </a:lnTo>
                  <a:lnTo>
                    <a:pt x="128" y="594"/>
                  </a:lnTo>
                  <a:lnTo>
                    <a:pt x="131" y="594"/>
                  </a:lnTo>
                  <a:lnTo>
                    <a:pt x="134" y="595"/>
                  </a:lnTo>
                  <a:lnTo>
                    <a:pt x="137" y="595"/>
                  </a:lnTo>
                  <a:lnTo>
                    <a:pt x="140" y="595"/>
                  </a:lnTo>
                  <a:lnTo>
                    <a:pt x="142" y="595"/>
                  </a:lnTo>
                  <a:lnTo>
                    <a:pt x="145" y="595"/>
                  </a:lnTo>
                  <a:lnTo>
                    <a:pt x="148" y="595"/>
                  </a:lnTo>
                  <a:lnTo>
                    <a:pt x="151" y="595"/>
                  </a:lnTo>
                  <a:lnTo>
                    <a:pt x="153" y="594"/>
                  </a:lnTo>
                  <a:lnTo>
                    <a:pt x="155" y="594"/>
                  </a:lnTo>
                  <a:lnTo>
                    <a:pt x="157" y="594"/>
                  </a:lnTo>
                  <a:lnTo>
                    <a:pt x="158" y="594"/>
                  </a:lnTo>
                  <a:lnTo>
                    <a:pt x="159" y="594"/>
                  </a:lnTo>
                  <a:lnTo>
                    <a:pt x="160" y="594"/>
                  </a:lnTo>
                  <a:lnTo>
                    <a:pt x="159" y="594"/>
                  </a:lnTo>
                  <a:lnTo>
                    <a:pt x="158" y="594"/>
                  </a:lnTo>
                  <a:lnTo>
                    <a:pt x="157" y="594"/>
                  </a:lnTo>
                  <a:lnTo>
                    <a:pt x="155" y="594"/>
                  </a:lnTo>
                  <a:lnTo>
                    <a:pt x="153" y="594"/>
                  </a:lnTo>
                  <a:lnTo>
                    <a:pt x="151" y="595"/>
                  </a:lnTo>
                  <a:lnTo>
                    <a:pt x="148" y="595"/>
                  </a:lnTo>
                  <a:lnTo>
                    <a:pt x="145" y="595"/>
                  </a:lnTo>
                  <a:lnTo>
                    <a:pt x="142" y="595"/>
                  </a:lnTo>
                  <a:lnTo>
                    <a:pt x="140" y="595"/>
                  </a:lnTo>
                  <a:lnTo>
                    <a:pt x="137" y="595"/>
                  </a:lnTo>
                  <a:lnTo>
                    <a:pt x="134" y="595"/>
                  </a:lnTo>
                  <a:lnTo>
                    <a:pt x="131" y="594"/>
                  </a:lnTo>
                  <a:lnTo>
                    <a:pt x="128" y="594"/>
                  </a:lnTo>
                  <a:lnTo>
                    <a:pt x="125" y="593"/>
                  </a:lnTo>
                  <a:lnTo>
                    <a:pt x="123" y="593"/>
                  </a:lnTo>
                  <a:lnTo>
                    <a:pt x="120" y="592"/>
                  </a:lnTo>
                  <a:lnTo>
                    <a:pt x="117" y="591"/>
                  </a:lnTo>
                  <a:lnTo>
                    <a:pt x="114" y="590"/>
                  </a:lnTo>
                  <a:lnTo>
                    <a:pt x="112" y="589"/>
                  </a:lnTo>
                  <a:lnTo>
                    <a:pt x="109" y="588"/>
                  </a:lnTo>
                  <a:lnTo>
                    <a:pt x="106" y="587"/>
                  </a:lnTo>
                  <a:lnTo>
                    <a:pt x="104" y="586"/>
                  </a:lnTo>
                  <a:lnTo>
                    <a:pt x="101" y="584"/>
                  </a:lnTo>
                  <a:lnTo>
                    <a:pt x="99" y="583"/>
                  </a:lnTo>
                  <a:lnTo>
                    <a:pt x="96" y="582"/>
                  </a:lnTo>
                  <a:lnTo>
                    <a:pt x="93" y="580"/>
                  </a:lnTo>
                  <a:lnTo>
                    <a:pt x="91" y="579"/>
                  </a:lnTo>
                  <a:lnTo>
                    <a:pt x="88" y="577"/>
                  </a:lnTo>
                  <a:lnTo>
                    <a:pt x="86" y="576"/>
                  </a:lnTo>
                  <a:lnTo>
                    <a:pt x="83" y="574"/>
                  </a:lnTo>
                  <a:lnTo>
                    <a:pt x="80" y="573"/>
                  </a:lnTo>
                  <a:lnTo>
                    <a:pt x="78" y="571"/>
                  </a:lnTo>
                  <a:lnTo>
                    <a:pt x="75" y="570"/>
                  </a:lnTo>
                  <a:lnTo>
                    <a:pt x="73" y="568"/>
                  </a:lnTo>
                  <a:lnTo>
                    <a:pt x="70" y="567"/>
                  </a:lnTo>
                  <a:lnTo>
                    <a:pt x="68" y="565"/>
                  </a:lnTo>
                  <a:lnTo>
                    <a:pt x="65" y="563"/>
                  </a:lnTo>
                  <a:lnTo>
                    <a:pt x="63" y="562"/>
                  </a:lnTo>
                  <a:lnTo>
                    <a:pt x="60" y="560"/>
                  </a:lnTo>
                  <a:lnTo>
                    <a:pt x="57" y="558"/>
                  </a:lnTo>
                  <a:lnTo>
                    <a:pt x="55" y="556"/>
                  </a:lnTo>
                  <a:lnTo>
                    <a:pt x="52" y="553"/>
                  </a:lnTo>
                  <a:lnTo>
                    <a:pt x="50" y="551"/>
                  </a:lnTo>
                  <a:lnTo>
                    <a:pt x="48" y="548"/>
                  </a:lnTo>
                  <a:lnTo>
                    <a:pt x="45" y="545"/>
                  </a:lnTo>
                  <a:lnTo>
                    <a:pt x="43" y="541"/>
                  </a:lnTo>
                  <a:lnTo>
                    <a:pt x="40" y="538"/>
                  </a:lnTo>
                  <a:lnTo>
                    <a:pt x="38" y="534"/>
                  </a:lnTo>
                  <a:lnTo>
                    <a:pt x="35" y="530"/>
                  </a:lnTo>
                  <a:lnTo>
                    <a:pt x="33" y="526"/>
                  </a:lnTo>
                  <a:lnTo>
                    <a:pt x="31" y="522"/>
                  </a:lnTo>
                  <a:lnTo>
                    <a:pt x="28" y="517"/>
                  </a:lnTo>
                  <a:lnTo>
                    <a:pt x="26" y="512"/>
                  </a:lnTo>
                  <a:lnTo>
                    <a:pt x="24" y="507"/>
                  </a:lnTo>
                  <a:lnTo>
                    <a:pt x="21" y="502"/>
                  </a:lnTo>
                  <a:lnTo>
                    <a:pt x="19" y="497"/>
                  </a:lnTo>
                  <a:lnTo>
                    <a:pt x="17" y="491"/>
                  </a:lnTo>
                  <a:lnTo>
                    <a:pt x="15" y="486"/>
                  </a:lnTo>
                  <a:lnTo>
                    <a:pt x="13" y="481"/>
                  </a:lnTo>
                  <a:lnTo>
                    <a:pt x="12" y="475"/>
                  </a:lnTo>
                  <a:lnTo>
                    <a:pt x="10" y="469"/>
                  </a:lnTo>
                  <a:lnTo>
                    <a:pt x="9" y="464"/>
                  </a:lnTo>
                  <a:lnTo>
                    <a:pt x="7" y="458"/>
                  </a:lnTo>
                  <a:lnTo>
                    <a:pt x="6" y="452"/>
                  </a:lnTo>
                  <a:lnTo>
                    <a:pt x="5" y="446"/>
                  </a:lnTo>
                  <a:lnTo>
                    <a:pt x="4" y="440"/>
                  </a:lnTo>
                  <a:lnTo>
                    <a:pt x="3" y="434"/>
                  </a:lnTo>
                  <a:lnTo>
                    <a:pt x="2" y="428"/>
                  </a:lnTo>
                  <a:lnTo>
                    <a:pt x="1" y="421"/>
                  </a:lnTo>
                  <a:lnTo>
                    <a:pt x="1" y="415"/>
                  </a:lnTo>
                  <a:lnTo>
                    <a:pt x="1" y="409"/>
                  </a:lnTo>
                  <a:lnTo>
                    <a:pt x="0" y="403"/>
                  </a:lnTo>
                  <a:lnTo>
                    <a:pt x="0" y="397"/>
                  </a:lnTo>
                  <a:lnTo>
                    <a:pt x="0" y="390"/>
                  </a:lnTo>
                  <a:lnTo>
                    <a:pt x="0" y="385"/>
                  </a:lnTo>
                  <a:lnTo>
                    <a:pt x="1" y="379"/>
                  </a:lnTo>
                  <a:lnTo>
                    <a:pt x="1" y="373"/>
                  </a:lnTo>
                  <a:lnTo>
                    <a:pt x="2" y="367"/>
                  </a:lnTo>
                  <a:lnTo>
                    <a:pt x="3" y="362"/>
                  </a:lnTo>
                  <a:lnTo>
                    <a:pt x="4" y="356"/>
                  </a:lnTo>
                  <a:lnTo>
                    <a:pt x="5" y="351"/>
                  </a:lnTo>
                  <a:lnTo>
                    <a:pt x="6" y="346"/>
                  </a:lnTo>
                  <a:lnTo>
                    <a:pt x="7" y="341"/>
                  </a:lnTo>
                  <a:lnTo>
                    <a:pt x="9" y="336"/>
                  </a:lnTo>
                  <a:lnTo>
                    <a:pt x="11" y="331"/>
                  </a:lnTo>
                  <a:lnTo>
                    <a:pt x="13" y="326"/>
                  </a:lnTo>
                  <a:lnTo>
                    <a:pt x="15" y="321"/>
                  </a:lnTo>
                  <a:lnTo>
                    <a:pt x="17" y="317"/>
                  </a:lnTo>
                  <a:lnTo>
                    <a:pt x="19" y="312"/>
                  </a:lnTo>
                  <a:lnTo>
                    <a:pt x="21" y="308"/>
                  </a:lnTo>
                  <a:lnTo>
                    <a:pt x="23" y="304"/>
                  </a:lnTo>
                  <a:lnTo>
                    <a:pt x="25" y="300"/>
                  </a:lnTo>
                  <a:lnTo>
                    <a:pt x="27" y="296"/>
                  </a:lnTo>
                  <a:lnTo>
                    <a:pt x="30" y="292"/>
                  </a:lnTo>
                  <a:lnTo>
                    <a:pt x="32" y="289"/>
                  </a:lnTo>
                  <a:lnTo>
                    <a:pt x="34" y="285"/>
                  </a:lnTo>
                  <a:lnTo>
                    <a:pt x="37" y="282"/>
                  </a:lnTo>
                  <a:lnTo>
                    <a:pt x="39" y="279"/>
                  </a:lnTo>
                  <a:lnTo>
                    <a:pt x="42" y="276"/>
                  </a:lnTo>
                  <a:lnTo>
                    <a:pt x="44" y="273"/>
                  </a:lnTo>
                  <a:lnTo>
                    <a:pt x="47" y="270"/>
                  </a:lnTo>
                  <a:lnTo>
                    <a:pt x="49" y="268"/>
                  </a:lnTo>
                  <a:close/>
                </a:path>
              </a:pathLst>
            </a:cu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42" name="TextBox 45"/>
            <p:cNvSpPr txBox="1">
              <a:spLocks noChangeArrowheads="1"/>
            </p:cNvSpPr>
            <p:nvPr/>
          </p:nvSpPr>
          <p:spPr bwMode="auto">
            <a:xfrm>
              <a:off x="2143108" y="3071810"/>
              <a:ext cx="1228716" cy="400110"/>
            </a:xfrm>
            <a:prstGeom prst="rect">
              <a:avLst/>
            </a:prstGeom>
            <a:noFill/>
            <a:ln w="9525">
              <a:noFill/>
              <a:miter lim="800000"/>
              <a:headEnd/>
              <a:tailEnd/>
            </a:ln>
          </p:spPr>
          <p:txBody>
            <a:bodyPr>
              <a:spAutoFit/>
            </a:bodyPr>
            <a:lstStyle/>
            <a:p>
              <a:pPr fontAlgn="auto">
                <a:spcBef>
                  <a:spcPts val="0"/>
                </a:spcBef>
                <a:spcAft>
                  <a:spcPts val="0"/>
                </a:spcAft>
                <a:defRPr/>
              </a:pPr>
              <a:r>
                <a:rPr lang="zh-CN" alt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信息服务</a:t>
              </a:r>
            </a:p>
          </p:txBody>
        </p:sp>
      </p:grpSp>
      <p:grpSp>
        <p:nvGrpSpPr>
          <p:cNvPr id="43" name="组合 26"/>
          <p:cNvGrpSpPr>
            <a:grpSpLocks/>
          </p:cNvGrpSpPr>
          <p:nvPr/>
        </p:nvGrpSpPr>
        <p:grpSpPr bwMode="auto">
          <a:xfrm>
            <a:off x="214313" y="3429000"/>
            <a:ext cx="1824037" cy="1141413"/>
            <a:chOff x="1857356" y="2714620"/>
            <a:chExt cx="1824038" cy="1141413"/>
          </a:xfrm>
        </p:grpSpPr>
        <p:sp>
          <p:nvSpPr>
            <p:cNvPr id="44" name="Freeform 11"/>
            <p:cNvSpPr>
              <a:spLocks/>
            </p:cNvSpPr>
            <p:nvPr/>
          </p:nvSpPr>
          <p:spPr bwMode="auto">
            <a:xfrm>
              <a:off x="1857356" y="2714620"/>
              <a:ext cx="1824038" cy="1141413"/>
            </a:xfrm>
            <a:custGeom>
              <a:avLst/>
              <a:gdLst>
                <a:gd name="T0" fmla="*/ 102 w 1149"/>
                <a:gd name="T1" fmla="*/ 167 h 719"/>
                <a:gd name="T2" fmla="*/ 175 w 1149"/>
                <a:gd name="T3" fmla="*/ 77 h 719"/>
                <a:gd name="T4" fmla="*/ 248 w 1149"/>
                <a:gd name="T5" fmla="*/ 68 h 719"/>
                <a:gd name="T6" fmla="*/ 292 w 1149"/>
                <a:gd name="T7" fmla="*/ 111 h 719"/>
                <a:gd name="T8" fmla="*/ 292 w 1149"/>
                <a:gd name="T9" fmla="*/ 105 h 719"/>
                <a:gd name="T10" fmla="*/ 335 w 1149"/>
                <a:gd name="T11" fmla="*/ 42 h 719"/>
                <a:gd name="T12" fmla="*/ 415 w 1149"/>
                <a:gd name="T13" fmla="*/ 5 h 719"/>
                <a:gd name="T14" fmla="*/ 505 w 1149"/>
                <a:gd name="T15" fmla="*/ 4 h 719"/>
                <a:gd name="T16" fmla="*/ 568 w 1149"/>
                <a:gd name="T17" fmla="*/ 25 h 719"/>
                <a:gd name="T18" fmla="*/ 597 w 1149"/>
                <a:gd name="T19" fmla="*/ 63 h 719"/>
                <a:gd name="T20" fmla="*/ 545 w 1149"/>
                <a:gd name="T21" fmla="*/ 80 h 719"/>
                <a:gd name="T22" fmla="*/ 510 w 1149"/>
                <a:gd name="T23" fmla="*/ 113 h 719"/>
                <a:gd name="T24" fmla="*/ 512 w 1149"/>
                <a:gd name="T25" fmla="*/ 110 h 719"/>
                <a:gd name="T26" fmla="*/ 550 w 1149"/>
                <a:gd name="T27" fmla="*/ 77 h 719"/>
                <a:gd name="T28" fmla="*/ 617 w 1149"/>
                <a:gd name="T29" fmla="*/ 68 h 719"/>
                <a:gd name="T30" fmla="*/ 679 w 1149"/>
                <a:gd name="T31" fmla="*/ 77 h 719"/>
                <a:gd name="T32" fmla="*/ 682 w 1149"/>
                <a:gd name="T33" fmla="*/ 112 h 719"/>
                <a:gd name="T34" fmla="*/ 706 w 1149"/>
                <a:gd name="T35" fmla="*/ 88 h 719"/>
                <a:gd name="T36" fmla="*/ 779 w 1149"/>
                <a:gd name="T37" fmla="*/ 67 h 719"/>
                <a:gd name="T38" fmla="*/ 842 w 1149"/>
                <a:gd name="T39" fmla="*/ 94 h 719"/>
                <a:gd name="T40" fmla="*/ 873 w 1149"/>
                <a:gd name="T41" fmla="*/ 136 h 719"/>
                <a:gd name="T42" fmla="*/ 894 w 1149"/>
                <a:gd name="T43" fmla="*/ 177 h 719"/>
                <a:gd name="T44" fmla="*/ 888 w 1149"/>
                <a:gd name="T45" fmla="*/ 139 h 719"/>
                <a:gd name="T46" fmla="*/ 937 w 1149"/>
                <a:gd name="T47" fmla="*/ 103 h 719"/>
                <a:gd name="T48" fmla="*/ 1012 w 1149"/>
                <a:gd name="T49" fmla="*/ 104 h 719"/>
                <a:gd name="T50" fmla="*/ 1075 w 1149"/>
                <a:gd name="T51" fmla="*/ 132 h 719"/>
                <a:gd name="T52" fmla="*/ 1115 w 1149"/>
                <a:gd name="T53" fmla="*/ 179 h 719"/>
                <a:gd name="T54" fmla="*/ 1148 w 1149"/>
                <a:gd name="T55" fmla="*/ 259 h 719"/>
                <a:gd name="T56" fmla="*/ 1137 w 1149"/>
                <a:gd name="T57" fmla="*/ 324 h 719"/>
                <a:gd name="T58" fmla="*/ 1109 w 1149"/>
                <a:gd name="T59" fmla="*/ 349 h 719"/>
                <a:gd name="T60" fmla="*/ 1082 w 1149"/>
                <a:gd name="T61" fmla="*/ 325 h 719"/>
                <a:gd name="T62" fmla="*/ 1122 w 1149"/>
                <a:gd name="T63" fmla="*/ 399 h 719"/>
                <a:gd name="T64" fmla="*/ 1122 w 1149"/>
                <a:gd name="T65" fmla="*/ 503 h 719"/>
                <a:gd name="T66" fmla="*/ 1081 w 1149"/>
                <a:gd name="T67" fmla="*/ 574 h 719"/>
                <a:gd name="T68" fmla="*/ 1012 w 1149"/>
                <a:gd name="T69" fmla="*/ 619 h 719"/>
                <a:gd name="T70" fmla="*/ 940 w 1149"/>
                <a:gd name="T71" fmla="*/ 637 h 719"/>
                <a:gd name="T72" fmla="*/ 944 w 1149"/>
                <a:gd name="T73" fmla="*/ 638 h 719"/>
                <a:gd name="T74" fmla="*/ 930 w 1149"/>
                <a:gd name="T75" fmla="*/ 673 h 719"/>
                <a:gd name="T76" fmla="*/ 863 w 1149"/>
                <a:gd name="T77" fmla="*/ 716 h 719"/>
                <a:gd name="T78" fmla="*/ 803 w 1149"/>
                <a:gd name="T79" fmla="*/ 709 h 719"/>
                <a:gd name="T80" fmla="*/ 755 w 1149"/>
                <a:gd name="T81" fmla="*/ 665 h 719"/>
                <a:gd name="T82" fmla="*/ 768 w 1149"/>
                <a:gd name="T83" fmla="*/ 627 h 719"/>
                <a:gd name="T84" fmla="*/ 732 w 1149"/>
                <a:gd name="T85" fmla="*/ 657 h 719"/>
                <a:gd name="T86" fmla="*/ 653 w 1149"/>
                <a:gd name="T87" fmla="*/ 695 h 719"/>
                <a:gd name="T88" fmla="*/ 569 w 1149"/>
                <a:gd name="T89" fmla="*/ 700 h 719"/>
                <a:gd name="T90" fmla="*/ 515 w 1149"/>
                <a:gd name="T91" fmla="*/ 658 h 719"/>
                <a:gd name="T92" fmla="*/ 530 w 1149"/>
                <a:gd name="T93" fmla="*/ 697 h 719"/>
                <a:gd name="T94" fmla="*/ 436 w 1149"/>
                <a:gd name="T95" fmla="*/ 700 h 719"/>
                <a:gd name="T96" fmla="*/ 349 w 1149"/>
                <a:gd name="T97" fmla="*/ 668 h 719"/>
                <a:gd name="T98" fmla="*/ 298 w 1149"/>
                <a:gd name="T99" fmla="*/ 607 h 719"/>
                <a:gd name="T100" fmla="*/ 292 w 1149"/>
                <a:gd name="T101" fmla="*/ 578 h 719"/>
                <a:gd name="T102" fmla="*/ 276 w 1149"/>
                <a:gd name="T103" fmla="*/ 619 h 719"/>
                <a:gd name="T104" fmla="*/ 210 w 1149"/>
                <a:gd name="T105" fmla="*/ 649 h 719"/>
                <a:gd name="T106" fmla="*/ 146 w 1149"/>
                <a:gd name="T107" fmla="*/ 637 h 719"/>
                <a:gd name="T108" fmla="*/ 103 w 1149"/>
                <a:gd name="T109" fmla="*/ 599 h 719"/>
                <a:gd name="T110" fmla="*/ 101 w 1149"/>
                <a:gd name="T111" fmla="*/ 585 h 719"/>
                <a:gd name="T112" fmla="*/ 155 w 1149"/>
                <a:gd name="T113" fmla="*/ 594 h 719"/>
                <a:gd name="T114" fmla="*/ 128 w 1149"/>
                <a:gd name="T115" fmla="*/ 594 h 719"/>
                <a:gd name="T116" fmla="*/ 75 w 1149"/>
                <a:gd name="T117" fmla="*/ 570 h 719"/>
                <a:gd name="T118" fmla="*/ 26 w 1149"/>
                <a:gd name="T119" fmla="*/ 512 h 719"/>
                <a:gd name="T120" fmla="*/ 0 w 1149"/>
                <a:gd name="T121" fmla="*/ 397 h 719"/>
                <a:gd name="T122" fmla="*/ 27 w 1149"/>
                <a:gd name="T123" fmla="*/ 296 h 7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9"/>
                <a:gd name="T187" fmla="*/ 0 h 719"/>
                <a:gd name="T188" fmla="*/ 1149 w 1149"/>
                <a:gd name="T189" fmla="*/ 719 h 7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9" h="719">
                  <a:moveTo>
                    <a:pt x="49" y="268"/>
                  </a:moveTo>
                  <a:lnTo>
                    <a:pt x="52" y="265"/>
                  </a:lnTo>
                  <a:lnTo>
                    <a:pt x="55" y="262"/>
                  </a:lnTo>
                  <a:lnTo>
                    <a:pt x="57" y="259"/>
                  </a:lnTo>
                  <a:lnTo>
                    <a:pt x="60" y="255"/>
                  </a:lnTo>
                  <a:lnTo>
                    <a:pt x="63" y="252"/>
                  </a:lnTo>
                  <a:lnTo>
                    <a:pt x="65" y="247"/>
                  </a:lnTo>
                  <a:lnTo>
                    <a:pt x="68" y="243"/>
                  </a:lnTo>
                  <a:lnTo>
                    <a:pt x="71" y="238"/>
                  </a:lnTo>
                  <a:lnTo>
                    <a:pt x="73" y="233"/>
                  </a:lnTo>
                  <a:lnTo>
                    <a:pt x="76" y="228"/>
                  </a:lnTo>
                  <a:lnTo>
                    <a:pt x="79" y="222"/>
                  </a:lnTo>
                  <a:lnTo>
                    <a:pt x="82" y="216"/>
                  </a:lnTo>
                  <a:lnTo>
                    <a:pt x="84" y="209"/>
                  </a:lnTo>
                  <a:lnTo>
                    <a:pt x="87" y="203"/>
                  </a:lnTo>
                  <a:lnTo>
                    <a:pt x="90" y="196"/>
                  </a:lnTo>
                  <a:lnTo>
                    <a:pt x="93" y="188"/>
                  </a:lnTo>
                  <a:lnTo>
                    <a:pt x="96" y="181"/>
                  </a:lnTo>
                  <a:lnTo>
                    <a:pt x="99" y="174"/>
                  </a:lnTo>
                  <a:lnTo>
                    <a:pt x="102" y="167"/>
                  </a:lnTo>
                  <a:lnTo>
                    <a:pt x="105" y="160"/>
                  </a:lnTo>
                  <a:lnTo>
                    <a:pt x="108" y="154"/>
                  </a:lnTo>
                  <a:lnTo>
                    <a:pt x="111" y="148"/>
                  </a:lnTo>
                  <a:lnTo>
                    <a:pt x="114" y="142"/>
                  </a:lnTo>
                  <a:lnTo>
                    <a:pt x="118" y="136"/>
                  </a:lnTo>
                  <a:lnTo>
                    <a:pt x="121" y="130"/>
                  </a:lnTo>
                  <a:lnTo>
                    <a:pt x="125" y="125"/>
                  </a:lnTo>
                  <a:lnTo>
                    <a:pt x="128" y="120"/>
                  </a:lnTo>
                  <a:lnTo>
                    <a:pt x="132" y="115"/>
                  </a:lnTo>
                  <a:lnTo>
                    <a:pt x="136" y="110"/>
                  </a:lnTo>
                  <a:lnTo>
                    <a:pt x="140" y="106"/>
                  </a:lnTo>
                  <a:lnTo>
                    <a:pt x="144" y="102"/>
                  </a:lnTo>
                  <a:lnTo>
                    <a:pt x="147" y="98"/>
                  </a:lnTo>
                  <a:lnTo>
                    <a:pt x="151" y="94"/>
                  </a:lnTo>
                  <a:lnTo>
                    <a:pt x="155" y="91"/>
                  </a:lnTo>
                  <a:lnTo>
                    <a:pt x="159" y="88"/>
                  </a:lnTo>
                  <a:lnTo>
                    <a:pt x="163" y="85"/>
                  </a:lnTo>
                  <a:lnTo>
                    <a:pt x="167" y="82"/>
                  </a:lnTo>
                  <a:lnTo>
                    <a:pt x="171" y="79"/>
                  </a:lnTo>
                  <a:lnTo>
                    <a:pt x="175" y="77"/>
                  </a:lnTo>
                  <a:lnTo>
                    <a:pt x="179" y="74"/>
                  </a:lnTo>
                  <a:lnTo>
                    <a:pt x="183" y="72"/>
                  </a:lnTo>
                  <a:lnTo>
                    <a:pt x="186" y="71"/>
                  </a:lnTo>
                  <a:lnTo>
                    <a:pt x="190" y="69"/>
                  </a:lnTo>
                  <a:lnTo>
                    <a:pt x="194" y="68"/>
                  </a:lnTo>
                  <a:lnTo>
                    <a:pt x="198" y="66"/>
                  </a:lnTo>
                  <a:lnTo>
                    <a:pt x="202" y="65"/>
                  </a:lnTo>
                  <a:lnTo>
                    <a:pt x="205" y="65"/>
                  </a:lnTo>
                  <a:lnTo>
                    <a:pt x="209" y="64"/>
                  </a:lnTo>
                  <a:lnTo>
                    <a:pt x="213" y="64"/>
                  </a:lnTo>
                  <a:lnTo>
                    <a:pt x="216" y="64"/>
                  </a:lnTo>
                  <a:lnTo>
                    <a:pt x="220" y="63"/>
                  </a:lnTo>
                  <a:lnTo>
                    <a:pt x="224" y="64"/>
                  </a:lnTo>
                  <a:lnTo>
                    <a:pt x="227" y="64"/>
                  </a:lnTo>
                  <a:lnTo>
                    <a:pt x="231" y="64"/>
                  </a:lnTo>
                  <a:lnTo>
                    <a:pt x="234" y="65"/>
                  </a:lnTo>
                  <a:lnTo>
                    <a:pt x="238" y="65"/>
                  </a:lnTo>
                  <a:lnTo>
                    <a:pt x="241" y="66"/>
                  </a:lnTo>
                  <a:lnTo>
                    <a:pt x="245" y="67"/>
                  </a:lnTo>
                  <a:lnTo>
                    <a:pt x="248" y="68"/>
                  </a:lnTo>
                  <a:lnTo>
                    <a:pt x="252" y="70"/>
                  </a:lnTo>
                  <a:lnTo>
                    <a:pt x="255" y="71"/>
                  </a:lnTo>
                  <a:lnTo>
                    <a:pt x="258" y="73"/>
                  </a:lnTo>
                  <a:lnTo>
                    <a:pt x="262" y="75"/>
                  </a:lnTo>
                  <a:lnTo>
                    <a:pt x="265" y="77"/>
                  </a:lnTo>
                  <a:lnTo>
                    <a:pt x="268" y="79"/>
                  </a:lnTo>
                  <a:lnTo>
                    <a:pt x="271" y="81"/>
                  </a:lnTo>
                  <a:lnTo>
                    <a:pt x="274" y="83"/>
                  </a:lnTo>
                  <a:lnTo>
                    <a:pt x="277" y="85"/>
                  </a:lnTo>
                  <a:lnTo>
                    <a:pt x="279" y="87"/>
                  </a:lnTo>
                  <a:lnTo>
                    <a:pt x="281" y="89"/>
                  </a:lnTo>
                  <a:lnTo>
                    <a:pt x="283" y="92"/>
                  </a:lnTo>
                  <a:lnTo>
                    <a:pt x="285" y="94"/>
                  </a:lnTo>
                  <a:lnTo>
                    <a:pt x="287" y="96"/>
                  </a:lnTo>
                  <a:lnTo>
                    <a:pt x="288" y="98"/>
                  </a:lnTo>
                  <a:lnTo>
                    <a:pt x="289" y="101"/>
                  </a:lnTo>
                  <a:lnTo>
                    <a:pt x="290" y="103"/>
                  </a:lnTo>
                  <a:lnTo>
                    <a:pt x="291" y="106"/>
                  </a:lnTo>
                  <a:lnTo>
                    <a:pt x="291" y="108"/>
                  </a:lnTo>
                  <a:lnTo>
                    <a:pt x="292" y="111"/>
                  </a:lnTo>
                  <a:lnTo>
                    <a:pt x="292" y="113"/>
                  </a:lnTo>
                  <a:lnTo>
                    <a:pt x="292" y="116"/>
                  </a:lnTo>
                  <a:lnTo>
                    <a:pt x="292" y="118"/>
                  </a:lnTo>
                  <a:lnTo>
                    <a:pt x="292" y="119"/>
                  </a:lnTo>
                  <a:lnTo>
                    <a:pt x="292" y="121"/>
                  </a:lnTo>
                  <a:lnTo>
                    <a:pt x="292" y="122"/>
                  </a:lnTo>
                  <a:lnTo>
                    <a:pt x="292" y="123"/>
                  </a:lnTo>
                  <a:lnTo>
                    <a:pt x="292" y="124"/>
                  </a:lnTo>
                  <a:lnTo>
                    <a:pt x="292" y="123"/>
                  </a:lnTo>
                  <a:lnTo>
                    <a:pt x="292" y="122"/>
                  </a:lnTo>
                  <a:lnTo>
                    <a:pt x="292" y="121"/>
                  </a:lnTo>
                  <a:lnTo>
                    <a:pt x="292" y="119"/>
                  </a:lnTo>
                  <a:lnTo>
                    <a:pt x="292" y="118"/>
                  </a:lnTo>
                  <a:lnTo>
                    <a:pt x="292" y="116"/>
                  </a:lnTo>
                  <a:lnTo>
                    <a:pt x="292" y="113"/>
                  </a:lnTo>
                  <a:lnTo>
                    <a:pt x="292" y="111"/>
                  </a:lnTo>
                  <a:lnTo>
                    <a:pt x="292" y="108"/>
                  </a:lnTo>
                  <a:lnTo>
                    <a:pt x="292" y="105"/>
                  </a:lnTo>
                  <a:lnTo>
                    <a:pt x="293" y="102"/>
                  </a:lnTo>
                  <a:lnTo>
                    <a:pt x="294" y="100"/>
                  </a:lnTo>
                  <a:lnTo>
                    <a:pt x="295" y="97"/>
                  </a:lnTo>
                  <a:lnTo>
                    <a:pt x="296" y="94"/>
                  </a:lnTo>
                  <a:lnTo>
                    <a:pt x="297" y="91"/>
                  </a:lnTo>
                  <a:lnTo>
                    <a:pt x="299" y="88"/>
                  </a:lnTo>
                  <a:lnTo>
                    <a:pt x="300" y="84"/>
                  </a:lnTo>
                  <a:lnTo>
                    <a:pt x="302" y="81"/>
                  </a:lnTo>
                  <a:lnTo>
                    <a:pt x="304" y="78"/>
                  </a:lnTo>
                  <a:lnTo>
                    <a:pt x="306" y="75"/>
                  </a:lnTo>
                  <a:lnTo>
                    <a:pt x="308" y="71"/>
                  </a:lnTo>
                  <a:lnTo>
                    <a:pt x="311" y="68"/>
                  </a:lnTo>
                  <a:lnTo>
                    <a:pt x="313" y="64"/>
                  </a:lnTo>
                  <a:lnTo>
                    <a:pt x="316" y="61"/>
                  </a:lnTo>
                  <a:lnTo>
                    <a:pt x="319" y="57"/>
                  </a:lnTo>
                  <a:lnTo>
                    <a:pt x="322" y="54"/>
                  </a:lnTo>
                  <a:lnTo>
                    <a:pt x="325" y="51"/>
                  </a:lnTo>
                  <a:lnTo>
                    <a:pt x="328" y="48"/>
                  </a:lnTo>
                  <a:lnTo>
                    <a:pt x="331" y="45"/>
                  </a:lnTo>
                  <a:lnTo>
                    <a:pt x="335" y="42"/>
                  </a:lnTo>
                  <a:lnTo>
                    <a:pt x="338" y="39"/>
                  </a:lnTo>
                  <a:lnTo>
                    <a:pt x="341" y="36"/>
                  </a:lnTo>
                  <a:lnTo>
                    <a:pt x="345" y="34"/>
                  </a:lnTo>
                  <a:lnTo>
                    <a:pt x="348" y="31"/>
                  </a:lnTo>
                  <a:lnTo>
                    <a:pt x="352" y="29"/>
                  </a:lnTo>
                  <a:lnTo>
                    <a:pt x="356" y="27"/>
                  </a:lnTo>
                  <a:lnTo>
                    <a:pt x="359" y="24"/>
                  </a:lnTo>
                  <a:lnTo>
                    <a:pt x="363" y="22"/>
                  </a:lnTo>
                  <a:lnTo>
                    <a:pt x="367" y="20"/>
                  </a:lnTo>
                  <a:lnTo>
                    <a:pt x="371" y="18"/>
                  </a:lnTo>
                  <a:lnTo>
                    <a:pt x="375" y="17"/>
                  </a:lnTo>
                  <a:lnTo>
                    <a:pt x="380" y="15"/>
                  </a:lnTo>
                  <a:lnTo>
                    <a:pt x="384" y="13"/>
                  </a:lnTo>
                  <a:lnTo>
                    <a:pt x="388" y="12"/>
                  </a:lnTo>
                  <a:lnTo>
                    <a:pt x="392" y="11"/>
                  </a:lnTo>
                  <a:lnTo>
                    <a:pt x="397" y="9"/>
                  </a:lnTo>
                  <a:lnTo>
                    <a:pt x="401" y="8"/>
                  </a:lnTo>
                  <a:lnTo>
                    <a:pt x="406" y="7"/>
                  </a:lnTo>
                  <a:lnTo>
                    <a:pt x="410" y="6"/>
                  </a:lnTo>
                  <a:lnTo>
                    <a:pt x="415" y="5"/>
                  </a:lnTo>
                  <a:lnTo>
                    <a:pt x="420" y="4"/>
                  </a:lnTo>
                  <a:lnTo>
                    <a:pt x="424" y="3"/>
                  </a:lnTo>
                  <a:lnTo>
                    <a:pt x="429" y="3"/>
                  </a:lnTo>
                  <a:lnTo>
                    <a:pt x="434" y="2"/>
                  </a:lnTo>
                  <a:lnTo>
                    <a:pt x="439" y="2"/>
                  </a:lnTo>
                  <a:lnTo>
                    <a:pt x="444" y="1"/>
                  </a:lnTo>
                  <a:lnTo>
                    <a:pt x="449" y="1"/>
                  </a:lnTo>
                  <a:lnTo>
                    <a:pt x="454" y="1"/>
                  </a:lnTo>
                  <a:lnTo>
                    <a:pt x="458" y="0"/>
                  </a:lnTo>
                  <a:lnTo>
                    <a:pt x="463" y="0"/>
                  </a:lnTo>
                  <a:lnTo>
                    <a:pt x="467" y="0"/>
                  </a:lnTo>
                  <a:lnTo>
                    <a:pt x="472" y="0"/>
                  </a:lnTo>
                  <a:lnTo>
                    <a:pt x="476" y="0"/>
                  </a:lnTo>
                  <a:lnTo>
                    <a:pt x="481" y="1"/>
                  </a:lnTo>
                  <a:lnTo>
                    <a:pt x="485" y="1"/>
                  </a:lnTo>
                  <a:lnTo>
                    <a:pt x="489" y="1"/>
                  </a:lnTo>
                  <a:lnTo>
                    <a:pt x="493" y="2"/>
                  </a:lnTo>
                  <a:lnTo>
                    <a:pt x="497" y="2"/>
                  </a:lnTo>
                  <a:lnTo>
                    <a:pt x="501" y="3"/>
                  </a:lnTo>
                  <a:lnTo>
                    <a:pt x="505" y="4"/>
                  </a:lnTo>
                  <a:lnTo>
                    <a:pt x="509" y="4"/>
                  </a:lnTo>
                  <a:lnTo>
                    <a:pt x="513" y="5"/>
                  </a:lnTo>
                  <a:lnTo>
                    <a:pt x="517" y="6"/>
                  </a:lnTo>
                  <a:lnTo>
                    <a:pt x="520" y="7"/>
                  </a:lnTo>
                  <a:lnTo>
                    <a:pt x="524" y="8"/>
                  </a:lnTo>
                  <a:lnTo>
                    <a:pt x="527" y="9"/>
                  </a:lnTo>
                  <a:lnTo>
                    <a:pt x="531" y="10"/>
                  </a:lnTo>
                  <a:lnTo>
                    <a:pt x="534" y="11"/>
                  </a:lnTo>
                  <a:lnTo>
                    <a:pt x="537" y="12"/>
                  </a:lnTo>
                  <a:lnTo>
                    <a:pt x="540" y="13"/>
                  </a:lnTo>
                  <a:lnTo>
                    <a:pt x="543" y="14"/>
                  </a:lnTo>
                  <a:lnTo>
                    <a:pt x="546" y="15"/>
                  </a:lnTo>
                  <a:lnTo>
                    <a:pt x="549" y="16"/>
                  </a:lnTo>
                  <a:lnTo>
                    <a:pt x="552" y="17"/>
                  </a:lnTo>
                  <a:lnTo>
                    <a:pt x="555" y="19"/>
                  </a:lnTo>
                  <a:lnTo>
                    <a:pt x="558" y="20"/>
                  </a:lnTo>
                  <a:lnTo>
                    <a:pt x="561" y="21"/>
                  </a:lnTo>
                  <a:lnTo>
                    <a:pt x="563" y="23"/>
                  </a:lnTo>
                  <a:lnTo>
                    <a:pt x="566" y="24"/>
                  </a:lnTo>
                  <a:lnTo>
                    <a:pt x="568" y="25"/>
                  </a:lnTo>
                  <a:lnTo>
                    <a:pt x="571" y="27"/>
                  </a:lnTo>
                  <a:lnTo>
                    <a:pt x="573" y="29"/>
                  </a:lnTo>
                  <a:lnTo>
                    <a:pt x="575" y="30"/>
                  </a:lnTo>
                  <a:lnTo>
                    <a:pt x="577" y="32"/>
                  </a:lnTo>
                  <a:lnTo>
                    <a:pt x="579" y="34"/>
                  </a:lnTo>
                  <a:lnTo>
                    <a:pt x="582" y="36"/>
                  </a:lnTo>
                  <a:lnTo>
                    <a:pt x="584" y="37"/>
                  </a:lnTo>
                  <a:lnTo>
                    <a:pt x="585" y="39"/>
                  </a:lnTo>
                  <a:lnTo>
                    <a:pt x="587" y="41"/>
                  </a:lnTo>
                  <a:lnTo>
                    <a:pt x="589" y="43"/>
                  </a:lnTo>
                  <a:lnTo>
                    <a:pt x="591" y="45"/>
                  </a:lnTo>
                  <a:lnTo>
                    <a:pt x="592" y="48"/>
                  </a:lnTo>
                  <a:lnTo>
                    <a:pt x="594" y="50"/>
                  </a:lnTo>
                  <a:lnTo>
                    <a:pt x="595" y="52"/>
                  </a:lnTo>
                  <a:lnTo>
                    <a:pt x="597" y="54"/>
                  </a:lnTo>
                  <a:lnTo>
                    <a:pt x="597" y="56"/>
                  </a:lnTo>
                  <a:lnTo>
                    <a:pt x="598" y="58"/>
                  </a:lnTo>
                  <a:lnTo>
                    <a:pt x="598" y="59"/>
                  </a:lnTo>
                  <a:lnTo>
                    <a:pt x="598" y="61"/>
                  </a:lnTo>
                  <a:lnTo>
                    <a:pt x="597" y="63"/>
                  </a:lnTo>
                  <a:lnTo>
                    <a:pt x="596" y="64"/>
                  </a:lnTo>
                  <a:lnTo>
                    <a:pt x="595" y="65"/>
                  </a:lnTo>
                  <a:lnTo>
                    <a:pt x="594" y="66"/>
                  </a:lnTo>
                  <a:lnTo>
                    <a:pt x="592" y="67"/>
                  </a:lnTo>
                  <a:lnTo>
                    <a:pt x="590" y="68"/>
                  </a:lnTo>
                  <a:lnTo>
                    <a:pt x="588" y="69"/>
                  </a:lnTo>
                  <a:lnTo>
                    <a:pt x="585" y="69"/>
                  </a:lnTo>
                  <a:lnTo>
                    <a:pt x="582" y="70"/>
                  </a:lnTo>
                  <a:lnTo>
                    <a:pt x="578" y="70"/>
                  </a:lnTo>
                  <a:lnTo>
                    <a:pt x="575" y="71"/>
                  </a:lnTo>
                  <a:lnTo>
                    <a:pt x="572" y="71"/>
                  </a:lnTo>
                  <a:lnTo>
                    <a:pt x="568" y="72"/>
                  </a:lnTo>
                  <a:lnTo>
                    <a:pt x="565" y="72"/>
                  </a:lnTo>
                  <a:lnTo>
                    <a:pt x="562" y="73"/>
                  </a:lnTo>
                  <a:lnTo>
                    <a:pt x="559" y="74"/>
                  </a:lnTo>
                  <a:lnTo>
                    <a:pt x="556" y="75"/>
                  </a:lnTo>
                  <a:lnTo>
                    <a:pt x="553" y="76"/>
                  </a:lnTo>
                  <a:lnTo>
                    <a:pt x="550" y="77"/>
                  </a:lnTo>
                  <a:lnTo>
                    <a:pt x="548" y="78"/>
                  </a:lnTo>
                  <a:lnTo>
                    <a:pt x="545" y="80"/>
                  </a:lnTo>
                  <a:lnTo>
                    <a:pt x="543" y="81"/>
                  </a:lnTo>
                  <a:lnTo>
                    <a:pt x="540" y="82"/>
                  </a:lnTo>
                  <a:lnTo>
                    <a:pt x="538" y="84"/>
                  </a:lnTo>
                  <a:lnTo>
                    <a:pt x="535" y="86"/>
                  </a:lnTo>
                  <a:lnTo>
                    <a:pt x="533" y="87"/>
                  </a:lnTo>
                  <a:lnTo>
                    <a:pt x="531" y="89"/>
                  </a:lnTo>
                  <a:lnTo>
                    <a:pt x="529" y="91"/>
                  </a:lnTo>
                  <a:lnTo>
                    <a:pt x="527" y="93"/>
                  </a:lnTo>
                  <a:lnTo>
                    <a:pt x="525" y="94"/>
                  </a:lnTo>
                  <a:lnTo>
                    <a:pt x="524" y="96"/>
                  </a:lnTo>
                  <a:lnTo>
                    <a:pt x="522" y="98"/>
                  </a:lnTo>
                  <a:lnTo>
                    <a:pt x="520" y="100"/>
                  </a:lnTo>
                  <a:lnTo>
                    <a:pt x="519" y="101"/>
                  </a:lnTo>
                  <a:lnTo>
                    <a:pt x="517" y="103"/>
                  </a:lnTo>
                  <a:lnTo>
                    <a:pt x="516" y="105"/>
                  </a:lnTo>
                  <a:lnTo>
                    <a:pt x="514" y="107"/>
                  </a:lnTo>
                  <a:lnTo>
                    <a:pt x="513" y="108"/>
                  </a:lnTo>
                  <a:lnTo>
                    <a:pt x="512" y="110"/>
                  </a:lnTo>
                  <a:lnTo>
                    <a:pt x="511" y="112"/>
                  </a:lnTo>
                  <a:lnTo>
                    <a:pt x="510" y="113"/>
                  </a:lnTo>
                  <a:lnTo>
                    <a:pt x="509" y="115"/>
                  </a:lnTo>
                  <a:lnTo>
                    <a:pt x="508" y="117"/>
                  </a:lnTo>
                  <a:lnTo>
                    <a:pt x="508" y="118"/>
                  </a:lnTo>
                  <a:lnTo>
                    <a:pt x="507" y="119"/>
                  </a:lnTo>
                  <a:lnTo>
                    <a:pt x="506" y="120"/>
                  </a:lnTo>
                  <a:lnTo>
                    <a:pt x="506" y="121"/>
                  </a:lnTo>
                  <a:lnTo>
                    <a:pt x="506" y="122"/>
                  </a:lnTo>
                  <a:lnTo>
                    <a:pt x="506" y="121"/>
                  </a:lnTo>
                  <a:lnTo>
                    <a:pt x="506" y="120"/>
                  </a:lnTo>
                  <a:lnTo>
                    <a:pt x="507" y="119"/>
                  </a:lnTo>
                  <a:lnTo>
                    <a:pt x="508" y="118"/>
                  </a:lnTo>
                  <a:lnTo>
                    <a:pt x="508" y="117"/>
                  </a:lnTo>
                  <a:lnTo>
                    <a:pt x="509" y="115"/>
                  </a:lnTo>
                  <a:lnTo>
                    <a:pt x="510" y="113"/>
                  </a:lnTo>
                  <a:lnTo>
                    <a:pt x="511" y="112"/>
                  </a:lnTo>
                  <a:lnTo>
                    <a:pt x="512" y="110"/>
                  </a:lnTo>
                  <a:lnTo>
                    <a:pt x="513" y="108"/>
                  </a:lnTo>
                  <a:lnTo>
                    <a:pt x="514" y="107"/>
                  </a:lnTo>
                  <a:lnTo>
                    <a:pt x="516" y="105"/>
                  </a:lnTo>
                  <a:lnTo>
                    <a:pt x="517" y="103"/>
                  </a:lnTo>
                  <a:lnTo>
                    <a:pt x="519" y="101"/>
                  </a:lnTo>
                  <a:lnTo>
                    <a:pt x="520" y="100"/>
                  </a:lnTo>
                  <a:lnTo>
                    <a:pt x="522" y="98"/>
                  </a:lnTo>
                  <a:lnTo>
                    <a:pt x="524" y="96"/>
                  </a:lnTo>
                  <a:lnTo>
                    <a:pt x="525" y="94"/>
                  </a:lnTo>
                  <a:lnTo>
                    <a:pt x="527" y="93"/>
                  </a:lnTo>
                  <a:lnTo>
                    <a:pt x="529" y="91"/>
                  </a:lnTo>
                  <a:lnTo>
                    <a:pt x="531" y="89"/>
                  </a:lnTo>
                  <a:lnTo>
                    <a:pt x="533" y="87"/>
                  </a:lnTo>
                  <a:lnTo>
                    <a:pt x="535" y="86"/>
                  </a:lnTo>
                  <a:lnTo>
                    <a:pt x="538" y="84"/>
                  </a:lnTo>
                  <a:lnTo>
                    <a:pt x="540" y="82"/>
                  </a:lnTo>
                  <a:lnTo>
                    <a:pt x="543" y="81"/>
                  </a:lnTo>
                  <a:lnTo>
                    <a:pt x="545" y="80"/>
                  </a:lnTo>
                  <a:lnTo>
                    <a:pt x="548" y="78"/>
                  </a:lnTo>
                  <a:lnTo>
                    <a:pt x="550" y="77"/>
                  </a:lnTo>
                  <a:lnTo>
                    <a:pt x="553" y="76"/>
                  </a:lnTo>
                  <a:lnTo>
                    <a:pt x="556" y="75"/>
                  </a:lnTo>
                  <a:lnTo>
                    <a:pt x="559" y="74"/>
                  </a:lnTo>
                  <a:lnTo>
                    <a:pt x="562" y="73"/>
                  </a:lnTo>
                  <a:lnTo>
                    <a:pt x="565" y="72"/>
                  </a:lnTo>
                  <a:lnTo>
                    <a:pt x="568" y="72"/>
                  </a:lnTo>
                  <a:lnTo>
                    <a:pt x="572" y="71"/>
                  </a:lnTo>
                  <a:lnTo>
                    <a:pt x="575" y="71"/>
                  </a:lnTo>
                  <a:lnTo>
                    <a:pt x="578" y="70"/>
                  </a:lnTo>
                  <a:lnTo>
                    <a:pt x="582" y="70"/>
                  </a:lnTo>
                  <a:lnTo>
                    <a:pt x="585" y="70"/>
                  </a:lnTo>
                  <a:lnTo>
                    <a:pt x="589" y="69"/>
                  </a:lnTo>
                  <a:lnTo>
                    <a:pt x="592" y="69"/>
                  </a:lnTo>
                  <a:lnTo>
                    <a:pt x="596" y="69"/>
                  </a:lnTo>
                  <a:lnTo>
                    <a:pt x="599" y="69"/>
                  </a:lnTo>
                  <a:lnTo>
                    <a:pt x="603" y="69"/>
                  </a:lnTo>
                  <a:lnTo>
                    <a:pt x="606" y="69"/>
                  </a:lnTo>
                  <a:lnTo>
                    <a:pt x="610" y="68"/>
                  </a:lnTo>
                  <a:lnTo>
                    <a:pt x="613" y="68"/>
                  </a:lnTo>
                  <a:lnTo>
                    <a:pt x="617" y="68"/>
                  </a:lnTo>
                  <a:lnTo>
                    <a:pt x="620" y="68"/>
                  </a:lnTo>
                  <a:lnTo>
                    <a:pt x="624" y="68"/>
                  </a:lnTo>
                  <a:lnTo>
                    <a:pt x="627" y="68"/>
                  </a:lnTo>
                  <a:lnTo>
                    <a:pt x="630" y="68"/>
                  </a:lnTo>
                  <a:lnTo>
                    <a:pt x="634" y="69"/>
                  </a:lnTo>
                  <a:lnTo>
                    <a:pt x="637" y="69"/>
                  </a:lnTo>
                  <a:lnTo>
                    <a:pt x="641" y="69"/>
                  </a:lnTo>
                  <a:lnTo>
                    <a:pt x="644" y="69"/>
                  </a:lnTo>
                  <a:lnTo>
                    <a:pt x="647" y="70"/>
                  </a:lnTo>
                  <a:lnTo>
                    <a:pt x="650" y="70"/>
                  </a:lnTo>
                  <a:lnTo>
                    <a:pt x="653" y="70"/>
                  </a:lnTo>
                  <a:lnTo>
                    <a:pt x="656" y="71"/>
                  </a:lnTo>
                  <a:lnTo>
                    <a:pt x="660" y="71"/>
                  </a:lnTo>
                  <a:lnTo>
                    <a:pt x="663" y="72"/>
                  </a:lnTo>
                  <a:lnTo>
                    <a:pt x="665" y="73"/>
                  </a:lnTo>
                  <a:lnTo>
                    <a:pt x="668" y="74"/>
                  </a:lnTo>
                  <a:lnTo>
                    <a:pt x="671" y="74"/>
                  </a:lnTo>
                  <a:lnTo>
                    <a:pt x="674" y="75"/>
                  </a:lnTo>
                  <a:lnTo>
                    <a:pt x="677" y="76"/>
                  </a:lnTo>
                  <a:lnTo>
                    <a:pt x="679" y="77"/>
                  </a:lnTo>
                  <a:lnTo>
                    <a:pt x="682" y="78"/>
                  </a:lnTo>
                  <a:lnTo>
                    <a:pt x="685" y="80"/>
                  </a:lnTo>
                  <a:lnTo>
                    <a:pt x="687" y="81"/>
                  </a:lnTo>
                  <a:lnTo>
                    <a:pt x="689" y="82"/>
                  </a:lnTo>
                  <a:lnTo>
                    <a:pt x="690" y="83"/>
                  </a:lnTo>
                  <a:lnTo>
                    <a:pt x="692" y="85"/>
                  </a:lnTo>
                  <a:lnTo>
                    <a:pt x="693" y="86"/>
                  </a:lnTo>
                  <a:lnTo>
                    <a:pt x="693" y="88"/>
                  </a:lnTo>
                  <a:lnTo>
                    <a:pt x="694" y="90"/>
                  </a:lnTo>
                  <a:lnTo>
                    <a:pt x="694" y="92"/>
                  </a:lnTo>
                  <a:lnTo>
                    <a:pt x="694" y="93"/>
                  </a:lnTo>
                  <a:lnTo>
                    <a:pt x="693" y="95"/>
                  </a:lnTo>
                  <a:lnTo>
                    <a:pt x="693" y="97"/>
                  </a:lnTo>
                  <a:lnTo>
                    <a:pt x="692" y="99"/>
                  </a:lnTo>
                  <a:lnTo>
                    <a:pt x="690" y="102"/>
                  </a:lnTo>
                  <a:lnTo>
                    <a:pt x="689" y="104"/>
                  </a:lnTo>
                  <a:lnTo>
                    <a:pt x="687" y="106"/>
                  </a:lnTo>
                  <a:lnTo>
                    <a:pt x="685" y="108"/>
                  </a:lnTo>
                  <a:lnTo>
                    <a:pt x="683" y="110"/>
                  </a:lnTo>
                  <a:lnTo>
                    <a:pt x="682" y="112"/>
                  </a:lnTo>
                  <a:lnTo>
                    <a:pt x="681" y="113"/>
                  </a:lnTo>
                  <a:lnTo>
                    <a:pt x="680" y="114"/>
                  </a:lnTo>
                  <a:lnTo>
                    <a:pt x="679" y="115"/>
                  </a:lnTo>
                  <a:lnTo>
                    <a:pt x="680" y="114"/>
                  </a:lnTo>
                  <a:lnTo>
                    <a:pt x="681" y="113"/>
                  </a:lnTo>
                  <a:lnTo>
                    <a:pt x="682" y="112"/>
                  </a:lnTo>
                  <a:lnTo>
                    <a:pt x="683" y="111"/>
                  </a:lnTo>
                  <a:lnTo>
                    <a:pt x="684" y="109"/>
                  </a:lnTo>
                  <a:lnTo>
                    <a:pt x="686" y="107"/>
                  </a:lnTo>
                  <a:lnTo>
                    <a:pt x="688" y="104"/>
                  </a:lnTo>
                  <a:lnTo>
                    <a:pt x="691" y="102"/>
                  </a:lnTo>
                  <a:lnTo>
                    <a:pt x="693" y="99"/>
                  </a:lnTo>
                  <a:lnTo>
                    <a:pt x="696" y="97"/>
                  </a:lnTo>
                  <a:lnTo>
                    <a:pt x="698" y="95"/>
                  </a:lnTo>
                  <a:lnTo>
                    <a:pt x="701" y="92"/>
                  </a:lnTo>
                  <a:lnTo>
                    <a:pt x="704" y="90"/>
                  </a:lnTo>
                  <a:lnTo>
                    <a:pt x="706" y="88"/>
                  </a:lnTo>
                  <a:lnTo>
                    <a:pt x="709" y="86"/>
                  </a:lnTo>
                  <a:lnTo>
                    <a:pt x="712" y="84"/>
                  </a:lnTo>
                  <a:lnTo>
                    <a:pt x="716" y="82"/>
                  </a:lnTo>
                  <a:lnTo>
                    <a:pt x="719" y="81"/>
                  </a:lnTo>
                  <a:lnTo>
                    <a:pt x="722" y="79"/>
                  </a:lnTo>
                  <a:lnTo>
                    <a:pt x="726" y="77"/>
                  </a:lnTo>
                  <a:lnTo>
                    <a:pt x="729" y="76"/>
                  </a:lnTo>
                  <a:lnTo>
                    <a:pt x="733" y="74"/>
                  </a:lnTo>
                  <a:lnTo>
                    <a:pt x="737" y="73"/>
                  </a:lnTo>
                  <a:lnTo>
                    <a:pt x="741" y="72"/>
                  </a:lnTo>
                  <a:lnTo>
                    <a:pt x="744" y="71"/>
                  </a:lnTo>
                  <a:lnTo>
                    <a:pt x="748" y="70"/>
                  </a:lnTo>
                  <a:lnTo>
                    <a:pt x="752" y="69"/>
                  </a:lnTo>
                  <a:lnTo>
                    <a:pt x="756" y="68"/>
                  </a:lnTo>
                  <a:lnTo>
                    <a:pt x="760" y="68"/>
                  </a:lnTo>
                  <a:lnTo>
                    <a:pt x="763" y="67"/>
                  </a:lnTo>
                  <a:lnTo>
                    <a:pt x="767" y="67"/>
                  </a:lnTo>
                  <a:lnTo>
                    <a:pt x="771" y="67"/>
                  </a:lnTo>
                  <a:lnTo>
                    <a:pt x="775" y="67"/>
                  </a:lnTo>
                  <a:lnTo>
                    <a:pt x="779" y="67"/>
                  </a:lnTo>
                  <a:lnTo>
                    <a:pt x="783" y="68"/>
                  </a:lnTo>
                  <a:lnTo>
                    <a:pt x="787" y="68"/>
                  </a:lnTo>
                  <a:lnTo>
                    <a:pt x="790" y="69"/>
                  </a:lnTo>
                  <a:lnTo>
                    <a:pt x="794" y="69"/>
                  </a:lnTo>
                  <a:lnTo>
                    <a:pt x="798" y="70"/>
                  </a:lnTo>
                  <a:lnTo>
                    <a:pt x="802" y="71"/>
                  </a:lnTo>
                  <a:lnTo>
                    <a:pt x="806" y="73"/>
                  </a:lnTo>
                  <a:lnTo>
                    <a:pt x="809" y="74"/>
                  </a:lnTo>
                  <a:lnTo>
                    <a:pt x="813" y="75"/>
                  </a:lnTo>
                  <a:lnTo>
                    <a:pt x="816" y="76"/>
                  </a:lnTo>
                  <a:lnTo>
                    <a:pt x="819" y="78"/>
                  </a:lnTo>
                  <a:lnTo>
                    <a:pt x="822" y="79"/>
                  </a:lnTo>
                  <a:lnTo>
                    <a:pt x="825" y="81"/>
                  </a:lnTo>
                  <a:lnTo>
                    <a:pt x="828" y="83"/>
                  </a:lnTo>
                  <a:lnTo>
                    <a:pt x="831" y="84"/>
                  </a:lnTo>
                  <a:lnTo>
                    <a:pt x="833" y="86"/>
                  </a:lnTo>
                  <a:lnTo>
                    <a:pt x="836" y="88"/>
                  </a:lnTo>
                  <a:lnTo>
                    <a:pt x="838" y="90"/>
                  </a:lnTo>
                  <a:lnTo>
                    <a:pt x="840" y="92"/>
                  </a:lnTo>
                  <a:lnTo>
                    <a:pt x="842" y="94"/>
                  </a:lnTo>
                  <a:lnTo>
                    <a:pt x="844" y="96"/>
                  </a:lnTo>
                  <a:lnTo>
                    <a:pt x="846" y="98"/>
                  </a:lnTo>
                  <a:lnTo>
                    <a:pt x="848" y="101"/>
                  </a:lnTo>
                  <a:lnTo>
                    <a:pt x="850" y="103"/>
                  </a:lnTo>
                  <a:lnTo>
                    <a:pt x="851" y="105"/>
                  </a:lnTo>
                  <a:lnTo>
                    <a:pt x="853" y="107"/>
                  </a:lnTo>
                  <a:lnTo>
                    <a:pt x="855" y="109"/>
                  </a:lnTo>
                  <a:lnTo>
                    <a:pt x="856" y="112"/>
                  </a:lnTo>
                  <a:lnTo>
                    <a:pt x="858" y="114"/>
                  </a:lnTo>
                  <a:lnTo>
                    <a:pt x="859" y="116"/>
                  </a:lnTo>
                  <a:lnTo>
                    <a:pt x="861" y="118"/>
                  </a:lnTo>
                  <a:lnTo>
                    <a:pt x="862" y="120"/>
                  </a:lnTo>
                  <a:lnTo>
                    <a:pt x="864" y="122"/>
                  </a:lnTo>
                  <a:lnTo>
                    <a:pt x="865" y="124"/>
                  </a:lnTo>
                  <a:lnTo>
                    <a:pt x="867" y="126"/>
                  </a:lnTo>
                  <a:lnTo>
                    <a:pt x="868" y="128"/>
                  </a:lnTo>
                  <a:lnTo>
                    <a:pt x="869" y="130"/>
                  </a:lnTo>
                  <a:lnTo>
                    <a:pt x="870" y="132"/>
                  </a:lnTo>
                  <a:lnTo>
                    <a:pt x="872" y="134"/>
                  </a:lnTo>
                  <a:lnTo>
                    <a:pt x="873" y="136"/>
                  </a:lnTo>
                  <a:lnTo>
                    <a:pt x="874" y="139"/>
                  </a:lnTo>
                  <a:lnTo>
                    <a:pt x="876" y="141"/>
                  </a:lnTo>
                  <a:lnTo>
                    <a:pt x="877" y="143"/>
                  </a:lnTo>
                  <a:lnTo>
                    <a:pt x="878" y="145"/>
                  </a:lnTo>
                  <a:lnTo>
                    <a:pt x="879" y="147"/>
                  </a:lnTo>
                  <a:lnTo>
                    <a:pt x="881" y="150"/>
                  </a:lnTo>
                  <a:lnTo>
                    <a:pt x="882" y="152"/>
                  </a:lnTo>
                  <a:lnTo>
                    <a:pt x="883" y="154"/>
                  </a:lnTo>
                  <a:lnTo>
                    <a:pt x="884" y="157"/>
                  </a:lnTo>
                  <a:lnTo>
                    <a:pt x="886" y="159"/>
                  </a:lnTo>
                  <a:lnTo>
                    <a:pt x="887" y="162"/>
                  </a:lnTo>
                  <a:lnTo>
                    <a:pt x="888" y="164"/>
                  </a:lnTo>
                  <a:lnTo>
                    <a:pt x="889" y="167"/>
                  </a:lnTo>
                  <a:lnTo>
                    <a:pt x="891" y="169"/>
                  </a:lnTo>
                  <a:lnTo>
                    <a:pt x="892" y="171"/>
                  </a:lnTo>
                  <a:lnTo>
                    <a:pt x="893" y="173"/>
                  </a:lnTo>
                  <a:lnTo>
                    <a:pt x="893" y="175"/>
                  </a:lnTo>
                  <a:lnTo>
                    <a:pt x="894" y="176"/>
                  </a:lnTo>
                  <a:lnTo>
                    <a:pt x="894" y="177"/>
                  </a:lnTo>
                  <a:lnTo>
                    <a:pt x="895" y="177"/>
                  </a:lnTo>
                  <a:lnTo>
                    <a:pt x="894" y="177"/>
                  </a:lnTo>
                  <a:lnTo>
                    <a:pt x="894" y="176"/>
                  </a:lnTo>
                  <a:lnTo>
                    <a:pt x="893" y="175"/>
                  </a:lnTo>
                  <a:lnTo>
                    <a:pt x="893" y="173"/>
                  </a:lnTo>
                  <a:lnTo>
                    <a:pt x="892" y="171"/>
                  </a:lnTo>
                  <a:lnTo>
                    <a:pt x="891" y="169"/>
                  </a:lnTo>
                  <a:lnTo>
                    <a:pt x="889" y="167"/>
                  </a:lnTo>
                  <a:lnTo>
                    <a:pt x="888" y="164"/>
                  </a:lnTo>
                  <a:lnTo>
                    <a:pt x="887" y="162"/>
                  </a:lnTo>
                  <a:lnTo>
                    <a:pt x="887" y="159"/>
                  </a:lnTo>
                  <a:lnTo>
                    <a:pt x="886" y="157"/>
                  </a:lnTo>
                  <a:lnTo>
                    <a:pt x="886" y="154"/>
                  </a:lnTo>
                  <a:lnTo>
                    <a:pt x="886" y="152"/>
                  </a:lnTo>
                  <a:lnTo>
                    <a:pt x="886" y="149"/>
                  </a:lnTo>
                  <a:lnTo>
                    <a:pt x="886" y="147"/>
                  </a:lnTo>
                  <a:lnTo>
                    <a:pt x="886" y="144"/>
                  </a:lnTo>
                  <a:lnTo>
                    <a:pt x="887" y="142"/>
                  </a:lnTo>
                  <a:lnTo>
                    <a:pt x="888" y="139"/>
                  </a:lnTo>
                  <a:lnTo>
                    <a:pt x="889" y="137"/>
                  </a:lnTo>
                  <a:lnTo>
                    <a:pt x="890" y="135"/>
                  </a:lnTo>
                  <a:lnTo>
                    <a:pt x="892" y="132"/>
                  </a:lnTo>
                  <a:lnTo>
                    <a:pt x="894" y="130"/>
                  </a:lnTo>
                  <a:lnTo>
                    <a:pt x="896" y="128"/>
                  </a:lnTo>
                  <a:lnTo>
                    <a:pt x="898" y="125"/>
                  </a:lnTo>
                  <a:lnTo>
                    <a:pt x="900" y="123"/>
                  </a:lnTo>
                  <a:lnTo>
                    <a:pt x="902" y="121"/>
                  </a:lnTo>
                  <a:lnTo>
                    <a:pt x="905" y="119"/>
                  </a:lnTo>
                  <a:lnTo>
                    <a:pt x="907" y="117"/>
                  </a:lnTo>
                  <a:lnTo>
                    <a:pt x="910" y="115"/>
                  </a:lnTo>
                  <a:lnTo>
                    <a:pt x="912" y="113"/>
                  </a:lnTo>
                  <a:lnTo>
                    <a:pt x="915" y="112"/>
                  </a:lnTo>
                  <a:lnTo>
                    <a:pt x="918" y="110"/>
                  </a:lnTo>
                  <a:lnTo>
                    <a:pt x="921" y="109"/>
                  </a:lnTo>
                  <a:lnTo>
                    <a:pt x="924" y="107"/>
                  </a:lnTo>
                  <a:lnTo>
                    <a:pt x="927" y="106"/>
                  </a:lnTo>
                  <a:lnTo>
                    <a:pt x="931" y="105"/>
                  </a:lnTo>
                  <a:lnTo>
                    <a:pt x="934" y="104"/>
                  </a:lnTo>
                  <a:lnTo>
                    <a:pt x="937" y="103"/>
                  </a:lnTo>
                  <a:lnTo>
                    <a:pt x="941" y="102"/>
                  </a:lnTo>
                  <a:lnTo>
                    <a:pt x="945" y="101"/>
                  </a:lnTo>
                  <a:lnTo>
                    <a:pt x="948" y="100"/>
                  </a:lnTo>
                  <a:lnTo>
                    <a:pt x="952" y="99"/>
                  </a:lnTo>
                  <a:lnTo>
                    <a:pt x="955" y="99"/>
                  </a:lnTo>
                  <a:lnTo>
                    <a:pt x="959" y="99"/>
                  </a:lnTo>
                  <a:lnTo>
                    <a:pt x="963" y="98"/>
                  </a:lnTo>
                  <a:lnTo>
                    <a:pt x="967" y="98"/>
                  </a:lnTo>
                  <a:lnTo>
                    <a:pt x="970" y="98"/>
                  </a:lnTo>
                  <a:lnTo>
                    <a:pt x="974" y="98"/>
                  </a:lnTo>
                  <a:lnTo>
                    <a:pt x="978" y="98"/>
                  </a:lnTo>
                  <a:lnTo>
                    <a:pt x="982" y="99"/>
                  </a:lnTo>
                  <a:lnTo>
                    <a:pt x="985" y="99"/>
                  </a:lnTo>
                  <a:lnTo>
                    <a:pt x="989" y="99"/>
                  </a:lnTo>
                  <a:lnTo>
                    <a:pt x="993" y="100"/>
                  </a:lnTo>
                  <a:lnTo>
                    <a:pt x="997" y="101"/>
                  </a:lnTo>
                  <a:lnTo>
                    <a:pt x="1001" y="102"/>
                  </a:lnTo>
                  <a:lnTo>
                    <a:pt x="1005" y="103"/>
                  </a:lnTo>
                  <a:lnTo>
                    <a:pt x="1009" y="103"/>
                  </a:lnTo>
                  <a:lnTo>
                    <a:pt x="1012" y="104"/>
                  </a:lnTo>
                  <a:lnTo>
                    <a:pt x="1016" y="105"/>
                  </a:lnTo>
                  <a:lnTo>
                    <a:pt x="1020" y="107"/>
                  </a:lnTo>
                  <a:lnTo>
                    <a:pt x="1023" y="108"/>
                  </a:lnTo>
                  <a:lnTo>
                    <a:pt x="1027" y="109"/>
                  </a:lnTo>
                  <a:lnTo>
                    <a:pt x="1030" y="110"/>
                  </a:lnTo>
                  <a:lnTo>
                    <a:pt x="1034" y="111"/>
                  </a:lnTo>
                  <a:lnTo>
                    <a:pt x="1037" y="112"/>
                  </a:lnTo>
                  <a:lnTo>
                    <a:pt x="1040" y="114"/>
                  </a:lnTo>
                  <a:lnTo>
                    <a:pt x="1044" y="115"/>
                  </a:lnTo>
                  <a:lnTo>
                    <a:pt x="1047" y="116"/>
                  </a:lnTo>
                  <a:lnTo>
                    <a:pt x="1050" y="118"/>
                  </a:lnTo>
                  <a:lnTo>
                    <a:pt x="1053" y="119"/>
                  </a:lnTo>
                  <a:lnTo>
                    <a:pt x="1056" y="120"/>
                  </a:lnTo>
                  <a:lnTo>
                    <a:pt x="1059" y="122"/>
                  </a:lnTo>
                  <a:lnTo>
                    <a:pt x="1062" y="123"/>
                  </a:lnTo>
                  <a:lnTo>
                    <a:pt x="1065" y="125"/>
                  </a:lnTo>
                  <a:lnTo>
                    <a:pt x="1068" y="127"/>
                  </a:lnTo>
                  <a:lnTo>
                    <a:pt x="1070" y="128"/>
                  </a:lnTo>
                  <a:lnTo>
                    <a:pt x="1073" y="130"/>
                  </a:lnTo>
                  <a:lnTo>
                    <a:pt x="1075" y="132"/>
                  </a:lnTo>
                  <a:lnTo>
                    <a:pt x="1078" y="133"/>
                  </a:lnTo>
                  <a:lnTo>
                    <a:pt x="1080" y="135"/>
                  </a:lnTo>
                  <a:lnTo>
                    <a:pt x="1082" y="137"/>
                  </a:lnTo>
                  <a:lnTo>
                    <a:pt x="1084" y="139"/>
                  </a:lnTo>
                  <a:lnTo>
                    <a:pt x="1086" y="141"/>
                  </a:lnTo>
                  <a:lnTo>
                    <a:pt x="1088" y="143"/>
                  </a:lnTo>
                  <a:lnTo>
                    <a:pt x="1090" y="145"/>
                  </a:lnTo>
                  <a:lnTo>
                    <a:pt x="1092" y="147"/>
                  </a:lnTo>
                  <a:lnTo>
                    <a:pt x="1094" y="149"/>
                  </a:lnTo>
                  <a:lnTo>
                    <a:pt x="1095" y="151"/>
                  </a:lnTo>
                  <a:lnTo>
                    <a:pt x="1097" y="153"/>
                  </a:lnTo>
                  <a:lnTo>
                    <a:pt x="1099" y="156"/>
                  </a:lnTo>
                  <a:lnTo>
                    <a:pt x="1101" y="158"/>
                  </a:lnTo>
                  <a:lnTo>
                    <a:pt x="1103" y="161"/>
                  </a:lnTo>
                  <a:lnTo>
                    <a:pt x="1105" y="164"/>
                  </a:lnTo>
                  <a:lnTo>
                    <a:pt x="1107" y="167"/>
                  </a:lnTo>
                  <a:lnTo>
                    <a:pt x="1109" y="170"/>
                  </a:lnTo>
                  <a:lnTo>
                    <a:pt x="1111" y="173"/>
                  </a:lnTo>
                  <a:lnTo>
                    <a:pt x="1113" y="176"/>
                  </a:lnTo>
                  <a:lnTo>
                    <a:pt x="1115" y="179"/>
                  </a:lnTo>
                  <a:lnTo>
                    <a:pt x="1118" y="182"/>
                  </a:lnTo>
                  <a:lnTo>
                    <a:pt x="1120" y="186"/>
                  </a:lnTo>
                  <a:lnTo>
                    <a:pt x="1122" y="190"/>
                  </a:lnTo>
                  <a:lnTo>
                    <a:pt x="1125" y="193"/>
                  </a:lnTo>
                  <a:lnTo>
                    <a:pt x="1127" y="197"/>
                  </a:lnTo>
                  <a:lnTo>
                    <a:pt x="1130" y="201"/>
                  </a:lnTo>
                  <a:lnTo>
                    <a:pt x="1132" y="205"/>
                  </a:lnTo>
                  <a:lnTo>
                    <a:pt x="1134" y="209"/>
                  </a:lnTo>
                  <a:lnTo>
                    <a:pt x="1136" y="213"/>
                  </a:lnTo>
                  <a:lnTo>
                    <a:pt x="1138" y="217"/>
                  </a:lnTo>
                  <a:lnTo>
                    <a:pt x="1140" y="221"/>
                  </a:lnTo>
                  <a:lnTo>
                    <a:pt x="1141" y="225"/>
                  </a:lnTo>
                  <a:lnTo>
                    <a:pt x="1143" y="229"/>
                  </a:lnTo>
                  <a:lnTo>
                    <a:pt x="1144" y="234"/>
                  </a:lnTo>
                  <a:lnTo>
                    <a:pt x="1145" y="238"/>
                  </a:lnTo>
                  <a:lnTo>
                    <a:pt x="1146" y="242"/>
                  </a:lnTo>
                  <a:lnTo>
                    <a:pt x="1147" y="246"/>
                  </a:lnTo>
                  <a:lnTo>
                    <a:pt x="1147" y="250"/>
                  </a:lnTo>
                  <a:lnTo>
                    <a:pt x="1148" y="255"/>
                  </a:lnTo>
                  <a:lnTo>
                    <a:pt x="1148" y="259"/>
                  </a:lnTo>
                  <a:lnTo>
                    <a:pt x="1148" y="263"/>
                  </a:lnTo>
                  <a:lnTo>
                    <a:pt x="1148" y="268"/>
                  </a:lnTo>
                  <a:lnTo>
                    <a:pt x="1148" y="272"/>
                  </a:lnTo>
                  <a:lnTo>
                    <a:pt x="1148" y="276"/>
                  </a:lnTo>
                  <a:lnTo>
                    <a:pt x="1148" y="280"/>
                  </a:lnTo>
                  <a:lnTo>
                    <a:pt x="1148" y="284"/>
                  </a:lnTo>
                  <a:lnTo>
                    <a:pt x="1148" y="287"/>
                  </a:lnTo>
                  <a:lnTo>
                    <a:pt x="1147" y="291"/>
                  </a:lnTo>
                  <a:lnTo>
                    <a:pt x="1147" y="294"/>
                  </a:lnTo>
                  <a:lnTo>
                    <a:pt x="1146" y="297"/>
                  </a:lnTo>
                  <a:lnTo>
                    <a:pt x="1146" y="301"/>
                  </a:lnTo>
                  <a:lnTo>
                    <a:pt x="1145" y="304"/>
                  </a:lnTo>
                  <a:lnTo>
                    <a:pt x="1144" y="307"/>
                  </a:lnTo>
                  <a:lnTo>
                    <a:pt x="1143" y="309"/>
                  </a:lnTo>
                  <a:lnTo>
                    <a:pt x="1142" y="312"/>
                  </a:lnTo>
                  <a:lnTo>
                    <a:pt x="1141" y="315"/>
                  </a:lnTo>
                  <a:lnTo>
                    <a:pt x="1140" y="317"/>
                  </a:lnTo>
                  <a:lnTo>
                    <a:pt x="1139" y="319"/>
                  </a:lnTo>
                  <a:lnTo>
                    <a:pt x="1138" y="321"/>
                  </a:lnTo>
                  <a:lnTo>
                    <a:pt x="1137" y="324"/>
                  </a:lnTo>
                  <a:lnTo>
                    <a:pt x="1136" y="326"/>
                  </a:lnTo>
                  <a:lnTo>
                    <a:pt x="1135" y="328"/>
                  </a:lnTo>
                  <a:lnTo>
                    <a:pt x="1134" y="330"/>
                  </a:lnTo>
                  <a:lnTo>
                    <a:pt x="1132" y="332"/>
                  </a:lnTo>
                  <a:lnTo>
                    <a:pt x="1131" y="334"/>
                  </a:lnTo>
                  <a:lnTo>
                    <a:pt x="1130" y="335"/>
                  </a:lnTo>
                  <a:lnTo>
                    <a:pt x="1129" y="337"/>
                  </a:lnTo>
                  <a:lnTo>
                    <a:pt x="1127" y="339"/>
                  </a:lnTo>
                  <a:lnTo>
                    <a:pt x="1126" y="341"/>
                  </a:lnTo>
                  <a:lnTo>
                    <a:pt x="1124" y="342"/>
                  </a:lnTo>
                  <a:lnTo>
                    <a:pt x="1123" y="344"/>
                  </a:lnTo>
                  <a:lnTo>
                    <a:pt x="1122" y="345"/>
                  </a:lnTo>
                  <a:lnTo>
                    <a:pt x="1120" y="346"/>
                  </a:lnTo>
                  <a:lnTo>
                    <a:pt x="1119" y="348"/>
                  </a:lnTo>
                  <a:lnTo>
                    <a:pt x="1117" y="349"/>
                  </a:lnTo>
                  <a:lnTo>
                    <a:pt x="1116" y="349"/>
                  </a:lnTo>
                  <a:lnTo>
                    <a:pt x="1114" y="350"/>
                  </a:lnTo>
                  <a:lnTo>
                    <a:pt x="1112" y="350"/>
                  </a:lnTo>
                  <a:lnTo>
                    <a:pt x="1110" y="350"/>
                  </a:lnTo>
                  <a:lnTo>
                    <a:pt x="1109" y="349"/>
                  </a:lnTo>
                  <a:lnTo>
                    <a:pt x="1107" y="349"/>
                  </a:lnTo>
                  <a:lnTo>
                    <a:pt x="1105" y="348"/>
                  </a:lnTo>
                  <a:lnTo>
                    <a:pt x="1103" y="347"/>
                  </a:lnTo>
                  <a:lnTo>
                    <a:pt x="1101" y="346"/>
                  </a:lnTo>
                  <a:lnTo>
                    <a:pt x="1099" y="344"/>
                  </a:lnTo>
                  <a:lnTo>
                    <a:pt x="1097" y="342"/>
                  </a:lnTo>
                  <a:lnTo>
                    <a:pt x="1094" y="340"/>
                  </a:lnTo>
                  <a:lnTo>
                    <a:pt x="1092" y="337"/>
                  </a:lnTo>
                  <a:lnTo>
                    <a:pt x="1090" y="335"/>
                  </a:lnTo>
                  <a:lnTo>
                    <a:pt x="1088" y="332"/>
                  </a:lnTo>
                  <a:lnTo>
                    <a:pt x="1086" y="330"/>
                  </a:lnTo>
                  <a:lnTo>
                    <a:pt x="1084" y="328"/>
                  </a:lnTo>
                  <a:lnTo>
                    <a:pt x="1083" y="326"/>
                  </a:lnTo>
                  <a:lnTo>
                    <a:pt x="1082" y="325"/>
                  </a:lnTo>
                  <a:lnTo>
                    <a:pt x="1081" y="324"/>
                  </a:lnTo>
                  <a:lnTo>
                    <a:pt x="1081" y="323"/>
                  </a:lnTo>
                  <a:lnTo>
                    <a:pt x="1081" y="324"/>
                  </a:lnTo>
                  <a:lnTo>
                    <a:pt x="1082" y="325"/>
                  </a:lnTo>
                  <a:lnTo>
                    <a:pt x="1083" y="326"/>
                  </a:lnTo>
                  <a:lnTo>
                    <a:pt x="1085" y="327"/>
                  </a:lnTo>
                  <a:lnTo>
                    <a:pt x="1086" y="329"/>
                  </a:lnTo>
                  <a:lnTo>
                    <a:pt x="1088" y="331"/>
                  </a:lnTo>
                  <a:lnTo>
                    <a:pt x="1091" y="334"/>
                  </a:lnTo>
                  <a:lnTo>
                    <a:pt x="1093" y="337"/>
                  </a:lnTo>
                  <a:lnTo>
                    <a:pt x="1095" y="340"/>
                  </a:lnTo>
                  <a:lnTo>
                    <a:pt x="1098" y="343"/>
                  </a:lnTo>
                  <a:lnTo>
                    <a:pt x="1100" y="346"/>
                  </a:lnTo>
                  <a:lnTo>
                    <a:pt x="1102" y="350"/>
                  </a:lnTo>
                  <a:lnTo>
                    <a:pt x="1104" y="354"/>
                  </a:lnTo>
                  <a:lnTo>
                    <a:pt x="1106" y="358"/>
                  </a:lnTo>
                  <a:lnTo>
                    <a:pt x="1108" y="362"/>
                  </a:lnTo>
                  <a:lnTo>
                    <a:pt x="1111" y="367"/>
                  </a:lnTo>
                  <a:lnTo>
                    <a:pt x="1112" y="372"/>
                  </a:lnTo>
                  <a:lnTo>
                    <a:pt x="1114" y="377"/>
                  </a:lnTo>
                  <a:lnTo>
                    <a:pt x="1116" y="382"/>
                  </a:lnTo>
                  <a:lnTo>
                    <a:pt x="1118" y="388"/>
                  </a:lnTo>
                  <a:lnTo>
                    <a:pt x="1120" y="393"/>
                  </a:lnTo>
                  <a:lnTo>
                    <a:pt x="1122" y="399"/>
                  </a:lnTo>
                  <a:lnTo>
                    <a:pt x="1123" y="405"/>
                  </a:lnTo>
                  <a:lnTo>
                    <a:pt x="1125" y="412"/>
                  </a:lnTo>
                  <a:lnTo>
                    <a:pt x="1126" y="418"/>
                  </a:lnTo>
                  <a:lnTo>
                    <a:pt x="1127" y="424"/>
                  </a:lnTo>
                  <a:lnTo>
                    <a:pt x="1128" y="429"/>
                  </a:lnTo>
                  <a:lnTo>
                    <a:pt x="1129" y="435"/>
                  </a:lnTo>
                  <a:lnTo>
                    <a:pt x="1130" y="441"/>
                  </a:lnTo>
                  <a:lnTo>
                    <a:pt x="1130" y="446"/>
                  </a:lnTo>
                  <a:lnTo>
                    <a:pt x="1131" y="452"/>
                  </a:lnTo>
                  <a:lnTo>
                    <a:pt x="1131" y="457"/>
                  </a:lnTo>
                  <a:lnTo>
                    <a:pt x="1131" y="462"/>
                  </a:lnTo>
                  <a:lnTo>
                    <a:pt x="1130" y="467"/>
                  </a:lnTo>
                  <a:lnTo>
                    <a:pt x="1130" y="472"/>
                  </a:lnTo>
                  <a:lnTo>
                    <a:pt x="1129" y="477"/>
                  </a:lnTo>
                  <a:lnTo>
                    <a:pt x="1129" y="481"/>
                  </a:lnTo>
                  <a:lnTo>
                    <a:pt x="1128" y="486"/>
                  </a:lnTo>
                  <a:lnTo>
                    <a:pt x="1126" y="490"/>
                  </a:lnTo>
                  <a:lnTo>
                    <a:pt x="1125" y="495"/>
                  </a:lnTo>
                  <a:lnTo>
                    <a:pt x="1124" y="499"/>
                  </a:lnTo>
                  <a:lnTo>
                    <a:pt x="1122" y="503"/>
                  </a:lnTo>
                  <a:lnTo>
                    <a:pt x="1121" y="507"/>
                  </a:lnTo>
                  <a:lnTo>
                    <a:pt x="1119" y="511"/>
                  </a:lnTo>
                  <a:lnTo>
                    <a:pt x="1118" y="515"/>
                  </a:lnTo>
                  <a:lnTo>
                    <a:pt x="1116" y="519"/>
                  </a:lnTo>
                  <a:lnTo>
                    <a:pt x="1114" y="523"/>
                  </a:lnTo>
                  <a:lnTo>
                    <a:pt x="1113" y="527"/>
                  </a:lnTo>
                  <a:lnTo>
                    <a:pt x="1111" y="531"/>
                  </a:lnTo>
                  <a:lnTo>
                    <a:pt x="1109" y="534"/>
                  </a:lnTo>
                  <a:lnTo>
                    <a:pt x="1107" y="538"/>
                  </a:lnTo>
                  <a:lnTo>
                    <a:pt x="1105" y="542"/>
                  </a:lnTo>
                  <a:lnTo>
                    <a:pt x="1103" y="545"/>
                  </a:lnTo>
                  <a:lnTo>
                    <a:pt x="1101" y="548"/>
                  </a:lnTo>
                  <a:lnTo>
                    <a:pt x="1098" y="552"/>
                  </a:lnTo>
                  <a:lnTo>
                    <a:pt x="1096" y="555"/>
                  </a:lnTo>
                  <a:lnTo>
                    <a:pt x="1094" y="558"/>
                  </a:lnTo>
                  <a:lnTo>
                    <a:pt x="1091" y="562"/>
                  </a:lnTo>
                  <a:lnTo>
                    <a:pt x="1089" y="565"/>
                  </a:lnTo>
                  <a:lnTo>
                    <a:pt x="1086" y="568"/>
                  </a:lnTo>
                  <a:lnTo>
                    <a:pt x="1083" y="571"/>
                  </a:lnTo>
                  <a:lnTo>
                    <a:pt x="1081" y="574"/>
                  </a:lnTo>
                  <a:lnTo>
                    <a:pt x="1078" y="577"/>
                  </a:lnTo>
                  <a:lnTo>
                    <a:pt x="1075" y="579"/>
                  </a:lnTo>
                  <a:lnTo>
                    <a:pt x="1072" y="582"/>
                  </a:lnTo>
                  <a:lnTo>
                    <a:pt x="1069" y="585"/>
                  </a:lnTo>
                  <a:lnTo>
                    <a:pt x="1066" y="588"/>
                  </a:lnTo>
                  <a:lnTo>
                    <a:pt x="1063" y="590"/>
                  </a:lnTo>
                  <a:lnTo>
                    <a:pt x="1059" y="593"/>
                  </a:lnTo>
                  <a:lnTo>
                    <a:pt x="1056" y="595"/>
                  </a:lnTo>
                  <a:lnTo>
                    <a:pt x="1052" y="597"/>
                  </a:lnTo>
                  <a:lnTo>
                    <a:pt x="1049" y="600"/>
                  </a:lnTo>
                  <a:lnTo>
                    <a:pt x="1045" y="602"/>
                  </a:lnTo>
                  <a:lnTo>
                    <a:pt x="1042" y="604"/>
                  </a:lnTo>
                  <a:lnTo>
                    <a:pt x="1038" y="606"/>
                  </a:lnTo>
                  <a:lnTo>
                    <a:pt x="1034" y="608"/>
                  </a:lnTo>
                  <a:lnTo>
                    <a:pt x="1031" y="610"/>
                  </a:lnTo>
                  <a:lnTo>
                    <a:pt x="1027" y="612"/>
                  </a:lnTo>
                  <a:lnTo>
                    <a:pt x="1023" y="614"/>
                  </a:lnTo>
                  <a:lnTo>
                    <a:pt x="1020" y="616"/>
                  </a:lnTo>
                  <a:lnTo>
                    <a:pt x="1016" y="618"/>
                  </a:lnTo>
                  <a:lnTo>
                    <a:pt x="1012" y="619"/>
                  </a:lnTo>
                  <a:lnTo>
                    <a:pt x="1008" y="621"/>
                  </a:lnTo>
                  <a:lnTo>
                    <a:pt x="1004" y="623"/>
                  </a:lnTo>
                  <a:lnTo>
                    <a:pt x="1000" y="624"/>
                  </a:lnTo>
                  <a:lnTo>
                    <a:pt x="996" y="626"/>
                  </a:lnTo>
                  <a:lnTo>
                    <a:pt x="992" y="627"/>
                  </a:lnTo>
                  <a:lnTo>
                    <a:pt x="988" y="628"/>
                  </a:lnTo>
                  <a:lnTo>
                    <a:pt x="984" y="629"/>
                  </a:lnTo>
                  <a:lnTo>
                    <a:pt x="981" y="630"/>
                  </a:lnTo>
                  <a:lnTo>
                    <a:pt x="977" y="632"/>
                  </a:lnTo>
                  <a:lnTo>
                    <a:pt x="973" y="632"/>
                  </a:lnTo>
                  <a:lnTo>
                    <a:pt x="970" y="633"/>
                  </a:lnTo>
                  <a:lnTo>
                    <a:pt x="966" y="634"/>
                  </a:lnTo>
                  <a:lnTo>
                    <a:pt x="963" y="635"/>
                  </a:lnTo>
                  <a:lnTo>
                    <a:pt x="959" y="635"/>
                  </a:lnTo>
                  <a:lnTo>
                    <a:pt x="956" y="636"/>
                  </a:lnTo>
                  <a:lnTo>
                    <a:pt x="952" y="636"/>
                  </a:lnTo>
                  <a:lnTo>
                    <a:pt x="949" y="636"/>
                  </a:lnTo>
                  <a:lnTo>
                    <a:pt x="946" y="637"/>
                  </a:lnTo>
                  <a:lnTo>
                    <a:pt x="943" y="637"/>
                  </a:lnTo>
                  <a:lnTo>
                    <a:pt x="940" y="637"/>
                  </a:lnTo>
                  <a:lnTo>
                    <a:pt x="937" y="637"/>
                  </a:lnTo>
                  <a:lnTo>
                    <a:pt x="934" y="637"/>
                  </a:lnTo>
                  <a:lnTo>
                    <a:pt x="932" y="637"/>
                  </a:lnTo>
                  <a:lnTo>
                    <a:pt x="930" y="636"/>
                  </a:lnTo>
                  <a:lnTo>
                    <a:pt x="928" y="636"/>
                  </a:lnTo>
                  <a:lnTo>
                    <a:pt x="927" y="636"/>
                  </a:lnTo>
                  <a:lnTo>
                    <a:pt x="926" y="636"/>
                  </a:lnTo>
                  <a:lnTo>
                    <a:pt x="925" y="636"/>
                  </a:lnTo>
                  <a:lnTo>
                    <a:pt x="926" y="636"/>
                  </a:lnTo>
                  <a:lnTo>
                    <a:pt x="927" y="636"/>
                  </a:lnTo>
                  <a:lnTo>
                    <a:pt x="928" y="636"/>
                  </a:lnTo>
                  <a:lnTo>
                    <a:pt x="930" y="636"/>
                  </a:lnTo>
                  <a:lnTo>
                    <a:pt x="932" y="637"/>
                  </a:lnTo>
                  <a:lnTo>
                    <a:pt x="934" y="637"/>
                  </a:lnTo>
                  <a:lnTo>
                    <a:pt x="937" y="637"/>
                  </a:lnTo>
                  <a:lnTo>
                    <a:pt x="940" y="637"/>
                  </a:lnTo>
                  <a:lnTo>
                    <a:pt x="942" y="637"/>
                  </a:lnTo>
                  <a:lnTo>
                    <a:pt x="944" y="638"/>
                  </a:lnTo>
                  <a:lnTo>
                    <a:pt x="946" y="638"/>
                  </a:lnTo>
                  <a:lnTo>
                    <a:pt x="948" y="639"/>
                  </a:lnTo>
                  <a:lnTo>
                    <a:pt x="949" y="640"/>
                  </a:lnTo>
                  <a:lnTo>
                    <a:pt x="950" y="641"/>
                  </a:lnTo>
                  <a:lnTo>
                    <a:pt x="951" y="642"/>
                  </a:lnTo>
                  <a:lnTo>
                    <a:pt x="951" y="643"/>
                  </a:lnTo>
                  <a:lnTo>
                    <a:pt x="951" y="645"/>
                  </a:lnTo>
                  <a:lnTo>
                    <a:pt x="951" y="646"/>
                  </a:lnTo>
                  <a:lnTo>
                    <a:pt x="951" y="648"/>
                  </a:lnTo>
                  <a:lnTo>
                    <a:pt x="950" y="650"/>
                  </a:lnTo>
                  <a:lnTo>
                    <a:pt x="949" y="652"/>
                  </a:lnTo>
                  <a:lnTo>
                    <a:pt x="947" y="654"/>
                  </a:lnTo>
                  <a:lnTo>
                    <a:pt x="946" y="656"/>
                  </a:lnTo>
                  <a:lnTo>
                    <a:pt x="944" y="659"/>
                  </a:lnTo>
                  <a:lnTo>
                    <a:pt x="942" y="661"/>
                  </a:lnTo>
                  <a:lnTo>
                    <a:pt x="940" y="663"/>
                  </a:lnTo>
                  <a:lnTo>
                    <a:pt x="937" y="666"/>
                  </a:lnTo>
                  <a:lnTo>
                    <a:pt x="935" y="668"/>
                  </a:lnTo>
                  <a:lnTo>
                    <a:pt x="932" y="671"/>
                  </a:lnTo>
                  <a:lnTo>
                    <a:pt x="930" y="673"/>
                  </a:lnTo>
                  <a:lnTo>
                    <a:pt x="927" y="676"/>
                  </a:lnTo>
                  <a:lnTo>
                    <a:pt x="924" y="678"/>
                  </a:lnTo>
                  <a:lnTo>
                    <a:pt x="921" y="681"/>
                  </a:lnTo>
                  <a:lnTo>
                    <a:pt x="918" y="683"/>
                  </a:lnTo>
                  <a:lnTo>
                    <a:pt x="915" y="686"/>
                  </a:lnTo>
                  <a:lnTo>
                    <a:pt x="912" y="689"/>
                  </a:lnTo>
                  <a:lnTo>
                    <a:pt x="908" y="691"/>
                  </a:lnTo>
                  <a:lnTo>
                    <a:pt x="905" y="694"/>
                  </a:lnTo>
                  <a:lnTo>
                    <a:pt x="901" y="697"/>
                  </a:lnTo>
                  <a:lnTo>
                    <a:pt x="897" y="699"/>
                  </a:lnTo>
                  <a:lnTo>
                    <a:pt x="894" y="702"/>
                  </a:lnTo>
                  <a:lnTo>
                    <a:pt x="890" y="704"/>
                  </a:lnTo>
                  <a:lnTo>
                    <a:pt x="887" y="706"/>
                  </a:lnTo>
                  <a:lnTo>
                    <a:pt x="883" y="708"/>
                  </a:lnTo>
                  <a:lnTo>
                    <a:pt x="880" y="710"/>
                  </a:lnTo>
                  <a:lnTo>
                    <a:pt x="876" y="711"/>
                  </a:lnTo>
                  <a:lnTo>
                    <a:pt x="873" y="713"/>
                  </a:lnTo>
                  <a:lnTo>
                    <a:pt x="870" y="714"/>
                  </a:lnTo>
                  <a:lnTo>
                    <a:pt x="866" y="715"/>
                  </a:lnTo>
                  <a:lnTo>
                    <a:pt x="863" y="716"/>
                  </a:lnTo>
                  <a:lnTo>
                    <a:pt x="860" y="717"/>
                  </a:lnTo>
                  <a:lnTo>
                    <a:pt x="857" y="717"/>
                  </a:lnTo>
                  <a:lnTo>
                    <a:pt x="854" y="718"/>
                  </a:lnTo>
                  <a:lnTo>
                    <a:pt x="850" y="718"/>
                  </a:lnTo>
                  <a:lnTo>
                    <a:pt x="847" y="718"/>
                  </a:lnTo>
                  <a:lnTo>
                    <a:pt x="844" y="718"/>
                  </a:lnTo>
                  <a:lnTo>
                    <a:pt x="841" y="718"/>
                  </a:lnTo>
                  <a:lnTo>
                    <a:pt x="838" y="718"/>
                  </a:lnTo>
                  <a:lnTo>
                    <a:pt x="835" y="717"/>
                  </a:lnTo>
                  <a:lnTo>
                    <a:pt x="832" y="717"/>
                  </a:lnTo>
                  <a:lnTo>
                    <a:pt x="829" y="716"/>
                  </a:lnTo>
                  <a:lnTo>
                    <a:pt x="826" y="716"/>
                  </a:lnTo>
                  <a:lnTo>
                    <a:pt x="823" y="715"/>
                  </a:lnTo>
                  <a:lnTo>
                    <a:pt x="820" y="715"/>
                  </a:lnTo>
                  <a:lnTo>
                    <a:pt x="817" y="714"/>
                  </a:lnTo>
                  <a:lnTo>
                    <a:pt x="815" y="713"/>
                  </a:lnTo>
                  <a:lnTo>
                    <a:pt x="812" y="712"/>
                  </a:lnTo>
                  <a:lnTo>
                    <a:pt x="809" y="711"/>
                  </a:lnTo>
                  <a:lnTo>
                    <a:pt x="806" y="710"/>
                  </a:lnTo>
                  <a:lnTo>
                    <a:pt x="803" y="709"/>
                  </a:lnTo>
                  <a:lnTo>
                    <a:pt x="800" y="707"/>
                  </a:lnTo>
                  <a:lnTo>
                    <a:pt x="797" y="706"/>
                  </a:lnTo>
                  <a:lnTo>
                    <a:pt x="794" y="704"/>
                  </a:lnTo>
                  <a:lnTo>
                    <a:pt x="791" y="703"/>
                  </a:lnTo>
                  <a:lnTo>
                    <a:pt x="789" y="701"/>
                  </a:lnTo>
                  <a:lnTo>
                    <a:pt x="786" y="699"/>
                  </a:lnTo>
                  <a:lnTo>
                    <a:pt x="783" y="697"/>
                  </a:lnTo>
                  <a:lnTo>
                    <a:pt x="781" y="696"/>
                  </a:lnTo>
                  <a:lnTo>
                    <a:pt x="778" y="693"/>
                  </a:lnTo>
                  <a:lnTo>
                    <a:pt x="776" y="691"/>
                  </a:lnTo>
                  <a:lnTo>
                    <a:pt x="773" y="689"/>
                  </a:lnTo>
                  <a:lnTo>
                    <a:pt x="771" y="687"/>
                  </a:lnTo>
                  <a:lnTo>
                    <a:pt x="769" y="684"/>
                  </a:lnTo>
                  <a:lnTo>
                    <a:pt x="766" y="682"/>
                  </a:lnTo>
                  <a:lnTo>
                    <a:pt x="764" y="679"/>
                  </a:lnTo>
                  <a:lnTo>
                    <a:pt x="762" y="676"/>
                  </a:lnTo>
                  <a:lnTo>
                    <a:pt x="760" y="673"/>
                  </a:lnTo>
                  <a:lnTo>
                    <a:pt x="758" y="670"/>
                  </a:lnTo>
                  <a:lnTo>
                    <a:pt x="757" y="668"/>
                  </a:lnTo>
                  <a:lnTo>
                    <a:pt x="755" y="665"/>
                  </a:lnTo>
                  <a:lnTo>
                    <a:pt x="754" y="662"/>
                  </a:lnTo>
                  <a:lnTo>
                    <a:pt x="753" y="660"/>
                  </a:lnTo>
                  <a:lnTo>
                    <a:pt x="752" y="657"/>
                  </a:lnTo>
                  <a:lnTo>
                    <a:pt x="752" y="655"/>
                  </a:lnTo>
                  <a:lnTo>
                    <a:pt x="752" y="652"/>
                  </a:lnTo>
                  <a:lnTo>
                    <a:pt x="752" y="650"/>
                  </a:lnTo>
                  <a:lnTo>
                    <a:pt x="752" y="647"/>
                  </a:lnTo>
                  <a:lnTo>
                    <a:pt x="753" y="645"/>
                  </a:lnTo>
                  <a:lnTo>
                    <a:pt x="754" y="643"/>
                  </a:lnTo>
                  <a:lnTo>
                    <a:pt x="755" y="641"/>
                  </a:lnTo>
                  <a:lnTo>
                    <a:pt x="757" y="639"/>
                  </a:lnTo>
                  <a:lnTo>
                    <a:pt x="758" y="637"/>
                  </a:lnTo>
                  <a:lnTo>
                    <a:pt x="760" y="635"/>
                  </a:lnTo>
                  <a:lnTo>
                    <a:pt x="762" y="633"/>
                  </a:lnTo>
                  <a:lnTo>
                    <a:pt x="764" y="632"/>
                  </a:lnTo>
                  <a:lnTo>
                    <a:pt x="765" y="630"/>
                  </a:lnTo>
                  <a:lnTo>
                    <a:pt x="766" y="629"/>
                  </a:lnTo>
                  <a:lnTo>
                    <a:pt x="767" y="628"/>
                  </a:lnTo>
                  <a:lnTo>
                    <a:pt x="768" y="628"/>
                  </a:lnTo>
                  <a:lnTo>
                    <a:pt x="768" y="627"/>
                  </a:lnTo>
                  <a:lnTo>
                    <a:pt x="768" y="628"/>
                  </a:lnTo>
                  <a:lnTo>
                    <a:pt x="767" y="628"/>
                  </a:lnTo>
                  <a:lnTo>
                    <a:pt x="766" y="629"/>
                  </a:lnTo>
                  <a:lnTo>
                    <a:pt x="765" y="630"/>
                  </a:lnTo>
                  <a:lnTo>
                    <a:pt x="764" y="632"/>
                  </a:lnTo>
                  <a:lnTo>
                    <a:pt x="762" y="633"/>
                  </a:lnTo>
                  <a:lnTo>
                    <a:pt x="760" y="635"/>
                  </a:lnTo>
                  <a:lnTo>
                    <a:pt x="758" y="637"/>
                  </a:lnTo>
                  <a:lnTo>
                    <a:pt x="756" y="639"/>
                  </a:lnTo>
                  <a:lnTo>
                    <a:pt x="754" y="641"/>
                  </a:lnTo>
                  <a:lnTo>
                    <a:pt x="751" y="643"/>
                  </a:lnTo>
                  <a:lnTo>
                    <a:pt x="749" y="645"/>
                  </a:lnTo>
                  <a:lnTo>
                    <a:pt x="746" y="647"/>
                  </a:lnTo>
                  <a:lnTo>
                    <a:pt x="744" y="649"/>
                  </a:lnTo>
                  <a:lnTo>
                    <a:pt x="741" y="651"/>
                  </a:lnTo>
                  <a:lnTo>
                    <a:pt x="738" y="653"/>
                  </a:lnTo>
                  <a:lnTo>
                    <a:pt x="735" y="655"/>
                  </a:lnTo>
                  <a:lnTo>
                    <a:pt x="732" y="657"/>
                  </a:lnTo>
                  <a:lnTo>
                    <a:pt x="729" y="659"/>
                  </a:lnTo>
                  <a:lnTo>
                    <a:pt x="726" y="661"/>
                  </a:lnTo>
                  <a:lnTo>
                    <a:pt x="723" y="664"/>
                  </a:lnTo>
                  <a:lnTo>
                    <a:pt x="720" y="666"/>
                  </a:lnTo>
                  <a:lnTo>
                    <a:pt x="716" y="668"/>
                  </a:lnTo>
                  <a:lnTo>
                    <a:pt x="713" y="670"/>
                  </a:lnTo>
                  <a:lnTo>
                    <a:pt x="709" y="672"/>
                  </a:lnTo>
                  <a:lnTo>
                    <a:pt x="706" y="674"/>
                  </a:lnTo>
                  <a:lnTo>
                    <a:pt x="702" y="676"/>
                  </a:lnTo>
                  <a:lnTo>
                    <a:pt x="698" y="678"/>
                  </a:lnTo>
                  <a:lnTo>
                    <a:pt x="694" y="680"/>
                  </a:lnTo>
                  <a:lnTo>
                    <a:pt x="690" y="682"/>
                  </a:lnTo>
                  <a:lnTo>
                    <a:pt x="686" y="684"/>
                  </a:lnTo>
                  <a:lnTo>
                    <a:pt x="681" y="686"/>
                  </a:lnTo>
                  <a:lnTo>
                    <a:pt x="677" y="688"/>
                  </a:lnTo>
                  <a:lnTo>
                    <a:pt x="672" y="689"/>
                  </a:lnTo>
                  <a:lnTo>
                    <a:pt x="668" y="691"/>
                  </a:lnTo>
                  <a:lnTo>
                    <a:pt x="663" y="692"/>
                  </a:lnTo>
                  <a:lnTo>
                    <a:pt x="658" y="694"/>
                  </a:lnTo>
                  <a:lnTo>
                    <a:pt x="653" y="695"/>
                  </a:lnTo>
                  <a:lnTo>
                    <a:pt x="648" y="697"/>
                  </a:lnTo>
                  <a:lnTo>
                    <a:pt x="643" y="698"/>
                  </a:lnTo>
                  <a:lnTo>
                    <a:pt x="638" y="699"/>
                  </a:lnTo>
                  <a:lnTo>
                    <a:pt x="633" y="700"/>
                  </a:lnTo>
                  <a:lnTo>
                    <a:pt x="628" y="701"/>
                  </a:lnTo>
                  <a:lnTo>
                    <a:pt x="623" y="702"/>
                  </a:lnTo>
                  <a:lnTo>
                    <a:pt x="619" y="702"/>
                  </a:lnTo>
                  <a:lnTo>
                    <a:pt x="614" y="703"/>
                  </a:lnTo>
                  <a:lnTo>
                    <a:pt x="610" y="703"/>
                  </a:lnTo>
                  <a:lnTo>
                    <a:pt x="606" y="704"/>
                  </a:lnTo>
                  <a:lnTo>
                    <a:pt x="602" y="704"/>
                  </a:lnTo>
                  <a:lnTo>
                    <a:pt x="598" y="704"/>
                  </a:lnTo>
                  <a:lnTo>
                    <a:pt x="594" y="704"/>
                  </a:lnTo>
                  <a:lnTo>
                    <a:pt x="590" y="704"/>
                  </a:lnTo>
                  <a:lnTo>
                    <a:pt x="586" y="704"/>
                  </a:lnTo>
                  <a:lnTo>
                    <a:pt x="583" y="703"/>
                  </a:lnTo>
                  <a:lnTo>
                    <a:pt x="579" y="703"/>
                  </a:lnTo>
                  <a:lnTo>
                    <a:pt x="576" y="702"/>
                  </a:lnTo>
                  <a:lnTo>
                    <a:pt x="572" y="701"/>
                  </a:lnTo>
                  <a:lnTo>
                    <a:pt x="569" y="700"/>
                  </a:lnTo>
                  <a:lnTo>
                    <a:pt x="566" y="699"/>
                  </a:lnTo>
                  <a:lnTo>
                    <a:pt x="562" y="698"/>
                  </a:lnTo>
                  <a:lnTo>
                    <a:pt x="559" y="696"/>
                  </a:lnTo>
                  <a:lnTo>
                    <a:pt x="556" y="695"/>
                  </a:lnTo>
                  <a:lnTo>
                    <a:pt x="553" y="693"/>
                  </a:lnTo>
                  <a:lnTo>
                    <a:pt x="549" y="691"/>
                  </a:lnTo>
                  <a:lnTo>
                    <a:pt x="546" y="689"/>
                  </a:lnTo>
                  <a:lnTo>
                    <a:pt x="543" y="686"/>
                  </a:lnTo>
                  <a:lnTo>
                    <a:pt x="540" y="684"/>
                  </a:lnTo>
                  <a:lnTo>
                    <a:pt x="536" y="681"/>
                  </a:lnTo>
                  <a:lnTo>
                    <a:pt x="533" y="678"/>
                  </a:lnTo>
                  <a:lnTo>
                    <a:pt x="530" y="675"/>
                  </a:lnTo>
                  <a:lnTo>
                    <a:pt x="527" y="672"/>
                  </a:lnTo>
                  <a:lnTo>
                    <a:pt x="524" y="668"/>
                  </a:lnTo>
                  <a:lnTo>
                    <a:pt x="522" y="666"/>
                  </a:lnTo>
                  <a:lnTo>
                    <a:pt x="519" y="663"/>
                  </a:lnTo>
                  <a:lnTo>
                    <a:pt x="518" y="661"/>
                  </a:lnTo>
                  <a:lnTo>
                    <a:pt x="516" y="660"/>
                  </a:lnTo>
                  <a:lnTo>
                    <a:pt x="515" y="659"/>
                  </a:lnTo>
                  <a:lnTo>
                    <a:pt x="515" y="658"/>
                  </a:lnTo>
                  <a:lnTo>
                    <a:pt x="515" y="659"/>
                  </a:lnTo>
                  <a:lnTo>
                    <a:pt x="516" y="660"/>
                  </a:lnTo>
                  <a:lnTo>
                    <a:pt x="518" y="661"/>
                  </a:lnTo>
                  <a:lnTo>
                    <a:pt x="519" y="663"/>
                  </a:lnTo>
                  <a:lnTo>
                    <a:pt x="522" y="666"/>
                  </a:lnTo>
                  <a:lnTo>
                    <a:pt x="524" y="668"/>
                  </a:lnTo>
                  <a:lnTo>
                    <a:pt x="527" y="672"/>
                  </a:lnTo>
                  <a:lnTo>
                    <a:pt x="530" y="675"/>
                  </a:lnTo>
                  <a:lnTo>
                    <a:pt x="532" y="678"/>
                  </a:lnTo>
                  <a:lnTo>
                    <a:pt x="534" y="681"/>
                  </a:lnTo>
                  <a:lnTo>
                    <a:pt x="535" y="683"/>
                  </a:lnTo>
                  <a:lnTo>
                    <a:pt x="536" y="686"/>
                  </a:lnTo>
                  <a:lnTo>
                    <a:pt x="536" y="688"/>
                  </a:lnTo>
                  <a:lnTo>
                    <a:pt x="536" y="691"/>
                  </a:lnTo>
                  <a:lnTo>
                    <a:pt x="535" y="693"/>
                  </a:lnTo>
                  <a:lnTo>
                    <a:pt x="534" y="694"/>
                  </a:lnTo>
                  <a:lnTo>
                    <a:pt x="532" y="696"/>
                  </a:lnTo>
                  <a:lnTo>
                    <a:pt x="530" y="697"/>
                  </a:lnTo>
                  <a:lnTo>
                    <a:pt x="527" y="699"/>
                  </a:lnTo>
                  <a:lnTo>
                    <a:pt x="524" y="700"/>
                  </a:lnTo>
                  <a:lnTo>
                    <a:pt x="520" y="701"/>
                  </a:lnTo>
                  <a:lnTo>
                    <a:pt x="516" y="701"/>
                  </a:lnTo>
                  <a:lnTo>
                    <a:pt x="511" y="702"/>
                  </a:lnTo>
                  <a:lnTo>
                    <a:pt x="506" y="702"/>
                  </a:lnTo>
                  <a:lnTo>
                    <a:pt x="500" y="703"/>
                  </a:lnTo>
                  <a:lnTo>
                    <a:pt x="495" y="703"/>
                  </a:lnTo>
                  <a:lnTo>
                    <a:pt x="490" y="703"/>
                  </a:lnTo>
                  <a:lnTo>
                    <a:pt x="485" y="703"/>
                  </a:lnTo>
                  <a:lnTo>
                    <a:pt x="480" y="703"/>
                  </a:lnTo>
                  <a:lnTo>
                    <a:pt x="475" y="703"/>
                  </a:lnTo>
                  <a:lnTo>
                    <a:pt x="470" y="703"/>
                  </a:lnTo>
                  <a:lnTo>
                    <a:pt x="465" y="703"/>
                  </a:lnTo>
                  <a:lnTo>
                    <a:pt x="460" y="703"/>
                  </a:lnTo>
                  <a:lnTo>
                    <a:pt x="455" y="702"/>
                  </a:lnTo>
                  <a:lnTo>
                    <a:pt x="450" y="702"/>
                  </a:lnTo>
                  <a:lnTo>
                    <a:pt x="446" y="701"/>
                  </a:lnTo>
                  <a:lnTo>
                    <a:pt x="441" y="701"/>
                  </a:lnTo>
                  <a:lnTo>
                    <a:pt x="436" y="700"/>
                  </a:lnTo>
                  <a:lnTo>
                    <a:pt x="431" y="699"/>
                  </a:lnTo>
                  <a:lnTo>
                    <a:pt x="426" y="698"/>
                  </a:lnTo>
                  <a:lnTo>
                    <a:pt x="422" y="697"/>
                  </a:lnTo>
                  <a:lnTo>
                    <a:pt x="417" y="696"/>
                  </a:lnTo>
                  <a:lnTo>
                    <a:pt x="412" y="695"/>
                  </a:lnTo>
                  <a:lnTo>
                    <a:pt x="408" y="694"/>
                  </a:lnTo>
                  <a:lnTo>
                    <a:pt x="403" y="693"/>
                  </a:lnTo>
                  <a:lnTo>
                    <a:pt x="399" y="692"/>
                  </a:lnTo>
                  <a:lnTo>
                    <a:pt x="394" y="690"/>
                  </a:lnTo>
                  <a:lnTo>
                    <a:pt x="390" y="689"/>
                  </a:lnTo>
                  <a:lnTo>
                    <a:pt x="386" y="687"/>
                  </a:lnTo>
                  <a:lnTo>
                    <a:pt x="381" y="685"/>
                  </a:lnTo>
                  <a:lnTo>
                    <a:pt x="377" y="683"/>
                  </a:lnTo>
                  <a:lnTo>
                    <a:pt x="373" y="681"/>
                  </a:lnTo>
                  <a:lnTo>
                    <a:pt x="369" y="679"/>
                  </a:lnTo>
                  <a:lnTo>
                    <a:pt x="364" y="677"/>
                  </a:lnTo>
                  <a:lnTo>
                    <a:pt x="360" y="675"/>
                  </a:lnTo>
                  <a:lnTo>
                    <a:pt x="356" y="673"/>
                  </a:lnTo>
                  <a:lnTo>
                    <a:pt x="352" y="670"/>
                  </a:lnTo>
                  <a:lnTo>
                    <a:pt x="349" y="668"/>
                  </a:lnTo>
                  <a:lnTo>
                    <a:pt x="345" y="666"/>
                  </a:lnTo>
                  <a:lnTo>
                    <a:pt x="341" y="663"/>
                  </a:lnTo>
                  <a:lnTo>
                    <a:pt x="338" y="660"/>
                  </a:lnTo>
                  <a:lnTo>
                    <a:pt x="335" y="658"/>
                  </a:lnTo>
                  <a:lnTo>
                    <a:pt x="331" y="655"/>
                  </a:lnTo>
                  <a:lnTo>
                    <a:pt x="328" y="652"/>
                  </a:lnTo>
                  <a:lnTo>
                    <a:pt x="325" y="649"/>
                  </a:lnTo>
                  <a:lnTo>
                    <a:pt x="323" y="646"/>
                  </a:lnTo>
                  <a:lnTo>
                    <a:pt x="320" y="643"/>
                  </a:lnTo>
                  <a:lnTo>
                    <a:pt x="317" y="640"/>
                  </a:lnTo>
                  <a:lnTo>
                    <a:pt x="315" y="636"/>
                  </a:lnTo>
                  <a:lnTo>
                    <a:pt x="313" y="633"/>
                  </a:lnTo>
                  <a:lnTo>
                    <a:pt x="310" y="630"/>
                  </a:lnTo>
                  <a:lnTo>
                    <a:pt x="308" y="626"/>
                  </a:lnTo>
                  <a:lnTo>
                    <a:pt x="306" y="623"/>
                  </a:lnTo>
                  <a:lnTo>
                    <a:pt x="305" y="620"/>
                  </a:lnTo>
                  <a:lnTo>
                    <a:pt x="303" y="616"/>
                  </a:lnTo>
                  <a:lnTo>
                    <a:pt x="301" y="613"/>
                  </a:lnTo>
                  <a:lnTo>
                    <a:pt x="300" y="610"/>
                  </a:lnTo>
                  <a:lnTo>
                    <a:pt x="298" y="607"/>
                  </a:lnTo>
                  <a:lnTo>
                    <a:pt x="297" y="605"/>
                  </a:lnTo>
                  <a:lnTo>
                    <a:pt x="296" y="602"/>
                  </a:lnTo>
                  <a:lnTo>
                    <a:pt x="295" y="599"/>
                  </a:lnTo>
                  <a:lnTo>
                    <a:pt x="295" y="597"/>
                  </a:lnTo>
                  <a:lnTo>
                    <a:pt x="294" y="594"/>
                  </a:lnTo>
                  <a:lnTo>
                    <a:pt x="293" y="592"/>
                  </a:lnTo>
                  <a:lnTo>
                    <a:pt x="293" y="589"/>
                  </a:lnTo>
                  <a:lnTo>
                    <a:pt x="293" y="587"/>
                  </a:lnTo>
                  <a:lnTo>
                    <a:pt x="292" y="585"/>
                  </a:lnTo>
                  <a:lnTo>
                    <a:pt x="292" y="583"/>
                  </a:lnTo>
                  <a:lnTo>
                    <a:pt x="292" y="581"/>
                  </a:lnTo>
                  <a:lnTo>
                    <a:pt x="292" y="580"/>
                  </a:lnTo>
                  <a:lnTo>
                    <a:pt x="292" y="579"/>
                  </a:lnTo>
                  <a:lnTo>
                    <a:pt x="292" y="578"/>
                  </a:lnTo>
                  <a:lnTo>
                    <a:pt x="292" y="577"/>
                  </a:lnTo>
                  <a:lnTo>
                    <a:pt x="292" y="576"/>
                  </a:lnTo>
                  <a:lnTo>
                    <a:pt x="292" y="577"/>
                  </a:lnTo>
                  <a:lnTo>
                    <a:pt x="292" y="578"/>
                  </a:lnTo>
                  <a:lnTo>
                    <a:pt x="292" y="579"/>
                  </a:lnTo>
                  <a:lnTo>
                    <a:pt x="292" y="580"/>
                  </a:lnTo>
                  <a:lnTo>
                    <a:pt x="292" y="581"/>
                  </a:lnTo>
                  <a:lnTo>
                    <a:pt x="292" y="583"/>
                  </a:lnTo>
                  <a:lnTo>
                    <a:pt x="292" y="585"/>
                  </a:lnTo>
                  <a:lnTo>
                    <a:pt x="292" y="587"/>
                  </a:lnTo>
                  <a:lnTo>
                    <a:pt x="292" y="589"/>
                  </a:lnTo>
                  <a:lnTo>
                    <a:pt x="292" y="591"/>
                  </a:lnTo>
                  <a:lnTo>
                    <a:pt x="292" y="594"/>
                  </a:lnTo>
                  <a:lnTo>
                    <a:pt x="291" y="596"/>
                  </a:lnTo>
                  <a:lnTo>
                    <a:pt x="290" y="598"/>
                  </a:lnTo>
                  <a:lnTo>
                    <a:pt x="289" y="600"/>
                  </a:lnTo>
                  <a:lnTo>
                    <a:pt x="288" y="603"/>
                  </a:lnTo>
                  <a:lnTo>
                    <a:pt x="287" y="605"/>
                  </a:lnTo>
                  <a:lnTo>
                    <a:pt x="285" y="607"/>
                  </a:lnTo>
                  <a:lnTo>
                    <a:pt x="284" y="609"/>
                  </a:lnTo>
                  <a:lnTo>
                    <a:pt x="282" y="612"/>
                  </a:lnTo>
                  <a:lnTo>
                    <a:pt x="280" y="614"/>
                  </a:lnTo>
                  <a:lnTo>
                    <a:pt x="278" y="617"/>
                  </a:lnTo>
                  <a:lnTo>
                    <a:pt x="276" y="619"/>
                  </a:lnTo>
                  <a:lnTo>
                    <a:pt x="274" y="622"/>
                  </a:lnTo>
                  <a:lnTo>
                    <a:pt x="271" y="624"/>
                  </a:lnTo>
                  <a:lnTo>
                    <a:pt x="269" y="626"/>
                  </a:lnTo>
                  <a:lnTo>
                    <a:pt x="266" y="628"/>
                  </a:lnTo>
                  <a:lnTo>
                    <a:pt x="263" y="631"/>
                  </a:lnTo>
                  <a:lnTo>
                    <a:pt x="260" y="632"/>
                  </a:lnTo>
                  <a:lnTo>
                    <a:pt x="257" y="634"/>
                  </a:lnTo>
                  <a:lnTo>
                    <a:pt x="254" y="636"/>
                  </a:lnTo>
                  <a:lnTo>
                    <a:pt x="251" y="638"/>
                  </a:lnTo>
                  <a:lnTo>
                    <a:pt x="248" y="639"/>
                  </a:lnTo>
                  <a:lnTo>
                    <a:pt x="244" y="641"/>
                  </a:lnTo>
                  <a:lnTo>
                    <a:pt x="241" y="642"/>
                  </a:lnTo>
                  <a:lnTo>
                    <a:pt x="237" y="643"/>
                  </a:lnTo>
                  <a:lnTo>
                    <a:pt x="233" y="645"/>
                  </a:lnTo>
                  <a:lnTo>
                    <a:pt x="229" y="646"/>
                  </a:lnTo>
                  <a:lnTo>
                    <a:pt x="226" y="647"/>
                  </a:lnTo>
                  <a:lnTo>
                    <a:pt x="222" y="647"/>
                  </a:lnTo>
                  <a:lnTo>
                    <a:pt x="217" y="648"/>
                  </a:lnTo>
                  <a:lnTo>
                    <a:pt x="213" y="649"/>
                  </a:lnTo>
                  <a:lnTo>
                    <a:pt x="210" y="649"/>
                  </a:lnTo>
                  <a:lnTo>
                    <a:pt x="206" y="650"/>
                  </a:lnTo>
                  <a:lnTo>
                    <a:pt x="202" y="650"/>
                  </a:lnTo>
                  <a:lnTo>
                    <a:pt x="198" y="650"/>
                  </a:lnTo>
                  <a:lnTo>
                    <a:pt x="195" y="650"/>
                  </a:lnTo>
                  <a:lnTo>
                    <a:pt x="191" y="650"/>
                  </a:lnTo>
                  <a:lnTo>
                    <a:pt x="188" y="650"/>
                  </a:lnTo>
                  <a:lnTo>
                    <a:pt x="184" y="650"/>
                  </a:lnTo>
                  <a:lnTo>
                    <a:pt x="181" y="649"/>
                  </a:lnTo>
                  <a:lnTo>
                    <a:pt x="178" y="649"/>
                  </a:lnTo>
                  <a:lnTo>
                    <a:pt x="174" y="648"/>
                  </a:lnTo>
                  <a:lnTo>
                    <a:pt x="171" y="647"/>
                  </a:lnTo>
                  <a:lnTo>
                    <a:pt x="168" y="647"/>
                  </a:lnTo>
                  <a:lnTo>
                    <a:pt x="165" y="646"/>
                  </a:lnTo>
                  <a:lnTo>
                    <a:pt x="162" y="645"/>
                  </a:lnTo>
                  <a:lnTo>
                    <a:pt x="160" y="643"/>
                  </a:lnTo>
                  <a:lnTo>
                    <a:pt x="157" y="642"/>
                  </a:lnTo>
                  <a:lnTo>
                    <a:pt x="154" y="641"/>
                  </a:lnTo>
                  <a:lnTo>
                    <a:pt x="151" y="640"/>
                  </a:lnTo>
                  <a:lnTo>
                    <a:pt x="149" y="638"/>
                  </a:lnTo>
                  <a:lnTo>
                    <a:pt x="146" y="637"/>
                  </a:lnTo>
                  <a:lnTo>
                    <a:pt x="144" y="635"/>
                  </a:lnTo>
                  <a:lnTo>
                    <a:pt x="141" y="634"/>
                  </a:lnTo>
                  <a:lnTo>
                    <a:pt x="139" y="632"/>
                  </a:lnTo>
                  <a:lnTo>
                    <a:pt x="136" y="630"/>
                  </a:lnTo>
                  <a:lnTo>
                    <a:pt x="134" y="629"/>
                  </a:lnTo>
                  <a:lnTo>
                    <a:pt x="132" y="627"/>
                  </a:lnTo>
                  <a:lnTo>
                    <a:pt x="129" y="625"/>
                  </a:lnTo>
                  <a:lnTo>
                    <a:pt x="127" y="623"/>
                  </a:lnTo>
                  <a:lnTo>
                    <a:pt x="125" y="621"/>
                  </a:lnTo>
                  <a:lnTo>
                    <a:pt x="123" y="619"/>
                  </a:lnTo>
                  <a:lnTo>
                    <a:pt x="121" y="616"/>
                  </a:lnTo>
                  <a:lnTo>
                    <a:pt x="119" y="614"/>
                  </a:lnTo>
                  <a:lnTo>
                    <a:pt x="117" y="612"/>
                  </a:lnTo>
                  <a:lnTo>
                    <a:pt x="115" y="610"/>
                  </a:lnTo>
                  <a:lnTo>
                    <a:pt x="113" y="608"/>
                  </a:lnTo>
                  <a:lnTo>
                    <a:pt x="111" y="606"/>
                  </a:lnTo>
                  <a:lnTo>
                    <a:pt x="109" y="604"/>
                  </a:lnTo>
                  <a:lnTo>
                    <a:pt x="107" y="602"/>
                  </a:lnTo>
                  <a:lnTo>
                    <a:pt x="105" y="600"/>
                  </a:lnTo>
                  <a:lnTo>
                    <a:pt x="103" y="599"/>
                  </a:lnTo>
                  <a:lnTo>
                    <a:pt x="102" y="597"/>
                  </a:lnTo>
                  <a:lnTo>
                    <a:pt x="100" y="595"/>
                  </a:lnTo>
                  <a:lnTo>
                    <a:pt x="98" y="593"/>
                  </a:lnTo>
                  <a:lnTo>
                    <a:pt x="97" y="591"/>
                  </a:lnTo>
                  <a:lnTo>
                    <a:pt x="95" y="589"/>
                  </a:lnTo>
                  <a:lnTo>
                    <a:pt x="94" y="588"/>
                  </a:lnTo>
                  <a:lnTo>
                    <a:pt x="93" y="586"/>
                  </a:lnTo>
                  <a:lnTo>
                    <a:pt x="92" y="585"/>
                  </a:lnTo>
                  <a:lnTo>
                    <a:pt x="91" y="584"/>
                  </a:lnTo>
                  <a:lnTo>
                    <a:pt x="91" y="583"/>
                  </a:lnTo>
                  <a:lnTo>
                    <a:pt x="91" y="582"/>
                  </a:lnTo>
                  <a:lnTo>
                    <a:pt x="91" y="581"/>
                  </a:lnTo>
                  <a:lnTo>
                    <a:pt x="92" y="581"/>
                  </a:lnTo>
                  <a:lnTo>
                    <a:pt x="93" y="581"/>
                  </a:lnTo>
                  <a:lnTo>
                    <a:pt x="94" y="582"/>
                  </a:lnTo>
                  <a:lnTo>
                    <a:pt x="95" y="582"/>
                  </a:lnTo>
                  <a:lnTo>
                    <a:pt x="97" y="583"/>
                  </a:lnTo>
                  <a:lnTo>
                    <a:pt x="99" y="583"/>
                  </a:lnTo>
                  <a:lnTo>
                    <a:pt x="101" y="585"/>
                  </a:lnTo>
                  <a:lnTo>
                    <a:pt x="104" y="586"/>
                  </a:lnTo>
                  <a:lnTo>
                    <a:pt x="106" y="587"/>
                  </a:lnTo>
                  <a:lnTo>
                    <a:pt x="109" y="588"/>
                  </a:lnTo>
                  <a:lnTo>
                    <a:pt x="112" y="589"/>
                  </a:lnTo>
                  <a:lnTo>
                    <a:pt x="114" y="590"/>
                  </a:lnTo>
                  <a:lnTo>
                    <a:pt x="117" y="591"/>
                  </a:lnTo>
                  <a:lnTo>
                    <a:pt x="120" y="592"/>
                  </a:lnTo>
                  <a:lnTo>
                    <a:pt x="123" y="593"/>
                  </a:lnTo>
                  <a:lnTo>
                    <a:pt x="125" y="593"/>
                  </a:lnTo>
                  <a:lnTo>
                    <a:pt x="128" y="594"/>
                  </a:lnTo>
                  <a:lnTo>
                    <a:pt x="131" y="594"/>
                  </a:lnTo>
                  <a:lnTo>
                    <a:pt x="134" y="595"/>
                  </a:lnTo>
                  <a:lnTo>
                    <a:pt x="137" y="595"/>
                  </a:lnTo>
                  <a:lnTo>
                    <a:pt x="140" y="595"/>
                  </a:lnTo>
                  <a:lnTo>
                    <a:pt x="142" y="595"/>
                  </a:lnTo>
                  <a:lnTo>
                    <a:pt x="145" y="595"/>
                  </a:lnTo>
                  <a:lnTo>
                    <a:pt x="148" y="595"/>
                  </a:lnTo>
                  <a:lnTo>
                    <a:pt x="151" y="595"/>
                  </a:lnTo>
                  <a:lnTo>
                    <a:pt x="153" y="594"/>
                  </a:lnTo>
                  <a:lnTo>
                    <a:pt x="155" y="594"/>
                  </a:lnTo>
                  <a:lnTo>
                    <a:pt x="157" y="594"/>
                  </a:lnTo>
                  <a:lnTo>
                    <a:pt x="158" y="594"/>
                  </a:lnTo>
                  <a:lnTo>
                    <a:pt x="159" y="594"/>
                  </a:lnTo>
                  <a:lnTo>
                    <a:pt x="160" y="594"/>
                  </a:lnTo>
                  <a:lnTo>
                    <a:pt x="159" y="594"/>
                  </a:lnTo>
                  <a:lnTo>
                    <a:pt x="158" y="594"/>
                  </a:lnTo>
                  <a:lnTo>
                    <a:pt x="157" y="594"/>
                  </a:lnTo>
                  <a:lnTo>
                    <a:pt x="155" y="594"/>
                  </a:lnTo>
                  <a:lnTo>
                    <a:pt x="153" y="594"/>
                  </a:lnTo>
                  <a:lnTo>
                    <a:pt x="151" y="595"/>
                  </a:lnTo>
                  <a:lnTo>
                    <a:pt x="148" y="595"/>
                  </a:lnTo>
                  <a:lnTo>
                    <a:pt x="145" y="595"/>
                  </a:lnTo>
                  <a:lnTo>
                    <a:pt x="142" y="595"/>
                  </a:lnTo>
                  <a:lnTo>
                    <a:pt x="140" y="595"/>
                  </a:lnTo>
                  <a:lnTo>
                    <a:pt x="137" y="595"/>
                  </a:lnTo>
                  <a:lnTo>
                    <a:pt x="134" y="595"/>
                  </a:lnTo>
                  <a:lnTo>
                    <a:pt x="131" y="594"/>
                  </a:lnTo>
                  <a:lnTo>
                    <a:pt x="128" y="594"/>
                  </a:lnTo>
                  <a:lnTo>
                    <a:pt x="125" y="593"/>
                  </a:lnTo>
                  <a:lnTo>
                    <a:pt x="123" y="593"/>
                  </a:lnTo>
                  <a:lnTo>
                    <a:pt x="120" y="592"/>
                  </a:lnTo>
                  <a:lnTo>
                    <a:pt x="117" y="591"/>
                  </a:lnTo>
                  <a:lnTo>
                    <a:pt x="114" y="590"/>
                  </a:lnTo>
                  <a:lnTo>
                    <a:pt x="112" y="589"/>
                  </a:lnTo>
                  <a:lnTo>
                    <a:pt x="109" y="588"/>
                  </a:lnTo>
                  <a:lnTo>
                    <a:pt x="106" y="587"/>
                  </a:lnTo>
                  <a:lnTo>
                    <a:pt x="104" y="586"/>
                  </a:lnTo>
                  <a:lnTo>
                    <a:pt x="101" y="584"/>
                  </a:lnTo>
                  <a:lnTo>
                    <a:pt x="99" y="583"/>
                  </a:lnTo>
                  <a:lnTo>
                    <a:pt x="96" y="582"/>
                  </a:lnTo>
                  <a:lnTo>
                    <a:pt x="93" y="580"/>
                  </a:lnTo>
                  <a:lnTo>
                    <a:pt x="91" y="579"/>
                  </a:lnTo>
                  <a:lnTo>
                    <a:pt x="88" y="577"/>
                  </a:lnTo>
                  <a:lnTo>
                    <a:pt x="86" y="576"/>
                  </a:lnTo>
                  <a:lnTo>
                    <a:pt x="83" y="574"/>
                  </a:lnTo>
                  <a:lnTo>
                    <a:pt x="80" y="573"/>
                  </a:lnTo>
                  <a:lnTo>
                    <a:pt x="78" y="571"/>
                  </a:lnTo>
                  <a:lnTo>
                    <a:pt x="75" y="570"/>
                  </a:lnTo>
                  <a:lnTo>
                    <a:pt x="73" y="568"/>
                  </a:lnTo>
                  <a:lnTo>
                    <a:pt x="70" y="567"/>
                  </a:lnTo>
                  <a:lnTo>
                    <a:pt x="68" y="565"/>
                  </a:lnTo>
                  <a:lnTo>
                    <a:pt x="65" y="563"/>
                  </a:lnTo>
                  <a:lnTo>
                    <a:pt x="63" y="562"/>
                  </a:lnTo>
                  <a:lnTo>
                    <a:pt x="60" y="560"/>
                  </a:lnTo>
                  <a:lnTo>
                    <a:pt x="57" y="558"/>
                  </a:lnTo>
                  <a:lnTo>
                    <a:pt x="55" y="556"/>
                  </a:lnTo>
                  <a:lnTo>
                    <a:pt x="52" y="553"/>
                  </a:lnTo>
                  <a:lnTo>
                    <a:pt x="50" y="551"/>
                  </a:lnTo>
                  <a:lnTo>
                    <a:pt x="48" y="548"/>
                  </a:lnTo>
                  <a:lnTo>
                    <a:pt x="45" y="545"/>
                  </a:lnTo>
                  <a:lnTo>
                    <a:pt x="43" y="541"/>
                  </a:lnTo>
                  <a:lnTo>
                    <a:pt x="40" y="538"/>
                  </a:lnTo>
                  <a:lnTo>
                    <a:pt x="38" y="534"/>
                  </a:lnTo>
                  <a:lnTo>
                    <a:pt x="35" y="530"/>
                  </a:lnTo>
                  <a:lnTo>
                    <a:pt x="33" y="526"/>
                  </a:lnTo>
                  <a:lnTo>
                    <a:pt x="31" y="522"/>
                  </a:lnTo>
                  <a:lnTo>
                    <a:pt x="28" y="517"/>
                  </a:lnTo>
                  <a:lnTo>
                    <a:pt x="26" y="512"/>
                  </a:lnTo>
                  <a:lnTo>
                    <a:pt x="24" y="507"/>
                  </a:lnTo>
                  <a:lnTo>
                    <a:pt x="21" y="502"/>
                  </a:lnTo>
                  <a:lnTo>
                    <a:pt x="19" y="497"/>
                  </a:lnTo>
                  <a:lnTo>
                    <a:pt x="17" y="491"/>
                  </a:lnTo>
                  <a:lnTo>
                    <a:pt x="15" y="486"/>
                  </a:lnTo>
                  <a:lnTo>
                    <a:pt x="13" y="481"/>
                  </a:lnTo>
                  <a:lnTo>
                    <a:pt x="12" y="475"/>
                  </a:lnTo>
                  <a:lnTo>
                    <a:pt x="10" y="469"/>
                  </a:lnTo>
                  <a:lnTo>
                    <a:pt x="9" y="464"/>
                  </a:lnTo>
                  <a:lnTo>
                    <a:pt x="7" y="458"/>
                  </a:lnTo>
                  <a:lnTo>
                    <a:pt x="6" y="452"/>
                  </a:lnTo>
                  <a:lnTo>
                    <a:pt x="5" y="446"/>
                  </a:lnTo>
                  <a:lnTo>
                    <a:pt x="4" y="440"/>
                  </a:lnTo>
                  <a:lnTo>
                    <a:pt x="3" y="434"/>
                  </a:lnTo>
                  <a:lnTo>
                    <a:pt x="2" y="428"/>
                  </a:lnTo>
                  <a:lnTo>
                    <a:pt x="1" y="421"/>
                  </a:lnTo>
                  <a:lnTo>
                    <a:pt x="1" y="415"/>
                  </a:lnTo>
                  <a:lnTo>
                    <a:pt x="1" y="409"/>
                  </a:lnTo>
                  <a:lnTo>
                    <a:pt x="0" y="403"/>
                  </a:lnTo>
                  <a:lnTo>
                    <a:pt x="0" y="397"/>
                  </a:lnTo>
                  <a:lnTo>
                    <a:pt x="0" y="390"/>
                  </a:lnTo>
                  <a:lnTo>
                    <a:pt x="0" y="385"/>
                  </a:lnTo>
                  <a:lnTo>
                    <a:pt x="1" y="379"/>
                  </a:lnTo>
                  <a:lnTo>
                    <a:pt x="1" y="373"/>
                  </a:lnTo>
                  <a:lnTo>
                    <a:pt x="2" y="367"/>
                  </a:lnTo>
                  <a:lnTo>
                    <a:pt x="3" y="362"/>
                  </a:lnTo>
                  <a:lnTo>
                    <a:pt x="4" y="356"/>
                  </a:lnTo>
                  <a:lnTo>
                    <a:pt x="5" y="351"/>
                  </a:lnTo>
                  <a:lnTo>
                    <a:pt x="6" y="346"/>
                  </a:lnTo>
                  <a:lnTo>
                    <a:pt x="7" y="341"/>
                  </a:lnTo>
                  <a:lnTo>
                    <a:pt x="9" y="336"/>
                  </a:lnTo>
                  <a:lnTo>
                    <a:pt x="11" y="331"/>
                  </a:lnTo>
                  <a:lnTo>
                    <a:pt x="13" y="326"/>
                  </a:lnTo>
                  <a:lnTo>
                    <a:pt x="15" y="321"/>
                  </a:lnTo>
                  <a:lnTo>
                    <a:pt x="17" y="317"/>
                  </a:lnTo>
                  <a:lnTo>
                    <a:pt x="19" y="312"/>
                  </a:lnTo>
                  <a:lnTo>
                    <a:pt x="21" y="308"/>
                  </a:lnTo>
                  <a:lnTo>
                    <a:pt x="23" y="304"/>
                  </a:lnTo>
                  <a:lnTo>
                    <a:pt x="25" y="300"/>
                  </a:lnTo>
                  <a:lnTo>
                    <a:pt x="27" y="296"/>
                  </a:lnTo>
                  <a:lnTo>
                    <a:pt x="30" y="292"/>
                  </a:lnTo>
                  <a:lnTo>
                    <a:pt x="32" y="289"/>
                  </a:lnTo>
                  <a:lnTo>
                    <a:pt x="34" y="285"/>
                  </a:lnTo>
                  <a:lnTo>
                    <a:pt x="37" y="282"/>
                  </a:lnTo>
                  <a:lnTo>
                    <a:pt x="39" y="279"/>
                  </a:lnTo>
                  <a:lnTo>
                    <a:pt x="42" y="276"/>
                  </a:lnTo>
                  <a:lnTo>
                    <a:pt x="44" y="273"/>
                  </a:lnTo>
                  <a:lnTo>
                    <a:pt x="47" y="270"/>
                  </a:lnTo>
                  <a:lnTo>
                    <a:pt x="49" y="268"/>
                  </a:lnTo>
                  <a:close/>
                </a:path>
              </a:pathLst>
            </a:cu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45" name="TextBox 45"/>
            <p:cNvSpPr txBox="1">
              <a:spLocks noChangeArrowheads="1"/>
            </p:cNvSpPr>
            <p:nvPr/>
          </p:nvSpPr>
          <p:spPr bwMode="auto">
            <a:xfrm>
              <a:off x="2143108" y="3071810"/>
              <a:ext cx="1228716" cy="400110"/>
            </a:xfrm>
            <a:prstGeom prst="rect">
              <a:avLst/>
            </a:prstGeom>
            <a:noFill/>
            <a:ln w="9525">
              <a:noFill/>
              <a:miter lim="800000"/>
              <a:headEnd/>
              <a:tailEnd/>
            </a:ln>
          </p:spPr>
          <p:txBody>
            <a:bodyPr>
              <a:spAutoFit/>
            </a:bodyPr>
            <a:lstStyle/>
            <a:p>
              <a:pPr fontAlgn="auto">
                <a:spcBef>
                  <a:spcPts val="0"/>
                </a:spcBef>
                <a:spcAft>
                  <a:spcPts val="0"/>
                </a:spcAft>
                <a:defRPr/>
              </a:pPr>
              <a:r>
                <a:rPr lang="zh-CN" alt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涉残资源</a:t>
              </a:r>
            </a:p>
          </p:txBody>
        </p:sp>
      </p:grpSp>
      <p:grpSp>
        <p:nvGrpSpPr>
          <p:cNvPr id="46" name="组合 31"/>
          <p:cNvGrpSpPr>
            <a:grpSpLocks/>
          </p:cNvGrpSpPr>
          <p:nvPr/>
        </p:nvGrpSpPr>
        <p:grpSpPr bwMode="auto">
          <a:xfrm>
            <a:off x="1500188" y="5286375"/>
            <a:ext cx="1824037" cy="1141413"/>
            <a:chOff x="1857356" y="2714620"/>
            <a:chExt cx="1824038" cy="1141413"/>
          </a:xfrm>
        </p:grpSpPr>
        <p:sp>
          <p:nvSpPr>
            <p:cNvPr id="47" name="Freeform 11"/>
            <p:cNvSpPr>
              <a:spLocks/>
            </p:cNvSpPr>
            <p:nvPr/>
          </p:nvSpPr>
          <p:spPr bwMode="auto">
            <a:xfrm>
              <a:off x="1857356" y="2714620"/>
              <a:ext cx="1824038" cy="1141413"/>
            </a:xfrm>
            <a:custGeom>
              <a:avLst/>
              <a:gdLst>
                <a:gd name="T0" fmla="*/ 102 w 1149"/>
                <a:gd name="T1" fmla="*/ 167 h 719"/>
                <a:gd name="T2" fmla="*/ 175 w 1149"/>
                <a:gd name="T3" fmla="*/ 77 h 719"/>
                <a:gd name="T4" fmla="*/ 248 w 1149"/>
                <a:gd name="T5" fmla="*/ 68 h 719"/>
                <a:gd name="T6" fmla="*/ 292 w 1149"/>
                <a:gd name="T7" fmla="*/ 111 h 719"/>
                <a:gd name="T8" fmla="*/ 292 w 1149"/>
                <a:gd name="T9" fmla="*/ 105 h 719"/>
                <a:gd name="T10" fmla="*/ 335 w 1149"/>
                <a:gd name="T11" fmla="*/ 42 h 719"/>
                <a:gd name="T12" fmla="*/ 415 w 1149"/>
                <a:gd name="T13" fmla="*/ 5 h 719"/>
                <a:gd name="T14" fmla="*/ 505 w 1149"/>
                <a:gd name="T15" fmla="*/ 4 h 719"/>
                <a:gd name="T16" fmla="*/ 568 w 1149"/>
                <a:gd name="T17" fmla="*/ 25 h 719"/>
                <a:gd name="T18" fmla="*/ 597 w 1149"/>
                <a:gd name="T19" fmla="*/ 63 h 719"/>
                <a:gd name="T20" fmla="*/ 545 w 1149"/>
                <a:gd name="T21" fmla="*/ 80 h 719"/>
                <a:gd name="T22" fmla="*/ 510 w 1149"/>
                <a:gd name="T23" fmla="*/ 113 h 719"/>
                <a:gd name="T24" fmla="*/ 512 w 1149"/>
                <a:gd name="T25" fmla="*/ 110 h 719"/>
                <a:gd name="T26" fmla="*/ 550 w 1149"/>
                <a:gd name="T27" fmla="*/ 77 h 719"/>
                <a:gd name="T28" fmla="*/ 617 w 1149"/>
                <a:gd name="T29" fmla="*/ 68 h 719"/>
                <a:gd name="T30" fmla="*/ 679 w 1149"/>
                <a:gd name="T31" fmla="*/ 77 h 719"/>
                <a:gd name="T32" fmla="*/ 682 w 1149"/>
                <a:gd name="T33" fmla="*/ 112 h 719"/>
                <a:gd name="T34" fmla="*/ 706 w 1149"/>
                <a:gd name="T35" fmla="*/ 88 h 719"/>
                <a:gd name="T36" fmla="*/ 779 w 1149"/>
                <a:gd name="T37" fmla="*/ 67 h 719"/>
                <a:gd name="T38" fmla="*/ 842 w 1149"/>
                <a:gd name="T39" fmla="*/ 94 h 719"/>
                <a:gd name="T40" fmla="*/ 873 w 1149"/>
                <a:gd name="T41" fmla="*/ 136 h 719"/>
                <a:gd name="T42" fmla="*/ 894 w 1149"/>
                <a:gd name="T43" fmla="*/ 177 h 719"/>
                <a:gd name="T44" fmla="*/ 888 w 1149"/>
                <a:gd name="T45" fmla="*/ 139 h 719"/>
                <a:gd name="T46" fmla="*/ 937 w 1149"/>
                <a:gd name="T47" fmla="*/ 103 h 719"/>
                <a:gd name="T48" fmla="*/ 1012 w 1149"/>
                <a:gd name="T49" fmla="*/ 104 h 719"/>
                <a:gd name="T50" fmla="*/ 1075 w 1149"/>
                <a:gd name="T51" fmla="*/ 132 h 719"/>
                <a:gd name="T52" fmla="*/ 1115 w 1149"/>
                <a:gd name="T53" fmla="*/ 179 h 719"/>
                <a:gd name="T54" fmla="*/ 1148 w 1149"/>
                <a:gd name="T55" fmla="*/ 259 h 719"/>
                <a:gd name="T56" fmla="*/ 1137 w 1149"/>
                <a:gd name="T57" fmla="*/ 324 h 719"/>
                <a:gd name="T58" fmla="*/ 1109 w 1149"/>
                <a:gd name="T59" fmla="*/ 349 h 719"/>
                <a:gd name="T60" fmla="*/ 1082 w 1149"/>
                <a:gd name="T61" fmla="*/ 325 h 719"/>
                <a:gd name="T62" fmla="*/ 1122 w 1149"/>
                <a:gd name="T63" fmla="*/ 399 h 719"/>
                <a:gd name="T64" fmla="*/ 1122 w 1149"/>
                <a:gd name="T65" fmla="*/ 503 h 719"/>
                <a:gd name="T66" fmla="*/ 1081 w 1149"/>
                <a:gd name="T67" fmla="*/ 574 h 719"/>
                <a:gd name="T68" fmla="*/ 1012 w 1149"/>
                <a:gd name="T69" fmla="*/ 619 h 719"/>
                <a:gd name="T70" fmla="*/ 940 w 1149"/>
                <a:gd name="T71" fmla="*/ 637 h 719"/>
                <a:gd name="T72" fmla="*/ 944 w 1149"/>
                <a:gd name="T73" fmla="*/ 638 h 719"/>
                <a:gd name="T74" fmla="*/ 930 w 1149"/>
                <a:gd name="T75" fmla="*/ 673 h 719"/>
                <a:gd name="T76" fmla="*/ 863 w 1149"/>
                <a:gd name="T77" fmla="*/ 716 h 719"/>
                <a:gd name="T78" fmla="*/ 803 w 1149"/>
                <a:gd name="T79" fmla="*/ 709 h 719"/>
                <a:gd name="T80" fmla="*/ 755 w 1149"/>
                <a:gd name="T81" fmla="*/ 665 h 719"/>
                <a:gd name="T82" fmla="*/ 768 w 1149"/>
                <a:gd name="T83" fmla="*/ 627 h 719"/>
                <a:gd name="T84" fmla="*/ 732 w 1149"/>
                <a:gd name="T85" fmla="*/ 657 h 719"/>
                <a:gd name="T86" fmla="*/ 653 w 1149"/>
                <a:gd name="T87" fmla="*/ 695 h 719"/>
                <a:gd name="T88" fmla="*/ 569 w 1149"/>
                <a:gd name="T89" fmla="*/ 700 h 719"/>
                <a:gd name="T90" fmla="*/ 515 w 1149"/>
                <a:gd name="T91" fmla="*/ 658 h 719"/>
                <a:gd name="T92" fmla="*/ 530 w 1149"/>
                <a:gd name="T93" fmla="*/ 697 h 719"/>
                <a:gd name="T94" fmla="*/ 436 w 1149"/>
                <a:gd name="T95" fmla="*/ 700 h 719"/>
                <a:gd name="T96" fmla="*/ 349 w 1149"/>
                <a:gd name="T97" fmla="*/ 668 h 719"/>
                <a:gd name="T98" fmla="*/ 298 w 1149"/>
                <a:gd name="T99" fmla="*/ 607 h 719"/>
                <a:gd name="T100" fmla="*/ 292 w 1149"/>
                <a:gd name="T101" fmla="*/ 578 h 719"/>
                <a:gd name="T102" fmla="*/ 276 w 1149"/>
                <a:gd name="T103" fmla="*/ 619 h 719"/>
                <a:gd name="T104" fmla="*/ 210 w 1149"/>
                <a:gd name="T105" fmla="*/ 649 h 719"/>
                <a:gd name="T106" fmla="*/ 146 w 1149"/>
                <a:gd name="T107" fmla="*/ 637 h 719"/>
                <a:gd name="T108" fmla="*/ 103 w 1149"/>
                <a:gd name="T109" fmla="*/ 599 h 719"/>
                <a:gd name="T110" fmla="*/ 101 w 1149"/>
                <a:gd name="T111" fmla="*/ 585 h 719"/>
                <a:gd name="T112" fmla="*/ 155 w 1149"/>
                <a:gd name="T113" fmla="*/ 594 h 719"/>
                <a:gd name="T114" fmla="*/ 128 w 1149"/>
                <a:gd name="T115" fmla="*/ 594 h 719"/>
                <a:gd name="T116" fmla="*/ 75 w 1149"/>
                <a:gd name="T117" fmla="*/ 570 h 719"/>
                <a:gd name="T118" fmla="*/ 26 w 1149"/>
                <a:gd name="T119" fmla="*/ 512 h 719"/>
                <a:gd name="T120" fmla="*/ 0 w 1149"/>
                <a:gd name="T121" fmla="*/ 397 h 719"/>
                <a:gd name="T122" fmla="*/ 27 w 1149"/>
                <a:gd name="T123" fmla="*/ 296 h 7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9"/>
                <a:gd name="T187" fmla="*/ 0 h 719"/>
                <a:gd name="T188" fmla="*/ 1149 w 1149"/>
                <a:gd name="T189" fmla="*/ 719 h 7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9" h="719">
                  <a:moveTo>
                    <a:pt x="49" y="268"/>
                  </a:moveTo>
                  <a:lnTo>
                    <a:pt x="52" y="265"/>
                  </a:lnTo>
                  <a:lnTo>
                    <a:pt x="55" y="262"/>
                  </a:lnTo>
                  <a:lnTo>
                    <a:pt x="57" y="259"/>
                  </a:lnTo>
                  <a:lnTo>
                    <a:pt x="60" y="255"/>
                  </a:lnTo>
                  <a:lnTo>
                    <a:pt x="63" y="252"/>
                  </a:lnTo>
                  <a:lnTo>
                    <a:pt x="65" y="247"/>
                  </a:lnTo>
                  <a:lnTo>
                    <a:pt x="68" y="243"/>
                  </a:lnTo>
                  <a:lnTo>
                    <a:pt x="71" y="238"/>
                  </a:lnTo>
                  <a:lnTo>
                    <a:pt x="73" y="233"/>
                  </a:lnTo>
                  <a:lnTo>
                    <a:pt x="76" y="228"/>
                  </a:lnTo>
                  <a:lnTo>
                    <a:pt x="79" y="222"/>
                  </a:lnTo>
                  <a:lnTo>
                    <a:pt x="82" y="216"/>
                  </a:lnTo>
                  <a:lnTo>
                    <a:pt x="84" y="209"/>
                  </a:lnTo>
                  <a:lnTo>
                    <a:pt x="87" y="203"/>
                  </a:lnTo>
                  <a:lnTo>
                    <a:pt x="90" y="196"/>
                  </a:lnTo>
                  <a:lnTo>
                    <a:pt x="93" y="188"/>
                  </a:lnTo>
                  <a:lnTo>
                    <a:pt x="96" y="181"/>
                  </a:lnTo>
                  <a:lnTo>
                    <a:pt x="99" y="174"/>
                  </a:lnTo>
                  <a:lnTo>
                    <a:pt x="102" y="167"/>
                  </a:lnTo>
                  <a:lnTo>
                    <a:pt x="105" y="160"/>
                  </a:lnTo>
                  <a:lnTo>
                    <a:pt x="108" y="154"/>
                  </a:lnTo>
                  <a:lnTo>
                    <a:pt x="111" y="148"/>
                  </a:lnTo>
                  <a:lnTo>
                    <a:pt x="114" y="142"/>
                  </a:lnTo>
                  <a:lnTo>
                    <a:pt x="118" y="136"/>
                  </a:lnTo>
                  <a:lnTo>
                    <a:pt x="121" y="130"/>
                  </a:lnTo>
                  <a:lnTo>
                    <a:pt x="125" y="125"/>
                  </a:lnTo>
                  <a:lnTo>
                    <a:pt x="128" y="120"/>
                  </a:lnTo>
                  <a:lnTo>
                    <a:pt x="132" y="115"/>
                  </a:lnTo>
                  <a:lnTo>
                    <a:pt x="136" y="110"/>
                  </a:lnTo>
                  <a:lnTo>
                    <a:pt x="140" y="106"/>
                  </a:lnTo>
                  <a:lnTo>
                    <a:pt x="144" y="102"/>
                  </a:lnTo>
                  <a:lnTo>
                    <a:pt x="147" y="98"/>
                  </a:lnTo>
                  <a:lnTo>
                    <a:pt x="151" y="94"/>
                  </a:lnTo>
                  <a:lnTo>
                    <a:pt x="155" y="91"/>
                  </a:lnTo>
                  <a:lnTo>
                    <a:pt x="159" y="88"/>
                  </a:lnTo>
                  <a:lnTo>
                    <a:pt x="163" y="85"/>
                  </a:lnTo>
                  <a:lnTo>
                    <a:pt x="167" y="82"/>
                  </a:lnTo>
                  <a:lnTo>
                    <a:pt x="171" y="79"/>
                  </a:lnTo>
                  <a:lnTo>
                    <a:pt x="175" y="77"/>
                  </a:lnTo>
                  <a:lnTo>
                    <a:pt x="179" y="74"/>
                  </a:lnTo>
                  <a:lnTo>
                    <a:pt x="183" y="72"/>
                  </a:lnTo>
                  <a:lnTo>
                    <a:pt x="186" y="71"/>
                  </a:lnTo>
                  <a:lnTo>
                    <a:pt x="190" y="69"/>
                  </a:lnTo>
                  <a:lnTo>
                    <a:pt x="194" y="68"/>
                  </a:lnTo>
                  <a:lnTo>
                    <a:pt x="198" y="66"/>
                  </a:lnTo>
                  <a:lnTo>
                    <a:pt x="202" y="65"/>
                  </a:lnTo>
                  <a:lnTo>
                    <a:pt x="205" y="65"/>
                  </a:lnTo>
                  <a:lnTo>
                    <a:pt x="209" y="64"/>
                  </a:lnTo>
                  <a:lnTo>
                    <a:pt x="213" y="64"/>
                  </a:lnTo>
                  <a:lnTo>
                    <a:pt x="216" y="64"/>
                  </a:lnTo>
                  <a:lnTo>
                    <a:pt x="220" y="63"/>
                  </a:lnTo>
                  <a:lnTo>
                    <a:pt x="224" y="64"/>
                  </a:lnTo>
                  <a:lnTo>
                    <a:pt x="227" y="64"/>
                  </a:lnTo>
                  <a:lnTo>
                    <a:pt x="231" y="64"/>
                  </a:lnTo>
                  <a:lnTo>
                    <a:pt x="234" y="65"/>
                  </a:lnTo>
                  <a:lnTo>
                    <a:pt x="238" y="65"/>
                  </a:lnTo>
                  <a:lnTo>
                    <a:pt x="241" y="66"/>
                  </a:lnTo>
                  <a:lnTo>
                    <a:pt x="245" y="67"/>
                  </a:lnTo>
                  <a:lnTo>
                    <a:pt x="248" y="68"/>
                  </a:lnTo>
                  <a:lnTo>
                    <a:pt x="252" y="70"/>
                  </a:lnTo>
                  <a:lnTo>
                    <a:pt x="255" y="71"/>
                  </a:lnTo>
                  <a:lnTo>
                    <a:pt x="258" y="73"/>
                  </a:lnTo>
                  <a:lnTo>
                    <a:pt x="262" y="75"/>
                  </a:lnTo>
                  <a:lnTo>
                    <a:pt x="265" y="77"/>
                  </a:lnTo>
                  <a:lnTo>
                    <a:pt x="268" y="79"/>
                  </a:lnTo>
                  <a:lnTo>
                    <a:pt x="271" y="81"/>
                  </a:lnTo>
                  <a:lnTo>
                    <a:pt x="274" y="83"/>
                  </a:lnTo>
                  <a:lnTo>
                    <a:pt x="277" y="85"/>
                  </a:lnTo>
                  <a:lnTo>
                    <a:pt x="279" y="87"/>
                  </a:lnTo>
                  <a:lnTo>
                    <a:pt x="281" y="89"/>
                  </a:lnTo>
                  <a:lnTo>
                    <a:pt x="283" y="92"/>
                  </a:lnTo>
                  <a:lnTo>
                    <a:pt x="285" y="94"/>
                  </a:lnTo>
                  <a:lnTo>
                    <a:pt x="287" y="96"/>
                  </a:lnTo>
                  <a:lnTo>
                    <a:pt x="288" y="98"/>
                  </a:lnTo>
                  <a:lnTo>
                    <a:pt x="289" y="101"/>
                  </a:lnTo>
                  <a:lnTo>
                    <a:pt x="290" y="103"/>
                  </a:lnTo>
                  <a:lnTo>
                    <a:pt x="291" y="106"/>
                  </a:lnTo>
                  <a:lnTo>
                    <a:pt x="291" y="108"/>
                  </a:lnTo>
                  <a:lnTo>
                    <a:pt x="292" y="111"/>
                  </a:lnTo>
                  <a:lnTo>
                    <a:pt x="292" y="113"/>
                  </a:lnTo>
                  <a:lnTo>
                    <a:pt x="292" y="116"/>
                  </a:lnTo>
                  <a:lnTo>
                    <a:pt x="292" y="118"/>
                  </a:lnTo>
                  <a:lnTo>
                    <a:pt x="292" y="119"/>
                  </a:lnTo>
                  <a:lnTo>
                    <a:pt x="292" y="121"/>
                  </a:lnTo>
                  <a:lnTo>
                    <a:pt x="292" y="122"/>
                  </a:lnTo>
                  <a:lnTo>
                    <a:pt x="292" y="123"/>
                  </a:lnTo>
                  <a:lnTo>
                    <a:pt x="292" y="124"/>
                  </a:lnTo>
                  <a:lnTo>
                    <a:pt x="292" y="123"/>
                  </a:lnTo>
                  <a:lnTo>
                    <a:pt x="292" y="122"/>
                  </a:lnTo>
                  <a:lnTo>
                    <a:pt x="292" y="121"/>
                  </a:lnTo>
                  <a:lnTo>
                    <a:pt x="292" y="119"/>
                  </a:lnTo>
                  <a:lnTo>
                    <a:pt x="292" y="118"/>
                  </a:lnTo>
                  <a:lnTo>
                    <a:pt x="292" y="116"/>
                  </a:lnTo>
                  <a:lnTo>
                    <a:pt x="292" y="113"/>
                  </a:lnTo>
                  <a:lnTo>
                    <a:pt x="292" y="111"/>
                  </a:lnTo>
                  <a:lnTo>
                    <a:pt x="292" y="108"/>
                  </a:lnTo>
                  <a:lnTo>
                    <a:pt x="292" y="105"/>
                  </a:lnTo>
                  <a:lnTo>
                    <a:pt x="293" y="102"/>
                  </a:lnTo>
                  <a:lnTo>
                    <a:pt x="294" y="100"/>
                  </a:lnTo>
                  <a:lnTo>
                    <a:pt x="295" y="97"/>
                  </a:lnTo>
                  <a:lnTo>
                    <a:pt x="296" y="94"/>
                  </a:lnTo>
                  <a:lnTo>
                    <a:pt x="297" y="91"/>
                  </a:lnTo>
                  <a:lnTo>
                    <a:pt x="299" y="88"/>
                  </a:lnTo>
                  <a:lnTo>
                    <a:pt x="300" y="84"/>
                  </a:lnTo>
                  <a:lnTo>
                    <a:pt x="302" y="81"/>
                  </a:lnTo>
                  <a:lnTo>
                    <a:pt x="304" y="78"/>
                  </a:lnTo>
                  <a:lnTo>
                    <a:pt x="306" y="75"/>
                  </a:lnTo>
                  <a:lnTo>
                    <a:pt x="308" y="71"/>
                  </a:lnTo>
                  <a:lnTo>
                    <a:pt x="311" y="68"/>
                  </a:lnTo>
                  <a:lnTo>
                    <a:pt x="313" y="64"/>
                  </a:lnTo>
                  <a:lnTo>
                    <a:pt x="316" y="61"/>
                  </a:lnTo>
                  <a:lnTo>
                    <a:pt x="319" y="57"/>
                  </a:lnTo>
                  <a:lnTo>
                    <a:pt x="322" y="54"/>
                  </a:lnTo>
                  <a:lnTo>
                    <a:pt x="325" y="51"/>
                  </a:lnTo>
                  <a:lnTo>
                    <a:pt x="328" y="48"/>
                  </a:lnTo>
                  <a:lnTo>
                    <a:pt x="331" y="45"/>
                  </a:lnTo>
                  <a:lnTo>
                    <a:pt x="335" y="42"/>
                  </a:lnTo>
                  <a:lnTo>
                    <a:pt x="338" y="39"/>
                  </a:lnTo>
                  <a:lnTo>
                    <a:pt x="341" y="36"/>
                  </a:lnTo>
                  <a:lnTo>
                    <a:pt x="345" y="34"/>
                  </a:lnTo>
                  <a:lnTo>
                    <a:pt x="348" y="31"/>
                  </a:lnTo>
                  <a:lnTo>
                    <a:pt x="352" y="29"/>
                  </a:lnTo>
                  <a:lnTo>
                    <a:pt x="356" y="27"/>
                  </a:lnTo>
                  <a:lnTo>
                    <a:pt x="359" y="24"/>
                  </a:lnTo>
                  <a:lnTo>
                    <a:pt x="363" y="22"/>
                  </a:lnTo>
                  <a:lnTo>
                    <a:pt x="367" y="20"/>
                  </a:lnTo>
                  <a:lnTo>
                    <a:pt x="371" y="18"/>
                  </a:lnTo>
                  <a:lnTo>
                    <a:pt x="375" y="17"/>
                  </a:lnTo>
                  <a:lnTo>
                    <a:pt x="380" y="15"/>
                  </a:lnTo>
                  <a:lnTo>
                    <a:pt x="384" y="13"/>
                  </a:lnTo>
                  <a:lnTo>
                    <a:pt x="388" y="12"/>
                  </a:lnTo>
                  <a:lnTo>
                    <a:pt x="392" y="11"/>
                  </a:lnTo>
                  <a:lnTo>
                    <a:pt x="397" y="9"/>
                  </a:lnTo>
                  <a:lnTo>
                    <a:pt x="401" y="8"/>
                  </a:lnTo>
                  <a:lnTo>
                    <a:pt x="406" y="7"/>
                  </a:lnTo>
                  <a:lnTo>
                    <a:pt x="410" y="6"/>
                  </a:lnTo>
                  <a:lnTo>
                    <a:pt x="415" y="5"/>
                  </a:lnTo>
                  <a:lnTo>
                    <a:pt x="420" y="4"/>
                  </a:lnTo>
                  <a:lnTo>
                    <a:pt x="424" y="3"/>
                  </a:lnTo>
                  <a:lnTo>
                    <a:pt x="429" y="3"/>
                  </a:lnTo>
                  <a:lnTo>
                    <a:pt x="434" y="2"/>
                  </a:lnTo>
                  <a:lnTo>
                    <a:pt x="439" y="2"/>
                  </a:lnTo>
                  <a:lnTo>
                    <a:pt x="444" y="1"/>
                  </a:lnTo>
                  <a:lnTo>
                    <a:pt x="449" y="1"/>
                  </a:lnTo>
                  <a:lnTo>
                    <a:pt x="454" y="1"/>
                  </a:lnTo>
                  <a:lnTo>
                    <a:pt x="458" y="0"/>
                  </a:lnTo>
                  <a:lnTo>
                    <a:pt x="463" y="0"/>
                  </a:lnTo>
                  <a:lnTo>
                    <a:pt x="467" y="0"/>
                  </a:lnTo>
                  <a:lnTo>
                    <a:pt x="472" y="0"/>
                  </a:lnTo>
                  <a:lnTo>
                    <a:pt x="476" y="0"/>
                  </a:lnTo>
                  <a:lnTo>
                    <a:pt x="481" y="1"/>
                  </a:lnTo>
                  <a:lnTo>
                    <a:pt x="485" y="1"/>
                  </a:lnTo>
                  <a:lnTo>
                    <a:pt x="489" y="1"/>
                  </a:lnTo>
                  <a:lnTo>
                    <a:pt x="493" y="2"/>
                  </a:lnTo>
                  <a:lnTo>
                    <a:pt x="497" y="2"/>
                  </a:lnTo>
                  <a:lnTo>
                    <a:pt x="501" y="3"/>
                  </a:lnTo>
                  <a:lnTo>
                    <a:pt x="505" y="4"/>
                  </a:lnTo>
                  <a:lnTo>
                    <a:pt x="509" y="4"/>
                  </a:lnTo>
                  <a:lnTo>
                    <a:pt x="513" y="5"/>
                  </a:lnTo>
                  <a:lnTo>
                    <a:pt x="517" y="6"/>
                  </a:lnTo>
                  <a:lnTo>
                    <a:pt x="520" y="7"/>
                  </a:lnTo>
                  <a:lnTo>
                    <a:pt x="524" y="8"/>
                  </a:lnTo>
                  <a:lnTo>
                    <a:pt x="527" y="9"/>
                  </a:lnTo>
                  <a:lnTo>
                    <a:pt x="531" y="10"/>
                  </a:lnTo>
                  <a:lnTo>
                    <a:pt x="534" y="11"/>
                  </a:lnTo>
                  <a:lnTo>
                    <a:pt x="537" y="12"/>
                  </a:lnTo>
                  <a:lnTo>
                    <a:pt x="540" y="13"/>
                  </a:lnTo>
                  <a:lnTo>
                    <a:pt x="543" y="14"/>
                  </a:lnTo>
                  <a:lnTo>
                    <a:pt x="546" y="15"/>
                  </a:lnTo>
                  <a:lnTo>
                    <a:pt x="549" y="16"/>
                  </a:lnTo>
                  <a:lnTo>
                    <a:pt x="552" y="17"/>
                  </a:lnTo>
                  <a:lnTo>
                    <a:pt x="555" y="19"/>
                  </a:lnTo>
                  <a:lnTo>
                    <a:pt x="558" y="20"/>
                  </a:lnTo>
                  <a:lnTo>
                    <a:pt x="561" y="21"/>
                  </a:lnTo>
                  <a:lnTo>
                    <a:pt x="563" y="23"/>
                  </a:lnTo>
                  <a:lnTo>
                    <a:pt x="566" y="24"/>
                  </a:lnTo>
                  <a:lnTo>
                    <a:pt x="568" y="25"/>
                  </a:lnTo>
                  <a:lnTo>
                    <a:pt x="571" y="27"/>
                  </a:lnTo>
                  <a:lnTo>
                    <a:pt x="573" y="29"/>
                  </a:lnTo>
                  <a:lnTo>
                    <a:pt x="575" y="30"/>
                  </a:lnTo>
                  <a:lnTo>
                    <a:pt x="577" y="32"/>
                  </a:lnTo>
                  <a:lnTo>
                    <a:pt x="579" y="34"/>
                  </a:lnTo>
                  <a:lnTo>
                    <a:pt x="582" y="36"/>
                  </a:lnTo>
                  <a:lnTo>
                    <a:pt x="584" y="37"/>
                  </a:lnTo>
                  <a:lnTo>
                    <a:pt x="585" y="39"/>
                  </a:lnTo>
                  <a:lnTo>
                    <a:pt x="587" y="41"/>
                  </a:lnTo>
                  <a:lnTo>
                    <a:pt x="589" y="43"/>
                  </a:lnTo>
                  <a:lnTo>
                    <a:pt x="591" y="45"/>
                  </a:lnTo>
                  <a:lnTo>
                    <a:pt x="592" y="48"/>
                  </a:lnTo>
                  <a:lnTo>
                    <a:pt x="594" y="50"/>
                  </a:lnTo>
                  <a:lnTo>
                    <a:pt x="595" y="52"/>
                  </a:lnTo>
                  <a:lnTo>
                    <a:pt x="597" y="54"/>
                  </a:lnTo>
                  <a:lnTo>
                    <a:pt x="597" y="56"/>
                  </a:lnTo>
                  <a:lnTo>
                    <a:pt x="598" y="58"/>
                  </a:lnTo>
                  <a:lnTo>
                    <a:pt x="598" y="59"/>
                  </a:lnTo>
                  <a:lnTo>
                    <a:pt x="598" y="61"/>
                  </a:lnTo>
                  <a:lnTo>
                    <a:pt x="597" y="63"/>
                  </a:lnTo>
                  <a:lnTo>
                    <a:pt x="596" y="64"/>
                  </a:lnTo>
                  <a:lnTo>
                    <a:pt x="595" y="65"/>
                  </a:lnTo>
                  <a:lnTo>
                    <a:pt x="594" y="66"/>
                  </a:lnTo>
                  <a:lnTo>
                    <a:pt x="592" y="67"/>
                  </a:lnTo>
                  <a:lnTo>
                    <a:pt x="590" y="68"/>
                  </a:lnTo>
                  <a:lnTo>
                    <a:pt x="588" y="69"/>
                  </a:lnTo>
                  <a:lnTo>
                    <a:pt x="585" y="69"/>
                  </a:lnTo>
                  <a:lnTo>
                    <a:pt x="582" y="70"/>
                  </a:lnTo>
                  <a:lnTo>
                    <a:pt x="578" y="70"/>
                  </a:lnTo>
                  <a:lnTo>
                    <a:pt x="575" y="71"/>
                  </a:lnTo>
                  <a:lnTo>
                    <a:pt x="572" y="71"/>
                  </a:lnTo>
                  <a:lnTo>
                    <a:pt x="568" y="72"/>
                  </a:lnTo>
                  <a:lnTo>
                    <a:pt x="565" y="72"/>
                  </a:lnTo>
                  <a:lnTo>
                    <a:pt x="562" y="73"/>
                  </a:lnTo>
                  <a:lnTo>
                    <a:pt x="559" y="74"/>
                  </a:lnTo>
                  <a:lnTo>
                    <a:pt x="556" y="75"/>
                  </a:lnTo>
                  <a:lnTo>
                    <a:pt x="553" y="76"/>
                  </a:lnTo>
                  <a:lnTo>
                    <a:pt x="550" y="77"/>
                  </a:lnTo>
                  <a:lnTo>
                    <a:pt x="548" y="78"/>
                  </a:lnTo>
                  <a:lnTo>
                    <a:pt x="545" y="80"/>
                  </a:lnTo>
                  <a:lnTo>
                    <a:pt x="543" y="81"/>
                  </a:lnTo>
                  <a:lnTo>
                    <a:pt x="540" y="82"/>
                  </a:lnTo>
                  <a:lnTo>
                    <a:pt x="538" y="84"/>
                  </a:lnTo>
                  <a:lnTo>
                    <a:pt x="535" y="86"/>
                  </a:lnTo>
                  <a:lnTo>
                    <a:pt x="533" y="87"/>
                  </a:lnTo>
                  <a:lnTo>
                    <a:pt x="531" y="89"/>
                  </a:lnTo>
                  <a:lnTo>
                    <a:pt x="529" y="91"/>
                  </a:lnTo>
                  <a:lnTo>
                    <a:pt x="527" y="93"/>
                  </a:lnTo>
                  <a:lnTo>
                    <a:pt x="525" y="94"/>
                  </a:lnTo>
                  <a:lnTo>
                    <a:pt x="524" y="96"/>
                  </a:lnTo>
                  <a:lnTo>
                    <a:pt x="522" y="98"/>
                  </a:lnTo>
                  <a:lnTo>
                    <a:pt x="520" y="100"/>
                  </a:lnTo>
                  <a:lnTo>
                    <a:pt x="519" y="101"/>
                  </a:lnTo>
                  <a:lnTo>
                    <a:pt x="517" y="103"/>
                  </a:lnTo>
                  <a:lnTo>
                    <a:pt x="516" y="105"/>
                  </a:lnTo>
                  <a:lnTo>
                    <a:pt x="514" y="107"/>
                  </a:lnTo>
                  <a:lnTo>
                    <a:pt x="513" y="108"/>
                  </a:lnTo>
                  <a:lnTo>
                    <a:pt x="512" y="110"/>
                  </a:lnTo>
                  <a:lnTo>
                    <a:pt x="511" y="112"/>
                  </a:lnTo>
                  <a:lnTo>
                    <a:pt x="510" y="113"/>
                  </a:lnTo>
                  <a:lnTo>
                    <a:pt x="509" y="115"/>
                  </a:lnTo>
                  <a:lnTo>
                    <a:pt x="508" y="117"/>
                  </a:lnTo>
                  <a:lnTo>
                    <a:pt x="508" y="118"/>
                  </a:lnTo>
                  <a:lnTo>
                    <a:pt x="507" y="119"/>
                  </a:lnTo>
                  <a:lnTo>
                    <a:pt x="506" y="120"/>
                  </a:lnTo>
                  <a:lnTo>
                    <a:pt x="506" y="121"/>
                  </a:lnTo>
                  <a:lnTo>
                    <a:pt x="506" y="122"/>
                  </a:lnTo>
                  <a:lnTo>
                    <a:pt x="506" y="121"/>
                  </a:lnTo>
                  <a:lnTo>
                    <a:pt x="506" y="120"/>
                  </a:lnTo>
                  <a:lnTo>
                    <a:pt x="507" y="119"/>
                  </a:lnTo>
                  <a:lnTo>
                    <a:pt x="508" y="118"/>
                  </a:lnTo>
                  <a:lnTo>
                    <a:pt x="508" y="117"/>
                  </a:lnTo>
                  <a:lnTo>
                    <a:pt x="509" y="115"/>
                  </a:lnTo>
                  <a:lnTo>
                    <a:pt x="510" y="113"/>
                  </a:lnTo>
                  <a:lnTo>
                    <a:pt x="511" y="112"/>
                  </a:lnTo>
                  <a:lnTo>
                    <a:pt x="512" y="110"/>
                  </a:lnTo>
                  <a:lnTo>
                    <a:pt x="513" y="108"/>
                  </a:lnTo>
                  <a:lnTo>
                    <a:pt x="514" y="107"/>
                  </a:lnTo>
                  <a:lnTo>
                    <a:pt x="516" y="105"/>
                  </a:lnTo>
                  <a:lnTo>
                    <a:pt x="517" y="103"/>
                  </a:lnTo>
                  <a:lnTo>
                    <a:pt x="519" y="101"/>
                  </a:lnTo>
                  <a:lnTo>
                    <a:pt x="520" y="100"/>
                  </a:lnTo>
                  <a:lnTo>
                    <a:pt x="522" y="98"/>
                  </a:lnTo>
                  <a:lnTo>
                    <a:pt x="524" y="96"/>
                  </a:lnTo>
                  <a:lnTo>
                    <a:pt x="525" y="94"/>
                  </a:lnTo>
                  <a:lnTo>
                    <a:pt x="527" y="93"/>
                  </a:lnTo>
                  <a:lnTo>
                    <a:pt x="529" y="91"/>
                  </a:lnTo>
                  <a:lnTo>
                    <a:pt x="531" y="89"/>
                  </a:lnTo>
                  <a:lnTo>
                    <a:pt x="533" y="87"/>
                  </a:lnTo>
                  <a:lnTo>
                    <a:pt x="535" y="86"/>
                  </a:lnTo>
                  <a:lnTo>
                    <a:pt x="538" y="84"/>
                  </a:lnTo>
                  <a:lnTo>
                    <a:pt x="540" y="82"/>
                  </a:lnTo>
                  <a:lnTo>
                    <a:pt x="543" y="81"/>
                  </a:lnTo>
                  <a:lnTo>
                    <a:pt x="545" y="80"/>
                  </a:lnTo>
                  <a:lnTo>
                    <a:pt x="548" y="78"/>
                  </a:lnTo>
                  <a:lnTo>
                    <a:pt x="550" y="77"/>
                  </a:lnTo>
                  <a:lnTo>
                    <a:pt x="553" y="76"/>
                  </a:lnTo>
                  <a:lnTo>
                    <a:pt x="556" y="75"/>
                  </a:lnTo>
                  <a:lnTo>
                    <a:pt x="559" y="74"/>
                  </a:lnTo>
                  <a:lnTo>
                    <a:pt x="562" y="73"/>
                  </a:lnTo>
                  <a:lnTo>
                    <a:pt x="565" y="72"/>
                  </a:lnTo>
                  <a:lnTo>
                    <a:pt x="568" y="72"/>
                  </a:lnTo>
                  <a:lnTo>
                    <a:pt x="572" y="71"/>
                  </a:lnTo>
                  <a:lnTo>
                    <a:pt x="575" y="71"/>
                  </a:lnTo>
                  <a:lnTo>
                    <a:pt x="578" y="70"/>
                  </a:lnTo>
                  <a:lnTo>
                    <a:pt x="582" y="70"/>
                  </a:lnTo>
                  <a:lnTo>
                    <a:pt x="585" y="70"/>
                  </a:lnTo>
                  <a:lnTo>
                    <a:pt x="589" y="69"/>
                  </a:lnTo>
                  <a:lnTo>
                    <a:pt x="592" y="69"/>
                  </a:lnTo>
                  <a:lnTo>
                    <a:pt x="596" y="69"/>
                  </a:lnTo>
                  <a:lnTo>
                    <a:pt x="599" y="69"/>
                  </a:lnTo>
                  <a:lnTo>
                    <a:pt x="603" y="69"/>
                  </a:lnTo>
                  <a:lnTo>
                    <a:pt x="606" y="69"/>
                  </a:lnTo>
                  <a:lnTo>
                    <a:pt x="610" y="68"/>
                  </a:lnTo>
                  <a:lnTo>
                    <a:pt x="613" y="68"/>
                  </a:lnTo>
                  <a:lnTo>
                    <a:pt x="617" y="68"/>
                  </a:lnTo>
                  <a:lnTo>
                    <a:pt x="620" y="68"/>
                  </a:lnTo>
                  <a:lnTo>
                    <a:pt x="624" y="68"/>
                  </a:lnTo>
                  <a:lnTo>
                    <a:pt x="627" y="68"/>
                  </a:lnTo>
                  <a:lnTo>
                    <a:pt x="630" y="68"/>
                  </a:lnTo>
                  <a:lnTo>
                    <a:pt x="634" y="69"/>
                  </a:lnTo>
                  <a:lnTo>
                    <a:pt x="637" y="69"/>
                  </a:lnTo>
                  <a:lnTo>
                    <a:pt x="641" y="69"/>
                  </a:lnTo>
                  <a:lnTo>
                    <a:pt x="644" y="69"/>
                  </a:lnTo>
                  <a:lnTo>
                    <a:pt x="647" y="70"/>
                  </a:lnTo>
                  <a:lnTo>
                    <a:pt x="650" y="70"/>
                  </a:lnTo>
                  <a:lnTo>
                    <a:pt x="653" y="70"/>
                  </a:lnTo>
                  <a:lnTo>
                    <a:pt x="656" y="71"/>
                  </a:lnTo>
                  <a:lnTo>
                    <a:pt x="660" y="71"/>
                  </a:lnTo>
                  <a:lnTo>
                    <a:pt x="663" y="72"/>
                  </a:lnTo>
                  <a:lnTo>
                    <a:pt x="665" y="73"/>
                  </a:lnTo>
                  <a:lnTo>
                    <a:pt x="668" y="74"/>
                  </a:lnTo>
                  <a:lnTo>
                    <a:pt x="671" y="74"/>
                  </a:lnTo>
                  <a:lnTo>
                    <a:pt x="674" y="75"/>
                  </a:lnTo>
                  <a:lnTo>
                    <a:pt x="677" y="76"/>
                  </a:lnTo>
                  <a:lnTo>
                    <a:pt x="679" y="77"/>
                  </a:lnTo>
                  <a:lnTo>
                    <a:pt x="682" y="78"/>
                  </a:lnTo>
                  <a:lnTo>
                    <a:pt x="685" y="80"/>
                  </a:lnTo>
                  <a:lnTo>
                    <a:pt x="687" y="81"/>
                  </a:lnTo>
                  <a:lnTo>
                    <a:pt x="689" y="82"/>
                  </a:lnTo>
                  <a:lnTo>
                    <a:pt x="690" y="83"/>
                  </a:lnTo>
                  <a:lnTo>
                    <a:pt x="692" y="85"/>
                  </a:lnTo>
                  <a:lnTo>
                    <a:pt x="693" y="86"/>
                  </a:lnTo>
                  <a:lnTo>
                    <a:pt x="693" y="88"/>
                  </a:lnTo>
                  <a:lnTo>
                    <a:pt x="694" y="90"/>
                  </a:lnTo>
                  <a:lnTo>
                    <a:pt x="694" y="92"/>
                  </a:lnTo>
                  <a:lnTo>
                    <a:pt x="694" y="93"/>
                  </a:lnTo>
                  <a:lnTo>
                    <a:pt x="693" y="95"/>
                  </a:lnTo>
                  <a:lnTo>
                    <a:pt x="693" y="97"/>
                  </a:lnTo>
                  <a:lnTo>
                    <a:pt x="692" y="99"/>
                  </a:lnTo>
                  <a:lnTo>
                    <a:pt x="690" y="102"/>
                  </a:lnTo>
                  <a:lnTo>
                    <a:pt x="689" y="104"/>
                  </a:lnTo>
                  <a:lnTo>
                    <a:pt x="687" y="106"/>
                  </a:lnTo>
                  <a:lnTo>
                    <a:pt x="685" y="108"/>
                  </a:lnTo>
                  <a:lnTo>
                    <a:pt x="683" y="110"/>
                  </a:lnTo>
                  <a:lnTo>
                    <a:pt x="682" y="112"/>
                  </a:lnTo>
                  <a:lnTo>
                    <a:pt x="681" y="113"/>
                  </a:lnTo>
                  <a:lnTo>
                    <a:pt x="680" y="114"/>
                  </a:lnTo>
                  <a:lnTo>
                    <a:pt x="679" y="115"/>
                  </a:lnTo>
                  <a:lnTo>
                    <a:pt x="680" y="114"/>
                  </a:lnTo>
                  <a:lnTo>
                    <a:pt x="681" y="113"/>
                  </a:lnTo>
                  <a:lnTo>
                    <a:pt x="682" y="112"/>
                  </a:lnTo>
                  <a:lnTo>
                    <a:pt x="683" y="111"/>
                  </a:lnTo>
                  <a:lnTo>
                    <a:pt x="684" y="109"/>
                  </a:lnTo>
                  <a:lnTo>
                    <a:pt x="686" y="107"/>
                  </a:lnTo>
                  <a:lnTo>
                    <a:pt x="688" y="104"/>
                  </a:lnTo>
                  <a:lnTo>
                    <a:pt x="691" y="102"/>
                  </a:lnTo>
                  <a:lnTo>
                    <a:pt x="693" y="99"/>
                  </a:lnTo>
                  <a:lnTo>
                    <a:pt x="696" y="97"/>
                  </a:lnTo>
                  <a:lnTo>
                    <a:pt x="698" y="95"/>
                  </a:lnTo>
                  <a:lnTo>
                    <a:pt x="701" y="92"/>
                  </a:lnTo>
                  <a:lnTo>
                    <a:pt x="704" y="90"/>
                  </a:lnTo>
                  <a:lnTo>
                    <a:pt x="706" y="88"/>
                  </a:lnTo>
                  <a:lnTo>
                    <a:pt x="709" y="86"/>
                  </a:lnTo>
                  <a:lnTo>
                    <a:pt x="712" y="84"/>
                  </a:lnTo>
                  <a:lnTo>
                    <a:pt x="716" y="82"/>
                  </a:lnTo>
                  <a:lnTo>
                    <a:pt x="719" y="81"/>
                  </a:lnTo>
                  <a:lnTo>
                    <a:pt x="722" y="79"/>
                  </a:lnTo>
                  <a:lnTo>
                    <a:pt x="726" y="77"/>
                  </a:lnTo>
                  <a:lnTo>
                    <a:pt x="729" y="76"/>
                  </a:lnTo>
                  <a:lnTo>
                    <a:pt x="733" y="74"/>
                  </a:lnTo>
                  <a:lnTo>
                    <a:pt x="737" y="73"/>
                  </a:lnTo>
                  <a:lnTo>
                    <a:pt x="741" y="72"/>
                  </a:lnTo>
                  <a:lnTo>
                    <a:pt x="744" y="71"/>
                  </a:lnTo>
                  <a:lnTo>
                    <a:pt x="748" y="70"/>
                  </a:lnTo>
                  <a:lnTo>
                    <a:pt x="752" y="69"/>
                  </a:lnTo>
                  <a:lnTo>
                    <a:pt x="756" y="68"/>
                  </a:lnTo>
                  <a:lnTo>
                    <a:pt x="760" y="68"/>
                  </a:lnTo>
                  <a:lnTo>
                    <a:pt x="763" y="67"/>
                  </a:lnTo>
                  <a:lnTo>
                    <a:pt x="767" y="67"/>
                  </a:lnTo>
                  <a:lnTo>
                    <a:pt x="771" y="67"/>
                  </a:lnTo>
                  <a:lnTo>
                    <a:pt x="775" y="67"/>
                  </a:lnTo>
                  <a:lnTo>
                    <a:pt x="779" y="67"/>
                  </a:lnTo>
                  <a:lnTo>
                    <a:pt x="783" y="68"/>
                  </a:lnTo>
                  <a:lnTo>
                    <a:pt x="787" y="68"/>
                  </a:lnTo>
                  <a:lnTo>
                    <a:pt x="790" y="69"/>
                  </a:lnTo>
                  <a:lnTo>
                    <a:pt x="794" y="69"/>
                  </a:lnTo>
                  <a:lnTo>
                    <a:pt x="798" y="70"/>
                  </a:lnTo>
                  <a:lnTo>
                    <a:pt x="802" y="71"/>
                  </a:lnTo>
                  <a:lnTo>
                    <a:pt x="806" y="73"/>
                  </a:lnTo>
                  <a:lnTo>
                    <a:pt x="809" y="74"/>
                  </a:lnTo>
                  <a:lnTo>
                    <a:pt x="813" y="75"/>
                  </a:lnTo>
                  <a:lnTo>
                    <a:pt x="816" y="76"/>
                  </a:lnTo>
                  <a:lnTo>
                    <a:pt x="819" y="78"/>
                  </a:lnTo>
                  <a:lnTo>
                    <a:pt x="822" y="79"/>
                  </a:lnTo>
                  <a:lnTo>
                    <a:pt x="825" y="81"/>
                  </a:lnTo>
                  <a:lnTo>
                    <a:pt x="828" y="83"/>
                  </a:lnTo>
                  <a:lnTo>
                    <a:pt x="831" y="84"/>
                  </a:lnTo>
                  <a:lnTo>
                    <a:pt x="833" y="86"/>
                  </a:lnTo>
                  <a:lnTo>
                    <a:pt x="836" y="88"/>
                  </a:lnTo>
                  <a:lnTo>
                    <a:pt x="838" y="90"/>
                  </a:lnTo>
                  <a:lnTo>
                    <a:pt x="840" y="92"/>
                  </a:lnTo>
                  <a:lnTo>
                    <a:pt x="842" y="94"/>
                  </a:lnTo>
                  <a:lnTo>
                    <a:pt x="844" y="96"/>
                  </a:lnTo>
                  <a:lnTo>
                    <a:pt x="846" y="98"/>
                  </a:lnTo>
                  <a:lnTo>
                    <a:pt x="848" y="101"/>
                  </a:lnTo>
                  <a:lnTo>
                    <a:pt x="850" y="103"/>
                  </a:lnTo>
                  <a:lnTo>
                    <a:pt x="851" y="105"/>
                  </a:lnTo>
                  <a:lnTo>
                    <a:pt x="853" y="107"/>
                  </a:lnTo>
                  <a:lnTo>
                    <a:pt x="855" y="109"/>
                  </a:lnTo>
                  <a:lnTo>
                    <a:pt x="856" y="112"/>
                  </a:lnTo>
                  <a:lnTo>
                    <a:pt x="858" y="114"/>
                  </a:lnTo>
                  <a:lnTo>
                    <a:pt x="859" y="116"/>
                  </a:lnTo>
                  <a:lnTo>
                    <a:pt x="861" y="118"/>
                  </a:lnTo>
                  <a:lnTo>
                    <a:pt x="862" y="120"/>
                  </a:lnTo>
                  <a:lnTo>
                    <a:pt x="864" y="122"/>
                  </a:lnTo>
                  <a:lnTo>
                    <a:pt x="865" y="124"/>
                  </a:lnTo>
                  <a:lnTo>
                    <a:pt x="867" y="126"/>
                  </a:lnTo>
                  <a:lnTo>
                    <a:pt x="868" y="128"/>
                  </a:lnTo>
                  <a:lnTo>
                    <a:pt x="869" y="130"/>
                  </a:lnTo>
                  <a:lnTo>
                    <a:pt x="870" y="132"/>
                  </a:lnTo>
                  <a:lnTo>
                    <a:pt x="872" y="134"/>
                  </a:lnTo>
                  <a:lnTo>
                    <a:pt x="873" y="136"/>
                  </a:lnTo>
                  <a:lnTo>
                    <a:pt x="874" y="139"/>
                  </a:lnTo>
                  <a:lnTo>
                    <a:pt x="876" y="141"/>
                  </a:lnTo>
                  <a:lnTo>
                    <a:pt x="877" y="143"/>
                  </a:lnTo>
                  <a:lnTo>
                    <a:pt x="878" y="145"/>
                  </a:lnTo>
                  <a:lnTo>
                    <a:pt x="879" y="147"/>
                  </a:lnTo>
                  <a:lnTo>
                    <a:pt x="881" y="150"/>
                  </a:lnTo>
                  <a:lnTo>
                    <a:pt x="882" y="152"/>
                  </a:lnTo>
                  <a:lnTo>
                    <a:pt x="883" y="154"/>
                  </a:lnTo>
                  <a:lnTo>
                    <a:pt x="884" y="157"/>
                  </a:lnTo>
                  <a:lnTo>
                    <a:pt x="886" y="159"/>
                  </a:lnTo>
                  <a:lnTo>
                    <a:pt x="887" y="162"/>
                  </a:lnTo>
                  <a:lnTo>
                    <a:pt x="888" y="164"/>
                  </a:lnTo>
                  <a:lnTo>
                    <a:pt x="889" y="167"/>
                  </a:lnTo>
                  <a:lnTo>
                    <a:pt x="891" y="169"/>
                  </a:lnTo>
                  <a:lnTo>
                    <a:pt x="892" y="171"/>
                  </a:lnTo>
                  <a:lnTo>
                    <a:pt x="893" y="173"/>
                  </a:lnTo>
                  <a:lnTo>
                    <a:pt x="893" y="175"/>
                  </a:lnTo>
                  <a:lnTo>
                    <a:pt x="894" y="176"/>
                  </a:lnTo>
                  <a:lnTo>
                    <a:pt x="894" y="177"/>
                  </a:lnTo>
                  <a:lnTo>
                    <a:pt x="895" y="177"/>
                  </a:lnTo>
                  <a:lnTo>
                    <a:pt x="894" y="177"/>
                  </a:lnTo>
                  <a:lnTo>
                    <a:pt x="894" y="176"/>
                  </a:lnTo>
                  <a:lnTo>
                    <a:pt x="893" y="175"/>
                  </a:lnTo>
                  <a:lnTo>
                    <a:pt x="893" y="173"/>
                  </a:lnTo>
                  <a:lnTo>
                    <a:pt x="892" y="171"/>
                  </a:lnTo>
                  <a:lnTo>
                    <a:pt x="891" y="169"/>
                  </a:lnTo>
                  <a:lnTo>
                    <a:pt x="889" y="167"/>
                  </a:lnTo>
                  <a:lnTo>
                    <a:pt x="888" y="164"/>
                  </a:lnTo>
                  <a:lnTo>
                    <a:pt x="887" y="162"/>
                  </a:lnTo>
                  <a:lnTo>
                    <a:pt x="887" y="159"/>
                  </a:lnTo>
                  <a:lnTo>
                    <a:pt x="886" y="157"/>
                  </a:lnTo>
                  <a:lnTo>
                    <a:pt x="886" y="154"/>
                  </a:lnTo>
                  <a:lnTo>
                    <a:pt x="886" y="152"/>
                  </a:lnTo>
                  <a:lnTo>
                    <a:pt x="886" y="149"/>
                  </a:lnTo>
                  <a:lnTo>
                    <a:pt x="886" y="147"/>
                  </a:lnTo>
                  <a:lnTo>
                    <a:pt x="886" y="144"/>
                  </a:lnTo>
                  <a:lnTo>
                    <a:pt x="887" y="142"/>
                  </a:lnTo>
                  <a:lnTo>
                    <a:pt x="888" y="139"/>
                  </a:lnTo>
                  <a:lnTo>
                    <a:pt x="889" y="137"/>
                  </a:lnTo>
                  <a:lnTo>
                    <a:pt x="890" y="135"/>
                  </a:lnTo>
                  <a:lnTo>
                    <a:pt x="892" y="132"/>
                  </a:lnTo>
                  <a:lnTo>
                    <a:pt x="894" y="130"/>
                  </a:lnTo>
                  <a:lnTo>
                    <a:pt x="896" y="128"/>
                  </a:lnTo>
                  <a:lnTo>
                    <a:pt x="898" y="125"/>
                  </a:lnTo>
                  <a:lnTo>
                    <a:pt x="900" y="123"/>
                  </a:lnTo>
                  <a:lnTo>
                    <a:pt x="902" y="121"/>
                  </a:lnTo>
                  <a:lnTo>
                    <a:pt x="905" y="119"/>
                  </a:lnTo>
                  <a:lnTo>
                    <a:pt x="907" y="117"/>
                  </a:lnTo>
                  <a:lnTo>
                    <a:pt x="910" y="115"/>
                  </a:lnTo>
                  <a:lnTo>
                    <a:pt x="912" y="113"/>
                  </a:lnTo>
                  <a:lnTo>
                    <a:pt x="915" y="112"/>
                  </a:lnTo>
                  <a:lnTo>
                    <a:pt x="918" y="110"/>
                  </a:lnTo>
                  <a:lnTo>
                    <a:pt x="921" y="109"/>
                  </a:lnTo>
                  <a:lnTo>
                    <a:pt x="924" y="107"/>
                  </a:lnTo>
                  <a:lnTo>
                    <a:pt x="927" y="106"/>
                  </a:lnTo>
                  <a:lnTo>
                    <a:pt x="931" y="105"/>
                  </a:lnTo>
                  <a:lnTo>
                    <a:pt x="934" y="104"/>
                  </a:lnTo>
                  <a:lnTo>
                    <a:pt x="937" y="103"/>
                  </a:lnTo>
                  <a:lnTo>
                    <a:pt x="941" y="102"/>
                  </a:lnTo>
                  <a:lnTo>
                    <a:pt x="945" y="101"/>
                  </a:lnTo>
                  <a:lnTo>
                    <a:pt x="948" y="100"/>
                  </a:lnTo>
                  <a:lnTo>
                    <a:pt x="952" y="99"/>
                  </a:lnTo>
                  <a:lnTo>
                    <a:pt x="955" y="99"/>
                  </a:lnTo>
                  <a:lnTo>
                    <a:pt x="959" y="99"/>
                  </a:lnTo>
                  <a:lnTo>
                    <a:pt x="963" y="98"/>
                  </a:lnTo>
                  <a:lnTo>
                    <a:pt x="967" y="98"/>
                  </a:lnTo>
                  <a:lnTo>
                    <a:pt x="970" y="98"/>
                  </a:lnTo>
                  <a:lnTo>
                    <a:pt x="974" y="98"/>
                  </a:lnTo>
                  <a:lnTo>
                    <a:pt x="978" y="98"/>
                  </a:lnTo>
                  <a:lnTo>
                    <a:pt x="982" y="99"/>
                  </a:lnTo>
                  <a:lnTo>
                    <a:pt x="985" y="99"/>
                  </a:lnTo>
                  <a:lnTo>
                    <a:pt x="989" y="99"/>
                  </a:lnTo>
                  <a:lnTo>
                    <a:pt x="993" y="100"/>
                  </a:lnTo>
                  <a:lnTo>
                    <a:pt x="997" y="101"/>
                  </a:lnTo>
                  <a:lnTo>
                    <a:pt x="1001" y="102"/>
                  </a:lnTo>
                  <a:lnTo>
                    <a:pt x="1005" y="103"/>
                  </a:lnTo>
                  <a:lnTo>
                    <a:pt x="1009" y="103"/>
                  </a:lnTo>
                  <a:lnTo>
                    <a:pt x="1012" y="104"/>
                  </a:lnTo>
                  <a:lnTo>
                    <a:pt x="1016" y="105"/>
                  </a:lnTo>
                  <a:lnTo>
                    <a:pt x="1020" y="107"/>
                  </a:lnTo>
                  <a:lnTo>
                    <a:pt x="1023" y="108"/>
                  </a:lnTo>
                  <a:lnTo>
                    <a:pt x="1027" y="109"/>
                  </a:lnTo>
                  <a:lnTo>
                    <a:pt x="1030" y="110"/>
                  </a:lnTo>
                  <a:lnTo>
                    <a:pt x="1034" y="111"/>
                  </a:lnTo>
                  <a:lnTo>
                    <a:pt x="1037" y="112"/>
                  </a:lnTo>
                  <a:lnTo>
                    <a:pt x="1040" y="114"/>
                  </a:lnTo>
                  <a:lnTo>
                    <a:pt x="1044" y="115"/>
                  </a:lnTo>
                  <a:lnTo>
                    <a:pt x="1047" y="116"/>
                  </a:lnTo>
                  <a:lnTo>
                    <a:pt x="1050" y="118"/>
                  </a:lnTo>
                  <a:lnTo>
                    <a:pt x="1053" y="119"/>
                  </a:lnTo>
                  <a:lnTo>
                    <a:pt x="1056" y="120"/>
                  </a:lnTo>
                  <a:lnTo>
                    <a:pt x="1059" y="122"/>
                  </a:lnTo>
                  <a:lnTo>
                    <a:pt x="1062" y="123"/>
                  </a:lnTo>
                  <a:lnTo>
                    <a:pt x="1065" y="125"/>
                  </a:lnTo>
                  <a:lnTo>
                    <a:pt x="1068" y="127"/>
                  </a:lnTo>
                  <a:lnTo>
                    <a:pt x="1070" y="128"/>
                  </a:lnTo>
                  <a:lnTo>
                    <a:pt x="1073" y="130"/>
                  </a:lnTo>
                  <a:lnTo>
                    <a:pt x="1075" y="132"/>
                  </a:lnTo>
                  <a:lnTo>
                    <a:pt x="1078" y="133"/>
                  </a:lnTo>
                  <a:lnTo>
                    <a:pt x="1080" y="135"/>
                  </a:lnTo>
                  <a:lnTo>
                    <a:pt x="1082" y="137"/>
                  </a:lnTo>
                  <a:lnTo>
                    <a:pt x="1084" y="139"/>
                  </a:lnTo>
                  <a:lnTo>
                    <a:pt x="1086" y="141"/>
                  </a:lnTo>
                  <a:lnTo>
                    <a:pt x="1088" y="143"/>
                  </a:lnTo>
                  <a:lnTo>
                    <a:pt x="1090" y="145"/>
                  </a:lnTo>
                  <a:lnTo>
                    <a:pt x="1092" y="147"/>
                  </a:lnTo>
                  <a:lnTo>
                    <a:pt x="1094" y="149"/>
                  </a:lnTo>
                  <a:lnTo>
                    <a:pt x="1095" y="151"/>
                  </a:lnTo>
                  <a:lnTo>
                    <a:pt x="1097" y="153"/>
                  </a:lnTo>
                  <a:lnTo>
                    <a:pt x="1099" y="156"/>
                  </a:lnTo>
                  <a:lnTo>
                    <a:pt x="1101" y="158"/>
                  </a:lnTo>
                  <a:lnTo>
                    <a:pt x="1103" y="161"/>
                  </a:lnTo>
                  <a:lnTo>
                    <a:pt x="1105" y="164"/>
                  </a:lnTo>
                  <a:lnTo>
                    <a:pt x="1107" y="167"/>
                  </a:lnTo>
                  <a:lnTo>
                    <a:pt x="1109" y="170"/>
                  </a:lnTo>
                  <a:lnTo>
                    <a:pt x="1111" y="173"/>
                  </a:lnTo>
                  <a:lnTo>
                    <a:pt x="1113" y="176"/>
                  </a:lnTo>
                  <a:lnTo>
                    <a:pt x="1115" y="179"/>
                  </a:lnTo>
                  <a:lnTo>
                    <a:pt x="1118" y="182"/>
                  </a:lnTo>
                  <a:lnTo>
                    <a:pt x="1120" y="186"/>
                  </a:lnTo>
                  <a:lnTo>
                    <a:pt x="1122" y="190"/>
                  </a:lnTo>
                  <a:lnTo>
                    <a:pt x="1125" y="193"/>
                  </a:lnTo>
                  <a:lnTo>
                    <a:pt x="1127" y="197"/>
                  </a:lnTo>
                  <a:lnTo>
                    <a:pt x="1130" y="201"/>
                  </a:lnTo>
                  <a:lnTo>
                    <a:pt x="1132" y="205"/>
                  </a:lnTo>
                  <a:lnTo>
                    <a:pt x="1134" y="209"/>
                  </a:lnTo>
                  <a:lnTo>
                    <a:pt x="1136" y="213"/>
                  </a:lnTo>
                  <a:lnTo>
                    <a:pt x="1138" y="217"/>
                  </a:lnTo>
                  <a:lnTo>
                    <a:pt x="1140" y="221"/>
                  </a:lnTo>
                  <a:lnTo>
                    <a:pt x="1141" y="225"/>
                  </a:lnTo>
                  <a:lnTo>
                    <a:pt x="1143" y="229"/>
                  </a:lnTo>
                  <a:lnTo>
                    <a:pt x="1144" y="234"/>
                  </a:lnTo>
                  <a:lnTo>
                    <a:pt x="1145" y="238"/>
                  </a:lnTo>
                  <a:lnTo>
                    <a:pt x="1146" y="242"/>
                  </a:lnTo>
                  <a:lnTo>
                    <a:pt x="1147" y="246"/>
                  </a:lnTo>
                  <a:lnTo>
                    <a:pt x="1147" y="250"/>
                  </a:lnTo>
                  <a:lnTo>
                    <a:pt x="1148" y="255"/>
                  </a:lnTo>
                  <a:lnTo>
                    <a:pt x="1148" y="259"/>
                  </a:lnTo>
                  <a:lnTo>
                    <a:pt x="1148" y="263"/>
                  </a:lnTo>
                  <a:lnTo>
                    <a:pt x="1148" y="268"/>
                  </a:lnTo>
                  <a:lnTo>
                    <a:pt x="1148" y="272"/>
                  </a:lnTo>
                  <a:lnTo>
                    <a:pt x="1148" y="276"/>
                  </a:lnTo>
                  <a:lnTo>
                    <a:pt x="1148" y="280"/>
                  </a:lnTo>
                  <a:lnTo>
                    <a:pt x="1148" y="284"/>
                  </a:lnTo>
                  <a:lnTo>
                    <a:pt x="1148" y="287"/>
                  </a:lnTo>
                  <a:lnTo>
                    <a:pt x="1147" y="291"/>
                  </a:lnTo>
                  <a:lnTo>
                    <a:pt x="1147" y="294"/>
                  </a:lnTo>
                  <a:lnTo>
                    <a:pt x="1146" y="297"/>
                  </a:lnTo>
                  <a:lnTo>
                    <a:pt x="1146" y="301"/>
                  </a:lnTo>
                  <a:lnTo>
                    <a:pt x="1145" y="304"/>
                  </a:lnTo>
                  <a:lnTo>
                    <a:pt x="1144" y="307"/>
                  </a:lnTo>
                  <a:lnTo>
                    <a:pt x="1143" y="309"/>
                  </a:lnTo>
                  <a:lnTo>
                    <a:pt x="1142" y="312"/>
                  </a:lnTo>
                  <a:lnTo>
                    <a:pt x="1141" y="315"/>
                  </a:lnTo>
                  <a:lnTo>
                    <a:pt x="1140" y="317"/>
                  </a:lnTo>
                  <a:lnTo>
                    <a:pt x="1139" y="319"/>
                  </a:lnTo>
                  <a:lnTo>
                    <a:pt x="1138" y="321"/>
                  </a:lnTo>
                  <a:lnTo>
                    <a:pt x="1137" y="324"/>
                  </a:lnTo>
                  <a:lnTo>
                    <a:pt x="1136" y="326"/>
                  </a:lnTo>
                  <a:lnTo>
                    <a:pt x="1135" y="328"/>
                  </a:lnTo>
                  <a:lnTo>
                    <a:pt x="1134" y="330"/>
                  </a:lnTo>
                  <a:lnTo>
                    <a:pt x="1132" y="332"/>
                  </a:lnTo>
                  <a:lnTo>
                    <a:pt x="1131" y="334"/>
                  </a:lnTo>
                  <a:lnTo>
                    <a:pt x="1130" y="335"/>
                  </a:lnTo>
                  <a:lnTo>
                    <a:pt x="1129" y="337"/>
                  </a:lnTo>
                  <a:lnTo>
                    <a:pt x="1127" y="339"/>
                  </a:lnTo>
                  <a:lnTo>
                    <a:pt x="1126" y="341"/>
                  </a:lnTo>
                  <a:lnTo>
                    <a:pt x="1124" y="342"/>
                  </a:lnTo>
                  <a:lnTo>
                    <a:pt x="1123" y="344"/>
                  </a:lnTo>
                  <a:lnTo>
                    <a:pt x="1122" y="345"/>
                  </a:lnTo>
                  <a:lnTo>
                    <a:pt x="1120" y="346"/>
                  </a:lnTo>
                  <a:lnTo>
                    <a:pt x="1119" y="348"/>
                  </a:lnTo>
                  <a:lnTo>
                    <a:pt x="1117" y="349"/>
                  </a:lnTo>
                  <a:lnTo>
                    <a:pt x="1116" y="349"/>
                  </a:lnTo>
                  <a:lnTo>
                    <a:pt x="1114" y="350"/>
                  </a:lnTo>
                  <a:lnTo>
                    <a:pt x="1112" y="350"/>
                  </a:lnTo>
                  <a:lnTo>
                    <a:pt x="1110" y="350"/>
                  </a:lnTo>
                  <a:lnTo>
                    <a:pt x="1109" y="349"/>
                  </a:lnTo>
                  <a:lnTo>
                    <a:pt x="1107" y="349"/>
                  </a:lnTo>
                  <a:lnTo>
                    <a:pt x="1105" y="348"/>
                  </a:lnTo>
                  <a:lnTo>
                    <a:pt x="1103" y="347"/>
                  </a:lnTo>
                  <a:lnTo>
                    <a:pt x="1101" y="346"/>
                  </a:lnTo>
                  <a:lnTo>
                    <a:pt x="1099" y="344"/>
                  </a:lnTo>
                  <a:lnTo>
                    <a:pt x="1097" y="342"/>
                  </a:lnTo>
                  <a:lnTo>
                    <a:pt x="1094" y="340"/>
                  </a:lnTo>
                  <a:lnTo>
                    <a:pt x="1092" y="337"/>
                  </a:lnTo>
                  <a:lnTo>
                    <a:pt x="1090" y="335"/>
                  </a:lnTo>
                  <a:lnTo>
                    <a:pt x="1088" y="332"/>
                  </a:lnTo>
                  <a:lnTo>
                    <a:pt x="1086" y="330"/>
                  </a:lnTo>
                  <a:lnTo>
                    <a:pt x="1084" y="328"/>
                  </a:lnTo>
                  <a:lnTo>
                    <a:pt x="1083" y="326"/>
                  </a:lnTo>
                  <a:lnTo>
                    <a:pt x="1082" y="325"/>
                  </a:lnTo>
                  <a:lnTo>
                    <a:pt x="1081" y="324"/>
                  </a:lnTo>
                  <a:lnTo>
                    <a:pt x="1081" y="323"/>
                  </a:lnTo>
                  <a:lnTo>
                    <a:pt x="1081" y="324"/>
                  </a:lnTo>
                  <a:lnTo>
                    <a:pt x="1082" y="325"/>
                  </a:lnTo>
                  <a:lnTo>
                    <a:pt x="1083" y="326"/>
                  </a:lnTo>
                  <a:lnTo>
                    <a:pt x="1085" y="327"/>
                  </a:lnTo>
                  <a:lnTo>
                    <a:pt x="1086" y="329"/>
                  </a:lnTo>
                  <a:lnTo>
                    <a:pt x="1088" y="331"/>
                  </a:lnTo>
                  <a:lnTo>
                    <a:pt x="1091" y="334"/>
                  </a:lnTo>
                  <a:lnTo>
                    <a:pt x="1093" y="337"/>
                  </a:lnTo>
                  <a:lnTo>
                    <a:pt x="1095" y="340"/>
                  </a:lnTo>
                  <a:lnTo>
                    <a:pt x="1098" y="343"/>
                  </a:lnTo>
                  <a:lnTo>
                    <a:pt x="1100" y="346"/>
                  </a:lnTo>
                  <a:lnTo>
                    <a:pt x="1102" y="350"/>
                  </a:lnTo>
                  <a:lnTo>
                    <a:pt x="1104" y="354"/>
                  </a:lnTo>
                  <a:lnTo>
                    <a:pt x="1106" y="358"/>
                  </a:lnTo>
                  <a:lnTo>
                    <a:pt x="1108" y="362"/>
                  </a:lnTo>
                  <a:lnTo>
                    <a:pt x="1111" y="367"/>
                  </a:lnTo>
                  <a:lnTo>
                    <a:pt x="1112" y="372"/>
                  </a:lnTo>
                  <a:lnTo>
                    <a:pt x="1114" y="377"/>
                  </a:lnTo>
                  <a:lnTo>
                    <a:pt x="1116" y="382"/>
                  </a:lnTo>
                  <a:lnTo>
                    <a:pt x="1118" y="388"/>
                  </a:lnTo>
                  <a:lnTo>
                    <a:pt x="1120" y="393"/>
                  </a:lnTo>
                  <a:lnTo>
                    <a:pt x="1122" y="399"/>
                  </a:lnTo>
                  <a:lnTo>
                    <a:pt x="1123" y="405"/>
                  </a:lnTo>
                  <a:lnTo>
                    <a:pt x="1125" y="412"/>
                  </a:lnTo>
                  <a:lnTo>
                    <a:pt x="1126" y="418"/>
                  </a:lnTo>
                  <a:lnTo>
                    <a:pt x="1127" y="424"/>
                  </a:lnTo>
                  <a:lnTo>
                    <a:pt x="1128" y="429"/>
                  </a:lnTo>
                  <a:lnTo>
                    <a:pt x="1129" y="435"/>
                  </a:lnTo>
                  <a:lnTo>
                    <a:pt x="1130" y="441"/>
                  </a:lnTo>
                  <a:lnTo>
                    <a:pt x="1130" y="446"/>
                  </a:lnTo>
                  <a:lnTo>
                    <a:pt x="1131" y="452"/>
                  </a:lnTo>
                  <a:lnTo>
                    <a:pt x="1131" y="457"/>
                  </a:lnTo>
                  <a:lnTo>
                    <a:pt x="1131" y="462"/>
                  </a:lnTo>
                  <a:lnTo>
                    <a:pt x="1130" y="467"/>
                  </a:lnTo>
                  <a:lnTo>
                    <a:pt x="1130" y="472"/>
                  </a:lnTo>
                  <a:lnTo>
                    <a:pt x="1129" y="477"/>
                  </a:lnTo>
                  <a:lnTo>
                    <a:pt x="1129" y="481"/>
                  </a:lnTo>
                  <a:lnTo>
                    <a:pt x="1128" y="486"/>
                  </a:lnTo>
                  <a:lnTo>
                    <a:pt x="1126" y="490"/>
                  </a:lnTo>
                  <a:lnTo>
                    <a:pt x="1125" y="495"/>
                  </a:lnTo>
                  <a:lnTo>
                    <a:pt x="1124" y="499"/>
                  </a:lnTo>
                  <a:lnTo>
                    <a:pt x="1122" y="503"/>
                  </a:lnTo>
                  <a:lnTo>
                    <a:pt x="1121" y="507"/>
                  </a:lnTo>
                  <a:lnTo>
                    <a:pt x="1119" y="511"/>
                  </a:lnTo>
                  <a:lnTo>
                    <a:pt x="1118" y="515"/>
                  </a:lnTo>
                  <a:lnTo>
                    <a:pt x="1116" y="519"/>
                  </a:lnTo>
                  <a:lnTo>
                    <a:pt x="1114" y="523"/>
                  </a:lnTo>
                  <a:lnTo>
                    <a:pt x="1113" y="527"/>
                  </a:lnTo>
                  <a:lnTo>
                    <a:pt x="1111" y="531"/>
                  </a:lnTo>
                  <a:lnTo>
                    <a:pt x="1109" y="534"/>
                  </a:lnTo>
                  <a:lnTo>
                    <a:pt x="1107" y="538"/>
                  </a:lnTo>
                  <a:lnTo>
                    <a:pt x="1105" y="542"/>
                  </a:lnTo>
                  <a:lnTo>
                    <a:pt x="1103" y="545"/>
                  </a:lnTo>
                  <a:lnTo>
                    <a:pt x="1101" y="548"/>
                  </a:lnTo>
                  <a:lnTo>
                    <a:pt x="1098" y="552"/>
                  </a:lnTo>
                  <a:lnTo>
                    <a:pt x="1096" y="555"/>
                  </a:lnTo>
                  <a:lnTo>
                    <a:pt x="1094" y="558"/>
                  </a:lnTo>
                  <a:lnTo>
                    <a:pt x="1091" y="562"/>
                  </a:lnTo>
                  <a:lnTo>
                    <a:pt x="1089" y="565"/>
                  </a:lnTo>
                  <a:lnTo>
                    <a:pt x="1086" y="568"/>
                  </a:lnTo>
                  <a:lnTo>
                    <a:pt x="1083" y="571"/>
                  </a:lnTo>
                  <a:lnTo>
                    <a:pt x="1081" y="574"/>
                  </a:lnTo>
                  <a:lnTo>
                    <a:pt x="1078" y="577"/>
                  </a:lnTo>
                  <a:lnTo>
                    <a:pt x="1075" y="579"/>
                  </a:lnTo>
                  <a:lnTo>
                    <a:pt x="1072" y="582"/>
                  </a:lnTo>
                  <a:lnTo>
                    <a:pt x="1069" y="585"/>
                  </a:lnTo>
                  <a:lnTo>
                    <a:pt x="1066" y="588"/>
                  </a:lnTo>
                  <a:lnTo>
                    <a:pt x="1063" y="590"/>
                  </a:lnTo>
                  <a:lnTo>
                    <a:pt x="1059" y="593"/>
                  </a:lnTo>
                  <a:lnTo>
                    <a:pt x="1056" y="595"/>
                  </a:lnTo>
                  <a:lnTo>
                    <a:pt x="1052" y="597"/>
                  </a:lnTo>
                  <a:lnTo>
                    <a:pt x="1049" y="600"/>
                  </a:lnTo>
                  <a:lnTo>
                    <a:pt x="1045" y="602"/>
                  </a:lnTo>
                  <a:lnTo>
                    <a:pt x="1042" y="604"/>
                  </a:lnTo>
                  <a:lnTo>
                    <a:pt x="1038" y="606"/>
                  </a:lnTo>
                  <a:lnTo>
                    <a:pt x="1034" y="608"/>
                  </a:lnTo>
                  <a:lnTo>
                    <a:pt x="1031" y="610"/>
                  </a:lnTo>
                  <a:lnTo>
                    <a:pt x="1027" y="612"/>
                  </a:lnTo>
                  <a:lnTo>
                    <a:pt x="1023" y="614"/>
                  </a:lnTo>
                  <a:lnTo>
                    <a:pt x="1020" y="616"/>
                  </a:lnTo>
                  <a:lnTo>
                    <a:pt x="1016" y="618"/>
                  </a:lnTo>
                  <a:lnTo>
                    <a:pt x="1012" y="619"/>
                  </a:lnTo>
                  <a:lnTo>
                    <a:pt x="1008" y="621"/>
                  </a:lnTo>
                  <a:lnTo>
                    <a:pt x="1004" y="623"/>
                  </a:lnTo>
                  <a:lnTo>
                    <a:pt x="1000" y="624"/>
                  </a:lnTo>
                  <a:lnTo>
                    <a:pt x="996" y="626"/>
                  </a:lnTo>
                  <a:lnTo>
                    <a:pt x="992" y="627"/>
                  </a:lnTo>
                  <a:lnTo>
                    <a:pt x="988" y="628"/>
                  </a:lnTo>
                  <a:lnTo>
                    <a:pt x="984" y="629"/>
                  </a:lnTo>
                  <a:lnTo>
                    <a:pt x="981" y="630"/>
                  </a:lnTo>
                  <a:lnTo>
                    <a:pt x="977" y="632"/>
                  </a:lnTo>
                  <a:lnTo>
                    <a:pt x="973" y="632"/>
                  </a:lnTo>
                  <a:lnTo>
                    <a:pt x="970" y="633"/>
                  </a:lnTo>
                  <a:lnTo>
                    <a:pt x="966" y="634"/>
                  </a:lnTo>
                  <a:lnTo>
                    <a:pt x="963" y="635"/>
                  </a:lnTo>
                  <a:lnTo>
                    <a:pt x="959" y="635"/>
                  </a:lnTo>
                  <a:lnTo>
                    <a:pt x="956" y="636"/>
                  </a:lnTo>
                  <a:lnTo>
                    <a:pt x="952" y="636"/>
                  </a:lnTo>
                  <a:lnTo>
                    <a:pt x="949" y="636"/>
                  </a:lnTo>
                  <a:lnTo>
                    <a:pt x="946" y="637"/>
                  </a:lnTo>
                  <a:lnTo>
                    <a:pt x="943" y="637"/>
                  </a:lnTo>
                  <a:lnTo>
                    <a:pt x="940" y="637"/>
                  </a:lnTo>
                  <a:lnTo>
                    <a:pt x="937" y="637"/>
                  </a:lnTo>
                  <a:lnTo>
                    <a:pt x="934" y="637"/>
                  </a:lnTo>
                  <a:lnTo>
                    <a:pt x="932" y="637"/>
                  </a:lnTo>
                  <a:lnTo>
                    <a:pt x="930" y="636"/>
                  </a:lnTo>
                  <a:lnTo>
                    <a:pt x="928" y="636"/>
                  </a:lnTo>
                  <a:lnTo>
                    <a:pt x="927" y="636"/>
                  </a:lnTo>
                  <a:lnTo>
                    <a:pt x="926" y="636"/>
                  </a:lnTo>
                  <a:lnTo>
                    <a:pt x="925" y="636"/>
                  </a:lnTo>
                  <a:lnTo>
                    <a:pt x="926" y="636"/>
                  </a:lnTo>
                  <a:lnTo>
                    <a:pt x="927" y="636"/>
                  </a:lnTo>
                  <a:lnTo>
                    <a:pt x="928" y="636"/>
                  </a:lnTo>
                  <a:lnTo>
                    <a:pt x="930" y="636"/>
                  </a:lnTo>
                  <a:lnTo>
                    <a:pt x="932" y="637"/>
                  </a:lnTo>
                  <a:lnTo>
                    <a:pt x="934" y="637"/>
                  </a:lnTo>
                  <a:lnTo>
                    <a:pt x="937" y="637"/>
                  </a:lnTo>
                  <a:lnTo>
                    <a:pt x="940" y="637"/>
                  </a:lnTo>
                  <a:lnTo>
                    <a:pt x="942" y="637"/>
                  </a:lnTo>
                  <a:lnTo>
                    <a:pt x="944" y="638"/>
                  </a:lnTo>
                  <a:lnTo>
                    <a:pt x="946" y="638"/>
                  </a:lnTo>
                  <a:lnTo>
                    <a:pt x="948" y="639"/>
                  </a:lnTo>
                  <a:lnTo>
                    <a:pt x="949" y="640"/>
                  </a:lnTo>
                  <a:lnTo>
                    <a:pt x="950" y="641"/>
                  </a:lnTo>
                  <a:lnTo>
                    <a:pt x="951" y="642"/>
                  </a:lnTo>
                  <a:lnTo>
                    <a:pt x="951" y="643"/>
                  </a:lnTo>
                  <a:lnTo>
                    <a:pt x="951" y="645"/>
                  </a:lnTo>
                  <a:lnTo>
                    <a:pt x="951" y="646"/>
                  </a:lnTo>
                  <a:lnTo>
                    <a:pt x="951" y="648"/>
                  </a:lnTo>
                  <a:lnTo>
                    <a:pt x="950" y="650"/>
                  </a:lnTo>
                  <a:lnTo>
                    <a:pt x="949" y="652"/>
                  </a:lnTo>
                  <a:lnTo>
                    <a:pt x="947" y="654"/>
                  </a:lnTo>
                  <a:lnTo>
                    <a:pt x="946" y="656"/>
                  </a:lnTo>
                  <a:lnTo>
                    <a:pt x="944" y="659"/>
                  </a:lnTo>
                  <a:lnTo>
                    <a:pt x="942" y="661"/>
                  </a:lnTo>
                  <a:lnTo>
                    <a:pt x="940" y="663"/>
                  </a:lnTo>
                  <a:lnTo>
                    <a:pt x="937" y="666"/>
                  </a:lnTo>
                  <a:lnTo>
                    <a:pt x="935" y="668"/>
                  </a:lnTo>
                  <a:lnTo>
                    <a:pt x="932" y="671"/>
                  </a:lnTo>
                  <a:lnTo>
                    <a:pt x="930" y="673"/>
                  </a:lnTo>
                  <a:lnTo>
                    <a:pt x="927" y="676"/>
                  </a:lnTo>
                  <a:lnTo>
                    <a:pt x="924" y="678"/>
                  </a:lnTo>
                  <a:lnTo>
                    <a:pt x="921" y="681"/>
                  </a:lnTo>
                  <a:lnTo>
                    <a:pt x="918" y="683"/>
                  </a:lnTo>
                  <a:lnTo>
                    <a:pt x="915" y="686"/>
                  </a:lnTo>
                  <a:lnTo>
                    <a:pt x="912" y="689"/>
                  </a:lnTo>
                  <a:lnTo>
                    <a:pt x="908" y="691"/>
                  </a:lnTo>
                  <a:lnTo>
                    <a:pt x="905" y="694"/>
                  </a:lnTo>
                  <a:lnTo>
                    <a:pt x="901" y="697"/>
                  </a:lnTo>
                  <a:lnTo>
                    <a:pt x="897" y="699"/>
                  </a:lnTo>
                  <a:lnTo>
                    <a:pt x="894" y="702"/>
                  </a:lnTo>
                  <a:lnTo>
                    <a:pt x="890" y="704"/>
                  </a:lnTo>
                  <a:lnTo>
                    <a:pt x="887" y="706"/>
                  </a:lnTo>
                  <a:lnTo>
                    <a:pt x="883" y="708"/>
                  </a:lnTo>
                  <a:lnTo>
                    <a:pt x="880" y="710"/>
                  </a:lnTo>
                  <a:lnTo>
                    <a:pt x="876" y="711"/>
                  </a:lnTo>
                  <a:lnTo>
                    <a:pt x="873" y="713"/>
                  </a:lnTo>
                  <a:lnTo>
                    <a:pt x="870" y="714"/>
                  </a:lnTo>
                  <a:lnTo>
                    <a:pt x="866" y="715"/>
                  </a:lnTo>
                  <a:lnTo>
                    <a:pt x="863" y="716"/>
                  </a:lnTo>
                  <a:lnTo>
                    <a:pt x="860" y="717"/>
                  </a:lnTo>
                  <a:lnTo>
                    <a:pt x="857" y="717"/>
                  </a:lnTo>
                  <a:lnTo>
                    <a:pt x="854" y="718"/>
                  </a:lnTo>
                  <a:lnTo>
                    <a:pt x="850" y="718"/>
                  </a:lnTo>
                  <a:lnTo>
                    <a:pt x="847" y="718"/>
                  </a:lnTo>
                  <a:lnTo>
                    <a:pt x="844" y="718"/>
                  </a:lnTo>
                  <a:lnTo>
                    <a:pt x="841" y="718"/>
                  </a:lnTo>
                  <a:lnTo>
                    <a:pt x="838" y="718"/>
                  </a:lnTo>
                  <a:lnTo>
                    <a:pt x="835" y="717"/>
                  </a:lnTo>
                  <a:lnTo>
                    <a:pt x="832" y="717"/>
                  </a:lnTo>
                  <a:lnTo>
                    <a:pt x="829" y="716"/>
                  </a:lnTo>
                  <a:lnTo>
                    <a:pt x="826" y="716"/>
                  </a:lnTo>
                  <a:lnTo>
                    <a:pt x="823" y="715"/>
                  </a:lnTo>
                  <a:lnTo>
                    <a:pt x="820" y="715"/>
                  </a:lnTo>
                  <a:lnTo>
                    <a:pt x="817" y="714"/>
                  </a:lnTo>
                  <a:lnTo>
                    <a:pt x="815" y="713"/>
                  </a:lnTo>
                  <a:lnTo>
                    <a:pt x="812" y="712"/>
                  </a:lnTo>
                  <a:lnTo>
                    <a:pt x="809" y="711"/>
                  </a:lnTo>
                  <a:lnTo>
                    <a:pt x="806" y="710"/>
                  </a:lnTo>
                  <a:lnTo>
                    <a:pt x="803" y="709"/>
                  </a:lnTo>
                  <a:lnTo>
                    <a:pt x="800" y="707"/>
                  </a:lnTo>
                  <a:lnTo>
                    <a:pt x="797" y="706"/>
                  </a:lnTo>
                  <a:lnTo>
                    <a:pt x="794" y="704"/>
                  </a:lnTo>
                  <a:lnTo>
                    <a:pt x="791" y="703"/>
                  </a:lnTo>
                  <a:lnTo>
                    <a:pt x="789" y="701"/>
                  </a:lnTo>
                  <a:lnTo>
                    <a:pt x="786" y="699"/>
                  </a:lnTo>
                  <a:lnTo>
                    <a:pt x="783" y="697"/>
                  </a:lnTo>
                  <a:lnTo>
                    <a:pt x="781" y="696"/>
                  </a:lnTo>
                  <a:lnTo>
                    <a:pt x="778" y="693"/>
                  </a:lnTo>
                  <a:lnTo>
                    <a:pt x="776" y="691"/>
                  </a:lnTo>
                  <a:lnTo>
                    <a:pt x="773" y="689"/>
                  </a:lnTo>
                  <a:lnTo>
                    <a:pt x="771" y="687"/>
                  </a:lnTo>
                  <a:lnTo>
                    <a:pt x="769" y="684"/>
                  </a:lnTo>
                  <a:lnTo>
                    <a:pt x="766" y="682"/>
                  </a:lnTo>
                  <a:lnTo>
                    <a:pt x="764" y="679"/>
                  </a:lnTo>
                  <a:lnTo>
                    <a:pt x="762" y="676"/>
                  </a:lnTo>
                  <a:lnTo>
                    <a:pt x="760" y="673"/>
                  </a:lnTo>
                  <a:lnTo>
                    <a:pt x="758" y="670"/>
                  </a:lnTo>
                  <a:lnTo>
                    <a:pt x="757" y="668"/>
                  </a:lnTo>
                  <a:lnTo>
                    <a:pt x="755" y="665"/>
                  </a:lnTo>
                  <a:lnTo>
                    <a:pt x="754" y="662"/>
                  </a:lnTo>
                  <a:lnTo>
                    <a:pt x="753" y="660"/>
                  </a:lnTo>
                  <a:lnTo>
                    <a:pt x="752" y="657"/>
                  </a:lnTo>
                  <a:lnTo>
                    <a:pt x="752" y="655"/>
                  </a:lnTo>
                  <a:lnTo>
                    <a:pt x="752" y="652"/>
                  </a:lnTo>
                  <a:lnTo>
                    <a:pt x="752" y="650"/>
                  </a:lnTo>
                  <a:lnTo>
                    <a:pt x="752" y="647"/>
                  </a:lnTo>
                  <a:lnTo>
                    <a:pt x="753" y="645"/>
                  </a:lnTo>
                  <a:lnTo>
                    <a:pt x="754" y="643"/>
                  </a:lnTo>
                  <a:lnTo>
                    <a:pt x="755" y="641"/>
                  </a:lnTo>
                  <a:lnTo>
                    <a:pt x="757" y="639"/>
                  </a:lnTo>
                  <a:lnTo>
                    <a:pt x="758" y="637"/>
                  </a:lnTo>
                  <a:lnTo>
                    <a:pt x="760" y="635"/>
                  </a:lnTo>
                  <a:lnTo>
                    <a:pt x="762" y="633"/>
                  </a:lnTo>
                  <a:lnTo>
                    <a:pt x="764" y="632"/>
                  </a:lnTo>
                  <a:lnTo>
                    <a:pt x="765" y="630"/>
                  </a:lnTo>
                  <a:lnTo>
                    <a:pt x="766" y="629"/>
                  </a:lnTo>
                  <a:lnTo>
                    <a:pt x="767" y="628"/>
                  </a:lnTo>
                  <a:lnTo>
                    <a:pt x="768" y="628"/>
                  </a:lnTo>
                  <a:lnTo>
                    <a:pt x="768" y="627"/>
                  </a:lnTo>
                  <a:lnTo>
                    <a:pt x="768" y="628"/>
                  </a:lnTo>
                  <a:lnTo>
                    <a:pt x="767" y="628"/>
                  </a:lnTo>
                  <a:lnTo>
                    <a:pt x="766" y="629"/>
                  </a:lnTo>
                  <a:lnTo>
                    <a:pt x="765" y="630"/>
                  </a:lnTo>
                  <a:lnTo>
                    <a:pt x="764" y="632"/>
                  </a:lnTo>
                  <a:lnTo>
                    <a:pt x="762" y="633"/>
                  </a:lnTo>
                  <a:lnTo>
                    <a:pt x="760" y="635"/>
                  </a:lnTo>
                  <a:lnTo>
                    <a:pt x="758" y="637"/>
                  </a:lnTo>
                  <a:lnTo>
                    <a:pt x="756" y="639"/>
                  </a:lnTo>
                  <a:lnTo>
                    <a:pt x="754" y="641"/>
                  </a:lnTo>
                  <a:lnTo>
                    <a:pt x="751" y="643"/>
                  </a:lnTo>
                  <a:lnTo>
                    <a:pt x="749" y="645"/>
                  </a:lnTo>
                  <a:lnTo>
                    <a:pt x="746" y="647"/>
                  </a:lnTo>
                  <a:lnTo>
                    <a:pt x="744" y="649"/>
                  </a:lnTo>
                  <a:lnTo>
                    <a:pt x="741" y="651"/>
                  </a:lnTo>
                  <a:lnTo>
                    <a:pt x="738" y="653"/>
                  </a:lnTo>
                  <a:lnTo>
                    <a:pt x="735" y="655"/>
                  </a:lnTo>
                  <a:lnTo>
                    <a:pt x="732" y="657"/>
                  </a:lnTo>
                  <a:lnTo>
                    <a:pt x="729" y="659"/>
                  </a:lnTo>
                  <a:lnTo>
                    <a:pt x="726" y="661"/>
                  </a:lnTo>
                  <a:lnTo>
                    <a:pt x="723" y="664"/>
                  </a:lnTo>
                  <a:lnTo>
                    <a:pt x="720" y="666"/>
                  </a:lnTo>
                  <a:lnTo>
                    <a:pt x="716" y="668"/>
                  </a:lnTo>
                  <a:lnTo>
                    <a:pt x="713" y="670"/>
                  </a:lnTo>
                  <a:lnTo>
                    <a:pt x="709" y="672"/>
                  </a:lnTo>
                  <a:lnTo>
                    <a:pt x="706" y="674"/>
                  </a:lnTo>
                  <a:lnTo>
                    <a:pt x="702" y="676"/>
                  </a:lnTo>
                  <a:lnTo>
                    <a:pt x="698" y="678"/>
                  </a:lnTo>
                  <a:lnTo>
                    <a:pt x="694" y="680"/>
                  </a:lnTo>
                  <a:lnTo>
                    <a:pt x="690" y="682"/>
                  </a:lnTo>
                  <a:lnTo>
                    <a:pt x="686" y="684"/>
                  </a:lnTo>
                  <a:lnTo>
                    <a:pt x="681" y="686"/>
                  </a:lnTo>
                  <a:lnTo>
                    <a:pt x="677" y="688"/>
                  </a:lnTo>
                  <a:lnTo>
                    <a:pt x="672" y="689"/>
                  </a:lnTo>
                  <a:lnTo>
                    <a:pt x="668" y="691"/>
                  </a:lnTo>
                  <a:lnTo>
                    <a:pt x="663" y="692"/>
                  </a:lnTo>
                  <a:lnTo>
                    <a:pt x="658" y="694"/>
                  </a:lnTo>
                  <a:lnTo>
                    <a:pt x="653" y="695"/>
                  </a:lnTo>
                  <a:lnTo>
                    <a:pt x="648" y="697"/>
                  </a:lnTo>
                  <a:lnTo>
                    <a:pt x="643" y="698"/>
                  </a:lnTo>
                  <a:lnTo>
                    <a:pt x="638" y="699"/>
                  </a:lnTo>
                  <a:lnTo>
                    <a:pt x="633" y="700"/>
                  </a:lnTo>
                  <a:lnTo>
                    <a:pt x="628" y="701"/>
                  </a:lnTo>
                  <a:lnTo>
                    <a:pt x="623" y="702"/>
                  </a:lnTo>
                  <a:lnTo>
                    <a:pt x="619" y="702"/>
                  </a:lnTo>
                  <a:lnTo>
                    <a:pt x="614" y="703"/>
                  </a:lnTo>
                  <a:lnTo>
                    <a:pt x="610" y="703"/>
                  </a:lnTo>
                  <a:lnTo>
                    <a:pt x="606" y="704"/>
                  </a:lnTo>
                  <a:lnTo>
                    <a:pt x="602" y="704"/>
                  </a:lnTo>
                  <a:lnTo>
                    <a:pt x="598" y="704"/>
                  </a:lnTo>
                  <a:lnTo>
                    <a:pt x="594" y="704"/>
                  </a:lnTo>
                  <a:lnTo>
                    <a:pt x="590" y="704"/>
                  </a:lnTo>
                  <a:lnTo>
                    <a:pt x="586" y="704"/>
                  </a:lnTo>
                  <a:lnTo>
                    <a:pt x="583" y="703"/>
                  </a:lnTo>
                  <a:lnTo>
                    <a:pt x="579" y="703"/>
                  </a:lnTo>
                  <a:lnTo>
                    <a:pt x="576" y="702"/>
                  </a:lnTo>
                  <a:lnTo>
                    <a:pt x="572" y="701"/>
                  </a:lnTo>
                  <a:lnTo>
                    <a:pt x="569" y="700"/>
                  </a:lnTo>
                  <a:lnTo>
                    <a:pt x="566" y="699"/>
                  </a:lnTo>
                  <a:lnTo>
                    <a:pt x="562" y="698"/>
                  </a:lnTo>
                  <a:lnTo>
                    <a:pt x="559" y="696"/>
                  </a:lnTo>
                  <a:lnTo>
                    <a:pt x="556" y="695"/>
                  </a:lnTo>
                  <a:lnTo>
                    <a:pt x="553" y="693"/>
                  </a:lnTo>
                  <a:lnTo>
                    <a:pt x="549" y="691"/>
                  </a:lnTo>
                  <a:lnTo>
                    <a:pt x="546" y="689"/>
                  </a:lnTo>
                  <a:lnTo>
                    <a:pt x="543" y="686"/>
                  </a:lnTo>
                  <a:lnTo>
                    <a:pt x="540" y="684"/>
                  </a:lnTo>
                  <a:lnTo>
                    <a:pt x="536" y="681"/>
                  </a:lnTo>
                  <a:lnTo>
                    <a:pt x="533" y="678"/>
                  </a:lnTo>
                  <a:lnTo>
                    <a:pt x="530" y="675"/>
                  </a:lnTo>
                  <a:lnTo>
                    <a:pt x="527" y="672"/>
                  </a:lnTo>
                  <a:lnTo>
                    <a:pt x="524" y="668"/>
                  </a:lnTo>
                  <a:lnTo>
                    <a:pt x="522" y="666"/>
                  </a:lnTo>
                  <a:lnTo>
                    <a:pt x="519" y="663"/>
                  </a:lnTo>
                  <a:lnTo>
                    <a:pt x="518" y="661"/>
                  </a:lnTo>
                  <a:lnTo>
                    <a:pt x="516" y="660"/>
                  </a:lnTo>
                  <a:lnTo>
                    <a:pt x="515" y="659"/>
                  </a:lnTo>
                  <a:lnTo>
                    <a:pt x="515" y="658"/>
                  </a:lnTo>
                  <a:lnTo>
                    <a:pt x="515" y="659"/>
                  </a:lnTo>
                  <a:lnTo>
                    <a:pt x="516" y="660"/>
                  </a:lnTo>
                  <a:lnTo>
                    <a:pt x="518" y="661"/>
                  </a:lnTo>
                  <a:lnTo>
                    <a:pt x="519" y="663"/>
                  </a:lnTo>
                  <a:lnTo>
                    <a:pt x="522" y="666"/>
                  </a:lnTo>
                  <a:lnTo>
                    <a:pt x="524" y="668"/>
                  </a:lnTo>
                  <a:lnTo>
                    <a:pt x="527" y="672"/>
                  </a:lnTo>
                  <a:lnTo>
                    <a:pt x="530" y="675"/>
                  </a:lnTo>
                  <a:lnTo>
                    <a:pt x="532" y="678"/>
                  </a:lnTo>
                  <a:lnTo>
                    <a:pt x="534" y="681"/>
                  </a:lnTo>
                  <a:lnTo>
                    <a:pt x="535" y="683"/>
                  </a:lnTo>
                  <a:lnTo>
                    <a:pt x="536" y="686"/>
                  </a:lnTo>
                  <a:lnTo>
                    <a:pt x="536" y="688"/>
                  </a:lnTo>
                  <a:lnTo>
                    <a:pt x="536" y="691"/>
                  </a:lnTo>
                  <a:lnTo>
                    <a:pt x="535" y="693"/>
                  </a:lnTo>
                  <a:lnTo>
                    <a:pt x="534" y="694"/>
                  </a:lnTo>
                  <a:lnTo>
                    <a:pt x="532" y="696"/>
                  </a:lnTo>
                  <a:lnTo>
                    <a:pt x="530" y="697"/>
                  </a:lnTo>
                  <a:lnTo>
                    <a:pt x="527" y="699"/>
                  </a:lnTo>
                  <a:lnTo>
                    <a:pt x="524" y="700"/>
                  </a:lnTo>
                  <a:lnTo>
                    <a:pt x="520" y="701"/>
                  </a:lnTo>
                  <a:lnTo>
                    <a:pt x="516" y="701"/>
                  </a:lnTo>
                  <a:lnTo>
                    <a:pt x="511" y="702"/>
                  </a:lnTo>
                  <a:lnTo>
                    <a:pt x="506" y="702"/>
                  </a:lnTo>
                  <a:lnTo>
                    <a:pt x="500" y="703"/>
                  </a:lnTo>
                  <a:lnTo>
                    <a:pt x="495" y="703"/>
                  </a:lnTo>
                  <a:lnTo>
                    <a:pt x="490" y="703"/>
                  </a:lnTo>
                  <a:lnTo>
                    <a:pt x="485" y="703"/>
                  </a:lnTo>
                  <a:lnTo>
                    <a:pt x="480" y="703"/>
                  </a:lnTo>
                  <a:lnTo>
                    <a:pt x="475" y="703"/>
                  </a:lnTo>
                  <a:lnTo>
                    <a:pt x="470" y="703"/>
                  </a:lnTo>
                  <a:lnTo>
                    <a:pt x="465" y="703"/>
                  </a:lnTo>
                  <a:lnTo>
                    <a:pt x="460" y="703"/>
                  </a:lnTo>
                  <a:lnTo>
                    <a:pt x="455" y="702"/>
                  </a:lnTo>
                  <a:lnTo>
                    <a:pt x="450" y="702"/>
                  </a:lnTo>
                  <a:lnTo>
                    <a:pt x="446" y="701"/>
                  </a:lnTo>
                  <a:lnTo>
                    <a:pt x="441" y="701"/>
                  </a:lnTo>
                  <a:lnTo>
                    <a:pt x="436" y="700"/>
                  </a:lnTo>
                  <a:lnTo>
                    <a:pt x="431" y="699"/>
                  </a:lnTo>
                  <a:lnTo>
                    <a:pt x="426" y="698"/>
                  </a:lnTo>
                  <a:lnTo>
                    <a:pt x="422" y="697"/>
                  </a:lnTo>
                  <a:lnTo>
                    <a:pt x="417" y="696"/>
                  </a:lnTo>
                  <a:lnTo>
                    <a:pt x="412" y="695"/>
                  </a:lnTo>
                  <a:lnTo>
                    <a:pt x="408" y="694"/>
                  </a:lnTo>
                  <a:lnTo>
                    <a:pt x="403" y="693"/>
                  </a:lnTo>
                  <a:lnTo>
                    <a:pt x="399" y="692"/>
                  </a:lnTo>
                  <a:lnTo>
                    <a:pt x="394" y="690"/>
                  </a:lnTo>
                  <a:lnTo>
                    <a:pt x="390" y="689"/>
                  </a:lnTo>
                  <a:lnTo>
                    <a:pt x="386" y="687"/>
                  </a:lnTo>
                  <a:lnTo>
                    <a:pt x="381" y="685"/>
                  </a:lnTo>
                  <a:lnTo>
                    <a:pt x="377" y="683"/>
                  </a:lnTo>
                  <a:lnTo>
                    <a:pt x="373" y="681"/>
                  </a:lnTo>
                  <a:lnTo>
                    <a:pt x="369" y="679"/>
                  </a:lnTo>
                  <a:lnTo>
                    <a:pt x="364" y="677"/>
                  </a:lnTo>
                  <a:lnTo>
                    <a:pt x="360" y="675"/>
                  </a:lnTo>
                  <a:lnTo>
                    <a:pt x="356" y="673"/>
                  </a:lnTo>
                  <a:lnTo>
                    <a:pt x="352" y="670"/>
                  </a:lnTo>
                  <a:lnTo>
                    <a:pt x="349" y="668"/>
                  </a:lnTo>
                  <a:lnTo>
                    <a:pt x="345" y="666"/>
                  </a:lnTo>
                  <a:lnTo>
                    <a:pt x="341" y="663"/>
                  </a:lnTo>
                  <a:lnTo>
                    <a:pt x="338" y="660"/>
                  </a:lnTo>
                  <a:lnTo>
                    <a:pt x="335" y="658"/>
                  </a:lnTo>
                  <a:lnTo>
                    <a:pt x="331" y="655"/>
                  </a:lnTo>
                  <a:lnTo>
                    <a:pt x="328" y="652"/>
                  </a:lnTo>
                  <a:lnTo>
                    <a:pt x="325" y="649"/>
                  </a:lnTo>
                  <a:lnTo>
                    <a:pt x="323" y="646"/>
                  </a:lnTo>
                  <a:lnTo>
                    <a:pt x="320" y="643"/>
                  </a:lnTo>
                  <a:lnTo>
                    <a:pt x="317" y="640"/>
                  </a:lnTo>
                  <a:lnTo>
                    <a:pt x="315" y="636"/>
                  </a:lnTo>
                  <a:lnTo>
                    <a:pt x="313" y="633"/>
                  </a:lnTo>
                  <a:lnTo>
                    <a:pt x="310" y="630"/>
                  </a:lnTo>
                  <a:lnTo>
                    <a:pt x="308" y="626"/>
                  </a:lnTo>
                  <a:lnTo>
                    <a:pt x="306" y="623"/>
                  </a:lnTo>
                  <a:lnTo>
                    <a:pt x="305" y="620"/>
                  </a:lnTo>
                  <a:lnTo>
                    <a:pt x="303" y="616"/>
                  </a:lnTo>
                  <a:lnTo>
                    <a:pt x="301" y="613"/>
                  </a:lnTo>
                  <a:lnTo>
                    <a:pt x="300" y="610"/>
                  </a:lnTo>
                  <a:lnTo>
                    <a:pt x="298" y="607"/>
                  </a:lnTo>
                  <a:lnTo>
                    <a:pt x="297" y="605"/>
                  </a:lnTo>
                  <a:lnTo>
                    <a:pt x="296" y="602"/>
                  </a:lnTo>
                  <a:lnTo>
                    <a:pt x="295" y="599"/>
                  </a:lnTo>
                  <a:lnTo>
                    <a:pt x="295" y="597"/>
                  </a:lnTo>
                  <a:lnTo>
                    <a:pt x="294" y="594"/>
                  </a:lnTo>
                  <a:lnTo>
                    <a:pt x="293" y="592"/>
                  </a:lnTo>
                  <a:lnTo>
                    <a:pt x="293" y="589"/>
                  </a:lnTo>
                  <a:lnTo>
                    <a:pt x="293" y="587"/>
                  </a:lnTo>
                  <a:lnTo>
                    <a:pt x="292" y="585"/>
                  </a:lnTo>
                  <a:lnTo>
                    <a:pt x="292" y="583"/>
                  </a:lnTo>
                  <a:lnTo>
                    <a:pt x="292" y="581"/>
                  </a:lnTo>
                  <a:lnTo>
                    <a:pt x="292" y="580"/>
                  </a:lnTo>
                  <a:lnTo>
                    <a:pt x="292" y="579"/>
                  </a:lnTo>
                  <a:lnTo>
                    <a:pt x="292" y="578"/>
                  </a:lnTo>
                  <a:lnTo>
                    <a:pt x="292" y="577"/>
                  </a:lnTo>
                  <a:lnTo>
                    <a:pt x="292" y="576"/>
                  </a:lnTo>
                  <a:lnTo>
                    <a:pt x="292" y="577"/>
                  </a:lnTo>
                  <a:lnTo>
                    <a:pt x="292" y="578"/>
                  </a:lnTo>
                  <a:lnTo>
                    <a:pt x="292" y="579"/>
                  </a:lnTo>
                  <a:lnTo>
                    <a:pt x="292" y="580"/>
                  </a:lnTo>
                  <a:lnTo>
                    <a:pt x="292" y="581"/>
                  </a:lnTo>
                  <a:lnTo>
                    <a:pt x="292" y="583"/>
                  </a:lnTo>
                  <a:lnTo>
                    <a:pt x="292" y="585"/>
                  </a:lnTo>
                  <a:lnTo>
                    <a:pt x="292" y="587"/>
                  </a:lnTo>
                  <a:lnTo>
                    <a:pt x="292" y="589"/>
                  </a:lnTo>
                  <a:lnTo>
                    <a:pt x="292" y="591"/>
                  </a:lnTo>
                  <a:lnTo>
                    <a:pt x="292" y="594"/>
                  </a:lnTo>
                  <a:lnTo>
                    <a:pt x="291" y="596"/>
                  </a:lnTo>
                  <a:lnTo>
                    <a:pt x="290" y="598"/>
                  </a:lnTo>
                  <a:lnTo>
                    <a:pt x="289" y="600"/>
                  </a:lnTo>
                  <a:lnTo>
                    <a:pt x="288" y="603"/>
                  </a:lnTo>
                  <a:lnTo>
                    <a:pt x="287" y="605"/>
                  </a:lnTo>
                  <a:lnTo>
                    <a:pt x="285" y="607"/>
                  </a:lnTo>
                  <a:lnTo>
                    <a:pt x="284" y="609"/>
                  </a:lnTo>
                  <a:lnTo>
                    <a:pt x="282" y="612"/>
                  </a:lnTo>
                  <a:lnTo>
                    <a:pt x="280" y="614"/>
                  </a:lnTo>
                  <a:lnTo>
                    <a:pt x="278" y="617"/>
                  </a:lnTo>
                  <a:lnTo>
                    <a:pt x="276" y="619"/>
                  </a:lnTo>
                  <a:lnTo>
                    <a:pt x="274" y="622"/>
                  </a:lnTo>
                  <a:lnTo>
                    <a:pt x="271" y="624"/>
                  </a:lnTo>
                  <a:lnTo>
                    <a:pt x="269" y="626"/>
                  </a:lnTo>
                  <a:lnTo>
                    <a:pt x="266" y="628"/>
                  </a:lnTo>
                  <a:lnTo>
                    <a:pt x="263" y="631"/>
                  </a:lnTo>
                  <a:lnTo>
                    <a:pt x="260" y="632"/>
                  </a:lnTo>
                  <a:lnTo>
                    <a:pt x="257" y="634"/>
                  </a:lnTo>
                  <a:lnTo>
                    <a:pt x="254" y="636"/>
                  </a:lnTo>
                  <a:lnTo>
                    <a:pt x="251" y="638"/>
                  </a:lnTo>
                  <a:lnTo>
                    <a:pt x="248" y="639"/>
                  </a:lnTo>
                  <a:lnTo>
                    <a:pt x="244" y="641"/>
                  </a:lnTo>
                  <a:lnTo>
                    <a:pt x="241" y="642"/>
                  </a:lnTo>
                  <a:lnTo>
                    <a:pt x="237" y="643"/>
                  </a:lnTo>
                  <a:lnTo>
                    <a:pt x="233" y="645"/>
                  </a:lnTo>
                  <a:lnTo>
                    <a:pt x="229" y="646"/>
                  </a:lnTo>
                  <a:lnTo>
                    <a:pt x="226" y="647"/>
                  </a:lnTo>
                  <a:lnTo>
                    <a:pt x="222" y="647"/>
                  </a:lnTo>
                  <a:lnTo>
                    <a:pt x="217" y="648"/>
                  </a:lnTo>
                  <a:lnTo>
                    <a:pt x="213" y="649"/>
                  </a:lnTo>
                  <a:lnTo>
                    <a:pt x="210" y="649"/>
                  </a:lnTo>
                  <a:lnTo>
                    <a:pt x="206" y="650"/>
                  </a:lnTo>
                  <a:lnTo>
                    <a:pt x="202" y="650"/>
                  </a:lnTo>
                  <a:lnTo>
                    <a:pt x="198" y="650"/>
                  </a:lnTo>
                  <a:lnTo>
                    <a:pt x="195" y="650"/>
                  </a:lnTo>
                  <a:lnTo>
                    <a:pt x="191" y="650"/>
                  </a:lnTo>
                  <a:lnTo>
                    <a:pt x="188" y="650"/>
                  </a:lnTo>
                  <a:lnTo>
                    <a:pt x="184" y="650"/>
                  </a:lnTo>
                  <a:lnTo>
                    <a:pt x="181" y="649"/>
                  </a:lnTo>
                  <a:lnTo>
                    <a:pt x="178" y="649"/>
                  </a:lnTo>
                  <a:lnTo>
                    <a:pt x="174" y="648"/>
                  </a:lnTo>
                  <a:lnTo>
                    <a:pt x="171" y="647"/>
                  </a:lnTo>
                  <a:lnTo>
                    <a:pt x="168" y="647"/>
                  </a:lnTo>
                  <a:lnTo>
                    <a:pt x="165" y="646"/>
                  </a:lnTo>
                  <a:lnTo>
                    <a:pt x="162" y="645"/>
                  </a:lnTo>
                  <a:lnTo>
                    <a:pt x="160" y="643"/>
                  </a:lnTo>
                  <a:lnTo>
                    <a:pt x="157" y="642"/>
                  </a:lnTo>
                  <a:lnTo>
                    <a:pt x="154" y="641"/>
                  </a:lnTo>
                  <a:lnTo>
                    <a:pt x="151" y="640"/>
                  </a:lnTo>
                  <a:lnTo>
                    <a:pt x="149" y="638"/>
                  </a:lnTo>
                  <a:lnTo>
                    <a:pt x="146" y="637"/>
                  </a:lnTo>
                  <a:lnTo>
                    <a:pt x="144" y="635"/>
                  </a:lnTo>
                  <a:lnTo>
                    <a:pt x="141" y="634"/>
                  </a:lnTo>
                  <a:lnTo>
                    <a:pt x="139" y="632"/>
                  </a:lnTo>
                  <a:lnTo>
                    <a:pt x="136" y="630"/>
                  </a:lnTo>
                  <a:lnTo>
                    <a:pt x="134" y="629"/>
                  </a:lnTo>
                  <a:lnTo>
                    <a:pt x="132" y="627"/>
                  </a:lnTo>
                  <a:lnTo>
                    <a:pt x="129" y="625"/>
                  </a:lnTo>
                  <a:lnTo>
                    <a:pt x="127" y="623"/>
                  </a:lnTo>
                  <a:lnTo>
                    <a:pt x="125" y="621"/>
                  </a:lnTo>
                  <a:lnTo>
                    <a:pt x="123" y="619"/>
                  </a:lnTo>
                  <a:lnTo>
                    <a:pt x="121" y="616"/>
                  </a:lnTo>
                  <a:lnTo>
                    <a:pt x="119" y="614"/>
                  </a:lnTo>
                  <a:lnTo>
                    <a:pt x="117" y="612"/>
                  </a:lnTo>
                  <a:lnTo>
                    <a:pt x="115" y="610"/>
                  </a:lnTo>
                  <a:lnTo>
                    <a:pt x="113" y="608"/>
                  </a:lnTo>
                  <a:lnTo>
                    <a:pt x="111" y="606"/>
                  </a:lnTo>
                  <a:lnTo>
                    <a:pt x="109" y="604"/>
                  </a:lnTo>
                  <a:lnTo>
                    <a:pt x="107" y="602"/>
                  </a:lnTo>
                  <a:lnTo>
                    <a:pt x="105" y="600"/>
                  </a:lnTo>
                  <a:lnTo>
                    <a:pt x="103" y="599"/>
                  </a:lnTo>
                  <a:lnTo>
                    <a:pt x="102" y="597"/>
                  </a:lnTo>
                  <a:lnTo>
                    <a:pt x="100" y="595"/>
                  </a:lnTo>
                  <a:lnTo>
                    <a:pt x="98" y="593"/>
                  </a:lnTo>
                  <a:lnTo>
                    <a:pt x="97" y="591"/>
                  </a:lnTo>
                  <a:lnTo>
                    <a:pt x="95" y="589"/>
                  </a:lnTo>
                  <a:lnTo>
                    <a:pt x="94" y="588"/>
                  </a:lnTo>
                  <a:lnTo>
                    <a:pt x="93" y="586"/>
                  </a:lnTo>
                  <a:lnTo>
                    <a:pt x="92" y="585"/>
                  </a:lnTo>
                  <a:lnTo>
                    <a:pt x="91" y="584"/>
                  </a:lnTo>
                  <a:lnTo>
                    <a:pt x="91" y="583"/>
                  </a:lnTo>
                  <a:lnTo>
                    <a:pt x="91" y="582"/>
                  </a:lnTo>
                  <a:lnTo>
                    <a:pt x="91" y="581"/>
                  </a:lnTo>
                  <a:lnTo>
                    <a:pt x="92" y="581"/>
                  </a:lnTo>
                  <a:lnTo>
                    <a:pt x="93" y="581"/>
                  </a:lnTo>
                  <a:lnTo>
                    <a:pt x="94" y="582"/>
                  </a:lnTo>
                  <a:lnTo>
                    <a:pt x="95" y="582"/>
                  </a:lnTo>
                  <a:lnTo>
                    <a:pt x="97" y="583"/>
                  </a:lnTo>
                  <a:lnTo>
                    <a:pt x="99" y="583"/>
                  </a:lnTo>
                  <a:lnTo>
                    <a:pt x="101" y="585"/>
                  </a:lnTo>
                  <a:lnTo>
                    <a:pt x="104" y="586"/>
                  </a:lnTo>
                  <a:lnTo>
                    <a:pt x="106" y="587"/>
                  </a:lnTo>
                  <a:lnTo>
                    <a:pt x="109" y="588"/>
                  </a:lnTo>
                  <a:lnTo>
                    <a:pt x="112" y="589"/>
                  </a:lnTo>
                  <a:lnTo>
                    <a:pt x="114" y="590"/>
                  </a:lnTo>
                  <a:lnTo>
                    <a:pt x="117" y="591"/>
                  </a:lnTo>
                  <a:lnTo>
                    <a:pt x="120" y="592"/>
                  </a:lnTo>
                  <a:lnTo>
                    <a:pt x="123" y="593"/>
                  </a:lnTo>
                  <a:lnTo>
                    <a:pt x="125" y="593"/>
                  </a:lnTo>
                  <a:lnTo>
                    <a:pt x="128" y="594"/>
                  </a:lnTo>
                  <a:lnTo>
                    <a:pt x="131" y="594"/>
                  </a:lnTo>
                  <a:lnTo>
                    <a:pt x="134" y="595"/>
                  </a:lnTo>
                  <a:lnTo>
                    <a:pt x="137" y="595"/>
                  </a:lnTo>
                  <a:lnTo>
                    <a:pt x="140" y="595"/>
                  </a:lnTo>
                  <a:lnTo>
                    <a:pt x="142" y="595"/>
                  </a:lnTo>
                  <a:lnTo>
                    <a:pt x="145" y="595"/>
                  </a:lnTo>
                  <a:lnTo>
                    <a:pt x="148" y="595"/>
                  </a:lnTo>
                  <a:lnTo>
                    <a:pt x="151" y="595"/>
                  </a:lnTo>
                  <a:lnTo>
                    <a:pt x="153" y="594"/>
                  </a:lnTo>
                  <a:lnTo>
                    <a:pt x="155" y="594"/>
                  </a:lnTo>
                  <a:lnTo>
                    <a:pt x="157" y="594"/>
                  </a:lnTo>
                  <a:lnTo>
                    <a:pt x="158" y="594"/>
                  </a:lnTo>
                  <a:lnTo>
                    <a:pt x="159" y="594"/>
                  </a:lnTo>
                  <a:lnTo>
                    <a:pt x="160" y="594"/>
                  </a:lnTo>
                  <a:lnTo>
                    <a:pt x="159" y="594"/>
                  </a:lnTo>
                  <a:lnTo>
                    <a:pt x="158" y="594"/>
                  </a:lnTo>
                  <a:lnTo>
                    <a:pt x="157" y="594"/>
                  </a:lnTo>
                  <a:lnTo>
                    <a:pt x="155" y="594"/>
                  </a:lnTo>
                  <a:lnTo>
                    <a:pt x="153" y="594"/>
                  </a:lnTo>
                  <a:lnTo>
                    <a:pt x="151" y="595"/>
                  </a:lnTo>
                  <a:lnTo>
                    <a:pt x="148" y="595"/>
                  </a:lnTo>
                  <a:lnTo>
                    <a:pt x="145" y="595"/>
                  </a:lnTo>
                  <a:lnTo>
                    <a:pt x="142" y="595"/>
                  </a:lnTo>
                  <a:lnTo>
                    <a:pt x="140" y="595"/>
                  </a:lnTo>
                  <a:lnTo>
                    <a:pt x="137" y="595"/>
                  </a:lnTo>
                  <a:lnTo>
                    <a:pt x="134" y="595"/>
                  </a:lnTo>
                  <a:lnTo>
                    <a:pt x="131" y="594"/>
                  </a:lnTo>
                  <a:lnTo>
                    <a:pt x="128" y="594"/>
                  </a:lnTo>
                  <a:lnTo>
                    <a:pt x="125" y="593"/>
                  </a:lnTo>
                  <a:lnTo>
                    <a:pt x="123" y="593"/>
                  </a:lnTo>
                  <a:lnTo>
                    <a:pt x="120" y="592"/>
                  </a:lnTo>
                  <a:lnTo>
                    <a:pt x="117" y="591"/>
                  </a:lnTo>
                  <a:lnTo>
                    <a:pt x="114" y="590"/>
                  </a:lnTo>
                  <a:lnTo>
                    <a:pt x="112" y="589"/>
                  </a:lnTo>
                  <a:lnTo>
                    <a:pt x="109" y="588"/>
                  </a:lnTo>
                  <a:lnTo>
                    <a:pt x="106" y="587"/>
                  </a:lnTo>
                  <a:lnTo>
                    <a:pt x="104" y="586"/>
                  </a:lnTo>
                  <a:lnTo>
                    <a:pt x="101" y="584"/>
                  </a:lnTo>
                  <a:lnTo>
                    <a:pt x="99" y="583"/>
                  </a:lnTo>
                  <a:lnTo>
                    <a:pt x="96" y="582"/>
                  </a:lnTo>
                  <a:lnTo>
                    <a:pt x="93" y="580"/>
                  </a:lnTo>
                  <a:lnTo>
                    <a:pt x="91" y="579"/>
                  </a:lnTo>
                  <a:lnTo>
                    <a:pt x="88" y="577"/>
                  </a:lnTo>
                  <a:lnTo>
                    <a:pt x="86" y="576"/>
                  </a:lnTo>
                  <a:lnTo>
                    <a:pt x="83" y="574"/>
                  </a:lnTo>
                  <a:lnTo>
                    <a:pt x="80" y="573"/>
                  </a:lnTo>
                  <a:lnTo>
                    <a:pt x="78" y="571"/>
                  </a:lnTo>
                  <a:lnTo>
                    <a:pt x="75" y="570"/>
                  </a:lnTo>
                  <a:lnTo>
                    <a:pt x="73" y="568"/>
                  </a:lnTo>
                  <a:lnTo>
                    <a:pt x="70" y="567"/>
                  </a:lnTo>
                  <a:lnTo>
                    <a:pt x="68" y="565"/>
                  </a:lnTo>
                  <a:lnTo>
                    <a:pt x="65" y="563"/>
                  </a:lnTo>
                  <a:lnTo>
                    <a:pt x="63" y="562"/>
                  </a:lnTo>
                  <a:lnTo>
                    <a:pt x="60" y="560"/>
                  </a:lnTo>
                  <a:lnTo>
                    <a:pt x="57" y="558"/>
                  </a:lnTo>
                  <a:lnTo>
                    <a:pt x="55" y="556"/>
                  </a:lnTo>
                  <a:lnTo>
                    <a:pt x="52" y="553"/>
                  </a:lnTo>
                  <a:lnTo>
                    <a:pt x="50" y="551"/>
                  </a:lnTo>
                  <a:lnTo>
                    <a:pt x="48" y="548"/>
                  </a:lnTo>
                  <a:lnTo>
                    <a:pt x="45" y="545"/>
                  </a:lnTo>
                  <a:lnTo>
                    <a:pt x="43" y="541"/>
                  </a:lnTo>
                  <a:lnTo>
                    <a:pt x="40" y="538"/>
                  </a:lnTo>
                  <a:lnTo>
                    <a:pt x="38" y="534"/>
                  </a:lnTo>
                  <a:lnTo>
                    <a:pt x="35" y="530"/>
                  </a:lnTo>
                  <a:lnTo>
                    <a:pt x="33" y="526"/>
                  </a:lnTo>
                  <a:lnTo>
                    <a:pt x="31" y="522"/>
                  </a:lnTo>
                  <a:lnTo>
                    <a:pt x="28" y="517"/>
                  </a:lnTo>
                  <a:lnTo>
                    <a:pt x="26" y="512"/>
                  </a:lnTo>
                  <a:lnTo>
                    <a:pt x="24" y="507"/>
                  </a:lnTo>
                  <a:lnTo>
                    <a:pt x="21" y="502"/>
                  </a:lnTo>
                  <a:lnTo>
                    <a:pt x="19" y="497"/>
                  </a:lnTo>
                  <a:lnTo>
                    <a:pt x="17" y="491"/>
                  </a:lnTo>
                  <a:lnTo>
                    <a:pt x="15" y="486"/>
                  </a:lnTo>
                  <a:lnTo>
                    <a:pt x="13" y="481"/>
                  </a:lnTo>
                  <a:lnTo>
                    <a:pt x="12" y="475"/>
                  </a:lnTo>
                  <a:lnTo>
                    <a:pt x="10" y="469"/>
                  </a:lnTo>
                  <a:lnTo>
                    <a:pt x="9" y="464"/>
                  </a:lnTo>
                  <a:lnTo>
                    <a:pt x="7" y="458"/>
                  </a:lnTo>
                  <a:lnTo>
                    <a:pt x="6" y="452"/>
                  </a:lnTo>
                  <a:lnTo>
                    <a:pt x="5" y="446"/>
                  </a:lnTo>
                  <a:lnTo>
                    <a:pt x="4" y="440"/>
                  </a:lnTo>
                  <a:lnTo>
                    <a:pt x="3" y="434"/>
                  </a:lnTo>
                  <a:lnTo>
                    <a:pt x="2" y="428"/>
                  </a:lnTo>
                  <a:lnTo>
                    <a:pt x="1" y="421"/>
                  </a:lnTo>
                  <a:lnTo>
                    <a:pt x="1" y="415"/>
                  </a:lnTo>
                  <a:lnTo>
                    <a:pt x="1" y="409"/>
                  </a:lnTo>
                  <a:lnTo>
                    <a:pt x="0" y="403"/>
                  </a:lnTo>
                  <a:lnTo>
                    <a:pt x="0" y="397"/>
                  </a:lnTo>
                  <a:lnTo>
                    <a:pt x="0" y="390"/>
                  </a:lnTo>
                  <a:lnTo>
                    <a:pt x="0" y="385"/>
                  </a:lnTo>
                  <a:lnTo>
                    <a:pt x="1" y="379"/>
                  </a:lnTo>
                  <a:lnTo>
                    <a:pt x="1" y="373"/>
                  </a:lnTo>
                  <a:lnTo>
                    <a:pt x="2" y="367"/>
                  </a:lnTo>
                  <a:lnTo>
                    <a:pt x="3" y="362"/>
                  </a:lnTo>
                  <a:lnTo>
                    <a:pt x="4" y="356"/>
                  </a:lnTo>
                  <a:lnTo>
                    <a:pt x="5" y="351"/>
                  </a:lnTo>
                  <a:lnTo>
                    <a:pt x="6" y="346"/>
                  </a:lnTo>
                  <a:lnTo>
                    <a:pt x="7" y="341"/>
                  </a:lnTo>
                  <a:lnTo>
                    <a:pt x="9" y="336"/>
                  </a:lnTo>
                  <a:lnTo>
                    <a:pt x="11" y="331"/>
                  </a:lnTo>
                  <a:lnTo>
                    <a:pt x="13" y="326"/>
                  </a:lnTo>
                  <a:lnTo>
                    <a:pt x="15" y="321"/>
                  </a:lnTo>
                  <a:lnTo>
                    <a:pt x="17" y="317"/>
                  </a:lnTo>
                  <a:lnTo>
                    <a:pt x="19" y="312"/>
                  </a:lnTo>
                  <a:lnTo>
                    <a:pt x="21" y="308"/>
                  </a:lnTo>
                  <a:lnTo>
                    <a:pt x="23" y="304"/>
                  </a:lnTo>
                  <a:lnTo>
                    <a:pt x="25" y="300"/>
                  </a:lnTo>
                  <a:lnTo>
                    <a:pt x="27" y="296"/>
                  </a:lnTo>
                  <a:lnTo>
                    <a:pt x="30" y="292"/>
                  </a:lnTo>
                  <a:lnTo>
                    <a:pt x="32" y="289"/>
                  </a:lnTo>
                  <a:lnTo>
                    <a:pt x="34" y="285"/>
                  </a:lnTo>
                  <a:lnTo>
                    <a:pt x="37" y="282"/>
                  </a:lnTo>
                  <a:lnTo>
                    <a:pt x="39" y="279"/>
                  </a:lnTo>
                  <a:lnTo>
                    <a:pt x="42" y="276"/>
                  </a:lnTo>
                  <a:lnTo>
                    <a:pt x="44" y="273"/>
                  </a:lnTo>
                  <a:lnTo>
                    <a:pt x="47" y="270"/>
                  </a:lnTo>
                  <a:lnTo>
                    <a:pt x="49" y="268"/>
                  </a:lnTo>
                  <a:close/>
                </a:path>
              </a:pathLst>
            </a:cu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48" name="TextBox 45"/>
            <p:cNvSpPr txBox="1">
              <a:spLocks noChangeArrowheads="1"/>
            </p:cNvSpPr>
            <p:nvPr/>
          </p:nvSpPr>
          <p:spPr bwMode="auto">
            <a:xfrm>
              <a:off x="2143108" y="2945477"/>
              <a:ext cx="1228716" cy="707886"/>
            </a:xfrm>
            <a:prstGeom prst="rect">
              <a:avLst/>
            </a:prstGeom>
            <a:noFill/>
            <a:ln w="9525">
              <a:noFill/>
              <a:miter lim="800000"/>
              <a:headEnd/>
              <a:tailEnd/>
            </a:ln>
          </p:spPr>
          <p:txBody>
            <a:bodyPr>
              <a:spAutoFit/>
            </a:bodyPr>
            <a:lstStyle/>
            <a:p>
              <a:pPr algn="ctr" fontAlgn="auto">
                <a:spcBef>
                  <a:spcPts val="0"/>
                </a:spcBef>
                <a:spcAft>
                  <a:spcPts val="0"/>
                </a:spcAft>
                <a:defRPr/>
              </a:pPr>
              <a:r>
                <a:rPr lang="zh-CN" alt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智慧生活服务</a:t>
              </a:r>
            </a:p>
          </p:txBody>
        </p:sp>
      </p:grpSp>
      <p:grpSp>
        <p:nvGrpSpPr>
          <p:cNvPr id="49" name="Group 19"/>
          <p:cNvGrpSpPr>
            <a:grpSpLocks/>
          </p:cNvGrpSpPr>
          <p:nvPr/>
        </p:nvGrpSpPr>
        <p:grpSpPr bwMode="auto">
          <a:xfrm flipH="1">
            <a:off x="2500313" y="3857625"/>
            <a:ext cx="642937" cy="500063"/>
            <a:chOff x="2720" y="2492"/>
            <a:chExt cx="396" cy="216"/>
          </a:xfrm>
        </p:grpSpPr>
        <p:sp>
          <p:nvSpPr>
            <p:cNvPr id="50" name="Oval 16"/>
            <p:cNvSpPr>
              <a:spLocks noChangeArrowheads="1"/>
            </p:cNvSpPr>
            <p:nvPr/>
          </p:nvSpPr>
          <p:spPr bwMode="auto">
            <a:xfrm>
              <a:off x="2720" y="2492"/>
              <a:ext cx="180" cy="72"/>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51" name="Oval 17"/>
            <p:cNvSpPr>
              <a:spLocks noChangeArrowheads="1"/>
            </p:cNvSpPr>
            <p:nvPr/>
          </p:nvSpPr>
          <p:spPr bwMode="auto">
            <a:xfrm>
              <a:off x="2864" y="2600"/>
              <a:ext cx="154"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52" name="Oval 18"/>
            <p:cNvSpPr>
              <a:spLocks noChangeArrowheads="1"/>
            </p:cNvSpPr>
            <p:nvPr/>
          </p:nvSpPr>
          <p:spPr bwMode="auto">
            <a:xfrm>
              <a:off x="3008" y="2672"/>
              <a:ext cx="108"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grpSp>
      <p:grpSp>
        <p:nvGrpSpPr>
          <p:cNvPr id="53" name="Group 19"/>
          <p:cNvGrpSpPr>
            <a:grpSpLocks/>
          </p:cNvGrpSpPr>
          <p:nvPr/>
        </p:nvGrpSpPr>
        <p:grpSpPr bwMode="auto">
          <a:xfrm flipV="1">
            <a:off x="2071688" y="4857750"/>
            <a:ext cx="428625" cy="357188"/>
            <a:chOff x="2720" y="2492"/>
            <a:chExt cx="396" cy="216"/>
          </a:xfrm>
        </p:grpSpPr>
        <p:sp>
          <p:nvSpPr>
            <p:cNvPr id="54" name="Oval 16"/>
            <p:cNvSpPr>
              <a:spLocks noChangeArrowheads="1"/>
            </p:cNvSpPr>
            <p:nvPr/>
          </p:nvSpPr>
          <p:spPr bwMode="auto">
            <a:xfrm>
              <a:off x="2720" y="2492"/>
              <a:ext cx="180" cy="72"/>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55" name="Oval 17"/>
            <p:cNvSpPr>
              <a:spLocks noChangeArrowheads="1"/>
            </p:cNvSpPr>
            <p:nvPr/>
          </p:nvSpPr>
          <p:spPr bwMode="auto">
            <a:xfrm>
              <a:off x="2864" y="2600"/>
              <a:ext cx="144"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56" name="Oval 18"/>
            <p:cNvSpPr>
              <a:spLocks noChangeArrowheads="1"/>
            </p:cNvSpPr>
            <p:nvPr/>
          </p:nvSpPr>
          <p:spPr bwMode="auto">
            <a:xfrm>
              <a:off x="3007" y="2672"/>
              <a:ext cx="109"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grpSp>
      <p:grpSp>
        <p:nvGrpSpPr>
          <p:cNvPr id="57" name="Group 19"/>
          <p:cNvGrpSpPr>
            <a:grpSpLocks/>
          </p:cNvGrpSpPr>
          <p:nvPr/>
        </p:nvGrpSpPr>
        <p:grpSpPr bwMode="auto">
          <a:xfrm>
            <a:off x="1285875" y="4572000"/>
            <a:ext cx="571500" cy="285750"/>
            <a:chOff x="2720" y="2492"/>
            <a:chExt cx="396" cy="216"/>
          </a:xfrm>
        </p:grpSpPr>
        <p:sp>
          <p:nvSpPr>
            <p:cNvPr id="58" name="Oval 16"/>
            <p:cNvSpPr>
              <a:spLocks noChangeArrowheads="1"/>
            </p:cNvSpPr>
            <p:nvPr/>
          </p:nvSpPr>
          <p:spPr bwMode="auto">
            <a:xfrm>
              <a:off x="2720" y="2492"/>
              <a:ext cx="180" cy="72"/>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59" name="Oval 17"/>
            <p:cNvSpPr>
              <a:spLocks noChangeArrowheads="1"/>
            </p:cNvSpPr>
            <p:nvPr/>
          </p:nvSpPr>
          <p:spPr bwMode="auto">
            <a:xfrm>
              <a:off x="2864" y="2600"/>
              <a:ext cx="144"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sp>
          <p:nvSpPr>
            <p:cNvPr id="60" name="Oval 18"/>
            <p:cNvSpPr>
              <a:spLocks noChangeArrowheads="1"/>
            </p:cNvSpPr>
            <p:nvPr/>
          </p:nvSpPr>
          <p:spPr bwMode="auto">
            <a:xfrm>
              <a:off x="3008" y="2672"/>
              <a:ext cx="108" cy="36"/>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spAutoFit/>
            </a:bodyPr>
            <a:lstStyle/>
            <a:p>
              <a:pPr fontAlgn="auto">
                <a:spcBef>
                  <a:spcPts val="0"/>
                </a:spcBef>
                <a:spcAft>
                  <a:spcPts val="0"/>
                </a:spcAft>
                <a:defRPr/>
              </a:pPr>
              <a:endParaRPr lang="zh-CN" altLang="en-US"/>
            </a:p>
          </p:txBody>
        </p:sp>
      </p:grpSp>
      <p:grpSp>
        <p:nvGrpSpPr>
          <p:cNvPr id="2" name="组合 1"/>
          <p:cNvGrpSpPr/>
          <p:nvPr/>
        </p:nvGrpSpPr>
        <p:grpSpPr>
          <a:xfrm>
            <a:off x="5796136" y="3852839"/>
            <a:ext cx="1697951" cy="1591777"/>
            <a:chOff x="8172400" y="3852839"/>
            <a:chExt cx="1697951" cy="1591777"/>
          </a:xfrm>
        </p:grpSpPr>
        <p:grpSp>
          <p:nvGrpSpPr>
            <p:cNvPr id="15382" name="Group 38"/>
            <p:cNvGrpSpPr>
              <a:grpSpLocks/>
            </p:cNvGrpSpPr>
            <p:nvPr/>
          </p:nvGrpSpPr>
          <p:grpSpPr bwMode="auto">
            <a:xfrm>
              <a:off x="8803551" y="3852840"/>
              <a:ext cx="1066800" cy="1295025"/>
              <a:chOff x="1008" y="1296"/>
              <a:chExt cx="891" cy="983"/>
            </a:xfrm>
          </p:grpSpPr>
          <p:grpSp>
            <p:nvGrpSpPr>
              <p:cNvPr id="15414" name="Group 39"/>
              <p:cNvGrpSpPr>
                <a:grpSpLocks/>
              </p:cNvGrpSpPr>
              <p:nvPr/>
            </p:nvGrpSpPr>
            <p:grpSpPr bwMode="auto">
              <a:xfrm>
                <a:off x="1067" y="1298"/>
                <a:ext cx="828" cy="981"/>
                <a:chOff x="1175" y="3418"/>
                <a:chExt cx="381" cy="436"/>
              </a:xfrm>
            </p:grpSpPr>
            <p:sp>
              <p:nvSpPr>
                <p:cNvPr id="15441" name="Freeform 40"/>
                <p:cNvSpPr>
                  <a:spLocks/>
                </p:cNvSpPr>
                <p:nvPr/>
              </p:nvSpPr>
              <p:spPr bwMode="gray">
                <a:xfrm>
                  <a:off x="1175" y="3589"/>
                  <a:ext cx="381" cy="265"/>
                </a:xfrm>
                <a:custGeom>
                  <a:avLst/>
                  <a:gdLst>
                    <a:gd name="T0" fmla="*/ 1 w 630"/>
                    <a:gd name="T1" fmla="*/ 1 h 439"/>
                    <a:gd name="T2" fmla="*/ 1 w 630"/>
                    <a:gd name="T3" fmla="*/ 1 h 439"/>
                    <a:gd name="T4" fmla="*/ 1 w 630"/>
                    <a:gd name="T5" fmla="*/ 1 h 439"/>
                    <a:gd name="T6" fmla="*/ 1 w 630"/>
                    <a:gd name="T7" fmla="*/ 1 h 439"/>
                    <a:gd name="T8" fmla="*/ 0 60000 65536"/>
                    <a:gd name="T9" fmla="*/ 0 60000 65536"/>
                    <a:gd name="T10" fmla="*/ 0 60000 65536"/>
                    <a:gd name="T11" fmla="*/ 0 60000 65536"/>
                    <a:gd name="T12" fmla="*/ 0 w 630"/>
                    <a:gd name="T13" fmla="*/ 0 h 439"/>
                    <a:gd name="T14" fmla="*/ 630 w 630"/>
                    <a:gd name="T15" fmla="*/ 439 h 439"/>
                  </a:gdLst>
                  <a:ahLst/>
                  <a:cxnLst>
                    <a:cxn ang="T8">
                      <a:pos x="T0" y="T1"/>
                    </a:cxn>
                    <a:cxn ang="T9">
                      <a:pos x="T2" y="T3"/>
                    </a:cxn>
                    <a:cxn ang="T10">
                      <a:pos x="T4" y="T5"/>
                    </a:cxn>
                    <a:cxn ang="T11">
                      <a:pos x="T6" y="T7"/>
                    </a:cxn>
                  </a:cxnLst>
                  <a:rect l="T12" t="T13" r="T14" b="T15"/>
                  <a:pathLst>
                    <a:path w="630" h="439">
                      <a:moveTo>
                        <a:pt x="327" y="12"/>
                      </a:moveTo>
                      <a:cubicBezTo>
                        <a:pt x="57" y="0"/>
                        <a:pt x="0" y="366"/>
                        <a:pt x="52" y="439"/>
                      </a:cubicBezTo>
                      <a:lnTo>
                        <a:pt x="584" y="439"/>
                      </a:lnTo>
                      <a:cubicBezTo>
                        <a:pt x="630" y="368"/>
                        <a:pt x="597" y="24"/>
                        <a:pt x="327" y="12"/>
                      </a:cubicBezTo>
                      <a:close/>
                    </a:path>
                  </a:pathLst>
                </a:custGeom>
                <a:gradFill rotWithShape="1">
                  <a:gsLst>
                    <a:gs pos="0">
                      <a:srgbClr val="993300"/>
                    </a:gs>
                    <a:gs pos="100000">
                      <a:srgbClr val="471800"/>
                    </a:gs>
                  </a:gsLst>
                  <a:lin ang="5400000" scaled="1"/>
                </a:gradFill>
                <a:ln w="9525">
                  <a:round/>
                  <a:headEnd/>
                  <a:tailEnd/>
                </a:ln>
                <a:scene3d>
                  <a:camera prst="legacyPerspectiveTopRight"/>
                  <a:lightRig rig="legacyFlat2" dir="b"/>
                </a:scene3d>
                <a:sp3d extrusionH="227000" prstMaterial="legacyMatte">
                  <a:bevelT w="13500" h="13500" prst="angle"/>
                  <a:bevelB w="13500" h="13500" prst="angle"/>
                  <a:extrusionClr>
                    <a:srgbClr val="077F07"/>
                  </a:extrusionClr>
                </a:sp3d>
              </p:spPr>
              <p:txBody>
                <a:bodyPr wrap="none" anchor="ctr">
                  <a:flatTx/>
                </a:bodyPr>
                <a:lstStyle/>
                <a:p>
                  <a:endParaRPr lang="zh-CN" altLang="en-US"/>
                </a:p>
              </p:txBody>
            </p:sp>
            <p:sp>
              <p:nvSpPr>
                <p:cNvPr id="15442" name="Oval 41"/>
                <p:cNvSpPr>
                  <a:spLocks noChangeArrowheads="1"/>
                </p:cNvSpPr>
                <p:nvPr/>
              </p:nvSpPr>
              <p:spPr bwMode="gray">
                <a:xfrm>
                  <a:off x="1278" y="3418"/>
                  <a:ext cx="185" cy="195"/>
                </a:xfrm>
                <a:prstGeom prst="ellipse">
                  <a:avLst/>
                </a:prstGeom>
                <a:gradFill rotWithShape="1">
                  <a:gsLst>
                    <a:gs pos="0">
                      <a:srgbClr val="993300"/>
                    </a:gs>
                    <a:gs pos="100000">
                      <a:srgbClr val="471800"/>
                    </a:gs>
                  </a:gsLst>
                  <a:lin ang="5400000" scaled="1"/>
                </a:gradFill>
                <a:ln w="9525">
                  <a:round/>
                  <a:headEnd/>
                  <a:tailEnd/>
                </a:ln>
                <a:scene3d>
                  <a:camera prst="legacyPerspectiveTopRight"/>
                  <a:lightRig rig="legacyFlat2" dir="b"/>
                </a:scene3d>
                <a:sp3d extrusionH="227000" prstMaterial="legacyMatte">
                  <a:bevelT w="13500" h="13500" prst="angle"/>
                  <a:bevelB w="13500" h="13500" prst="angle"/>
                  <a:extrusionClr>
                    <a:srgbClr val="077F07"/>
                  </a:extrusionClr>
                </a:sp3d>
              </p:spPr>
              <p:txBody>
                <a:bodyPr wrap="none" anchor="ctr">
                  <a:flatTx/>
                </a:bodyP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sp>
            <p:nvSpPr>
              <p:cNvPr id="15415" name="Freeform 42"/>
              <p:cNvSpPr>
                <a:spLocks/>
              </p:cNvSpPr>
              <p:nvPr/>
            </p:nvSpPr>
            <p:spPr bwMode="gray">
              <a:xfrm>
                <a:off x="1072" y="1679"/>
                <a:ext cx="827" cy="598"/>
              </a:xfrm>
              <a:custGeom>
                <a:avLst/>
                <a:gdLst>
                  <a:gd name="T0" fmla="*/ 264433541 w 630"/>
                  <a:gd name="T1" fmla="*/ 61600924 h 439"/>
                  <a:gd name="T2" fmla="*/ 41960654 w 630"/>
                  <a:gd name="T3" fmla="*/ 2147483647 h 439"/>
                  <a:gd name="T4" fmla="*/ 473060396 w 630"/>
                  <a:gd name="T5" fmla="*/ 2147483647 h 439"/>
                  <a:gd name="T6" fmla="*/ 264433541 w 630"/>
                  <a:gd name="T7" fmla="*/ 61600924 h 439"/>
                  <a:gd name="T8" fmla="*/ 0 60000 65536"/>
                  <a:gd name="T9" fmla="*/ 0 60000 65536"/>
                  <a:gd name="T10" fmla="*/ 0 60000 65536"/>
                  <a:gd name="T11" fmla="*/ 0 60000 65536"/>
                  <a:gd name="T12" fmla="*/ 0 w 630"/>
                  <a:gd name="T13" fmla="*/ 0 h 439"/>
                  <a:gd name="T14" fmla="*/ 630 w 630"/>
                  <a:gd name="T15" fmla="*/ 439 h 439"/>
                </a:gdLst>
                <a:ahLst/>
                <a:cxnLst>
                  <a:cxn ang="T8">
                    <a:pos x="T0" y="T1"/>
                  </a:cxn>
                  <a:cxn ang="T9">
                    <a:pos x="T2" y="T3"/>
                  </a:cxn>
                  <a:cxn ang="T10">
                    <a:pos x="T4" y="T5"/>
                  </a:cxn>
                  <a:cxn ang="T11">
                    <a:pos x="T6" y="T7"/>
                  </a:cxn>
                </a:cxnLst>
                <a:rect l="T12" t="T13" r="T14" b="T15"/>
                <a:pathLst>
                  <a:path w="630" h="439">
                    <a:moveTo>
                      <a:pt x="327" y="12"/>
                    </a:moveTo>
                    <a:cubicBezTo>
                      <a:pt x="57" y="0"/>
                      <a:pt x="0" y="366"/>
                      <a:pt x="52" y="439"/>
                    </a:cubicBezTo>
                    <a:lnTo>
                      <a:pt x="584" y="439"/>
                    </a:lnTo>
                    <a:cubicBezTo>
                      <a:pt x="630" y="368"/>
                      <a:pt x="597" y="24"/>
                      <a:pt x="327" y="12"/>
                    </a:cubicBezTo>
                    <a:close/>
                  </a:path>
                </a:pathLst>
              </a:custGeom>
              <a:gradFill rotWithShape="1">
                <a:gsLst>
                  <a:gs pos="0">
                    <a:srgbClr val="002D2F"/>
                  </a:gs>
                  <a:gs pos="100000">
                    <a:srgbClr val="00ABB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15416" name="Freeform 43"/>
              <p:cNvSpPr>
                <a:spLocks/>
              </p:cNvSpPr>
              <p:nvPr/>
            </p:nvSpPr>
            <p:spPr bwMode="gray">
              <a:xfrm>
                <a:off x="1234" y="1717"/>
                <a:ext cx="510" cy="190"/>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rgbClr val="009CA4">
                      <a:alpha val="17998"/>
                    </a:srgb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sp>
            <p:nvSpPr>
              <p:cNvPr id="15417" name="Oval 44"/>
              <p:cNvSpPr>
                <a:spLocks noChangeArrowheads="1"/>
              </p:cNvSpPr>
              <p:nvPr/>
            </p:nvSpPr>
            <p:spPr bwMode="gray">
              <a:xfrm>
                <a:off x="1295" y="1296"/>
                <a:ext cx="403" cy="440"/>
              </a:xfrm>
              <a:prstGeom prst="ellipse">
                <a:avLst/>
              </a:prstGeom>
              <a:gradFill rotWithShape="1">
                <a:gsLst>
                  <a:gs pos="0">
                    <a:srgbClr val="005C60"/>
                  </a:gs>
                  <a:gs pos="50000">
                    <a:srgbClr val="00A4AC"/>
                  </a:gs>
                  <a:gs pos="100000">
                    <a:srgbClr val="005C6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18" name="Freeform 45"/>
              <p:cNvSpPr>
                <a:spLocks/>
              </p:cNvSpPr>
              <p:nvPr/>
            </p:nvSpPr>
            <p:spPr bwMode="gray">
              <a:xfrm>
                <a:off x="1336" y="1303"/>
                <a:ext cx="319" cy="145"/>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rgbClr val="59D3D9">
                      <a:alpha val="17998"/>
                    </a:srgb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nvGrpSpPr>
              <p:cNvPr id="15419" name="Group 46"/>
              <p:cNvGrpSpPr>
                <a:grpSpLocks/>
              </p:cNvGrpSpPr>
              <p:nvPr/>
            </p:nvGrpSpPr>
            <p:grpSpPr bwMode="auto">
              <a:xfrm rot="20302575" flipH="1">
                <a:off x="1231" y="1350"/>
                <a:ext cx="350" cy="114"/>
                <a:chOff x="2522" y="1060"/>
                <a:chExt cx="900" cy="236"/>
              </a:xfrm>
            </p:grpSpPr>
            <p:grpSp>
              <p:nvGrpSpPr>
                <p:cNvPr id="15431" name="Group 47"/>
                <p:cNvGrpSpPr>
                  <a:grpSpLocks/>
                </p:cNvGrpSpPr>
                <p:nvPr/>
              </p:nvGrpSpPr>
              <p:grpSpPr bwMode="auto">
                <a:xfrm>
                  <a:off x="2522" y="1060"/>
                  <a:ext cx="742" cy="186"/>
                  <a:chOff x="1565" y="2568"/>
                  <a:chExt cx="1118" cy="279"/>
                </a:xfrm>
              </p:grpSpPr>
              <p:sp>
                <p:nvSpPr>
                  <p:cNvPr id="15437" name="AutoShape 48"/>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8" name="AutoShape 49"/>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9" name="AutoShape 50"/>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40" name="AutoShape 51"/>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nvGrpSpPr>
                <p:cNvPr id="15432" name="Group 52"/>
                <p:cNvGrpSpPr>
                  <a:grpSpLocks/>
                </p:cNvGrpSpPr>
                <p:nvPr/>
              </p:nvGrpSpPr>
              <p:grpSpPr bwMode="auto">
                <a:xfrm rot="1353540">
                  <a:off x="2680" y="1110"/>
                  <a:ext cx="742" cy="186"/>
                  <a:chOff x="1565" y="2568"/>
                  <a:chExt cx="1118" cy="279"/>
                </a:xfrm>
              </p:grpSpPr>
              <p:sp>
                <p:nvSpPr>
                  <p:cNvPr id="15433" name="AutoShape 53"/>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4" name="AutoShape 54"/>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5" name="AutoShape 55"/>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6" name="AutoShape 56"/>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grpSp>
            <p:nvGrpSpPr>
              <p:cNvPr id="15420" name="Group 57"/>
              <p:cNvGrpSpPr>
                <a:grpSpLocks/>
              </p:cNvGrpSpPr>
              <p:nvPr/>
            </p:nvGrpSpPr>
            <p:grpSpPr bwMode="auto">
              <a:xfrm rot="19687084" flipH="1">
                <a:off x="990" y="1830"/>
                <a:ext cx="519" cy="115"/>
                <a:chOff x="2522" y="1060"/>
                <a:chExt cx="900" cy="236"/>
              </a:xfrm>
            </p:grpSpPr>
            <p:grpSp>
              <p:nvGrpSpPr>
                <p:cNvPr id="15421" name="Group 58"/>
                <p:cNvGrpSpPr>
                  <a:grpSpLocks/>
                </p:cNvGrpSpPr>
                <p:nvPr/>
              </p:nvGrpSpPr>
              <p:grpSpPr bwMode="auto">
                <a:xfrm>
                  <a:off x="2522" y="1060"/>
                  <a:ext cx="742" cy="186"/>
                  <a:chOff x="1565" y="2568"/>
                  <a:chExt cx="1118" cy="279"/>
                </a:xfrm>
              </p:grpSpPr>
              <p:sp>
                <p:nvSpPr>
                  <p:cNvPr id="15427" name="AutoShape 59"/>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28" name="AutoShape 60"/>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29" name="AutoShape 61"/>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30" name="AutoShape 62"/>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nvGrpSpPr>
                <p:cNvPr id="15422" name="Group 63"/>
                <p:cNvGrpSpPr>
                  <a:grpSpLocks/>
                </p:cNvGrpSpPr>
                <p:nvPr/>
              </p:nvGrpSpPr>
              <p:grpSpPr bwMode="auto">
                <a:xfrm rot="1353540">
                  <a:off x="2680" y="1110"/>
                  <a:ext cx="742" cy="186"/>
                  <a:chOff x="1565" y="2568"/>
                  <a:chExt cx="1118" cy="279"/>
                </a:xfrm>
              </p:grpSpPr>
              <p:sp>
                <p:nvSpPr>
                  <p:cNvPr id="15423" name="AutoShape 64"/>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24" name="AutoShape 65"/>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25" name="AutoShape 66"/>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26" name="AutoShape 67"/>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grpSp>
        <p:grpSp>
          <p:nvGrpSpPr>
            <p:cNvPr id="15383" name="Group 69"/>
            <p:cNvGrpSpPr>
              <a:grpSpLocks/>
            </p:cNvGrpSpPr>
            <p:nvPr/>
          </p:nvGrpSpPr>
          <p:grpSpPr bwMode="auto">
            <a:xfrm>
              <a:off x="8172400" y="3852839"/>
              <a:ext cx="1088352" cy="1295025"/>
              <a:chOff x="990" y="1296"/>
              <a:chExt cx="909" cy="983"/>
            </a:xfrm>
          </p:grpSpPr>
          <p:grpSp>
            <p:nvGrpSpPr>
              <p:cNvPr id="15385" name="Group 70"/>
              <p:cNvGrpSpPr>
                <a:grpSpLocks/>
              </p:cNvGrpSpPr>
              <p:nvPr/>
            </p:nvGrpSpPr>
            <p:grpSpPr bwMode="auto">
              <a:xfrm>
                <a:off x="1067" y="1298"/>
                <a:ext cx="828" cy="981"/>
                <a:chOff x="1175" y="3418"/>
                <a:chExt cx="381" cy="436"/>
              </a:xfrm>
            </p:grpSpPr>
            <p:sp>
              <p:nvSpPr>
                <p:cNvPr id="15412" name="Freeform 71"/>
                <p:cNvSpPr>
                  <a:spLocks/>
                </p:cNvSpPr>
                <p:nvPr/>
              </p:nvSpPr>
              <p:spPr bwMode="gray">
                <a:xfrm>
                  <a:off x="1175" y="3589"/>
                  <a:ext cx="381" cy="265"/>
                </a:xfrm>
                <a:custGeom>
                  <a:avLst/>
                  <a:gdLst>
                    <a:gd name="T0" fmla="*/ 1 w 630"/>
                    <a:gd name="T1" fmla="*/ 1 h 439"/>
                    <a:gd name="T2" fmla="*/ 1 w 630"/>
                    <a:gd name="T3" fmla="*/ 1 h 439"/>
                    <a:gd name="T4" fmla="*/ 1 w 630"/>
                    <a:gd name="T5" fmla="*/ 1 h 439"/>
                    <a:gd name="T6" fmla="*/ 1 w 630"/>
                    <a:gd name="T7" fmla="*/ 1 h 439"/>
                    <a:gd name="T8" fmla="*/ 0 60000 65536"/>
                    <a:gd name="T9" fmla="*/ 0 60000 65536"/>
                    <a:gd name="T10" fmla="*/ 0 60000 65536"/>
                    <a:gd name="T11" fmla="*/ 0 60000 65536"/>
                    <a:gd name="T12" fmla="*/ 0 w 630"/>
                    <a:gd name="T13" fmla="*/ 0 h 439"/>
                    <a:gd name="T14" fmla="*/ 630 w 630"/>
                    <a:gd name="T15" fmla="*/ 439 h 439"/>
                  </a:gdLst>
                  <a:ahLst/>
                  <a:cxnLst>
                    <a:cxn ang="T8">
                      <a:pos x="T0" y="T1"/>
                    </a:cxn>
                    <a:cxn ang="T9">
                      <a:pos x="T2" y="T3"/>
                    </a:cxn>
                    <a:cxn ang="T10">
                      <a:pos x="T4" y="T5"/>
                    </a:cxn>
                    <a:cxn ang="T11">
                      <a:pos x="T6" y="T7"/>
                    </a:cxn>
                  </a:cxnLst>
                  <a:rect l="T12" t="T13" r="T14" b="T15"/>
                  <a:pathLst>
                    <a:path w="630" h="439">
                      <a:moveTo>
                        <a:pt x="327" y="12"/>
                      </a:moveTo>
                      <a:cubicBezTo>
                        <a:pt x="57" y="0"/>
                        <a:pt x="0" y="366"/>
                        <a:pt x="52" y="439"/>
                      </a:cubicBezTo>
                      <a:lnTo>
                        <a:pt x="584" y="439"/>
                      </a:lnTo>
                      <a:cubicBezTo>
                        <a:pt x="630" y="368"/>
                        <a:pt x="597" y="24"/>
                        <a:pt x="327" y="12"/>
                      </a:cubicBezTo>
                      <a:close/>
                    </a:path>
                  </a:pathLst>
                </a:custGeom>
                <a:gradFill rotWithShape="1">
                  <a:gsLst>
                    <a:gs pos="0">
                      <a:srgbClr val="993300"/>
                    </a:gs>
                    <a:gs pos="100000">
                      <a:srgbClr val="471800"/>
                    </a:gs>
                  </a:gsLst>
                  <a:lin ang="5400000" scaled="1"/>
                </a:gradFill>
                <a:ln w="9525">
                  <a:round/>
                  <a:headEnd/>
                  <a:tailEnd/>
                </a:ln>
                <a:scene3d>
                  <a:camera prst="legacyPerspectiveTopRight"/>
                  <a:lightRig rig="legacyFlat2" dir="b"/>
                </a:scene3d>
                <a:sp3d extrusionH="227000" prstMaterial="legacyMatte">
                  <a:bevelT w="13500" h="13500" prst="angle"/>
                  <a:bevelB w="13500" h="13500" prst="angle"/>
                  <a:extrusionClr>
                    <a:srgbClr val="077F07"/>
                  </a:extrusionClr>
                </a:sp3d>
              </p:spPr>
              <p:txBody>
                <a:bodyPr wrap="none" anchor="ctr">
                  <a:flatTx/>
                </a:bodyPr>
                <a:lstStyle/>
                <a:p>
                  <a:endParaRPr lang="zh-CN" altLang="en-US"/>
                </a:p>
              </p:txBody>
            </p:sp>
            <p:sp>
              <p:nvSpPr>
                <p:cNvPr id="15413" name="Oval 72"/>
                <p:cNvSpPr>
                  <a:spLocks noChangeArrowheads="1"/>
                </p:cNvSpPr>
                <p:nvPr/>
              </p:nvSpPr>
              <p:spPr bwMode="gray">
                <a:xfrm>
                  <a:off x="1278" y="3418"/>
                  <a:ext cx="185" cy="195"/>
                </a:xfrm>
                <a:prstGeom prst="ellipse">
                  <a:avLst/>
                </a:prstGeom>
                <a:gradFill rotWithShape="1">
                  <a:gsLst>
                    <a:gs pos="0">
                      <a:srgbClr val="993300"/>
                    </a:gs>
                    <a:gs pos="100000">
                      <a:srgbClr val="471800"/>
                    </a:gs>
                  </a:gsLst>
                  <a:lin ang="5400000" scaled="1"/>
                </a:gradFill>
                <a:ln w="9525">
                  <a:round/>
                  <a:headEnd/>
                  <a:tailEnd/>
                </a:ln>
                <a:scene3d>
                  <a:camera prst="legacyPerspectiveTopRight"/>
                  <a:lightRig rig="legacyFlat2" dir="b"/>
                </a:scene3d>
                <a:sp3d extrusionH="227000" prstMaterial="legacyMatte">
                  <a:bevelT w="13500" h="13500" prst="angle"/>
                  <a:bevelB w="13500" h="13500" prst="angle"/>
                  <a:extrusionClr>
                    <a:srgbClr val="077F07"/>
                  </a:extrusionClr>
                </a:sp3d>
              </p:spPr>
              <p:txBody>
                <a:bodyPr wrap="none" anchor="ctr">
                  <a:flatTx/>
                </a:bodyP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sp>
            <p:nvSpPr>
              <p:cNvPr id="66" name="Freeform 73"/>
              <p:cNvSpPr>
                <a:spLocks/>
              </p:cNvSpPr>
              <p:nvPr/>
            </p:nvSpPr>
            <p:spPr bwMode="gray">
              <a:xfrm>
                <a:off x="1072" y="1679"/>
                <a:ext cx="827" cy="598"/>
              </a:xfrm>
              <a:custGeom>
                <a:avLst/>
                <a:gdLst/>
                <a:ahLst/>
                <a:cxnLst>
                  <a:cxn ang="0">
                    <a:pos x="327" y="12"/>
                  </a:cxn>
                  <a:cxn ang="0">
                    <a:pos x="52" y="439"/>
                  </a:cxn>
                  <a:cxn ang="0">
                    <a:pos x="584" y="439"/>
                  </a:cxn>
                  <a:cxn ang="0">
                    <a:pos x="327" y="12"/>
                  </a:cxn>
                </a:cxnLst>
                <a:rect l="0" t="0" r="r" b="b"/>
                <a:pathLst>
                  <a:path w="630" h="439">
                    <a:moveTo>
                      <a:pt x="327" y="12"/>
                    </a:moveTo>
                    <a:cubicBezTo>
                      <a:pt x="57" y="0"/>
                      <a:pt x="0" y="366"/>
                      <a:pt x="52" y="439"/>
                    </a:cubicBezTo>
                    <a:lnTo>
                      <a:pt x="584" y="439"/>
                    </a:lnTo>
                    <a:cubicBezTo>
                      <a:pt x="630" y="368"/>
                      <a:pt x="597" y="24"/>
                      <a:pt x="327" y="12"/>
                    </a:cubicBezTo>
                    <a:close/>
                  </a:path>
                </a:pathLst>
              </a:custGeom>
              <a:gradFill rotWithShape="1">
                <a:gsLst>
                  <a:gs pos="0">
                    <a:schemeClr val="accent2">
                      <a:gamma/>
                      <a:shade val="26275"/>
                      <a:invGamma/>
                    </a:schemeClr>
                  </a:gs>
                  <a:gs pos="100000">
                    <a:schemeClr val="accent2"/>
                  </a:gs>
                </a:gsLst>
                <a:lin ang="2700000" scaled="1"/>
              </a:gradFill>
              <a:ln w="9525" cap="flat" cmpd="sng">
                <a:noFill/>
                <a:prstDash val="solid"/>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15387" name="Freeform 74"/>
              <p:cNvSpPr>
                <a:spLocks/>
              </p:cNvSpPr>
              <p:nvPr/>
            </p:nvSpPr>
            <p:spPr bwMode="gray">
              <a:xfrm>
                <a:off x="1234" y="1717"/>
                <a:ext cx="510" cy="190"/>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chemeClr val="accent2">
                      <a:alpha val="17998"/>
                    </a:scheme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sp>
            <p:nvSpPr>
              <p:cNvPr id="68" name="Oval 75"/>
              <p:cNvSpPr>
                <a:spLocks noChangeArrowheads="1"/>
              </p:cNvSpPr>
              <p:nvPr/>
            </p:nvSpPr>
            <p:spPr bwMode="gray">
              <a:xfrm>
                <a:off x="1294" y="1296"/>
                <a:ext cx="403" cy="440"/>
              </a:xfrm>
              <a:prstGeom prst="ellipse">
                <a:avLst/>
              </a:prstGeom>
              <a:gradFill rotWithShape="1">
                <a:gsLst>
                  <a:gs pos="0">
                    <a:schemeClr val="accent2">
                      <a:gamma/>
                      <a:shade val="56078"/>
                      <a:invGamma/>
                    </a:schemeClr>
                  </a:gs>
                  <a:gs pos="50000">
                    <a:schemeClr val="accent2"/>
                  </a:gs>
                  <a:gs pos="100000">
                    <a:schemeClr val="accent2">
                      <a:gamma/>
                      <a:shade val="56078"/>
                      <a:invGamma/>
                    </a:schemeClr>
                  </a:gs>
                </a:gsLst>
                <a:lin ang="5400000" scaled="1"/>
              </a:gradFill>
              <a:ln w="9525" algn="ctr">
                <a:noFill/>
                <a:round/>
                <a:headEnd/>
                <a:tailEnd/>
              </a:ln>
              <a:effectLst/>
            </p:spPr>
            <p:txBody>
              <a:bodyPr wrap="none" anchor="ctr"/>
              <a:lstStyle/>
              <a:p>
                <a:pPr fontAlgn="auto">
                  <a:spcBef>
                    <a:spcPts val="0"/>
                  </a:spcBef>
                  <a:spcAft>
                    <a:spcPts val="0"/>
                  </a:spcAft>
                  <a:defRPr/>
                </a:pPr>
                <a:endParaRPr lang="zh-CN" altLang="en-US">
                  <a:latin typeface="+mn-lt"/>
                  <a:ea typeface="+mn-ea"/>
                </a:endParaRPr>
              </a:p>
            </p:txBody>
          </p:sp>
          <p:sp>
            <p:nvSpPr>
              <p:cNvPr id="15389" name="Freeform 76"/>
              <p:cNvSpPr>
                <a:spLocks/>
              </p:cNvSpPr>
              <p:nvPr/>
            </p:nvSpPr>
            <p:spPr bwMode="gray">
              <a:xfrm>
                <a:off x="1336" y="1303"/>
                <a:ext cx="319" cy="145"/>
              </a:xfrm>
              <a:custGeom>
                <a:avLst/>
                <a:gdLst>
                  <a:gd name="T0" fmla="*/ 0 w 1321"/>
                  <a:gd name="T1" fmla="*/ 0 h 712"/>
                  <a:gd name="T2" fmla="*/ 0 w 1321"/>
                  <a:gd name="T3" fmla="*/ 0 h 712"/>
                  <a:gd name="T4" fmla="*/ 0 w 1321"/>
                  <a:gd name="T5" fmla="*/ 0 h 712"/>
                  <a:gd name="T6" fmla="*/ 0 w 1321"/>
                  <a:gd name="T7" fmla="*/ 0 h 712"/>
                  <a:gd name="T8" fmla="*/ 0 w 1321"/>
                  <a:gd name="T9" fmla="*/ 0 h 712"/>
                  <a:gd name="T10" fmla="*/ 0 w 1321"/>
                  <a:gd name="T11" fmla="*/ 0 h 712"/>
                  <a:gd name="T12" fmla="*/ 0 w 1321"/>
                  <a:gd name="T13" fmla="*/ 0 h 712"/>
                  <a:gd name="T14" fmla="*/ 0 w 1321"/>
                  <a:gd name="T15" fmla="*/ 0 h 712"/>
                  <a:gd name="T16" fmla="*/ 0 w 1321"/>
                  <a:gd name="T17" fmla="*/ 0 h 712"/>
                  <a:gd name="T18" fmla="*/ 0 w 1321"/>
                  <a:gd name="T19" fmla="*/ 0 h 712"/>
                  <a:gd name="T20" fmla="*/ 0 w 1321"/>
                  <a:gd name="T21" fmla="*/ 0 h 712"/>
                  <a:gd name="T22" fmla="*/ 0 w 1321"/>
                  <a:gd name="T23" fmla="*/ 0 h 712"/>
                  <a:gd name="T24" fmla="*/ 0 w 1321"/>
                  <a:gd name="T25" fmla="*/ 0 h 712"/>
                  <a:gd name="T26" fmla="*/ 0 w 1321"/>
                  <a:gd name="T27" fmla="*/ 0 h 712"/>
                  <a:gd name="T28" fmla="*/ 0 w 1321"/>
                  <a:gd name="T29" fmla="*/ 0 h 712"/>
                  <a:gd name="T30" fmla="*/ 0 w 1321"/>
                  <a:gd name="T31" fmla="*/ 0 h 712"/>
                  <a:gd name="T32" fmla="*/ 0 w 1321"/>
                  <a:gd name="T33" fmla="*/ 0 h 712"/>
                  <a:gd name="T34" fmla="*/ 0 w 1321"/>
                  <a:gd name="T35" fmla="*/ 0 h 712"/>
                  <a:gd name="T36" fmla="*/ 0 w 1321"/>
                  <a:gd name="T37" fmla="*/ 0 h 712"/>
                  <a:gd name="T38" fmla="*/ 0 w 1321"/>
                  <a:gd name="T39" fmla="*/ 0 h 712"/>
                  <a:gd name="T40" fmla="*/ 0 w 1321"/>
                  <a:gd name="T41" fmla="*/ 0 h 712"/>
                  <a:gd name="T42" fmla="*/ 0 w 1321"/>
                  <a:gd name="T43" fmla="*/ 0 h 712"/>
                  <a:gd name="T44" fmla="*/ 0 w 1321"/>
                  <a:gd name="T45" fmla="*/ 0 h 712"/>
                  <a:gd name="T46" fmla="*/ 0 w 1321"/>
                  <a:gd name="T47" fmla="*/ 0 h 712"/>
                  <a:gd name="T48" fmla="*/ 0 w 1321"/>
                  <a:gd name="T49" fmla="*/ 0 h 712"/>
                  <a:gd name="T50" fmla="*/ 0 w 1321"/>
                  <a:gd name="T51" fmla="*/ 0 h 712"/>
                  <a:gd name="T52" fmla="*/ 0 w 1321"/>
                  <a:gd name="T53" fmla="*/ 0 h 712"/>
                  <a:gd name="T54" fmla="*/ 0 w 1321"/>
                  <a:gd name="T55" fmla="*/ 0 h 712"/>
                  <a:gd name="T56" fmla="*/ 0 w 1321"/>
                  <a:gd name="T57" fmla="*/ 0 h 712"/>
                  <a:gd name="T58" fmla="*/ 0 w 1321"/>
                  <a:gd name="T59" fmla="*/ 0 h 712"/>
                  <a:gd name="T60" fmla="*/ 0 w 1321"/>
                  <a:gd name="T61" fmla="*/ 0 h 712"/>
                  <a:gd name="T62" fmla="*/ 0 w 1321"/>
                  <a:gd name="T63" fmla="*/ 0 h 712"/>
                  <a:gd name="T64" fmla="*/ 0 w 1321"/>
                  <a:gd name="T65" fmla="*/ 0 h 712"/>
                  <a:gd name="T66" fmla="*/ 0 w 1321"/>
                  <a:gd name="T67" fmla="*/ 0 h 712"/>
                  <a:gd name="T68" fmla="*/ 0 w 1321"/>
                  <a:gd name="T69" fmla="*/ 0 h 712"/>
                  <a:gd name="T70" fmla="*/ 0 w 1321"/>
                  <a:gd name="T71" fmla="*/ 0 h 712"/>
                  <a:gd name="T72" fmla="*/ 0 w 1321"/>
                  <a:gd name="T73" fmla="*/ 0 h 712"/>
                  <a:gd name="T74" fmla="*/ 0 w 1321"/>
                  <a:gd name="T75" fmla="*/ 0 h 712"/>
                  <a:gd name="T76" fmla="*/ 0 w 1321"/>
                  <a:gd name="T77" fmla="*/ 0 h 712"/>
                  <a:gd name="T78" fmla="*/ 0 w 1321"/>
                  <a:gd name="T79" fmla="*/ 0 h 712"/>
                  <a:gd name="T80" fmla="*/ 0 w 1321"/>
                  <a:gd name="T81" fmla="*/ 0 h 712"/>
                  <a:gd name="T82" fmla="*/ 0 w 1321"/>
                  <a:gd name="T83" fmla="*/ 0 h 712"/>
                  <a:gd name="T84" fmla="*/ 0 w 1321"/>
                  <a:gd name="T85" fmla="*/ 0 h 712"/>
                  <a:gd name="T86" fmla="*/ 0 w 1321"/>
                  <a:gd name="T87" fmla="*/ 0 h 712"/>
                  <a:gd name="T88" fmla="*/ 0 w 1321"/>
                  <a:gd name="T89" fmla="*/ 0 h 712"/>
                  <a:gd name="T90" fmla="*/ 0 w 1321"/>
                  <a:gd name="T91" fmla="*/ 0 h 712"/>
                  <a:gd name="T92" fmla="*/ 0 w 1321"/>
                  <a:gd name="T93" fmla="*/ 0 h 712"/>
                  <a:gd name="T94" fmla="*/ 0 w 1321"/>
                  <a:gd name="T95" fmla="*/ 0 h 712"/>
                  <a:gd name="T96" fmla="*/ 0 w 1321"/>
                  <a:gd name="T97" fmla="*/ 0 h 712"/>
                  <a:gd name="T98" fmla="*/ 0 w 1321"/>
                  <a:gd name="T99" fmla="*/ 0 h 712"/>
                  <a:gd name="T100" fmla="*/ 0 w 1321"/>
                  <a:gd name="T101" fmla="*/ 0 h 712"/>
                  <a:gd name="T102" fmla="*/ 0 w 1321"/>
                  <a:gd name="T103" fmla="*/ 0 h 712"/>
                  <a:gd name="T104" fmla="*/ 0 w 1321"/>
                  <a:gd name="T105" fmla="*/ 0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chemeClr val="accent2">
                      <a:alpha val="17998"/>
                    </a:schemeClr>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nvGrpSpPr>
              <p:cNvPr id="15390" name="Group 77"/>
              <p:cNvGrpSpPr>
                <a:grpSpLocks/>
              </p:cNvGrpSpPr>
              <p:nvPr/>
            </p:nvGrpSpPr>
            <p:grpSpPr bwMode="auto">
              <a:xfrm rot="20302575" flipH="1">
                <a:off x="1231" y="1350"/>
                <a:ext cx="350" cy="114"/>
                <a:chOff x="2522" y="1060"/>
                <a:chExt cx="900" cy="236"/>
              </a:xfrm>
            </p:grpSpPr>
            <p:grpSp>
              <p:nvGrpSpPr>
                <p:cNvPr id="15402" name="Group 78"/>
                <p:cNvGrpSpPr>
                  <a:grpSpLocks/>
                </p:cNvGrpSpPr>
                <p:nvPr/>
              </p:nvGrpSpPr>
              <p:grpSpPr bwMode="auto">
                <a:xfrm>
                  <a:off x="2522" y="1060"/>
                  <a:ext cx="742" cy="186"/>
                  <a:chOff x="1565" y="2568"/>
                  <a:chExt cx="1118" cy="279"/>
                </a:xfrm>
              </p:grpSpPr>
              <p:sp>
                <p:nvSpPr>
                  <p:cNvPr id="15408" name="AutoShape 79"/>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9" name="AutoShape 80"/>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10" name="AutoShape 81"/>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11" name="AutoShape 82"/>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nvGrpSpPr>
                <p:cNvPr id="15403" name="Group 83"/>
                <p:cNvGrpSpPr>
                  <a:grpSpLocks/>
                </p:cNvGrpSpPr>
                <p:nvPr/>
              </p:nvGrpSpPr>
              <p:grpSpPr bwMode="auto">
                <a:xfrm rot="1353540">
                  <a:off x="2680" y="1110"/>
                  <a:ext cx="742" cy="186"/>
                  <a:chOff x="1565" y="2568"/>
                  <a:chExt cx="1118" cy="279"/>
                </a:xfrm>
              </p:grpSpPr>
              <p:sp>
                <p:nvSpPr>
                  <p:cNvPr id="15404" name="AutoShape 84"/>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5" name="AutoShape 85"/>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6" name="AutoShape 86"/>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7" name="AutoShape 87"/>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grpSp>
            <p:nvGrpSpPr>
              <p:cNvPr id="15391" name="Group 88"/>
              <p:cNvGrpSpPr>
                <a:grpSpLocks/>
              </p:cNvGrpSpPr>
              <p:nvPr/>
            </p:nvGrpSpPr>
            <p:grpSpPr bwMode="auto">
              <a:xfrm rot="19687084" flipH="1">
                <a:off x="990" y="1830"/>
                <a:ext cx="519" cy="115"/>
                <a:chOff x="2522" y="1060"/>
                <a:chExt cx="900" cy="236"/>
              </a:xfrm>
            </p:grpSpPr>
            <p:grpSp>
              <p:nvGrpSpPr>
                <p:cNvPr id="15392" name="Group 89"/>
                <p:cNvGrpSpPr>
                  <a:grpSpLocks/>
                </p:cNvGrpSpPr>
                <p:nvPr/>
              </p:nvGrpSpPr>
              <p:grpSpPr bwMode="auto">
                <a:xfrm>
                  <a:off x="2522" y="1060"/>
                  <a:ext cx="742" cy="186"/>
                  <a:chOff x="1565" y="2568"/>
                  <a:chExt cx="1118" cy="279"/>
                </a:xfrm>
              </p:grpSpPr>
              <p:sp>
                <p:nvSpPr>
                  <p:cNvPr id="15398" name="AutoShape 90"/>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399" name="AutoShape 91"/>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0" name="AutoShape 92"/>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401" name="AutoShape 93"/>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nvGrpSpPr>
                <p:cNvPr id="15393" name="Group 94"/>
                <p:cNvGrpSpPr>
                  <a:grpSpLocks/>
                </p:cNvGrpSpPr>
                <p:nvPr/>
              </p:nvGrpSpPr>
              <p:grpSpPr bwMode="auto">
                <a:xfrm rot="1353540">
                  <a:off x="2680" y="1110"/>
                  <a:ext cx="742" cy="186"/>
                  <a:chOff x="1565" y="2568"/>
                  <a:chExt cx="1118" cy="279"/>
                </a:xfrm>
              </p:grpSpPr>
              <p:sp>
                <p:nvSpPr>
                  <p:cNvPr id="15394" name="AutoShape 95"/>
                  <p:cNvSpPr>
                    <a:spLocks noChangeArrowheads="1"/>
                  </p:cNvSpPr>
                  <p:nvPr/>
                </p:nvSpPr>
                <p:spPr bwMode="gray">
                  <a:xfrm rot="5263130">
                    <a:off x="1859"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395" name="AutoShape 96"/>
                  <p:cNvSpPr>
                    <a:spLocks noChangeArrowheads="1"/>
                  </p:cNvSpPr>
                  <p:nvPr/>
                </p:nvSpPr>
                <p:spPr bwMode="gray">
                  <a:xfrm rot="6078281">
                    <a:off x="1995" y="2274"/>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396" name="AutoShape 97"/>
                  <p:cNvSpPr>
                    <a:spLocks noChangeArrowheads="1"/>
                  </p:cNvSpPr>
                  <p:nvPr/>
                </p:nvSpPr>
                <p:spPr bwMode="gray">
                  <a:xfrm rot="6373927">
                    <a:off x="2071" y="229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sp>
                <p:nvSpPr>
                  <p:cNvPr id="15397" name="AutoShape 98"/>
                  <p:cNvSpPr>
                    <a:spLocks noChangeArrowheads="1"/>
                  </p:cNvSpPr>
                  <p:nvPr/>
                </p:nvSpPr>
                <p:spPr bwMode="gray">
                  <a:xfrm rot="6906312">
                    <a:off x="2161" y="2326"/>
                    <a:ext cx="227" cy="816"/>
                  </a:xfrm>
                  <a:prstGeom prst="moon">
                    <a:avLst>
                      <a:gd name="adj" fmla="val 49773"/>
                    </a:avLst>
                  </a:prstGeom>
                  <a:solidFill>
                    <a:srgbClr val="FFFFFF">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eaLnBrk="1" hangingPunct="1">
                      <a:spcBef>
                        <a:spcPct val="0"/>
                      </a:spcBef>
                      <a:buClrTx/>
                      <a:buSzTx/>
                      <a:buFontTx/>
                      <a:buNone/>
                    </a:pPr>
                    <a:endParaRPr lang="zh-CN" altLang="en-US" sz="1800" b="0">
                      <a:latin typeface="Franklin Gothic Book" pitchFamily="34" charset="0"/>
                    </a:endParaRPr>
                  </a:p>
                </p:txBody>
              </p:sp>
            </p:grpSp>
          </p:grpSp>
        </p:grpSp>
        <p:sp>
          <p:nvSpPr>
            <p:cNvPr id="64" name="Text Box 49"/>
            <p:cNvSpPr txBox="1">
              <a:spLocks noChangeArrowheads="1"/>
            </p:cNvSpPr>
            <p:nvPr/>
          </p:nvSpPr>
          <p:spPr bwMode="auto">
            <a:xfrm>
              <a:off x="8502943" y="5224043"/>
              <a:ext cx="1253633" cy="220573"/>
            </a:xfrm>
            <a:prstGeom prst="rect">
              <a:avLst/>
            </a:prstGeom>
            <a:noFill/>
            <a:ln w="0">
              <a:noFill/>
              <a:miter lim="800000"/>
              <a:headEnd/>
              <a:tailEnd/>
            </a:ln>
          </p:spPr>
          <p:txBody>
            <a:bodyPr wrap="square" lIns="45720" rIns="45720">
              <a:spAutoFit/>
            </a:bodyPr>
            <a:lstStyle/>
            <a:p>
              <a:pPr algn="ctr" fontAlgn="auto">
                <a:lnSpc>
                  <a:spcPts val="1000"/>
                </a:lnSpc>
                <a:spcBef>
                  <a:spcPts val="0"/>
                </a:spcBef>
                <a:spcAft>
                  <a:spcPts val="0"/>
                </a:spcAft>
                <a:defRPr/>
              </a:pPr>
              <a:r>
                <a:rPr lang="zh-CN" altLang="en-US" sz="2000" dirty="0">
                  <a:ln w="10160">
                    <a:solidFill>
                      <a:schemeClr val="accent1"/>
                    </a:solidFill>
                    <a:prstDash val="solid"/>
                  </a:ln>
                  <a:effectLst>
                    <a:outerShdw blurRad="38100" dist="32000" dir="5400000" algn="tl">
                      <a:srgbClr val="000000">
                        <a:alpha val="30000"/>
                      </a:srgbClr>
                    </a:outerShdw>
                  </a:effectLst>
                  <a:latin typeface="+mn-lt"/>
                  <a:ea typeface="+mn-ea"/>
                  <a:cs typeface="Arial" pitchFamily="34" charset="0"/>
                </a:rPr>
                <a:t>残障人士</a:t>
              </a:r>
              <a:endParaRPr lang="en-US" altLang="zh-CN" sz="2000" dirty="0">
                <a:ln w="10160">
                  <a:solidFill>
                    <a:schemeClr val="accent1"/>
                  </a:solidFill>
                  <a:prstDash val="solid"/>
                </a:ln>
                <a:effectLst>
                  <a:outerShdw blurRad="38100" dist="32000" dir="5400000" algn="tl">
                    <a:srgbClr val="000000">
                      <a:alpha val="30000"/>
                    </a:srgbClr>
                  </a:outerShdw>
                </a:effectLst>
                <a:latin typeface="+mn-lt"/>
                <a:ea typeface="+mn-ea"/>
                <a:cs typeface="Arial" pitchFamily="34" charset="0"/>
              </a:endParaRPr>
            </a:p>
          </p:txBody>
        </p:sp>
      </p:grpSp>
      <p:grpSp>
        <p:nvGrpSpPr>
          <p:cNvPr id="123" name="组合 145"/>
          <p:cNvGrpSpPr>
            <a:grpSpLocks/>
          </p:cNvGrpSpPr>
          <p:nvPr/>
        </p:nvGrpSpPr>
        <p:grpSpPr bwMode="auto">
          <a:xfrm>
            <a:off x="2198688" y="3929063"/>
            <a:ext cx="3008312" cy="1373187"/>
            <a:chOff x="2198690" y="3929066"/>
            <a:chExt cx="3008312" cy="1373188"/>
          </a:xfrm>
        </p:grpSpPr>
        <p:sp>
          <p:nvSpPr>
            <p:cNvPr id="15379" name="Freeform 44"/>
            <p:cNvSpPr>
              <a:spLocks/>
            </p:cNvSpPr>
            <p:nvPr/>
          </p:nvSpPr>
          <p:spPr bwMode="auto">
            <a:xfrm>
              <a:off x="4786314" y="4000504"/>
              <a:ext cx="420688" cy="1169988"/>
            </a:xfrm>
            <a:custGeom>
              <a:avLst/>
              <a:gdLst>
                <a:gd name="T0" fmla="*/ 2147483647 w 265"/>
                <a:gd name="T1" fmla="*/ 0 h 737"/>
                <a:gd name="T2" fmla="*/ 2147483647 w 265"/>
                <a:gd name="T3" fmla="*/ 2147483647 h 737"/>
                <a:gd name="T4" fmla="*/ 2147483647 w 265"/>
                <a:gd name="T5" fmla="*/ 2147483647 h 737"/>
                <a:gd name="T6" fmla="*/ 2147483647 w 265"/>
                <a:gd name="T7" fmla="*/ 2147483647 h 737"/>
                <a:gd name="T8" fmla="*/ 2147483647 w 265"/>
                <a:gd name="T9" fmla="*/ 2147483647 h 737"/>
                <a:gd name="T10" fmla="*/ 2147483647 w 265"/>
                <a:gd name="T11" fmla="*/ 2147483647 h 737"/>
                <a:gd name="T12" fmla="*/ 2147483647 w 265"/>
                <a:gd name="T13" fmla="*/ 2147483647 h 737"/>
                <a:gd name="T14" fmla="*/ 2147483647 w 265"/>
                <a:gd name="T15" fmla="*/ 2147483647 h 737"/>
                <a:gd name="T16" fmla="*/ 2147483647 w 265"/>
                <a:gd name="T17" fmla="*/ 2147483647 h 737"/>
                <a:gd name="T18" fmla="*/ 2147483647 w 265"/>
                <a:gd name="T19" fmla="*/ 2147483647 h 737"/>
                <a:gd name="T20" fmla="*/ 0 w 265"/>
                <a:gd name="T21" fmla="*/ 2147483647 h 737"/>
                <a:gd name="T22" fmla="*/ 2147483647 w 265"/>
                <a:gd name="T23" fmla="*/ 2147483647 h 737"/>
                <a:gd name="T24" fmla="*/ 2147483647 w 265"/>
                <a:gd name="T25" fmla="*/ 2147483647 h 737"/>
                <a:gd name="T26" fmla="*/ 2147483647 w 265"/>
                <a:gd name="T27" fmla="*/ 2147483647 h 737"/>
                <a:gd name="T28" fmla="*/ 2147483647 w 265"/>
                <a:gd name="T29" fmla="*/ 2147483647 h 737"/>
                <a:gd name="T30" fmla="*/ 2147483647 w 265"/>
                <a:gd name="T31" fmla="*/ 2147483647 h 737"/>
                <a:gd name="T32" fmla="*/ 2147483647 w 265"/>
                <a:gd name="T33" fmla="*/ 2147483647 h 737"/>
                <a:gd name="T34" fmla="*/ 2147483647 w 265"/>
                <a:gd name="T35" fmla="*/ 2147483647 h 737"/>
                <a:gd name="T36" fmla="*/ 2147483647 w 265"/>
                <a:gd name="T37" fmla="*/ 2147483647 h 737"/>
                <a:gd name="T38" fmla="*/ 2147483647 w 265"/>
                <a:gd name="T39" fmla="*/ 2147483647 h 737"/>
                <a:gd name="T40" fmla="*/ 2147483647 w 265"/>
                <a:gd name="T41" fmla="*/ 2147483647 h 737"/>
                <a:gd name="T42" fmla="*/ 2147483647 w 265"/>
                <a:gd name="T43" fmla="*/ 2147483647 h 737"/>
                <a:gd name="T44" fmla="*/ 2147483647 w 265"/>
                <a:gd name="T45" fmla="*/ 2147483647 h 737"/>
                <a:gd name="T46" fmla="*/ 2147483647 w 265"/>
                <a:gd name="T47" fmla="*/ 2147483647 h 737"/>
                <a:gd name="T48" fmla="*/ 2147483647 w 265"/>
                <a:gd name="T49" fmla="*/ 2147483647 h 737"/>
                <a:gd name="T50" fmla="*/ 2147483647 w 265"/>
                <a:gd name="T51" fmla="*/ 2147483647 h 737"/>
                <a:gd name="T52" fmla="*/ 2147483647 w 265"/>
                <a:gd name="T53" fmla="*/ 2147483647 h 737"/>
                <a:gd name="T54" fmla="*/ 2147483647 w 265"/>
                <a:gd name="T55" fmla="*/ 2147483647 h 737"/>
                <a:gd name="T56" fmla="*/ 2147483647 w 265"/>
                <a:gd name="T57" fmla="*/ 2147483647 h 737"/>
                <a:gd name="T58" fmla="*/ 2147483647 w 265"/>
                <a:gd name="T59" fmla="*/ 2147483647 h 737"/>
                <a:gd name="T60" fmla="*/ 2147483647 w 265"/>
                <a:gd name="T61" fmla="*/ 2147483647 h 737"/>
                <a:gd name="T62" fmla="*/ 2147483647 w 265"/>
                <a:gd name="T63" fmla="*/ 2147483647 h 737"/>
                <a:gd name="T64" fmla="*/ 2147483647 w 265"/>
                <a:gd name="T65" fmla="*/ 2147483647 h 737"/>
                <a:gd name="T66" fmla="*/ 2147483647 w 265"/>
                <a:gd name="T67" fmla="*/ 2147483647 h 737"/>
                <a:gd name="T68" fmla="*/ 2147483647 w 265"/>
                <a:gd name="T69" fmla="*/ 2147483647 h 737"/>
                <a:gd name="T70" fmla="*/ 2147483647 w 265"/>
                <a:gd name="T71" fmla="*/ 2147483647 h 737"/>
                <a:gd name="T72" fmla="*/ 2147483647 w 265"/>
                <a:gd name="T73" fmla="*/ 2147483647 h 737"/>
                <a:gd name="T74" fmla="*/ 2147483647 w 265"/>
                <a:gd name="T75" fmla="*/ 2147483647 h 737"/>
                <a:gd name="T76" fmla="*/ 2147483647 w 265"/>
                <a:gd name="T77" fmla="*/ 2147483647 h 737"/>
                <a:gd name="T78" fmla="*/ 2147483647 w 265"/>
                <a:gd name="T79" fmla="*/ 2147483647 h 737"/>
                <a:gd name="T80" fmla="*/ 2147483647 w 265"/>
                <a:gd name="T81" fmla="*/ 0 h 7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5"/>
                <a:gd name="T124" fmla="*/ 0 h 737"/>
                <a:gd name="T125" fmla="*/ 265 w 265"/>
                <a:gd name="T126" fmla="*/ 737 h 7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5" h="737">
                  <a:moveTo>
                    <a:pt x="132" y="0"/>
                  </a:moveTo>
                  <a:lnTo>
                    <a:pt x="124" y="230"/>
                  </a:lnTo>
                  <a:lnTo>
                    <a:pt x="91" y="18"/>
                  </a:lnTo>
                  <a:lnTo>
                    <a:pt x="109" y="243"/>
                  </a:lnTo>
                  <a:lnTo>
                    <a:pt x="54" y="70"/>
                  </a:lnTo>
                  <a:lnTo>
                    <a:pt x="97" y="269"/>
                  </a:lnTo>
                  <a:lnTo>
                    <a:pt x="25" y="152"/>
                  </a:lnTo>
                  <a:lnTo>
                    <a:pt x="87" y="305"/>
                  </a:lnTo>
                  <a:lnTo>
                    <a:pt x="6" y="254"/>
                  </a:lnTo>
                  <a:lnTo>
                    <a:pt x="82" y="346"/>
                  </a:lnTo>
                  <a:lnTo>
                    <a:pt x="0" y="368"/>
                  </a:lnTo>
                  <a:lnTo>
                    <a:pt x="82" y="390"/>
                  </a:lnTo>
                  <a:lnTo>
                    <a:pt x="6" y="482"/>
                  </a:lnTo>
                  <a:lnTo>
                    <a:pt x="87" y="432"/>
                  </a:lnTo>
                  <a:lnTo>
                    <a:pt x="25" y="584"/>
                  </a:lnTo>
                  <a:lnTo>
                    <a:pt x="97" y="467"/>
                  </a:lnTo>
                  <a:lnTo>
                    <a:pt x="54" y="666"/>
                  </a:lnTo>
                  <a:lnTo>
                    <a:pt x="109" y="493"/>
                  </a:lnTo>
                  <a:lnTo>
                    <a:pt x="91" y="718"/>
                  </a:lnTo>
                  <a:lnTo>
                    <a:pt x="124" y="506"/>
                  </a:lnTo>
                  <a:lnTo>
                    <a:pt x="132" y="736"/>
                  </a:lnTo>
                  <a:lnTo>
                    <a:pt x="140" y="506"/>
                  </a:lnTo>
                  <a:lnTo>
                    <a:pt x="173" y="718"/>
                  </a:lnTo>
                  <a:lnTo>
                    <a:pt x="155" y="493"/>
                  </a:lnTo>
                  <a:lnTo>
                    <a:pt x="210" y="666"/>
                  </a:lnTo>
                  <a:lnTo>
                    <a:pt x="167" y="467"/>
                  </a:lnTo>
                  <a:lnTo>
                    <a:pt x="239" y="584"/>
                  </a:lnTo>
                  <a:lnTo>
                    <a:pt x="177" y="432"/>
                  </a:lnTo>
                  <a:lnTo>
                    <a:pt x="257" y="482"/>
                  </a:lnTo>
                  <a:lnTo>
                    <a:pt x="181" y="390"/>
                  </a:lnTo>
                  <a:lnTo>
                    <a:pt x="264" y="368"/>
                  </a:lnTo>
                  <a:lnTo>
                    <a:pt x="181" y="346"/>
                  </a:lnTo>
                  <a:lnTo>
                    <a:pt x="257" y="254"/>
                  </a:lnTo>
                  <a:lnTo>
                    <a:pt x="177" y="305"/>
                  </a:lnTo>
                  <a:lnTo>
                    <a:pt x="239" y="152"/>
                  </a:lnTo>
                  <a:lnTo>
                    <a:pt x="167" y="269"/>
                  </a:lnTo>
                  <a:lnTo>
                    <a:pt x="210" y="70"/>
                  </a:lnTo>
                  <a:lnTo>
                    <a:pt x="155" y="243"/>
                  </a:lnTo>
                  <a:lnTo>
                    <a:pt x="173" y="18"/>
                  </a:lnTo>
                  <a:lnTo>
                    <a:pt x="140" y="230"/>
                  </a:lnTo>
                  <a:lnTo>
                    <a:pt x="132" y="0"/>
                  </a:lnTo>
                  <a:close/>
                </a:path>
              </a:pathLst>
            </a:custGeom>
            <a:solidFill>
              <a:srgbClr val="FFFFFF"/>
            </a:solidFill>
            <a:ln w="6350">
              <a:solidFill>
                <a:srgbClr val="000000"/>
              </a:solidFill>
              <a:round/>
              <a:headEnd/>
              <a:tailEnd/>
            </a:ln>
          </p:spPr>
          <p:txBody>
            <a:bodyPr wrap="none" anchor="ctr">
              <a:spAutoFit/>
            </a:bodyPr>
            <a:lstStyle/>
            <a:p>
              <a:endParaRPr lang="zh-CN" altLang="en-US"/>
            </a:p>
          </p:txBody>
        </p:sp>
        <p:sp>
          <p:nvSpPr>
            <p:cNvPr id="15380" name="Freeform 45"/>
            <p:cNvSpPr>
              <a:spLocks/>
            </p:cNvSpPr>
            <p:nvPr/>
          </p:nvSpPr>
          <p:spPr bwMode="auto">
            <a:xfrm>
              <a:off x="2198690" y="3929066"/>
              <a:ext cx="2801938" cy="1373188"/>
            </a:xfrm>
            <a:custGeom>
              <a:avLst/>
              <a:gdLst>
                <a:gd name="T0" fmla="*/ 2147483647 w 1765"/>
                <a:gd name="T1" fmla="*/ 2147483647 h 865"/>
                <a:gd name="T2" fmla="*/ 2147483647 w 1765"/>
                <a:gd name="T3" fmla="*/ 2147483647 h 865"/>
                <a:gd name="T4" fmla="*/ 2147483647 w 1765"/>
                <a:gd name="T5" fmla="*/ 2147483647 h 865"/>
                <a:gd name="T6" fmla="*/ 2147483647 w 1765"/>
                <a:gd name="T7" fmla="*/ 2147483647 h 865"/>
                <a:gd name="T8" fmla="*/ 2147483647 w 1765"/>
                <a:gd name="T9" fmla="*/ 2147483647 h 865"/>
                <a:gd name="T10" fmla="*/ 2147483647 w 1765"/>
                <a:gd name="T11" fmla="*/ 2147483647 h 865"/>
                <a:gd name="T12" fmla="*/ 2147483647 w 1765"/>
                <a:gd name="T13" fmla="*/ 2147483647 h 865"/>
                <a:gd name="T14" fmla="*/ 2147483647 w 1765"/>
                <a:gd name="T15" fmla="*/ 0 h 865"/>
                <a:gd name="T16" fmla="*/ 2147483647 w 1765"/>
                <a:gd name="T17" fmla="*/ 2147483647 h 865"/>
                <a:gd name="T18" fmla="*/ 2147483647 w 1765"/>
                <a:gd name="T19" fmla="*/ 2147483647 h 865"/>
                <a:gd name="T20" fmla="*/ 2147483647 w 1765"/>
                <a:gd name="T21" fmla="*/ 2147483647 h 865"/>
                <a:gd name="T22" fmla="*/ 2147483647 w 1765"/>
                <a:gd name="T23" fmla="*/ 2147483647 h 865"/>
                <a:gd name="T24" fmla="*/ 2147483647 w 1765"/>
                <a:gd name="T25" fmla="*/ 2147483647 h 865"/>
                <a:gd name="T26" fmla="*/ 2147483647 w 1765"/>
                <a:gd name="T27" fmla="*/ 2147483647 h 865"/>
                <a:gd name="T28" fmla="*/ 2147483647 w 1765"/>
                <a:gd name="T29" fmla="*/ 2147483647 h 865"/>
                <a:gd name="T30" fmla="*/ 2147483647 w 1765"/>
                <a:gd name="T31" fmla="*/ 2147483647 h 865"/>
                <a:gd name="T32" fmla="*/ 2147483647 w 1765"/>
                <a:gd name="T33" fmla="*/ 2147483647 h 865"/>
                <a:gd name="T34" fmla="*/ 2147483647 w 1765"/>
                <a:gd name="T35" fmla="*/ 2147483647 h 865"/>
                <a:gd name="T36" fmla="*/ 2147483647 w 1765"/>
                <a:gd name="T37" fmla="*/ 2147483647 h 865"/>
                <a:gd name="T38" fmla="*/ 2147483647 w 1765"/>
                <a:gd name="T39" fmla="*/ 2147483647 h 865"/>
                <a:gd name="T40" fmla="*/ 2147483647 w 1765"/>
                <a:gd name="T41" fmla="*/ 2147483647 h 865"/>
                <a:gd name="T42" fmla="*/ 2147483647 w 1765"/>
                <a:gd name="T43" fmla="*/ 2147483647 h 865"/>
                <a:gd name="T44" fmla="*/ 2147483647 w 1765"/>
                <a:gd name="T45" fmla="*/ 2147483647 h 865"/>
                <a:gd name="T46" fmla="*/ 2147483647 w 1765"/>
                <a:gd name="T47" fmla="*/ 2147483647 h 865"/>
                <a:gd name="T48" fmla="*/ 2147483647 w 1765"/>
                <a:gd name="T49" fmla="*/ 2147483647 h 865"/>
                <a:gd name="T50" fmla="*/ 2147483647 w 1765"/>
                <a:gd name="T51" fmla="*/ 2147483647 h 865"/>
                <a:gd name="T52" fmla="*/ 2147483647 w 1765"/>
                <a:gd name="T53" fmla="*/ 2147483647 h 865"/>
                <a:gd name="T54" fmla="*/ 2147483647 w 1765"/>
                <a:gd name="T55" fmla="*/ 2147483647 h 865"/>
                <a:gd name="T56" fmla="*/ 2147483647 w 1765"/>
                <a:gd name="T57" fmla="*/ 2147483647 h 865"/>
                <a:gd name="T58" fmla="*/ 2147483647 w 1765"/>
                <a:gd name="T59" fmla="*/ 2147483647 h 865"/>
                <a:gd name="T60" fmla="*/ 2147483647 w 1765"/>
                <a:gd name="T61" fmla="*/ 2147483647 h 865"/>
                <a:gd name="T62" fmla="*/ 2147483647 w 1765"/>
                <a:gd name="T63" fmla="*/ 2147483647 h 865"/>
                <a:gd name="T64" fmla="*/ 2147483647 w 1765"/>
                <a:gd name="T65" fmla="*/ 2147483647 h 865"/>
                <a:gd name="T66" fmla="*/ 2147483647 w 1765"/>
                <a:gd name="T67" fmla="*/ 2147483647 h 865"/>
                <a:gd name="T68" fmla="*/ 2147483647 w 1765"/>
                <a:gd name="T69" fmla="*/ 2147483647 h 865"/>
                <a:gd name="T70" fmla="*/ 2147483647 w 1765"/>
                <a:gd name="T71" fmla="*/ 2147483647 h 865"/>
                <a:gd name="T72" fmla="*/ 2147483647 w 1765"/>
                <a:gd name="T73" fmla="*/ 2147483647 h 865"/>
                <a:gd name="T74" fmla="*/ 2147483647 w 1765"/>
                <a:gd name="T75" fmla="*/ 2147483647 h 865"/>
                <a:gd name="T76" fmla="*/ 2147483647 w 1765"/>
                <a:gd name="T77" fmla="*/ 2147483647 h 865"/>
                <a:gd name="T78" fmla="*/ 2147483647 w 1765"/>
                <a:gd name="T79" fmla="*/ 2147483647 h 865"/>
                <a:gd name="T80" fmla="*/ 2147483647 w 1765"/>
                <a:gd name="T81" fmla="*/ 2147483647 h 865"/>
                <a:gd name="T82" fmla="*/ 2147483647 w 1765"/>
                <a:gd name="T83" fmla="*/ 2147483647 h 865"/>
                <a:gd name="T84" fmla="*/ 2147483647 w 1765"/>
                <a:gd name="T85" fmla="*/ 2147483647 h 865"/>
                <a:gd name="T86" fmla="*/ 2147483647 w 1765"/>
                <a:gd name="T87" fmla="*/ 2147483647 h 865"/>
                <a:gd name="T88" fmla="*/ 2147483647 w 1765"/>
                <a:gd name="T89" fmla="*/ 2147483647 h 865"/>
                <a:gd name="T90" fmla="*/ 2147483647 w 1765"/>
                <a:gd name="T91" fmla="*/ 2147483647 h 865"/>
                <a:gd name="T92" fmla="*/ 2147483647 w 1765"/>
                <a:gd name="T93" fmla="*/ 2147483647 h 865"/>
                <a:gd name="T94" fmla="*/ 2147483647 w 1765"/>
                <a:gd name="T95" fmla="*/ 2147483647 h 865"/>
                <a:gd name="T96" fmla="*/ 2147483647 w 1765"/>
                <a:gd name="T97" fmla="*/ 2147483647 h 865"/>
                <a:gd name="T98" fmla="*/ 2147483647 w 1765"/>
                <a:gd name="T99" fmla="*/ 2147483647 h 865"/>
                <a:gd name="T100" fmla="*/ 2147483647 w 1765"/>
                <a:gd name="T101" fmla="*/ 2147483647 h 865"/>
                <a:gd name="T102" fmla="*/ 2147483647 w 1765"/>
                <a:gd name="T103" fmla="*/ 2147483647 h 865"/>
                <a:gd name="T104" fmla="*/ 2147483647 w 1765"/>
                <a:gd name="T105" fmla="*/ 2147483647 h 865"/>
                <a:gd name="T106" fmla="*/ 2147483647 w 1765"/>
                <a:gd name="T107" fmla="*/ 2147483647 h 865"/>
                <a:gd name="T108" fmla="*/ 2147483647 w 1765"/>
                <a:gd name="T109" fmla="*/ 2147483647 h 865"/>
                <a:gd name="T110" fmla="*/ 2147483647 w 1765"/>
                <a:gd name="T111" fmla="*/ 2147483647 h 865"/>
                <a:gd name="T112" fmla="*/ 2147483647 w 1765"/>
                <a:gd name="T113" fmla="*/ 2147483647 h 865"/>
                <a:gd name="T114" fmla="*/ 2147483647 w 1765"/>
                <a:gd name="T115" fmla="*/ 2147483647 h 865"/>
                <a:gd name="T116" fmla="*/ 2147483647 w 1765"/>
                <a:gd name="T117" fmla="*/ 2147483647 h 865"/>
                <a:gd name="T118" fmla="*/ 2147483647 w 1765"/>
                <a:gd name="T119" fmla="*/ 2147483647 h 865"/>
                <a:gd name="T120" fmla="*/ 2147483647 w 1765"/>
                <a:gd name="T121" fmla="*/ 2147483647 h 865"/>
                <a:gd name="T122" fmla="*/ 2147483647 w 1765"/>
                <a:gd name="T123" fmla="*/ 2147483647 h 8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5"/>
                <a:gd name="T187" fmla="*/ 0 h 865"/>
                <a:gd name="T188" fmla="*/ 1765 w 1765"/>
                <a:gd name="T189" fmla="*/ 865 h 8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5" h="865">
                  <a:moveTo>
                    <a:pt x="72" y="288"/>
                  </a:moveTo>
                  <a:lnTo>
                    <a:pt x="63" y="271"/>
                  </a:lnTo>
                  <a:lnTo>
                    <a:pt x="55" y="254"/>
                  </a:lnTo>
                  <a:lnTo>
                    <a:pt x="48" y="239"/>
                  </a:lnTo>
                  <a:lnTo>
                    <a:pt x="41" y="225"/>
                  </a:lnTo>
                  <a:lnTo>
                    <a:pt x="34" y="212"/>
                  </a:lnTo>
                  <a:lnTo>
                    <a:pt x="28" y="200"/>
                  </a:lnTo>
                  <a:lnTo>
                    <a:pt x="23" y="190"/>
                  </a:lnTo>
                  <a:lnTo>
                    <a:pt x="18" y="180"/>
                  </a:lnTo>
                  <a:lnTo>
                    <a:pt x="14" y="172"/>
                  </a:lnTo>
                  <a:lnTo>
                    <a:pt x="10" y="164"/>
                  </a:lnTo>
                  <a:lnTo>
                    <a:pt x="7" y="158"/>
                  </a:lnTo>
                  <a:lnTo>
                    <a:pt x="5" y="153"/>
                  </a:lnTo>
                  <a:lnTo>
                    <a:pt x="3" y="149"/>
                  </a:lnTo>
                  <a:lnTo>
                    <a:pt x="1" y="146"/>
                  </a:lnTo>
                  <a:lnTo>
                    <a:pt x="0" y="145"/>
                  </a:lnTo>
                  <a:lnTo>
                    <a:pt x="0" y="144"/>
                  </a:lnTo>
                  <a:lnTo>
                    <a:pt x="1" y="144"/>
                  </a:lnTo>
                  <a:lnTo>
                    <a:pt x="6" y="144"/>
                  </a:lnTo>
                  <a:lnTo>
                    <a:pt x="13" y="144"/>
                  </a:lnTo>
                  <a:lnTo>
                    <a:pt x="23" y="144"/>
                  </a:lnTo>
                  <a:lnTo>
                    <a:pt x="35" y="144"/>
                  </a:lnTo>
                  <a:lnTo>
                    <a:pt x="51" y="144"/>
                  </a:lnTo>
                  <a:lnTo>
                    <a:pt x="69" y="144"/>
                  </a:lnTo>
                  <a:lnTo>
                    <a:pt x="90" y="144"/>
                  </a:lnTo>
                  <a:lnTo>
                    <a:pt x="114" y="144"/>
                  </a:lnTo>
                  <a:lnTo>
                    <a:pt x="141" y="144"/>
                  </a:lnTo>
                  <a:lnTo>
                    <a:pt x="170" y="144"/>
                  </a:lnTo>
                  <a:lnTo>
                    <a:pt x="203" y="144"/>
                  </a:lnTo>
                  <a:lnTo>
                    <a:pt x="238" y="144"/>
                  </a:lnTo>
                  <a:lnTo>
                    <a:pt x="276" y="144"/>
                  </a:lnTo>
                  <a:lnTo>
                    <a:pt x="316" y="144"/>
                  </a:lnTo>
                  <a:lnTo>
                    <a:pt x="360" y="144"/>
                  </a:lnTo>
                  <a:lnTo>
                    <a:pt x="404" y="144"/>
                  </a:lnTo>
                  <a:lnTo>
                    <a:pt x="444" y="144"/>
                  </a:lnTo>
                  <a:lnTo>
                    <a:pt x="482" y="144"/>
                  </a:lnTo>
                  <a:lnTo>
                    <a:pt x="518" y="144"/>
                  </a:lnTo>
                  <a:lnTo>
                    <a:pt x="550" y="144"/>
                  </a:lnTo>
                  <a:lnTo>
                    <a:pt x="579" y="144"/>
                  </a:lnTo>
                  <a:lnTo>
                    <a:pt x="606" y="144"/>
                  </a:lnTo>
                  <a:lnTo>
                    <a:pt x="630" y="144"/>
                  </a:lnTo>
                  <a:lnTo>
                    <a:pt x="651" y="144"/>
                  </a:lnTo>
                  <a:lnTo>
                    <a:pt x="669" y="144"/>
                  </a:lnTo>
                  <a:lnTo>
                    <a:pt x="685" y="144"/>
                  </a:lnTo>
                  <a:lnTo>
                    <a:pt x="698" y="144"/>
                  </a:lnTo>
                  <a:lnTo>
                    <a:pt x="707" y="144"/>
                  </a:lnTo>
                  <a:lnTo>
                    <a:pt x="714" y="144"/>
                  </a:lnTo>
                  <a:lnTo>
                    <a:pt x="719" y="144"/>
                  </a:lnTo>
                  <a:lnTo>
                    <a:pt x="720" y="144"/>
                  </a:lnTo>
                  <a:lnTo>
                    <a:pt x="721" y="143"/>
                  </a:lnTo>
                  <a:lnTo>
                    <a:pt x="723" y="141"/>
                  </a:lnTo>
                  <a:lnTo>
                    <a:pt x="725" y="139"/>
                  </a:lnTo>
                  <a:lnTo>
                    <a:pt x="727" y="137"/>
                  </a:lnTo>
                  <a:lnTo>
                    <a:pt x="730" y="134"/>
                  </a:lnTo>
                  <a:lnTo>
                    <a:pt x="734" y="130"/>
                  </a:lnTo>
                  <a:lnTo>
                    <a:pt x="738" y="126"/>
                  </a:lnTo>
                  <a:lnTo>
                    <a:pt x="743" y="121"/>
                  </a:lnTo>
                  <a:lnTo>
                    <a:pt x="748" y="116"/>
                  </a:lnTo>
                  <a:lnTo>
                    <a:pt x="754" y="110"/>
                  </a:lnTo>
                  <a:lnTo>
                    <a:pt x="761" y="103"/>
                  </a:lnTo>
                  <a:lnTo>
                    <a:pt x="768" y="96"/>
                  </a:lnTo>
                  <a:lnTo>
                    <a:pt x="775" y="89"/>
                  </a:lnTo>
                  <a:lnTo>
                    <a:pt x="783" y="81"/>
                  </a:lnTo>
                  <a:lnTo>
                    <a:pt x="792" y="72"/>
                  </a:lnTo>
                  <a:lnTo>
                    <a:pt x="801" y="63"/>
                  </a:lnTo>
                  <a:lnTo>
                    <a:pt x="809" y="55"/>
                  </a:lnTo>
                  <a:lnTo>
                    <a:pt x="816" y="48"/>
                  </a:lnTo>
                  <a:lnTo>
                    <a:pt x="824" y="40"/>
                  </a:lnTo>
                  <a:lnTo>
                    <a:pt x="830" y="34"/>
                  </a:lnTo>
                  <a:lnTo>
                    <a:pt x="836" y="28"/>
                  </a:lnTo>
                  <a:lnTo>
                    <a:pt x="841" y="23"/>
                  </a:lnTo>
                  <a:lnTo>
                    <a:pt x="846" y="18"/>
                  </a:lnTo>
                  <a:lnTo>
                    <a:pt x="850" y="14"/>
                  </a:lnTo>
                  <a:lnTo>
                    <a:pt x="854" y="10"/>
                  </a:lnTo>
                  <a:lnTo>
                    <a:pt x="857" y="7"/>
                  </a:lnTo>
                  <a:lnTo>
                    <a:pt x="860" y="4"/>
                  </a:lnTo>
                  <a:lnTo>
                    <a:pt x="861" y="3"/>
                  </a:lnTo>
                  <a:lnTo>
                    <a:pt x="863" y="1"/>
                  </a:lnTo>
                  <a:lnTo>
                    <a:pt x="864" y="0"/>
                  </a:lnTo>
                  <a:lnTo>
                    <a:pt x="864" y="1"/>
                  </a:lnTo>
                  <a:lnTo>
                    <a:pt x="865" y="2"/>
                  </a:lnTo>
                  <a:lnTo>
                    <a:pt x="867" y="5"/>
                  </a:lnTo>
                  <a:lnTo>
                    <a:pt x="869" y="9"/>
                  </a:lnTo>
                  <a:lnTo>
                    <a:pt x="871" y="14"/>
                  </a:lnTo>
                  <a:lnTo>
                    <a:pt x="874" y="20"/>
                  </a:lnTo>
                  <a:lnTo>
                    <a:pt x="878" y="28"/>
                  </a:lnTo>
                  <a:lnTo>
                    <a:pt x="882" y="36"/>
                  </a:lnTo>
                  <a:lnTo>
                    <a:pt x="887" y="46"/>
                  </a:lnTo>
                  <a:lnTo>
                    <a:pt x="892" y="56"/>
                  </a:lnTo>
                  <a:lnTo>
                    <a:pt x="898" y="68"/>
                  </a:lnTo>
                  <a:lnTo>
                    <a:pt x="905" y="81"/>
                  </a:lnTo>
                  <a:lnTo>
                    <a:pt x="912" y="95"/>
                  </a:lnTo>
                  <a:lnTo>
                    <a:pt x="919" y="110"/>
                  </a:lnTo>
                  <a:lnTo>
                    <a:pt x="927" y="127"/>
                  </a:lnTo>
                  <a:lnTo>
                    <a:pt x="936" y="144"/>
                  </a:lnTo>
                  <a:lnTo>
                    <a:pt x="945" y="161"/>
                  </a:lnTo>
                  <a:lnTo>
                    <a:pt x="953" y="178"/>
                  </a:lnTo>
                  <a:lnTo>
                    <a:pt x="960" y="193"/>
                  </a:lnTo>
                  <a:lnTo>
                    <a:pt x="968" y="207"/>
                  </a:lnTo>
                  <a:lnTo>
                    <a:pt x="974" y="220"/>
                  </a:lnTo>
                  <a:lnTo>
                    <a:pt x="980" y="232"/>
                  </a:lnTo>
                  <a:lnTo>
                    <a:pt x="985" y="242"/>
                  </a:lnTo>
                  <a:lnTo>
                    <a:pt x="990" y="252"/>
                  </a:lnTo>
                  <a:lnTo>
                    <a:pt x="994" y="260"/>
                  </a:lnTo>
                  <a:lnTo>
                    <a:pt x="998" y="268"/>
                  </a:lnTo>
                  <a:lnTo>
                    <a:pt x="1001" y="274"/>
                  </a:lnTo>
                  <a:lnTo>
                    <a:pt x="1004" y="279"/>
                  </a:lnTo>
                  <a:lnTo>
                    <a:pt x="1005" y="283"/>
                  </a:lnTo>
                  <a:lnTo>
                    <a:pt x="1007" y="286"/>
                  </a:lnTo>
                  <a:lnTo>
                    <a:pt x="1008" y="287"/>
                  </a:lnTo>
                  <a:lnTo>
                    <a:pt x="1008" y="288"/>
                  </a:lnTo>
                  <a:lnTo>
                    <a:pt x="1009" y="286"/>
                  </a:lnTo>
                  <a:lnTo>
                    <a:pt x="1009" y="284"/>
                  </a:lnTo>
                  <a:lnTo>
                    <a:pt x="1010" y="281"/>
                  </a:lnTo>
                  <a:lnTo>
                    <a:pt x="1012" y="277"/>
                  </a:lnTo>
                  <a:lnTo>
                    <a:pt x="1013" y="273"/>
                  </a:lnTo>
                  <a:lnTo>
                    <a:pt x="1015" y="267"/>
                  </a:lnTo>
                  <a:lnTo>
                    <a:pt x="1017" y="261"/>
                  </a:lnTo>
                  <a:lnTo>
                    <a:pt x="1019" y="254"/>
                  </a:lnTo>
                  <a:lnTo>
                    <a:pt x="1022" y="246"/>
                  </a:lnTo>
                  <a:lnTo>
                    <a:pt x="1025" y="237"/>
                  </a:lnTo>
                  <a:lnTo>
                    <a:pt x="1028" y="227"/>
                  </a:lnTo>
                  <a:lnTo>
                    <a:pt x="1032" y="217"/>
                  </a:lnTo>
                  <a:lnTo>
                    <a:pt x="1036" y="205"/>
                  </a:lnTo>
                  <a:lnTo>
                    <a:pt x="1040" y="193"/>
                  </a:lnTo>
                  <a:lnTo>
                    <a:pt x="1044" y="180"/>
                  </a:lnTo>
                  <a:lnTo>
                    <a:pt x="1048" y="167"/>
                  </a:lnTo>
                  <a:lnTo>
                    <a:pt x="1052" y="155"/>
                  </a:lnTo>
                  <a:lnTo>
                    <a:pt x="1056" y="143"/>
                  </a:lnTo>
                  <a:lnTo>
                    <a:pt x="1060" y="133"/>
                  </a:lnTo>
                  <a:lnTo>
                    <a:pt x="1063" y="123"/>
                  </a:lnTo>
                  <a:lnTo>
                    <a:pt x="1066" y="114"/>
                  </a:lnTo>
                  <a:lnTo>
                    <a:pt x="1069" y="106"/>
                  </a:lnTo>
                  <a:lnTo>
                    <a:pt x="1071" y="99"/>
                  </a:lnTo>
                  <a:lnTo>
                    <a:pt x="1073" y="93"/>
                  </a:lnTo>
                  <a:lnTo>
                    <a:pt x="1075" y="87"/>
                  </a:lnTo>
                  <a:lnTo>
                    <a:pt x="1076" y="83"/>
                  </a:lnTo>
                  <a:lnTo>
                    <a:pt x="1078" y="79"/>
                  </a:lnTo>
                  <a:lnTo>
                    <a:pt x="1079" y="76"/>
                  </a:lnTo>
                  <a:lnTo>
                    <a:pt x="1079" y="74"/>
                  </a:lnTo>
                  <a:lnTo>
                    <a:pt x="1080" y="72"/>
                  </a:lnTo>
                  <a:lnTo>
                    <a:pt x="1081" y="74"/>
                  </a:lnTo>
                  <a:lnTo>
                    <a:pt x="1083" y="76"/>
                  </a:lnTo>
                  <a:lnTo>
                    <a:pt x="1085" y="79"/>
                  </a:lnTo>
                  <a:lnTo>
                    <a:pt x="1087" y="83"/>
                  </a:lnTo>
                  <a:lnTo>
                    <a:pt x="1090" y="87"/>
                  </a:lnTo>
                  <a:lnTo>
                    <a:pt x="1094" y="93"/>
                  </a:lnTo>
                  <a:lnTo>
                    <a:pt x="1098" y="99"/>
                  </a:lnTo>
                  <a:lnTo>
                    <a:pt x="1103" y="106"/>
                  </a:lnTo>
                  <a:lnTo>
                    <a:pt x="1108" y="114"/>
                  </a:lnTo>
                  <a:lnTo>
                    <a:pt x="1114" y="123"/>
                  </a:lnTo>
                  <a:lnTo>
                    <a:pt x="1121" y="133"/>
                  </a:lnTo>
                  <a:lnTo>
                    <a:pt x="1128" y="143"/>
                  </a:lnTo>
                  <a:lnTo>
                    <a:pt x="1135" y="155"/>
                  </a:lnTo>
                  <a:lnTo>
                    <a:pt x="1143" y="167"/>
                  </a:lnTo>
                  <a:lnTo>
                    <a:pt x="1152" y="180"/>
                  </a:lnTo>
                  <a:lnTo>
                    <a:pt x="1161" y="193"/>
                  </a:lnTo>
                  <a:lnTo>
                    <a:pt x="1169" y="205"/>
                  </a:lnTo>
                  <a:lnTo>
                    <a:pt x="1176" y="217"/>
                  </a:lnTo>
                  <a:lnTo>
                    <a:pt x="1184" y="227"/>
                  </a:lnTo>
                  <a:lnTo>
                    <a:pt x="1190" y="237"/>
                  </a:lnTo>
                  <a:lnTo>
                    <a:pt x="1196" y="246"/>
                  </a:lnTo>
                  <a:lnTo>
                    <a:pt x="1201" y="254"/>
                  </a:lnTo>
                  <a:lnTo>
                    <a:pt x="1206" y="261"/>
                  </a:lnTo>
                  <a:lnTo>
                    <a:pt x="1210" y="267"/>
                  </a:lnTo>
                  <a:lnTo>
                    <a:pt x="1214" y="273"/>
                  </a:lnTo>
                  <a:lnTo>
                    <a:pt x="1217" y="277"/>
                  </a:lnTo>
                  <a:lnTo>
                    <a:pt x="1220" y="281"/>
                  </a:lnTo>
                  <a:lnTo>
                    <a:pt x="1221" y="284"/>
                  </a:lnTo>
                  <a:lnTo>
                    <a:pt x="1223" y="286"/>
                  </a:lnTo>
                  <a:lnTo>
                    <a:pt x="1224" y="288"/>
                  </a:lnTo>
                  <a:lnTo>
                    <a:pt x="1225" y="287"/>
                  </a:lnTo>
                  <a:lnTo>
                    <a:pt x="1225" y="285"/>
                  </a:lnTo>
                  <a:lnTo>
                    <a:pt x="1226" y="283"/>
                  </a:lnTo>
                  <a:lnTo>
                    <a:pt x="1228" y="281"/>
                  </a:lnTo>
                  <a:lnTo>
                    <a:pt x="1229" y="278"/>
                  </a:lnTo>
                  <a:lnTo>
                    <a:pt x="1231" y="274"/>
                  </a:lnTo>
                  <a:lnTo>
                    <a:pt x="1233" y="270"/>
                  </a:lnTo>
                  <a:lnTo>
                    <a:pt x="1235" y="265"/>
                  </a:lnTo>
                  <a:lnTo>
                    <a:pt x="1238" y="260"/>
                  </a:lnTo>
                  <a:lnTo>
                    <a:pt x="1241" y="254"/>
                  </a:lnTo>
                  <a:lnTo>
                    <a:pt x="1244" y="247"/>
                  </a:lnTo>
                  <a:lnTo>
                    <a:pt x="1248" y="240"/>
                  </a:lnTo>
                  <a:lnTo>
                    <a:pt x="1252" y="233"/>
                  </a:lnTo>
                  <a:lnTo>
                    <a:pt x="1256" y="225"/>
                  </a:lnTo>
                  <a:lnTo>
                    <a:pt x="1260" y="216"/>
                  </a:lnTo>
                  <a:lnTo>
                    <a:pt x="1264" y="207"/>
                  </a:lnTo>
                  <a:lnTo>
                    <a:pt x="1268" y="199"/>
                  </a:lnTo>
                  <a:lnTo>
                    <a:pt x="1272" y="192"/>
                  </a:lnTo>
                  <a:lnTo>
                    <a:pt x="1276" y="184"/>
                  </a:lnTo>
                  <a:lnTo>
                    <a:pt x="1279" y="178"/>
                  </a:lnTo>
                  <a:lnTo>
                    <a:pt x="1282" y="172"/>
                  </a:lnTo>
                  <a:lnTo>
                    <a:pt x="1285" y="167"/>
                  </a:lnTo>
                  <a:lnTo>
                    <a:pt x="1287" y="162"/>
                  </a:lnTo>
                  <a:lnTo>
                    <a:pt x="1289" y="158"/>
                  </a:lnTo>
                  <a:lnTo>
                    <a:pt x="1291" y="154"/>
                  </a:lnTo>
                  <a:lnTo>
                    <a:pt x="1292" y="151"/>
                  </a:lnTo>
                  <a:lnTo>
                    <a:pt x="1294" y="148"/>
                  </a:lnTo>
                  <a:lnTo>
                    <a:pt x="1295" y="147"/>
                  </a:lnTo>
                  <a:lnTo>
                    <a:pt x="1295" y="145"/>
                  </a:lnTo>
                  <a:lnTo>
                    <a:pt x="1296" y="144"/>
                  </a:lnTo>
                  <a:lnTo>
                    <a:pt x="1297" y="144"/>
                  </a:lnTo>
                  <a:lnTo>
                    <a:pt x="1299" y="144"/>
                  </a:lnTo>
                  <a:lnTo>
                    <a:pt x="1301" y="144"/>
                  </a:lnTo>
                  <a:lnTo>
                    <a:pt x="1303" y="144"/>
                  </a:lnTo>
                  <a:lnTo>
                    <a:pt x="1306" y="144"/>
                  </a:lnTo>
                  <a:lnTo>
                    <a:pt x="1310" y="144"/>
                  </a:lnTo>
                  <a:lnTo>
                    <a:pt x="1314" y="144"/>
                  </a:lnTo>
                  <a:lnTo>
                    <a:pt x="1319" y="144"/>
                  </a:lnTo>
                  <a:lnTo>
                    <a:pt x="1324" y="144"/>
                  </a:lnTo>
                  <a:lnTo>
                    <a:pt x="1330" y="144"/>
                  </a:lnTo>
                  <a:lnTo>
                    <a:pt x="1337" y="144"/>
                  </a:lnTo>
                  <a:lnTo>
                    <a:pt x="1344" y="144"/>
                  </a:lnTo>
                  <a:lnTo>
                    <a:pt x="1351" y="144"/>
                  </a:lnTo>
                  <a:lnTo>
                    <a:pt x="1359" y="144"/>
                  </a:lnTo>
                  <a:lnTo>
                    <a:pt x="1368" y="144"/>
                  </a:lnTo>
                  <a:lnTo>
                    <a:pt x="1377" y="144"/>
                  </a:lnTo>
                  <a:lnTo>
                    <a:pt x="1385" y="144"/>
                  </a:lnTo>
                  <a:lnTo>
                    <a:pt x="1392" y="144"/>
                  </a:lnTo>
                  <a:lnTo>
                    <a:pt x="1400" y="144"/>
                  </a:lnTo>
                  <a:lnTo>
                    <a:pt x="1406" y="144"/>
                  </a:lnTo>
                  <a:lnTo>
                    <a:pt x="1412" y="144"/>
                  </a:lnTo>
                  <a:lnTo>
                    <a:pt x="1417" y="144"/>
                  </a:lnTo>
                  <a:lnTo>
                    <a:pt x="1422" y="144"/>
                  </a:lnTo>
                  <a:lnTo>
                    <a:pt x="1426" y="144"/>
                  </a:lnTo>
                  <a:lnTo>
                    <a:pt x="1430" y="144"/>
                  </a:lnTo>
                  <a:lnTo>
                    <a:pt x="1433" y="144"/>
                  </a:lnTo>
                  <a:lnTo>
                    <a:pt x="1436" y="144"/>
                  </a:lnTo>
                  <a:lnTo>
                    <a:pt x="1437" y="144"/>
                  </a:lnTo>
                  <a:lnTo>
                    <a:pt x="1439" y="144"/>
                  </a:lnTo>
                  <a:lnTo>
                    <a:pt x="1440" y="144"/>
                  </a:lnTo>
                  <a:lnTo>
                    <a:pt x="1440" y="143"/>
                  </a:lnTo>
                  <a:lnTo>
                    <a:pt x="1440" y="141"/>
                  </a:lnTo>
                  <a:lnTo>
                    <a:pt x="1440" y="139"/>
                  </a:lnTo>
                  <a:lnTo>
                    <a:pt x="1440" y="137"/>
                  </a:lnTo>
                  <a:lnTo>
                    <a:pt x="1440" y="134"/>
                  </a:lnTo>
                  <a:lnTo>
                    <a:pt x="1440" y="130"/>
                  </a:lnTo>
                  <a:lnTo>
                    <a:pt x="1440" y="126"/>
                  </a:lnTo>
                  <a:lnTo>
                    <a:pt x="1440" y="121"/>
                  </a:lnTo>
                  <a:lnTo>
                    <a:pt x="1440" y="116"/>
                  </a:lnTo>
                  <a:lnTo>
                    <a:pt x="1440" y="110"/>
                  </a:lnTo>
                  <a:lnTo>
                    <a:pt x="1440" y="103"/>
                  </a:lnTo>
                  <a:lnTo>
                    <a:pt x="1440" y="96"/>
                  </a:lnTo>
                  <a:lnTo>
                    <a:pt x="1440" y="89"/>
                  </a:lnTo>
                  <a:lnTo>
                    <a:pt x="1440" y="81"/>
                  </a:lnTo>
                  <a:lnTo>
                    <a:pt x="1440" y="72"/>
                  </a:lnTo>
                  <a:lnTo>
                    <a:pt x="1440" y="63"/>
                  </a:lnTo>
                  <a:lnTo>
                    <a:pt x="1440" y="55"/>
                  </a:lnTo>
                  <a:lnTo>
                    <a:pt x="1440" y="48"/>
                  </a:lnTo>
                  <a:lnTo>
                    <a:pt x="1440" y="40"/>
                  </a:lnTo>
                  <a:lnTo>
                    <a:pt x="1440" y="34"/>
                  </a:lnTo>
                  <a:lnTo>
                    <a:pt x="1440" y="28"/>
                  </a:lnTo>
                  <a:lnTo>
                    <a:pt x="1440" y="23"/>
                  </a:lnTo>
                  <a:lnTo>
                    <a:pt x="1440" y="18"/>
                  </a:lnTo>
                  <a:lnTo>
                    <a:pt x="1440" y="14"/>
                  </a:lnTo>
                  <a:lnTo>
                    <a:pt x="1440" y="10"/>
                  </a:lnTo>
                  <a:lnTo>
                    <a:pt x="1440" y="7"/>
                  </a:lnTo>
                  <a:lnTo>
                    <a:pt x="1440" y="4"/>
                  </a:lnTo>
                  <a:lnTo>
                    <a:pt x="1440" y="3"/>
                  </a:lnTo>
                  <a:lnTo>
                    <a:pt x="1440" y="1"/>
                  </a:lnTo>
                  <a:lnTo>
                    <a:pt x="1440" y="0"/>
                  </a:lnTo>
                  <a:lnTo>
                    <a:pt x="1441" y="1"/>
                  </a:lnTo>
                  <a:lnTo>
                    <a:pt x="1443" y="3"/>
                  </a:lnTo>
                  <a:lnTo>
                    <a:pt x="1448" y="8"/>
                  </a:lnTo>
                  <a:lnTo>
                    <a:pt x="1454" y="13"/>
                  </a:lnTo>
                  <a:lnTo>
                    <a:pt x="1461" y="21"/>
                  </a:lnTo>
                  <a:lnTo>
                    <a:pt x="1470" y="30"/>
                  </a:lnTo>
                  <a:lnTo>
                    <a:pt x="1481" y="41"/>
                  </a:lnTo>
                  <a:lnTo>
                    <a:pt x="1494" y="54"/>
                  </a:lnTo>
                  <a:lnTo>
                    <a:pt x="1508" y="68"/>
                  </a:lnTo>
                  <a:lnTo>
                    <a:pt x="1524" y="84"/>
                  </a:lnTo>
                  <a:lnTo>
                    <a:pt x="1542" y="102"/>
                  </a:lnTo>
                  <a:lnTo>
                    <a:pt x="1561" y="121"/>
                  </a:lnTo>
                  <a:lnTo>
                    <a:pt x="1583" y="143"/>
                  </a:lnTo>
                  <a:lnTo>
                    <a:pt x="1605" y="165"/>
                  </a:lnTo>
                  <a:lnTo>
                    <a:pt x="1630" y="190"/>
                  </a:lnTo>
                  <a:lnTo>
                    <a:pt x="1656" y="216"/>
                  </a:lnTo>
                  <a:lnTo>
                    <a:pt x="1681" y="243"/>
                  </a:lnTo>
                  <a:lnTo>
                    <a:pt x="1703" y="270"/>
                  </a:lnTo>
                  <a:lnTo>
                    <a:pt x="1722" y="297"/>
                  </a:lnTo>
                  <a:lnTo>
                    <a:pt x="1737" y="324"/>
                  </a:lnTo>
                  <a:lnTo>
                    <a:pt x="1749" y="351"/>
                  </a:lnTo>
                  <a:lnTo>
                    <a:pt x="1757" y="378"/>
                  </a:lnTo>
                  <a:lnTo>
                    <a:pt x="1762" y="405"/>
                  </a:lnTo>
                  <a:lnTo>
                    <a:pt x="1764" y="432"/>
                  </a:lnTo>
                  <a:lnTo>
                    <a:pt x="1762" y="459"/>
                  </a:lnTo>
                  <a:lnTo>
                    <a:pt x="1757" y="486"/>
                  </a:lnTo>
                  <a:lnTo>
                    <a:pt x="1749" y="513"/>
                  </a:lnTo>
                  <a:lnTo>
                    <a:pt x="1737" y="540"/>
                  </a:lnTo>
                  <a:lnTo>
                    <a:pt x="1722" y="567"/>
                  </a:lnTo>
                  <a:lnTo>
                    <a:pt x="1703" y="594"/>
                  </a:lnTo>
                  <a:lnTo>
                    <a:pt x="1681" y="621"/>
                  </a:lnTo>
                  <a:lnTo>
                    <a:pt x="1656" y="648"/>
                  </a:lnTo>
                  <a:lnTo>
                    <a:pt x="1630" y="674"/>
                  </a:lnTo>
                  <a:lnTo>
                    <a:pt x="1605" y="699"/>
                  </a:lnTo>
                  <a:lnTo>
                    <a:pt x="1583" y="721"/>
                  </a:lnTo>
                  <a:lnTo>
                    <a:pt x="1561" y="742"/>
                  </a:lnTo>
                  <a:lnTo>
                    <a:pt x="1542" y="762"/>
                  </a:lnTo>
                  <a:lnTo>
                    <a:pt x="1524" y="780"/>
                  </a:lnTo>
                  <a:lnTo>
                    <a:pt x="1508" y="796"/>
                  </a:lnTo>
                  <a:lnTo>
                    <a:pt x="1494" y="810"/>
                  </a:lnTo>
                  <a:lnTo>
                    <a:pt x="1481" y="823"/>
                  </a:lnTo>
                  <a:lnTo>
                    <a:pt x="1470" y="834"/>
                  </a:lnTo>
                  <a:lnTo>
                    <a:pt x="1461" y="843"/>
                  </a:lnTo>
                  <a:lnTo>
                    <a:pt x="1454" y="850"/>
                  </a:lnTo>
                  <a:lnTo>
                    <a:pt x="1448" y="856"/>
                  </a:lnTo>
                  <a:lnTo>
                    <a:pt x="1443" y="861"/>
                  </a:lnTo>
                  <a:lnTo>
                    <a:pt x="1441" y="863"/>
                  </a:lnTo>
                  <a:lnTo>
                    <a:pt x="1440" y="864"/>
                  </a:lnTo>
                  <a:lnTo>
                    <a:pt x="1440" y="863"/>
                  </a:lnTo>
                  <a:lnTo>
                    <a:pt x="1440" y="861"/>
                  </a:lnTo>
                  <a:lnTo>
                    <a:pt x="1440" y="859"/>
                  </a:lnTo>
                  <a:lnTo>
                    <a:pt x="1440" y="857"/>
                  </a:lnTo>
                  <a:lnTo>
                    <a:pt x="1440" y="854"/>
                  </a:lnTo>
                  <a:lnTo>
                    <a:pt x="1440" y="850"/>
                  </a:lnTo>
                  <a:lnTo>
                    <a:pt x="1440" y="846"/>
                  </a:lnTo>
                  <a:lnTo>
                    <a:pt x="1440" y="841"/>
                  </a:lnTo>
                  <a:lnTo>
                    <a:pt x="1440" y="836"/>
                  </a:lnTo>
                  <a:lnTo>
                    <a:pt x="1440" y="830"/>
                  </a:lnTo>
                  <a:lnTo>
                    <a:pt x="1440" y="823"/>
                  </a:lnTo>
                  <a:lnTo>
                    <a:pt x="1440" y="816"/>
                  </a:lnTo>
                  <a:lnTo>
                    <a:pt x="1440" y="809"/>
                  </a:lnTo>
                  <a:lnTo>
                    <a:pt x="1440" y="801"/>
                  </a:lnTo>
                  <a:lnTo>
                    <a:pt x="1440" y="792"/>
                  </a:lnTo>
                  <a:lnTo>
                    <a:pt x="1440" y="783"/>
                  </a:lnTo>
                  <a:lnTo>
                    <a:pt x="1440" y="775"/>
                  </a:lnTo>
                  <a:lnTo>
                    <a:pt x="1440" y="768"/>
                  </a:lnTo>
                  <a:lnTo>
                    <a:pt x="1440" y="760"/>
                  </a:lnTo>
                  <a:lnTo>
                    <a:pt x="1440" y="754"/>
                  </a:lnTo>
                  <a:lnTo>
                    <a:pt x="1440" y="748"/>
                  </a:lnTo>
                  <a:lnTo>
                    <a:pt x="1440" y="743"/>
                  </a:lnTo>
                  <a:lnTo>
                    <a:pt x="1440" y="738"/>
                  </a:lnTo>
                  <a:lnTo>
                    <a:pt x="1440" y="734"/>
                  </a:lnTo>
                  <a:lnTo>
                    <a:pt x="1440" y="730"/>
                  </a:lnTo>
                  <a:lnTo>
                    <a:pt x="1440" y="727"/>
                  </a:lnTo>
                  <a:lnTo>
                    <a:pt x="1440" y="724"/>
                  </a:lnTo>
                  <a:lnTo>
                    <a:pt x="1440" y="723"/>
                  </a:lnTo>
                  <a:lnTo>
                    <a:pt x="1440" y="721"/>
                  </a:lnTo>
                  <a:lnTo>
                    <a:pt x="1440" y="720"/>
                  </a:lnTo>
                  <a:lnTo>
                    <a:pt x="1439" y="720"/>
                  </a:lnTo>
                  <a:lnTo>
                    <a:pt x="1437" y="720"/>
                  </a:lnTo>
                  <a:lnTo>
                    <a:pt x="1436" y="720"/>
                  </a:lnTo>
                  <a:lnTo>
                    <a:pt x="1433" y="720"/>
                  </a:lnTo>
                  <a:lnTo>
                    <a:pt x="1430" y="720"/>
                  </a:lnTo>
                  <a:lnTo>
                    <a:pt x="1426" y="720"/>
                  </a:lnTo>
                  <a:lnTo>
                    <a:pt x="1422" y="720"/>
                  </a:lnTo>
                  <a:lnTo>
                    <a:pt x="1417" y="720"/>
                  </a:lnTo>
                  <a:lnTo>
                    <a:pt x="1412" y="720"/>
                  </a:lnTo>
                  <a:lnTo>
                    <a:pt x="1406" y="720"/>
                  </a:lnTo>
                  <a:lnTo>
                    <a:pt x="1400" y="720"/>
                  </a:lnTo>
                  <a:lnTo>
                    <a:pt x="1392" y="720"/>
                  </a:lnTo>
                  <a:lnTo>
                    <a:pt x="1385" y="720"/>
                  </a:lnTo>
                  <a:lnTo>
                    <a:pt x="1377" y="720"/>
                  </a:lnTo>
                  <a:lnTo>
                    <a:pt x="1368" y="720"/>
                  </a:lnTo>
                  <a:lnTo>
                    <a:pt x="1359" y="720"/>
                  </a:lnTo>
                  <a:lnTo>
                    <a:pt x="1351" y="720"/>
                  </a:lnTo>
                  <a:lnTo>
                    <a:pt x="1344" y="720"/>
                  </a:lnTo>
                  <a:lnTo>
                    <a:pt x="1337" y="720"/>
                  </a:lnTo>
                  <a:lnTo>
                    <a:pt x="1330" y="720"/>
                  </a:lnTo>
                  <a:lnTo>
                    <a:pt x="1324" y="720"/>
                  </a:lnTo>
                  <a:lnTo>
                    <a:pt x="1319" y="720"/>
                  </a:lnTo>
                  <a:lnTo>
                    <a:pt x="1314" y="720"/>
                  </a:lnTo>
                  <a:lnTo>
                    <a:pt x="1310" y="720"/>
                  </a:lnTo>
                  <a:lnTo>
                    <a:pt x="1306" y="720"/>
                  </a:lnTo>
                  <a:lnTo>
                    <a:pt x="1303" y="720"/>
                  </a:lnTo>
                  <a:lnTo>
                    <a:pt x="1301" y="720"/>
                  </a:lnTo>
                  <a:lnTo>
                    <a:pt x="1299" y="720"/>
                  </a:lnTo>
                  <a:lnTo>
                    <a:pt x="1297" y="720"/>
                  </a:lnTo>
                  <a:lnTo>
                    <a:pt x="1296" y="720"/>
                  </a:lnTo>
                  <a:lnTo>
                    <a:pt x="1295" y="721"/>
                  </a:lnTo>
                  <a:lnTo>
                    <a:pt x="1295" y="723"/>
                  </a:lnTo>
                  <a:lnTo>
                    <a:pt x="1294" y="724"/>
                  </a:lnTo>
                  <a:lnTo>
                    <a:pt x="1292" y="727"/>
                  </a:lnTo>
                  <a:lnTo>
                    <a:pt x="1291" y="730"/>
                  </a:lnTo>
                  <a:lnTo>
                    <a:pt x="1289" y="734"/>
                  </a:lnTo>
                  <a:lnTo>
                    <a:pt x="1287" y="738"/>
                  </a:lnTo>
                  <a:lnTo>
                    <a:pt x="1285" y="743"/>
                  </a:lnTo>
                  <a:lnTo>
                    <a:pt x="1282" y="748"/>
                  </a:lnTo>
                  <a:lnTo>
                    <a:pt x="1279" y="754"/>
                  </a:lnTo>
                  <a:lnTo>
                    <a:pt x="1276" y="760"/>
                  </a:lnTo>
                  <a:lnTo>
                    <a:pt x="1272" y="768"/>
                  </a:lnTo>
                  <a:lnTo>
                    <a:pt x="1268" y="775"/>
                  </a:lnTo>
                  <a:lnTo>
                    <a:pt x="1264" y="783"/>
                  </a:lnTo>
                  <a:lnTo>
                    <a:pt x="1260" y="792"/>
                  </a:lnTo>
                  <a:lnTo>
                    <a:pt x="1256" y="801"/>
                  </a:lnTo>
                  <a:lnTo>
                    <a:pt x="1252" y="809"/>
                  </a:lnTo>
                  <a:lnTo>
                    <a:pt x="1248" y="816"/>
                  </a:lnTo>
                  <a:lnTo>
                    <a:pt x="1244" y="823"/>
                  </a:lnTo>
                  <a:lnTo>
                    <a:pt x="1241" y="830"/>
                  </a:lnTo>
                  <a:lnTo>
                    <a:pt x="1238" y="836"/>
                  </a:lnTo>
                  <a:lnTo>
                    <a:pt x="1235" y="841"/>
                  </a:lnTo>
                  <a:lnTo>
                    <a:pt x="1233" y="846"/>
                  </a:lnTo>
                  <a:lnTo>
                    <a:pt x="1231" y="850"/>
                  </a:lnTo>
                  <a:lnTo>
                    <a:pt x="1229" y="854"/>
                  </a:lnTo>
                  <a:lnTo>
                    <a:pt x="1228" y="857"/>
                  </a:lnTo>
                  <a:lnTo>
                    <a:pt x="1226" y="859"/>
                  </a:lnTo>
                  <a:lnTo>
                    <a:pt x="1225" y="861"/>
                  </a:lnTo>
                  <a:lnTo>
                    <a:pt x="1225" y="863"/>
                  </a:lnTo>
                  <a:lnTo>
                    <a:pt x="1224" y="864"/>
                  </a:lnTo>
                  <a:lnTo>
                    <a:pt x="1223" y="862"/>
                  </a:lnTo>
                  <a:lnTo>
                    <a:pt x="1221" y="860"/>
                  </a:lnTo>
                  <a:lnTo>
                    <a:pt x="1220" y="857"/>
                  </a:lnTo>
                  <a:lnTo>
                    <a:pt x="1217" y="853"/>
                  </a:lnTo>
                  <a:lnTo>
                    <a:pt x="1214" y="849"/>
                  </a:lnTo>
                  <a:lnTo>
                    <a:pt x="1210" y="843"/>
                  </a:lnTo>
                  <a:lnTo>
                    <a:pt x="1206" y="837"/>
                  </a:lnTo>
                  <a:lnTo>
                    <a:pt x="1201" y="830"/>
                  </a:lnTo>
                  <a:lnTo>
                    <a:pt x="1196" y="822"/>
                  </a:lnTo>
                  <a:lnTo>
                    <a:pt x="1190" y="813"/>
                  </a:lnTo>
                  <a:lnTo>
                    <a:pt x="1184" y="803"/>
                  </a:lnTo>
                  <a:lnTo>
                    <a:pt x="1176" y="793"/>
                  </a:lnTo>
                  <a:lnTo>
                    <a:pt x="1169" y="781"/>
                  </a:lnTo>
                  <a:lnTo>
                    <a:pt x="1161" y="769"/>
                  </a:lnTo>
                  <a:lnTo>
                    <a:pt x="1152" y="756"/>
                  </a:lnTo>
                  <a:lnTo>
                    <a:pt x="1143" y="743"/>
                  </a:lnTo>
                  <a:lnTo>
                    <a:pt x="1135" y="731"/>
                  </a:lnTo>
                  <a:lnTo>
                    <a:pt x="1128" y="719"/>
                  </a:lnTo>
                  <a:lnTo>
                    <a:pt x="1121" y="709"/>
                  </a:lnTo>
                  <a:lnTo>
                    <a:pt x="1114" y="699"/>
                  </a:lnTo>
                  <a:lnTo>
                    <a:pt x="1108" y="690"/>
                  </a:lnTo>
                  <a:lnTo>
                    <a:pt x="1103" y="682"/>
                  </a:lnTo>
                  <a:lnTo>
                    <a:pt x="1098" y="675"/>
                  </a:lnTo>
                  <a:lnTo>
                    <a:pt x="1094" y="669"/>
                  </a:lnTo>
                  <a:lnTo>
                    <a:pt x="1090" y="663"/>
                  </a:lnTo>
                  <a:lnTo>
                    <a:pt x="1087" y="659"/>
                  </a:lnTo>
                  <a:lnTo>
                    <a:pt x="1085" y="655"/>
                  </a:lnTo>
                  <a:lnTo>
                    <a:pt x="1083" y="652"/>
                  </a:lnTo>
                  <a:lnTo>
                    <a:pt x="1081" y="650"/>
                  </a:lnTo>
                  <a:lnTo>
                    <a:pt x="1080" y="648"/>
                  </a:lnTo>
                  <a:lnTo>
                    <a:pt x="1079" y="650"/>
                  </a:lnTo>
                  <a:lnTo>
                    <a:pt x="1079" y="652"/>
                  </a:lnTo>
                  <a:lnTo>
                    <a:pt x="1078" y="655"/>
                  </a:lnTo>
                  <a:lnTo>
                    <a:pt x="1076" y="659"/>
                  </a:lnTo>
                  <a:lnTo>
                    <a:pt x="1075" y="663"/>
                  </a:lnTo>
                  <a:lnTo>
                    <a:pt x="1073" y="669"/>
                  </a:lnTo>
                  <a:lnTo>
                    <a:pt x="1071" y="675"/>
                  </a:lnTo>
                  <a:lnTo>
                    <a:pt x="1069" y="682"/>
                  </a:lnTo>
                  <a:lnTo>
                    <a:pt x="1066" y="690"/>
                  </a:lnTo>
                  <a:lnTo>
                    <a:pt x="1063" y="699"/>
                  </a:lnTo>
                  <a:lnTo>
                    <a:pt x="1060" y="709"/>
                  </a:lnTo>
                  <a:lnTo>
                    <a:pt x="1056" y="719"/>
                  </a:lnTo>
                  <a:lnTo>
                    <a:pt x="1052" y="731"/>
                  </a:lnTo>
                  <a:lnTo>
                    <a:pt x="1048" y="743"/>
                  </a:lnTo>
                  <a:lnTo>
                    <a:pt x="1044" y="756"/>
                  </a:lnTo>
                  <a:lnTo>
                    <a:pt x="1040" y="769"/>
                  </a:lnTo>
                  <a:lnTo>
                    <a:pt x="1036" y="781"/>
                  </a:lnTo>
                  <a:lnTo>
                    <a:pt x="1032" y="793"/>
                  </a:lnTo>
                  <a:lnTo>
                    <a:pt x="1028" y="803"/>
                  </a:lnTo>
                  <a:lnTo>
                    <a:pt x="1025" y="813"/>
                  </a:lnTo>
                  <a:lnTo>
                    <a:pt x="1022" y="822"/>
                  </a:lnTo>
                  <a:lnTo>
                    <a:pt x="1019" y="830"/>
                  </a:lnTo>
                  <a:lnTo>
                    <a:pt x="1017" y="837"/>
                  </a:lnTo>
                  <a:lnTo>
                    <a:pt x="1015" y="843"/>
                  </a:lnTo>
                  <a:lnTo>
                    <a:pt x="1013" y="849"/>
                  </a:lnTo>
                  <a:lnTo>
                    <a:pt x="1012" y="853"/>
                  </a:lnTo>
                  <a:lnTo>
                    <a:pt x="1010" y="857"/>
                  </a:lnTo>
                  <a:lnTo>
                    <a:pt x="1009" y="860"/>
                  </a:lnTo>
                  <a:lnTo>
                    <a:pt x="1009" y="862"/>
                  </a:lnTo>
                  <a:lnTo>
                    <a:pt x="1008" y="864"/>
                  </a:lnTo>
                  <a:lnTo>
                    <a:pt x="1008" y="863"/>
                  </a:lnTo>
                  <a:lnTo>
                    <a:pt x="1007" y="862"/>
                  </a:lnTo>
                  <a:lnTo>
                    <a:pt x="1005" y="859"/>
                  </a:lnTo>
                  <a:lnTo>
                    <a:pt x="1004" y="855"/>
                  </a:lnTo>
                  <a:lnTo>
                    <a:pt x="1001" y="850"/>
                  </a:lnTo>
                  <a:lnTo>
                    <a:pt x="998" y="844"/>
                  </a:lnTo>
                  <a:lnTo>
                    <a:pt x="994" y="836"/>
                  </a:lnTo>
                  <a:lnTo>
                    <a:pt x="990" y="828"/>
                  </a:lnTo>
                  <a:lnTo>
                    <a:pt x="985" y="818"/>
                  </a:lnTo>
                  <a:lnTo>
                    <a:pt x="980" y="808"/>
                  </a:lnTo>
                  <a:lnTo>
                    <a:pt x="974" y="796"/>
                  </a:lnTo>
                  <a:lnTo>
                    <a:pt x="968" y="783"/>
                  </a:lnTo>
                  <a:lnTo>
                    <a:pt x="960" y="769"/>
                  </a:lnTo>
                  <a:lnTo>
                    <a:pt x="953" y="754"/>
                  </a:lnTo>
                  <a:lnTo>
                    <a:pt x="945" y="737"/>
                  </a:lnTo>
                  <a:lnTo>
                    <a:pt x="936" y="720"/>
                  </a:lnTo>
                  <a:lnTo>
                    <a:pt x="927" y="703"/>
                  </a:lnTo>
                  <a:lnTo>
                    <a:pt x="919" y="686"/>
                  </a:lnTo>
                  <a:lnTo>
                    <a:pt x="912" y="671"/>
                  </a:lnTo>
                  <a:lnTo>
                    <a:pt x="905" y="657"/>
                  </a:lnTo>
                  <a:lnTo>
                    <a:pt x="898" y="644"/>
                  </a:lnTo>
                  <a:lnTo>
                    <a:pt x="892" y="632"/>
                  </a:lnTo>
                  <a:lnTo>
                    <a:pt x="887" y="622"/>
                  </a:lnTo>
                  <a:lnTo>
                    <a:pt x="882" y="612"/>
                  </a:lnTo>
                  <a:lnTo>
                    <a:pt x="878" y="604"/>
                  </a:lnTo>
                  <a:lnTo>
                    <a:pt x="874" y="596"/>
                  </a:lnTo>
                  <a:lnTo>
                    <a:pt x="871" y="590"/>
                  </a:lnTo>
                  <a:lnTo>
                    <a:pt x="869" y="585"/>
                  </a:lnTo>
                  <a:lnTo>
                    <a:pt x="867" y="581"/>
                  </a:lnTo>
                  <a:lnTo>
                    <a:pt x="865" y="578"/>
                  </a:lnTo>
                  <a:lnTo>
                    <a:pt x="864" y="577"/>
                  </a:lnTo>
                  <a:lnTo>
                    <a:pt x="864" y="576"/>
                  </a:lnTo>
                  <a:lnTo>
                    <a:pt x="863" y="577"/>
                  </a:lnTo>
                  <a:lnTo>
                    <a:pt x="861" y="579"/>
                  </a:lnTo>
                  <a:lnTo>
                    <a:pt x="860" y="580"/>
                  </a:lnTo>
                  <a:lnTo>
                    <a:pt x="857" y="583"/>
                  </a:lnTo>
                  <a:lnTo>
                    <a:pt x="854" y="586"/>
                  </a:lnTo>
                  <a:lnTo>
                    <a:pt x="850" y="590"/>
                  </a:lnTo>
                  <a:lnTo>
                    <a:pt x="846" y="594"/>
                  </a:lnTo>
                  <a:lnTo>
                    <a:pt x="841" y="599"/>
                  </a:lnTo>
                  <a:lnTo>
                    <a:pt x="836" y="604"/>
                  </a:lnTo>
                  <a:lnTo>
                    <a:pt x="830" y="610"/>
                  </a:lnTo>
                  <a:lnTo>
                    <a:pt x="824" y="616"/>
                  </a:lnTo>
                  <a:lnTo>
                    <a:pt x="816" y="624"/>
                  </a:lnTo>
                  <a:lnTo>
                    <a:pt x="809" y="631"/>
                  </a:lnTo>
                  <a:lnTo>
                    <a:pt x="801" y="639"/>
                  </a:lnTo>
                  <a:lnTo>
                    <a:pt x="792" y="648"/>
                  </a:lnTo>
                  <a:lnTo>
                    <a:pt x="783" y="657"/>
                  </a:lnTo>
                  <a:lnTo>
                    <a:pt x="775" y="665"/>
                  </a:lnTo>
                  <a:lnTo>
                    <a:pt x="768" y="672"/>
                  </a:lnTo>
                  <a:lnTo>
                    <a:pt x="761" y="679"/>
                  </a:lnTo>
                  <a:lnTo>
                    <a:pt x="754" y="686"/>
                  </a:lnTo>
                  <a:lnTo>
                    <a:pt x="748" y="692"/>
                  </a:lnTo>
                  <a:lnTo>
                    <a:pt x="743" y="697"/>
                  </a:lnTo>
                  <a:lnTo>
                    <a:pt x="738" y="702"/>
                  </a:lnTo>
                  <a:lnTo>
                    <a:pt x="734" y="706"/>
                  </a:lnTo>
                  <a:lnTo>
                    <a:pt x="730" y="710"/>
                  </a:lnTo>
                  <a:lnTo>
                    <a:pt x="727" y="713"/>
                  </a:lnTo>
                  <a:lnTo>
                    <a:pt x="725" y="715"/>
                  </a:lnTo>
                  <a:lnTo>
                    <a:pt x="723" y="717"/>
                  </a:lnTo>
                  <a:lnTo>
                    <a:pt x="721" y="719"/>
                  </a:lnTo>
                  <a:lnTo>
                    <a:pt x="720" y="720"/>
                  </a:lnTo>
                  <a:lnTo>
                    <a:pt x="719" y="720"/>
                  </a:lnTo>
                  <a:lnTo>
                    <a:pt x="714" y="720"/>
                  </a:lnTo>
                  <a:lnTo>
                    <a:pt x="707" y="720"/>
                  </a:lnTo>
                  <a:lnTo>
                    <a:pt x="698" y="720"/>
                  </a:lnTo>
                  <a:lnTo>
                    <a:pt x="685" y="720"/>
                  </a:lnTo>
                  <a:lnTo>
                    <a:pt x="669" y="720"/>
                  </a:lnTo>
                  <a:lnTo>
                    <a:pt x="651" y="720"/>
                  </a:lnTo>
                  <a:lnTo>
                    <a:pt x="630" y="720"/>
                  </a:lnTo>
                  <a:lnTo>
                    <a:pt x="606" y="720"/>
                  </a:lnTo>
                  <a:lnTo>
                    <a:pt x="579" y="720"/>
                  </a:lnTo>
                  <a:lnTo>
                    <a:pt x="550" y="720"/>
                  </a:lnTo>
                  <a:lnTo>
                    <a:pt x="518" y="720"/>
                  </a:lnTo>
                  <a:lnTo>
                    <a:pt x="482" y="720"/>
                  </a:lnTo>
                  <a:lnTo>
                    <a:pt x="444" y="720"/>
                  </a:lnTo>
                  <a:lnTo>
                    <a:pt x="404" y="720"/>
                  </a:lnTo>
                  <a:lnTo>
                    <a:pt x="360" y="720"/>
                  </a:lnTo>
                  <a:lnTo>
                    <a:pt x="316" y="720"/>
                  </a:lnTo>
                  <a:lnTo>
                    <a:pt x="276" y="720"/>
                  </a:lnTo>
                  <a:lnTo>
                    <a:pt x="238" y="720"/>
                  </a:lnTo>
                  <a:lnTo>
                    <a:pt x="203" y="720"/>
                  </a:lnTo>
                  <a:lnTo>
                    <a:pt x="170" y="720"/>
                  </a:lnTo>
                  <a:lnTo>
                    <a:pt x="141" y="720"/>
                  </a:lnTo>
                  <a:lnTo>
                    <a:pt x="114" y="720"/>
                  </a:lnTo>
                  <a:lnTo>
                    <a:pt x="90" y="720"/>
                  </a:lnTo>
                  <a:lnTo>
                    <a:pt x="69" y="720"/>
                  </a:lnTo>
                  <a:lnTo>
                    <a:pt x="51" y="720"/>
                  </a:lnTo>
                  <a:lnTo>
                    <a:pt x="35" y="720"/>
                  </a:lnTo>
                  <a:lnTo>
                    <a:pt x="23" y="720"/>
                  </a:lnTo>
                  <a:lnTo>
                    <a:pt x="13" y="720"/>
                  </a:lnTo>
                  <a:lnTo>
                    <a:pt x="6" y="720"/>
                  </a:lnTo>
                  <a:lnTo>
                    <a:pt x="1" y="720"/>
                  </a:lnTo>
                  <a:lnTo>
                    <a:pt x="0" y="720"/>
                  </a:lnTo>
                  <a:lnTo>
                    <a:pt x="0" y="719"/>
                  </a:lnTo>
                  <a:lnTo>
                    <a:pt x="1" y="718"/>
                  </a:lnTo>
                  <a:lnTo>
                    <a:pt x="3" y="715"/>
                  </a:lnTo>
                  <a:lnTo>
                    <a:pt x="5" y="711"/>
                  </a:lnTo>
                  <a:lnTo>
                    <a:pt x="7" y="706"/>
                  </a:lnTo>
                  <a:lnTo>
                    <a:pt x="10" y="700"/>
                  </a:lnTo>
                  <a:lnTo>
                    <a:pt x="14" y="692"/>
                  </a:lnTo>
                  <a:lnTo>
                    <a:pt x="18" y="684"/>
                  </a:lnTo>
                  <a:lnTo>
                    <a:pt x="23" y="674"/>
                  </a:lnTo>
                  <a:lnTo>
                    <a:pt x="28" y="664"/>
                  </a:lnTo>
                  <a:lnTo>
                    <a:pt x="34" y="652"/>
                  </a:lnTo>
                  <a:lnTo>
                    <a:pt x="41" y="639"/>
                  </a:lnTo>
                  <a:lnTo>
                    <a:pt x="48" y="625"/>
                  </a:lnTo>
                  <a:lnTo>
                    <a:pt x="55" y="610"/>
                  </a:lnTo>
                  <a:lnTo>
                    <a:pt x="63" y="593"/>
                  </a:lnTo>
                  <a:lnTo>
                    <a:pt x="72" y="576"/>
                  </a:lnTo>
                  <a:lnTo>
                    <a:pt x="81" y="559"/>
                  </a:lnTo>
                  <a:lnTo>
                    <a:pt x="89" y="542"/>
                  </a:lnTo>
                  <a:lnTo>
                    <a:pt x="96" y="527"/>
                  </a:lnTo>
                  <a:lnTo>
                    <a:pt x="104" y="513"/>
                  </a:lnTo>
                  <a:lnTo>
                    <a:pt x="110" y="500"/>
                  </a:lnTo>
                  <a:lnTo>
                    <a:pt x="116" y="488"/>
                  </a:lnTo>
                  <a:lnTo>
                    <a:pt x="121" y="478"/>
                  </a:lnTo>
                  <a:lnTo>
                    <a:pt x="126" y="468"/>
                  </a:lnTo>
                  <a:lnTo>
                    <a:pt x="130" y="460"/>
                  </a:lnTo>
                  <a:lnTo>
                    <a:pt x="134" y="452"/>
                  </a:lnTo>
                  <a:lnTo>
                    <a:pt x="137" y="446"/>
                  </a:lnTo>
                  <a:lnTo>
                    <a:pt x="140" y="441"/>
                  </a:lnTo>
                  <a:lnTo>
                    <a:pt x="141" y="437"/>
                  </a:lnTo>
                  <a:lnTo>
                    <a:pt x="143" y="434"/>
                  </a:lnTo>
                  <a:lnTo>
                    <a:pt x="144" y="433"/>
                  </a:lnTo>
                  <a:lnTo>
                    <a:pt x="144" y="432"/>
                  </a:lnTo>
                  <a:lnTo>
                    <a:pt x="144" y="431"/>
                  </a:lnTo>
                  <a:lnTo>
                    <a:pt x="143" y="430"/>
                  </a:lnTo>
                  <a:lnTo>
                    <a:pt x="141" y="427"/>
                  </a:lnTo>
                  <a:lnTo>
                    <a:pt x="140" y="423"/>
                  </a:lnTo>
                  <a:lnTo>
                    <a:pt x="137" y="418"/>
                  </a:lnTo>
                  <a:lnTo>
                    <a:pt x="134" y="412"/>
                  </a:lnTo>
                  <a:lnTo>
                    <a:pt x="130" y="404"/>
                  </a:lnTo>
                  <a:lnTo>
                    <a:pt x="126" y="396"/>
                  </a:lnTo>
                  <a:lnTo>
                    <a:pt x="121" y="386"/>
                  </a:lnTo>
                  <a:lnTo>
                    <a:pt x="116" y="376"/>
                  </a:lnTo>
                  <a:lnTo>
                    <a:pt x="110" y="364"/>
                  </a:lnTo>
                  <a:lnTo>
                    <a:pt x="104" y="351"/>
                  </a:lnTo>
                  <a:lnTo>
                    <a:pt x="96" y="337"/>
                  </a:lnTo>
                  <a:lnTo>
                    <a:pt x="89" y="322"/>
                  </a:lnTo>
                  <a:lnTo>
                    <a:pt x="81" y="305"/>
                  </a:lnTo>
                  <a:lnTo>
                    <a:pt x="72" y="288"/>
                  </a:lnTo>
                  <a:close/>
                </a:path>
              </a:pathLst>
            </a:custGeom>
            <a:solidFill>
              <a:srgbClr val="FFFFFF"/>
            </a:solidFill>
            <a:ln w="0">
              <a:solidFill>
                <a:srgbClr val="000000"/>
              </a:solidFill>
              <a:round/>
              <a:headEnd/>
              <a:tailEnd/>
            </a:ln>
          </p:spPr>
          <p:txBody>
            <a:bodyPr wrap="none" anchor="ctr">
              <a:spAutoFit/>
            </a:bodyPr>
            <a:lstStyle/>
            <a:p>
              <a:endParaRPr lang="zh-CN" altLang="en-US"/>
            </a:p>
          </p:txBody>
        </p:sp>
        <p:sp>
          <p:nvSpPr>
            <p:cNvPr id="15381" name="TextBox 144"/>
            <p:cNvSpPr txBox="1">
              <a:spLocks noChangeArrowheads="1"/>
            </p:cNvSpPr>
            <p:nvPr/>
          </p:nvSpPr>
          <p:spPr bwMode="auto">
            <a:xfrm>
              <a:off x="2315461" y="4457650"/>
              <a:ext cx="2832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spcBef>
                  <a:spcPct val="20000"/>
                </a:spcBef>
                <a:buClr>
                  <a:schemeClr val="tx2"/>
                </a:buClr>
                <a:buSzPct val="75000"/>
                <a:buFont typeface="Wingdings" pitchFamily="2" charset="2"/>
                <a:buChar char="p"/>
                <a:defRPr sz="2800" b="1">
                  <a:solidFill>
                    <a:schemeClr val="tx1"/>
                  </a:solidFill>
                  <a:latin typeface="黑体" pitchFamily="2" charset="-122"/>
                  <a:ea typeface="黑体" pitchFamily="2" charset="-122"/>
                </a:defRPr>
              </a:lvl1pPr>
              <a:lvl2pPr marL="742950" indent="-285750" defTabSz="912813" eaLnBrk="0" hangingPunct="0">
                <a:spcBef>
                  <a:spcPct val="20000"/>
                </a:spcBef>
                <a:buFont typeface="Arial" charset="0"/>
                <a:buChar char="–"/>
                <a:defRPr sz="2400">
                  <a:solidFill>
                    <a:schemeClr val="tx1"/>
                  </a:solidFill>
                  <a:latin typeface="黑体" pitchFamily="2" charset="-122"/>
                  <a:ea typeface="黑体" pitchFamily="2" charset="-122"/>
                </a:defRPr>
              </a:lvl2pPr>
              <a:lvl3pPr marL="1143000" indent="-228600" defTabSz="912813" eaLnBrk="0" hangingPunct="0">
                <a:spcBef>
                  <a:spcPct val="20000"/>
                </a:spcBef>
                <a:buFont typeface="Arial" charset="0"/>
                <a:buChar char="•"/>
                <a:defRPr sz="2000">
                  <a:solidFill>
                    <a:schemeClr val="tx1"/>
                  </a:solidFill>
                  <a:latin typeface="Calibri" pitchFamily="34" charset="0"/>
                  <a:ea typeface="宋体" charset="-122"/>
                </a:defRPr>
              </a:lvl3pPr>
              <a:lvl4pPr marL="1600200" indent="-228600" defTabSz="912813" eaLnBrk="0" hangingPunct="0">
                <a:spcBef>
                  <a:spcPct val="20000"/>
                </a:spcBef>
                <a:buFont typeface="Arial" charset="0"/>
                <a:buChar char="–"/>
                <a:defRPr>
                  <a:solidFill>
                    <a:schemeClr val="tx1"/>
                  </a:solidFill>
                  <a:latin typeface="Calibri" pitchFamily="34" charset="0"/>
                  <a:ea typeface="宋体" charset="-122"/>
                </a:defRPr>
              </a:lvl4pPr>
              <a:lvl5pPr marL="2057400" indent="-228600" defTabSz="912813" eaLnBrk="0" hangingPunct="0">
                <a:spcBef>
                  <a:spcPct val="20000"/>
                </a:spcBef>
                <a:buFont typeface="Arial" charset="0"/>
                <a:buChar char="»"/>
                <a:defRPr>
                  <a:solidFill>
                    <a:schemeClr val="tx1"/>
                  </a:solidFill>
                  <a:latin typeface="Calibri" pitchFamily="34" charset="0"/>
                  <a:ea typeface="宋体" charset="-122"/>
                </a:defRPr>
              </a:lvl5pPr>
              <a:lvl6pPr marL="25146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6pPr>
              <a:lvl7pPr marL="29718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7pPr>
              <a:lvl8pPr marL="34290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8pPr>
              <a:lvl9pPr marL="3886200" indent="-228600" defTabSz="912813" eaLnBrk="0" fontAlgn="base" hangingPunct="0">
                <a:spcBef>
                  <a:spcPct val="20000"/>
                </a:spcBef>
                <a:spcAft>
                  <a:spcPct val="0"/>
                </a:spcAft>
                <a:buFont typeface="Arial" charset="0"/>
                <a:buChar char="»"/>
                <a:defRPr>
                  <a:solidFill>
                    <a:schemeClr val="tx1"/>
                  </a:solidFill>
                  <a:latin typeface="Calibri" pitchFamily="34" charset="0"/>
                  <a:ea typeface="宋体" charset="-122"/>
                </a:defRPr>
              </a:lvl9pPr>
            </a:lstStyle>
            <a:p>
              <a:pPr algn="ctr" eaLnBrk="1" hangingPunct="1">
                <a:spcBef>
                  <a:spcPct val="0"/>
                </a:spcBef>
                <a:buClrTx/>
                <a:buSzTx/>
                <a:buFontTx/>
                <a:buNone/>
              </a:pPr>
              <a:r>
                <a:rPr lang="zh-CN" altLang="en-US" sz="2000" dirty="0">
                  <a:latin typeface="Franklin Gothic Book" pitchFamily="34" charset="0"/>
                </a:rPr>
                <a:t>各种互联网信息和服务</a:t>
              </a:r>
            </a:p>
          </p:txBody>
        </p:sp>
      </p:grpSp>
      <p:sp>
        <p:nvSpPr>
          <p:cNvPr id="127" name="圆角矩形标注 126"/>
          <p:cNvSpPr/>
          <p:nvPr/>
        </p:nvSpPr>
        <p:spPr bwMode="auto">
          <a:xfrm>
            <a:off x="3143250" y="6072188"/>
            <a:ext cx="2071688" cy="500062"/>
          </a:xfrm>
          <a:prstGeom prst="wedgeRoundRectCallout">
            <a:avLst>
              <a:gd name="adj1" fmla="val 40280"/>
              <a:gd name="adj2" fmla="val -125684"/>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lstStyle/>
          <a:p>
            <a:pPr algn="ctr" eaLnBrk="0" fontAlgn="auto" hangingPunct="0">
              <a:spcBef>
                <a:spcPts val="0"/>
              </a:spcBef>
              <a:spcAft>
                <a:spcPts val="0"/>
              </a:spcAft>
              <a:defRPr/>
            </a:pPr>
            <a:r>
              <a:rPr lang="zh-CN" altLang="en-US" sz="2000" b="1" dirty="0">
                <a:solidFill>
                  <a:schemeClr val="tx1"/>
                </a:solidFill>
              </a:rPr>
              <a:t>信息访问有障碍</a:t>
            </a:r>
          </a:p>
        </p:txBody>
      </p:sp>
      <p:sp>
        <p:nvSpPr>
          <p:cNvPr id="3" name="TextBox 2"/>
          <p:cNvSpPr txBox="1"/>
          <p:nvPr/>
        </p:nvSpPr>
        <p:spPr>
          <a:xfrm>
            <a:off x="395536" y="2780928"/>
            <a:ext cx="8352928" cy="2062103"/>
          </a:xfrm>
          <a:prstGeom prst="rect">
            <a:avLst/>
          </a:prstGeom>
          <a:blipFill>
            <a:blip r:embed="rId3"/>
            <a:tile tx="0" ty="0" sx="100000" sy="100000" flip="none" algn="tl"/>
          </a:blipFill>
        </p:spPr>
        <p:txBody>
          <a:bodyPr wrap="square" rtlCol="0">
            <a:spAutoFit/>
          </a:bodyPr>
          <a:lstStyle/>
          <a:p>
            <a:pPr algn="ctr"/>
            <a:endParaRPr lang="en-US" altLang="zh-CN" sz="2000" b="1" dirty="0">
              <a:latin typeface="华文中宋" panose="02010600040101010101" pitchFamily="2" charset="-122"/>
              <a:ea typeface="华文中宋" panose="02010600040101010101" pitchFamily="2" charset="-122"/>
            </a:endParaRPr>
          </a:p>
          <a:p>
            <a:pPr algn="ctr"/>
            <a:r>
              <a:rPr lang="zh-CN" altLang="en-US" sz="4400" b="1" dirty="0">
                <a:latin typeface="华文中宋" panose="02010600040101010101" pitchFamily="2" charset="-122"/>
                <a:ea typeface="华文中宋" panose="02010600040101010101" pitchFamily="2" charset="-122"/>
              </a:rPr>
              <a:t>信息无障碍是互联网</a:t>
            </a:r>
            <a:r>
              <a:rPr lang="en-US" altLang="zh-CN" sz="4400" b="1" dirty="0">
                <a:latin typeface="华文中宋" panose="02010600040101010101" pitchFamily="2" charset="-122"/>
                <a:ea typeface="华文中宋" panose="02010600040101010101" pitchFamily="2" charset="-122"/>
              </a:rPr>
              <a:t>+</a:t>
            </a:r>
            <a:r>
              <a:rPr lang="zh-CN" altLang="en-US" sz="4400" b="1" dirty="0">
                <a:latin typeface="华文中宋" panose="02010600040101010101" pitchFamily="2" charset="-122"/>
                <a:ea typeface="华文中宋" panose="02010600040101010101" pitchFamily="2" charset="-122"/>
              </a:rPr>
              <a:t>时代残疾人与主流社会</a:t>
            </a:r>
            <a:r>
              <a:rPr lang="zh-CN" altLang="en-US" sz="4400" b="1">
                <a:latin typeface="华文中宋" panose="02010600040101010101" pitchFamily="2" charset="-122"/>
                <a:ea typeface="华文中宋" panose="02010600040101010101" pitchFamily="2" charset="-122"/>
              </a:rPr>
              <a:t>的</a:t>
            </a:r>
            <a:r>
              <a:rPr lang="zh-CN" altLang="en-US" sz="4400" b="1">
                <a:solidFill>
                  <a:srgbClr val="C00000"/>
                </a:solidFill>
                <a:latin typeface="华文中宋" panose="02010600040101010101" pitchFamily="2" charset="-122"/>
                <a:ea typeface="华文中宋" panose="02010600040101010101" pitchFamily="2" charset="-122"/>
              </a:rPr>
              <a:t>桥梁</a:t>
            </a:r>
            <a:endParaRPr lang="en-US" altLang="zh-CN" sz="4400" b="1" dirty="0">
              <a:latin typeface="华文中宋" panose="02010600040101010101" pitchFamily="2" charset="-122"/>
              <a:ea typeface="华文中宋" panose="02010600040101010101" pitchFamily="2" charset="-122"/>
            </a:endParaRPr>
          </a:p>
          <a:p>
            <a:pPr algn="ctr"/>
            <a:endParaRPr lang="zh-CN" altLang="en-US" sz="2000" b="1" dirty="0">
              <a:latin typeface="华文中宋" panose="02010600040101010101" pitchFamily="2" charset="-122"/>
              <a:ea typeface="华文中宋" panose="02010600040101010101" pitchFamily="2" charset="-122"/>
            </a:endParaRPr>
          </a:p>
        </p:txBody>
      </p:sp>
      <p:sp>
        <p:nvSpPr>
          <p:cNvPr id="130" name="灯片编号占位符 14"/>
          <p:cNvSpPr>
            <a:spLocks noGrp="1"/>
          </p:cNvSpPr>
          <p:nvPr>
            <p:ph type="sldNum" sz="quarter" idx="12"/>
          </p:nvPr>
        </p:nvSpPr>
        <p:spPr>
          <a:xfrm>
            <a:off x="7806836" y="6496407"/>
            <a:ext cx="1234480" cy="278535"/>
          </a:xfrm>
        </p:spPr>
        <p:txBody>
          <a:bodyPr/>
          <a:lstStyle/>
          <a:p>
            <a:fld id="{788FA335-329B-41FD-92D7-9C172DBE9265}" type="slidenum">
              <a:rPr lang="en-US" altLang="zh-CN" smtClean="0"/>
              <a:pPr/>
              <a:t>8</a:t>
            </a:fld>
            <a:endParaRPr lang="en-US" altLang="zh-CN" dirty="0"/>
          </a:p>
        </p:txBody>
      </p:sp>
    </p:spTree>
    <p:extLst>
      <p:ext uri="{BB962C8B-B14F-4D97-AF65-F5344CB8AC3E}">
        <p14:creationId xmlns:p14="http://schemas.microsoft.com/office/powerpoint/2010/main" val="284332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0" presetClass="path" presetSubtype="0" accel="50000" decel="50000" fill="hold" grpId="1" nodeType="withEffect">
                                  <p:stCondLst>
                                    <p:cond delay="0"/>
                                  </p:stCondLst>
                                  <p:childTnLst>
                                    <p:animMotion origin="layout" path="M 0.67049 -0.35925 L -2.5E-6 3.91395E-6 " pathEditMode="relative" rAng="0" ptsTypes="AA">
                                      <p:cBhvr>
                                        <p:cTn id="11" dur="2000" fill="hold"/>
                                        <p:tgtEl>
                                          <p:spTgt spid="36"/>
                                        </p:tgtEl>
                                        <p:attrNameLst>
                                          <p:attrName>ppt_x</p:attrName>
                                          <p:attrName>ppt_y</p:attrName>
                                        </p:attrNameLst>
                                      </p:cBhvr>
                                      <p:rCtr x="-33500" y="180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0" presetClass="path" presetSubtype="0" accel="50000" decel="50000" fill="hold" grpId="1" nodeType="withEffect">
                                  <p:stCondLst>
                                    <p:cond delay="0"/>
                                  </p:stCondLst>
                                  <p:childTnLst>
                                    <p:animMotion origin="layout" path="M -0.51181 -0.32546 L 5.55556E-7 -4.07407E-6 " pathEditMode="relative" rAng="0" ptsTypes="AA">
                                      <p:cBhvr>
                                        <p:cTn id="20" dur="2000" fill="hold"/>
                                        <p:tgtEl>
                                          <p:spTgt spid="37"/>
                                        </p:tgtEl>
                                        <p:attrNameLst>
                                          <p:attrName>ppt_x</p:attrName>
                                          <p:attrName>ppt_y</p:attrName>
                                        </p:attrNameLst>
                                      </p:cBhvr>
                                      <p:rCtr x="25600" y="16300"/>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outVertical)">
                                      <p:cBhvr>
                                        <p:cTn id="25" dur="500"/>
                                        <p:tgtEl>
                                          <p:spTgt spid="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xit" presetSubtype="0" fill="hold" grpId="1" nodeType="clickEffect">
                                  <p:stCondLst>
                                    <p:cond delay="0"/>
                                  </p:stCondLst>
                                  <p:childTnLst>
                                    <p:anim calcmode="lin" valueType="num">
                                      <p:cBhvr>
                                        <p:cTn id="29" dur="500"/>
                                        <p:tgtEl>
                                          <p:spTgt spid="38"/>
                                        </p:tgtEl>
                                        <p:attrNameLst>
                                          <p:attrName>ppt_w</p:attrName>
                                        </p:attrNameLst>
                                      </p:cBhvr>
                                      <p:tavLst>
                                        <p:tav tm="0">
                                          <p:val>
                                            <p:strVal val="ppt_w"/>
                                          </p:val>
                                        </p:tav>
                                        <p:tav tm="100000">
                                          <p:val>
                                            <p:fltVal val="0"/>
                                          </p:val>
                                        </p:tav>
                                      </p:tavLst>
                                    </p:anim>
                                    <p:anim calcmode="lin" valueType="num">
                                      <p:cBhvr>
                                        <p:cTn id="30" dur="500"/>
                                        <p:tgtEl>
                                          <p:spTgt spid="38"/>
                                        </p:tgtEl>
                                        <p:attrNameLst>
                                          <p:attrName>ppt_h</p:attrName>
                                        </p:attrNameLst>
                                      </p:cBhvr>
                                      <p:tavLst>
                                        <p:tav tm="0">
                                          <p:val>
                                            <p:strVal val="ppt_h"/>
                                          </p:val>
                                        </p:tav>
                                        <p:tav tm="100000">
                                          <p:val>
                                            <p:fltVal val="0"/>
                                          </p:val>
                                        </p:tav>
                                      </p:tavLst>
                                    </p:anim>
                                    <p:animEffect transition="out" filter="fade">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par>
                                <p:cTn id="33" presetID="53" presetClass="exit" presetSubtype="0" fill="hold" grpId="2" nodeType="withEffect">
                                  <p:stCondLst>
                                    <p:cond delay="0"/>
                                  </p:stCondLst>
                                  <p:childTnLst>
                                    <p:anim calcmode="lin" valueType="num">
                                      <p:cBhvr>
                                        <p:cTn id="34" dur="500"/>
                                        <p:tgtEl>
                                          <p:spTgt spid="36"/>
                                        </p:tgtEl>
                                        <p:attrNameLst>
                                          <p:attrName>ppt_w</p:attrName>
                                        </p:attrNameLst>
                                      </p:cBhvr>
                                      <p:tavLst>
                                        <p:tav tm="0">
                                          <p:val>
                                            <p:strVal val="ppt_w"/>
                                          </p:val>
                                        </p:tav>
                                        <p:tav tm="100000">
                                          <p:val>
                                            <p:fltVal val="0"/>
                                          </p:val>
                                        </p:tav>
                                      </p:tavLst>
                                    </p:anim>
                                    <p:anim calcmode="lin" valueType="num">
                                      <p:cBhvr>
                                        <p:cTn id="35" dur="500"/>
                                        <p:tgtEl>
                                          <p:spTgt spid="36"/>
                                        </p:tgtEl>
                                        <p:attrNameLst>
                                          <p:attrName>ppt_h</p:attrName>
                                        </p:attrNameLst>
                                      </p:cBhvr>
                                      <p:tavLst>
                                        <p:tav tm="0">
                                          <p:val>
                                            <p:strVal val="ppt_h"/>
                                          </p:val>
                                        </p:tav>
                                        <p:tav tm="100000">
                                          <p:val>
                                            <p:fltVal val="0"/>
                                          </p:val>
                                        </p:tav>
                                      </p:tavLst>
                                    </p:anim>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53" presetClass="exit" presetSubtype="0" fill="hold" grpId="2" nodeType="with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par>
                          <p:cTn id="43" fill="hold" nodeType="afterGroup">
                            <p:stCondLst>
                              <p:cond delay="500"/>
                            </p:stCondLst>
                            <p:childTnLst>
                              <p:par>
                                <p:cTn id="44" presetID="12" presetClass="entr" presetSubtype="8" fill="hold" grpId="1"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slide(fromLeft)">
                                      <p:cBhvr>
                                        <p:cTn id="46" dur="500"/>
                                        <p:tgtEl>
                                          <p:spTgt spid="39"/>
                                        </p:tgtEl>
                                      </p:cBhvr>
                                    </p:animEffect>
                                  </p:childTnLst>
                                </p:cTn>
                              </p:par>
                              <p:par>
                                <p:cTn id="47" presetID="53"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animEffect transition="in" filter="fade">
                                      <p:cBhvr>
                                        <p:cTn id="51" dur="500"/>
                                        <p:tgtEl>
                                          <p:spTgt spid="49"/>
                                        </p:tgtEl>
                                      </p:cBhvr>
                                    </p:animEffect>
                                  </p:childTnLst>
                                </p:cTn>
                              </p:par>
                              <p:par>
                                <p:cTn id="52" presetID="53" presetClass="exit" presetSubtype="0" fill="hold" nodeType="withEffect">
                                  <p:stCondLst>
                                    <p:cond delay="0"/>
                                  </p:stCondLst>
                                  <p:childTnLst>
                                    <p:anim calcmode="lin" valueType="num">
                                      <p:cBhvr>
                                        <p:cTn id="53" dur="500"/>
                                        <p:tgtEl>
                                          <p:spTgt spid="49"/>
                                        </p:tgtEl>
                                        <p:attrNameLst>
                                          <p:attrName>ppt_w</p:attrName>
                                        </p:attrNameLst>
                                      </p:cBhvr>
                                      <p:tavLst>
                                        <p:tav tm="0">
                                          <p:val>
                                            <p:strVal val="ppt_w"/>
                                          </p:val>
                                        </p:tav>
                                        <p:tav tm="100000">
                                          <p:val>
                                            <p:fltVal val="0"/>
                                          </p:val>
                                        </p:tav>
                                      </p:tavLst>
                                    </p:anim>
                                    <p:anim calcmode="lin" valueType="num">
                                      <p:cBhvr>
                                        <p:cTn id="54" dur="500"/>
                                        <p:tgtEl>
                                          <p:spTgt spid="49"/>
                                        </p:tgtEl>
                                        <p:attrNameLst>
                                          <p:attrName>ppt_h</p:attrName>
                                        </p:attrNameLst>
                                      </p:cBhvr>
                                      <p:tavLst>
                                        <p:tav tm="0">
                                          <p:val>
                                            <p:strVal val="ppt_h"/>
                                          </p:val>
                                        </p:tav>
                                        <p:tav tm="100000">
                                          <p:val>
                                            <p:fltVal val="0"/>
                                          </p:val>
                                        </p:tav>
                                      </p:tavLst>
                                    </p:anim>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53"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500" fill="hold"/>
                                        <p:tgtEl>
                                          <p:spTgt spid="53"/>
                                        </p:tgtEl>
                                        <p:attrNameLst>
                                          <p:attrName>ppt_w</p:attrName>
                                        </p:attrNameLst>
                                      </p:cBhvr>
                                      <p:tavLst>
                                        <p:tav tm="0">
                                          <p:val>
                                            <p:fltVal val="0"/>
                                          </p:val>
                                        </p:tav>
                                        <p:tav tm="100000">
                                          <p:val>
                                            <p:strVal val="#ppt_w"/>
                                          </p:val>
                                        </p:tav>
                                      </p:tavLst>
                                    </p:anim>
                                    <p:anim calcmode="lin" valueType="num">
                                      <p:cBhvr>
                                        <p:cTn id="60" dur="500" fill="hold"/>
                                        <p:tgtEl>
                                          <p:spTgt spid="53"/>
                                        </p:tgtEl>
                                        <p:attrNameLst>
                                          <p:attrName>ppt_h</p:attrName>
                                        </p:attrNameLst>
                                      </p:cBhvr>
                                      <p:tavLst>
                                        <p:tav tm="0">
                                          <p:val>
                                            <p:fltVal val="0"/>
                                          </p:val>
                                        </p:tav>
                                        <p:tav tm="100000">
                                          <p:val>
                                            <p:strVal val="#ppt_h"/>
                                          </p:val>
                                        </p:tav>
                                      </p:tavLst>
                                    </p:anim>
                                    <p:animEffect transition="in" filter="fade">
                                      <p:cBhvr>
                                        <p:cTn id="61" dur="500"/>
                                        <p:tgtEl>
                                          <p:spTgt spid="53"/>
                                        </p:tgtEl>
                                      </p:cBhvr>
                                    </p:animEffect>
                                  </p:childTnLst>
                                </p:cTn>
                              </p:par>
                              <p:par>
                                <p:cTn id="62" presetID="53" presetClass="exit" presetSubtype="0" fill="hold" nodeType="withEffect">
                                  <p:stCondLst>
                                    <p:cond delay="0"/>
                                  </p:stCondLst>
                                  <p:childTnLst>
                                    <p:anim calcmode="lin" valueType="num">
                                      <p:cBhvr>
                                        <p:cTn id="63" dur="500"/>
                                        <p:tgtEl>
                                          <p:spTgt spid="53"/>
                                        </p:tgtEl>
                                        <p:attrNameLst>
                                          <p:attrName>ppt_w</p:attrName>
                                        </p:attrNameLst>
                                      </p:cBhvr>
                                      <p:tavLst>
                                        <p:tav tm="0">
                                          <p:val>
                                            <p:strVal val="ppt_w"/>
                                          </p:val>
                                        </p:tav>
                                        <p:tav tm="100000">
                                          <p:val>
                                            <p:fltVal val="0"/>
                                          </p:val>
                                        </p:tav>
                                      </p:tavLst>
                                    </p:anim>
                                    <p:anim calcmode="lin" valueType="num">
                                      <p:cBhvr>
                                        <p:cTn id="64" dur="500"/>
                                        <p:tgtEl>
                                          <p:spTgt spid="53"/>
                                        </p:tgtEl>
                                        <p:attrNameLst>
                                          <p:attrName>ppt_h</p:attrName>
                                        </p:attrNameLst>
                                      </p:cBhvr>
                                      <p:tavLst>
                                        <p:tav tm="0">
                                          <p:val>
                                            <p:strVal val="ppt_h"/>
                                          </p:val>
                                        </p:tav>
                                        <p:tav tm="100000">
                                          <p:val>
                                            <p:fltVal val="0"/>
                                          </p:val>
                                        </p:tav>
                                      </p:tavLst>
                                    </p:anim>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par>
                                <p:cTn id="67" presetID="53"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500" fill="hold"/>
                                        <p:tgtEl>
                                          <p:spTgt spid="57"/>
                                        </p:tgtEl>
                                        <p:attrNameLst>
                                          <p:attrName>ppt_w</p:attrName>
                                        </p:attrNameLst>
                                      </p:cBhvr>
                                      <p:tavLst>
                                        <p:tav tm="0">
                                          <p:val>
                                            <p:fltVal val="0"/>
                                          </p:val>
                                        </p:tav>
                                        <p:tav tm="100000">
                                          <p:val>
                                            <p:strVal val="#ppt_w"/>
                                          </p:val>
                                        </p:tav>
                                      </p:tavLst>
                                    </p:anim>
                                    <p:anim calcmode="lin" valueType="num">
                                      <p:cBhvr>
                                        <p:cTn id="70" dur="500" fill="hold"/>
                                        <p:tgtEl>
                                          <p:spTgt spid="57"/>
                                        </p:tgtEl>
                                        <p:attrNameLst>
                                          <p:attrName>ppt_h</p:attrName>
                                        </p:attrNameLst>
                                      </p:cBhvr>
                                      <p:tavLst>
                                        <p:tav tm="0">
                                          <p:val>
                                            <p:fltVal val="0"/>
                                          </p:val>
                                        </p:tav>
                                        <p:tav tm="100000">
                                          <p:val>
                                            <p:strVal val="#ppt_h"/>
                                          </p:val>
                                        </p:tav>
                                      </p:tavLst>
                                    </p:anim>
                                    <p:animEffect transition="in" filter="fade">
                                      <p:cBhvr>
                                        <p:cTn id="71" dur="500"/>
                                        <p:tgtEl>
                                          <p:spTgt spid="57"/>
                                        </p:tgtEl>
                                      </p:cBhvr>
                                    </p:animEffect>
                                  </p:childTnLst>
                                </p:cTn>
                              </p:par>
                              <p:par>
                                <p:cTn id="72" presetID="53" presetClass="exit" presetSubtype="0" fill="hold" nodeType="withEffect">
                                  <p:stCondLst>
                                    <p:cond delay="0"/>
                                  </p:stCondLst>
                                  <p:childTnLst>
                                    <p:anim calcmode="lin" valueType="num">
                                      <p:cBhvr>
                                        <p:cTn id="73" dur="500"/>
                                        <p:tgtEl>
                                          <p:spTgt spid="57"/>
                                        </p:tgtEl>
                                        <p:attrNameLst>
                                          <p:attrName>ppt_w</p:attrName>
                                        </p:attrNameLst>
                                      </p:cBhvr>
                                      <p:tavLst>
                                        <p:tav tm="0">
                                          <p:val>
                                            <p:strVal val="ppt_w"/>
                                          </p:val>
                                        </p:tav>
                                        <p:tav tm="100000">
                                          <p:val>
                                            <p:fltVal val="0"/>
                                          </p:val>
                                        </p:tav>
                                      </p:tavLst>
                                    </p:anim>
                                    <p:anim calcmode="lin" valueType="num">
                                      <p:cBhvr>
                                        <p:cTn id="74" dur="500"/>
                                        <p:tgtEl>
                                          <p:spTgt spid="57"/>
                                        </p:tgtEl>
                                        <p:attrNameLst>
                                          <p:attrName>ppt_h</p:attrName>
                                        </p:attrNameLst>
                                      </p:cBhvr>
                                      <p:tavLst>
                                        <p:tav tm="0">
                                          <p:val>
                                            <p:strVal val="ppt_h"/>
                                          </p:val>
                                        </p:tav>
                                        <p:tav tm="100000">
                                          <p:val>
                                            <p:fltVal val="0"/>
                                          </p:val>
                                        </p:tav>
                                      </p:tavLst>
                                    </p:anim>
                                    <p:animEffect transition="out" filter="fade">
                                      <p:cBhvr>
                                        <p:cTn id="75" dur="500"/>
                                        <p:tgtEl>
                                          <p:spTgt spid="57"/>
                                        </p:tgtEl>
                                      </p:cBhvr>
                                    </p:animEffect>
                                    <p:set>
                                      <p:cBhvr>
                                        <p:cTn id="76" dur="1" fill="hold">
                                          <p:stCondLst>
                                            <p:cond delay="499"/>
                                          </p:stCondLst>
                                        </p:cTn>
                                        <p:tgtEl>
                                          <p:spTgt spid="57"/>
                                        </p:tgtEl>
                                        <p:attrNameLst>
                                          <p:attrName>style.visibility</p:attrName>
                                        </p:attrNameLst>
                                      </p:cBhvr>
                                      <p:to>
                                        <p:strVal val="hidden"/>
                                      </p:to>
                                    </p:set>
                                  </p:childTnLst>
                                </p:cTn>
                              </p:par>
                            </p:childTnLst>
                          </p:cTn>
                        </p:par>
                        <p:par>
                          <p:cTn id="77" fill="hold" nodeType="afterGroup">
                            <p:stCondLst>
                              <p:cond delay="1000"/>
                            </p:stCondLst>
                            <p:childTnLst>
                              <p:par>
                                <p:cTn id="78" presetID="53" presetClass="entr" presetSubtype="0" fill="hold" nodeType="after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500" fill="hold"/>
                                        <p:tgtEl>
                                          <p:spTgt spid="49"/>
                                        </p:tgtEl>
                                        <p:attrNameLst>
                                          <p:attrName>ppt_w</p:attrName>
                                        </p:attrNameLst>
                                      </p:cBhvr>
                                      <p:tavLst>
                                        <p:tav tm="0">
                                          <p:val>
                                            <p:fltVal val="0"/>
                                          </p:val>
                                        </p:tav>
                                        <p:tav tm="100000">
                                          <p:val>
                                            <p:strVal val="#ppt_w"/>
                                          </p:val>
                                        </p:tav>
                                      </p:tavLst>
                                    </p:anim>
                                    <p:anim calcmode="lin" valueType="num">
                                      <p:cBhvr>
                                        <p:cTn id="81" dur="500" fill="hold"/>
                                        <p:tgtEl>
                                          <p:spTgt spid="49"/>
                                        </p:tgtEl>
                                        <p:attrNameLst>
                                          <p:attrName>ppt_h</p:attrName>
                                        </p:attrNameLst>
                                      </p:cBhvr>
                                      <p:tavLst>
                                        <p:tav tm="0">
                                          <p:val>
                                            <p:fltVal val="0"/>
                                          </p:val>
                                        </p:tav>
                                        <p:tav tm="100000">
                                          <p:val>
                                            <p:strVal val="#ppt_h"/>
                                          </p:val>
                                        </p:tav>
                                      </p:tavLst>
                                    </p:anim>
                                    <p:animEffect transition="in" filter="fade">
                                      <p:cBhvr>
                                        <p:cTn id="82" dur="500"/>
                                        <p:tgtEl>
                                          <p:spTgt spid="49"/>
                                        </p:tgtEl>
                                      </p:cBhvr>
                                    </p:animEffect>
                                  </p:childTnLst>
                                </p:cTn>
                              </p:par>
                              <p:par>
                                <p:cTn id="83" presetID="53"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500" fill="hold"/>
                                        <p:tgtEl>
                                          <p:spTgt spid="40"/>
                                        </p:tgtEl>
                                        <p:attrNameLst>
                                          <p:attrName>ppt_w</p:attrName>
                                        </p:attrNameLst>
                                      </p:cBhvr>
                                      <p:tavLst>
                                        <p:tav tm="0">
                                          <p:val>
                                            <p:fltVal val="0"/>
                                          </p:val>
                                        </p:tav>
                                        <p:tav tm="100000">
                                          <p:val>
                                            <p:strVal val="#ppt_w"/>
                                          </p:val>
                                        </p:tav>
                                      </p:tavLst>
                                    </p:anim>
                                    <p:anim calcmode="lin" valueType="num">
                                      <p:cBhvr>
                                        <p:cTn id="86" dur="500" fill="hold"/>
                                        <p:tgtEl>
                                          <p:spTgt spid="40"/>
                                        </p:tgtEl>
                                        <p:attrNameLst>
                                          <p:attrName>ppt_h</p:attrName>
                                        </p:attrNameLst>
                                      </p:cBhvr>
                                      <p:tavLst>
                                        <p:tav tm="0">
                                          <p:val>
                                            <p:fltVal val="0"/>
                                          </p:val>
                                        </p:tav>
                                        <p:tav tm="100000">
                                          <p:val>
                                            <p:strVal val="#ppt_h"/>
                                          </p:val>
                                        </p:tav>
                                      </p:tavLst>
                                    </p:anim>
                                    <p:animEffect transition="in" filter="fade">
                                      <p:cBhvr>
                                        <p:cTn id="87" dur="500"/>
                                        <p:tgtEl>
                                          <p:spTgt spid="40"/>
                                        </p:tgtEl>
                                      </p:cBhvr>
                                    </p:animEffect>
                                  </p:childTnLst>
                                </p:cTn>
                              </p:par>
                              <p:par>
                                <p:cTn id="88" presetID="53" presetClass="entr" presetSubtype="0" fill="hold" nodeType="withEffect">
                                  <p:stCondLst>
                                    <p:cond delay="0"/>
                                  </p:stCondLst>
                                  <p:childTnLst>
                                    <p:set>
                                      <p:cBhvr>
                                        <p:cTn id="89" dur="1" fill="hold">
                                          <p:stCondLst>
                                            <p:cond delay="0"/>
                                          </p:stCondLst>
                                        </p:cTn>
                                        <p:tgtEl>
                                          <p:spTgt spid="57"/>
                                        </p:tgtEl>
                                        <p:attrNameLst>
                                          <p:attrName>style.visibility</p:attrName>
                                        </p:attrNameLst>
                                      </p:cBhvr>
                                      <p:to>
                                        <p:strVal val="visible"/>
                                      </p:to>
                                    </p:set>
                                    <p:anim calcmode="lin" valueType="num">
                                      <p:cBhvr>
                                        <p:cTn id="90" dur="500" fill="hold"/>
                                        <p:tgtEl>
                                          <p:spTgt spid="57"/>
                                        </p:tgtEl>
                                        <p:attrNameLst>
                                          <p:attrName>ppt_w</p:attrName>
                                        </p:attrNameLst>
                                      </p:cBhvr>
                                      <p:tavLst>
                                        <p:tav tm="0">
                                          <p:val>
                                            <p:fltVal val="0"/>
                                          </p:val>
                                        </p:tav>
                                        <p:tav tm="100000">
                                          <p:val>
                                            <p:strVal val="#ppt_w"/>
                                          </p:val>
                                        </p:tav>
                                      </p:tavLst>
                                    </p:anim>
                                    <p:anim calcmode="lin" valueType="num">
                                      <p:cBhvr>
                                        <p:cTn id="91" dur="500" fill="hold"/>
                                        <p:tgtEl>
                                          <p:spTgt spid="57"/>
                                        </p:tgtEl>
                                        <p:attrNameLst>
                                          <p:attrName>ppt_h</p:attrName>
                                        </p:attrNameLst>
                                      </p:cBhvr>
                                      <p:tavLst>
                                        <p:tav tm="0">
                                          <p:val>
                                            <p:fltVal val="0"/>
                                          </p:val>
                                        </p:tav>
                                        <p:tav tm="100000">
                                          <p:val>
                                            <p:strVal val="#ppt_h"/>
                                          </p:val>
                                        </p:tav>
                                      </p:tavLst>
                                    </p:anim>
                                    <p:animEffect transition="in" filter="fade">
                                      <p:cBhvr>
                                        <p:cTn id="92" dur="500"/>
                                        <p:tgtEl>
                                          <p:spTgt spid="57"/>
                                        </p:tgtEl>
                                      </p:cBhvr>
                                    </p:animEffect>
                                  </p:childTnLst>
                                </p:cTn>
                              </p:par>
                              <p:par>
                                <p:cTn id="93" presetID="53"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500" fill="hold"/>
                                        <p:tgtEl>
                                          <p:spTgt spid="43"/>
                                        </p:tgtEl>
                                        <p:attrNameLst>
                                          <p:attrName>ppt_w</p:attrName>
                                        </p:attrNameLst>
                                      </p:cBhvr>
                                      <p:tavLst>
                                        <p:tav tm="0">
                                          <p:val>
                                            <p:fltVal val="0"/>
                                          </p:val>
                                        </p:tav>
                                        <p:tav tm="100000">
                                          <p:val>
                                            <p:strVal val="#ppt_w"/>
                                          </p:val>
                                        </p:tav>
                                      </p:tavLst>
                                    </p:anim>
                                    <p:anim calcmode="lin" valueType="num">
                                      <p:cBhvr>
                                        <p:cTn id="96" dur="500" fill="hold"/>
                                        <p:tgtEl>
                                          <p:spTgt spid="43"/>
                                        </p:tgtEl>
                                        <p:attrNameLst>
                                          <p:attrName>ppt_h</p:attrName>
                                        </p:attrNameLst>
                                      </p:cBhvr>
                                      <p:tavLst>
                                        <p:tav tm="0">
                                          <p:val>
                                            <p:fltVal val="0"/>
                                          </p:val>
                                        </p:tav>
                                        <p:tav tm="100000">
                                          <p:val>
                                            <p:strVal val="#ppt_h"/>
                                          </p:val>
                                        </p:tav>
                                      </p:tavLst>
                                    </p:anim>
                                    <p:animEffect transition="in" filter="fade">
                                      <p:cBhvr>
                                        <p:cTn id="97" dur="500"/>
                                        <p:tgtEl>
                                          <p:spTgt spid="43"/>
                                        </p:tgtEl>
                                      </p:cBhvr>
                                    </p:animEffect>
                                  </p:childTnLst>
                                </p:cTn>
                              </p:par>
                              <p:par>
                                <p:cTn id="98" presetID="53" presetClass="entr" presetSubtype="0" fill="hold" nodeType="withEffect">
                                  <p:stCondLst>
                                    <p:cond delay="0"/>
                                  </p:stCondLst>
                                  <p:childTnLst>
                                    <p:set>
                                      <p:cBhvr>
                                        <p:cTn id="99" dur="1" fill="hold">
                                          <p:stCondLst>
                                            <p:cond delay="0"/>
                                          </p:stCondLst>
                                        </p:cTn>
                                        <p:tgtEl>
                                          <p:spTgt spid="53"/>
                                        </p:tgtEl>
                                        <p:attrNameLst>
                                          <p:attrName>style.visibility</p:attrName>
                                        </p:attrNameLst>
                                      </p:cBhvr>
                                      <p:to>
                                        <p:strVal val="visible"/>
                                      </p:to>
                                    </p:set>
                                    <p:anim calcmode="lin" valueType="num">
                                      <p:cBhvr>
                                        <p:cTn id="100" dur="500" fill="hold"/>
                                        <p:tgtEl>
                                          <p:spTgt spid="53"/>
                                        </p:tgtEl>
                                        <p:attrNameLst>
                                          <p:attrName>ppt_w</p:attrName>
                                        </p:attrNameLst>
                                      </p:cBhvr>
                                      <p:tavLst>
                                        <p:tav tm="0">
                                          <p:val>
                                            <p:fltVal val="0"/>
                                          </p:val>
                                        </p:tav>
                                        <p:tav tm="100000">
                                          <p:val>
                                            <p:strVal val="#ppt_w"/>
                                          </p:val>
                                        </p:tav>
                                      </p:tavLst>
                                    </p:anim>
                                    <p:anim calcmode="lin" valueType="num">
                                      <p:cBhvr>
                                        <p:cTn id="101" dur="500" fill="hold"/>
                                        <p:tgtEl>
                                          <p:spTgt spid="53"/>
                                        </p:tgtEl>
                                        <p:attrNameLst>
                                          <p:attrName>ppt_h</p:attrName>
                                        </p:attrNameLst>
                                      </p:cBhvr>
                                      <p:tavLst>
                                        <p:tav tm="0">
                                          <p:val>
                                            <p:fltVal val="0"/>
                                          </p:val>
                                        </p:tav>
                                        <p:tav tm="100000">
                                          <p:val>
                                            <p:strVal val="#ppt_h"/>
                                          </p:val>
                                        </p:tav>
                                      </p:tavLst>
                                    </p:anim>
                                    <p:animEffect transition="in" filter="fade">
                                      <p:cBhvr>
                                        <p:cTn id="102" dur="500"/>
                                        <p:tgtEl>
                                          <p:spTgt spid="53"/>
                                        </p:tgtEl>
                                      </p:cBhvr>
                                    </p:animEffect>
                                  </p:childTnLst>
                                </p:cTn>
                              </p:par>
                              <p:par>
                                <p:cTn id="103" presetID="53" presetClass="entr" presetSubtype="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p:cTn id="105" dur="500" fill="hold"/>
                                        <p:tgtEl>
                                          <p:spTgt spid="46"/>
                                        </p:tgtEl>
                                        <p:attrNameLst>
                                          <p:attrName>ppt_w</p:attrName>
                                        </p:attrNameLst>
                                      </p:cBhvr>
                                      <p:tavLst>
                                        <p:tav tm="0">
                                          <p:val>
                                            <p:fltVal val="0"/>
                                          </p:val>
                                        </p:tav>
                                        <p:tav tm="100000">
                                          <p:val>
                                            <p:strVal val="#ppt_w"/>
                                          </p:val>
                                        </p:tav>
                                      </p:tavLst>
                                    </p:anim>
                                    <p:anim calcmode="lin" valueType="num">
                                      <p:cBhvr>
                                        <p:cTn id="106" dur="500" fill="hold"/>
                                        <p:tgtEl>
                                          <p:spTgt spid="46"/>
                                        </p:tgtEl>
                                        <p:attrNameLst>
                                          <p:attrName>ppt_h</p:attrName>
                                        </p:attrNameLst>
                                      </p:cBhvr>
                                      <p:tavLst>
                                        <p:tav tm="0">
                                          <p:val>
                                            <p:fltVal val="0"/>
                                          </p:val>
                                        </p:tav>
                                        <p:tav tm="100000">
                                          <p:val>
                                            <p:strVal val="#ppt_h"/>
                                          </p:val>
                                        </p:tav>
                                      </p:tavLst>
                                    </p:anim>
                                    <p:animEffect transition="in" filter="fade">
                                      <p:cBhvr>
                                        <p:cTn id="107" dur="500"/>
                                        <p:tgtEl>
                                          <p:spTgt spid="4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0" presetClass="path" presetSubtype="0" accel="50000" decel="50000" fill="hold" grpId="0" nodeType="clickEffect">
                                  <p:stCondLst>
                                    <p:cond delay="0"/>
                                  </p:stCondLst>
                                  <p:childTnLst>
                                    <p:animMotion origin="layout" path="M 5.27778E-6 1.8737E-7 L 0.07883 1.8737E-7 " pathEditMode="relative" ptsTypes="AA">
                                      <p:cBhvr>
                                        <p:cTn id="111" dur="2000" fill="hold"/>
                                        <p:tgtEl>
                                          <p:spTgt spid="39"/>
                                        </p:tgtEl>
                                        <p:attrNameLst>
                                          <p:attrName>ppt_x</p:attrName>
                                          <p:attrName>ppt_y</p:attrName>
                                        </p:attrNameLst>
                                      </p:cBhvr>
                                    </p:animMotion>
                                  </p:childTnLst>
                                </p:cTn>
                              </p:par>
                              <p:par>
                                <p:cTn id="112" presetID="12" presetClass="entr" presetSubtype="2" fill="hold" nodeType="withEffect">
                                  <p:stCondLst>
                                    <p:cond delay="0"/>
                                  </p:stCondLst>
                                  <p:childTnLst>
                                    <p:set>
                                      <p:cBhvr>
                                        <p:cTn id="113" dur="1" fill="hold">
                                          <p:stCondLst>
                                            <p:cond delay="0"/>
                                          </p:stCondLst>
                                        </p:cTn>
                                        <p:tgtEl>
                                          <p:spTgt spid="2"/>
                                        </p:tgtEl>
                                        <p:attrNameLst>
                                          <p:attrName>style.visibility</p:attrName>
                                        </p:attrNameLst>
                                      </p:cBhvr>
                                      <p:to>
                                        <p:strVal val="visible"/>
                                      </p:to>
                                    </p:set>
                                    <p:anim calcmode="lin" valueType="num">
                                      <p:cBhvr additive="base">
                                        <p:cTn id="114" dur="500"/>
                                        <p:tgtEl>
                                          <p:spTgt spid="2"/>
                                        </p:tgtEl>
                                        <p:attrNameLst>
                                          <p:attrName>ppt_x</p:attrName>
                                        </p:attrNameLst>
                                      </p:cBhvr>
                                      <p:tavLst>
                                        <p:tav tm="0">
                                          <p:val>
                                            <p:strVal val="#ppt_x+#ppt_w*1.125000"/>
                                          </p:val>
                                        </p:tav>
                                        <p:tav tm="100000">
                                          <p:val>
                                            <p:strVal val="#ppt_x"/>
                                          </p:val>
                                        </p:tav>
                                      </p:tavLst>
                                    </p:anim>
                                    <p:animEffect transition="in" filter="wipe(left)">
                                      <p:cBhvr>
                                        <p:cTn id="115" dur="500"/>
                                        <p:tgtEl>
                                          <p:spTgt spid="2"/>
                                        </p:tgtEl>
                                      </p:cBhvr>
                                    </p:animEffect>
                                  </p:childTnLst>
                                </p:cTn>
                              </p:par>
                            </p:childTnLst>
                          </p:cTn>
                        </p:par>
                        <p:par>
                          <p:cTn id="116" fill="hold">
                            <p:stCondLst>
                              <p:cond delay="2000"/>
                            </p:stCondLst>
                            <p:childTnLst>
                              <p:par>
                                <p:cTn id="117" presetID="9" presetClass="entr" presetSubtype="0" fill="hold" nodeType="after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dissolve">
                                      <p:cBhvr>
                                        <p:cTn id="119" dur="500"/>
                                        <p:tgtEl>
                                          <p:spTgt spid="4"/>
                                        </p:tgtEl>
                                      </p:cBhvr>
                                    </p:animEffect>
                                  </p:childTnLst>
                                </p:cTn>
                              </p:par>
                            </p:childTnLst>
                          </p:cTn>
                        </p:par>
                        <p:par>
                          <p:cTn id="120" fill="hold" nodeType="afterGroup">
                            <p:stCondLst>
                              <p:cond delay="2500"/>
                            </p:stCondLst>
                            <p:childTnLst>
                              <p:par>
                                <p:cTn id="121" presetID="10" presetClass="exit" presetSubtype="0" fill="hold" grpId="2" nodeType="afterEffect">
                                  <p:stCondLst>
                                    <p:cond delay="0"/>
                                  </p:stCondLst>
                                  <p:childTnLst>
                                    <p:animEffect transition="out" filter="fade">
                                      <p:cBhvr>
                                        <p:cTn id="122" dur="2000"/>
                                        <p:tgtEl>
                                          <p:spTgt spid="39"/>
                                        </p:tgtEl>
                                      </p:cBhvr>
                                    </p:animEffect>
                                    <p:set>
                                      <p:cBhvr>
                                        <p:cTn id="123" dur="1" fill="hold">
                                          <p:stCondLst>
                                            <p:cond delay="1999"/>
                                          </p:stCondLst>
                                        </p:cTn>
                                        <p:tgtEl>
                                          <p:spTgt spid="39"/>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123"/>
                                        </p:tgtEl>
                                        <p:attrNameLst>
                                          <p:attrName>style.visibility</p:attrName>
                                        </p:attrNameLst>
                                      </p:cBhvr>
                                      <p:to>
                                        <p:strVal val="visible"/>
                                      </p:to>
                                    </p:set>
                                    <p:animEffect transition="in" filter="fade">
                                      <p:cBhvr>
                                        <p:cTn id="126" dur="2000"/>
                                        <p:tgtEl>
                                          <p:spTgt spid="123"/>
                                        </p:tgtEl>
                                      </p:cBhvr>
                                    </p:animEffect>
                                  </p:childTnLst>
                                </p:cTn>
                              </p:par>
                            </p:childTnLst>
                          </p:cTn>
                        </p:par>
                        <p:par>
                          <p:cTn id="127" fill="hold" nodeType="afterGroup">
                            <p:stCondLst>
                              <p:cond delay="4500"/>
                            </p:stCondLst>
                            <p:childTnLst>
                              <p:par>
                                <p:cTn id="128" presetID="9" presetClass="entr" presetSubtype="0" fill="hold" grpId="0" nodeType="afterEffect">
                                  <p:stCondLst>
                                    <p:cond delay="0"/>
                                  </p:stCondLst>
                                  <p:childTnLst>
                                    <p:set>
                                      <p:cBhvr>
                                        <p:cTn id="129" dur="1" fill="hold">
                                          <p:stCondLst>
                                            <p:cond delay="0"/>
                                          </p:stCondLst>
                                        </p:cTn>
                                        <p:tgtEl>
                                          <p:spTgt spid="127"/>
                                        </p:tgtEl>
                                        <p:attrNameLst>
                                          <p:attrName>style.visibility</p:attrName>
                                        </p:attrNameLst>
                                      </p:cBhvr>
                                      <p:to>
                                        <p:strVal val="visible"/>
                                      </p:to>
                                    </p:set>
                                    <p:animEffect transition="in" filter="dissolve">
                                      <p:cBhvr>
                                        <p:cTn id="130" dur="500"/>
                                        <p:tgtEl>
                                          <p:spTgt spid="127"/>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5" presetClass="exit" presetSubtype="10" fill="hold" nodeType="clickEffect">
                                  <p:stCondLst>
                                    <p:cond delay="0"/>
                                  </p:stCondLst>
                                  <p:childTnLst>
                                    <p:animEffect transition="out" filter="checkerboard(across)">
                                      <p:cBhvr>
                                        <p:cTn id="134" dur="500"/>
                                        <p:tgtEl>
                                          <p:spTgt spid="40"/>
                                        </p:tgtEl>
                                      </p:cBhvr>
                                    </p:animEffect>
                                    <p:set>
                                      <p:cBhvr>
                                        <p:cTn id="135" dur="1" fill="hold">
                                          <p:stCondLst>
                                            <p:cond delay="499"/>
                                          </p:stCondLst>
                                        </p:cTn>
                                        <p:tgtEl>
                                          <p:spTgt spid="40"/>
                                        </p:tgtEl>
                                        <p:attrNameLst>
                                          <p:attrName>style.visibility</p:attrName>
                                        </p:attrNameLst>
                                      </p:cBhvr>
                                      <p:to>
                                        <p:strVal val="hidden"/>
                                      </p:to>
                                    </p:set>
                                  </p:childTnLst>
                                </p:cTn>
                              </p:par>
                              <p:par>
                                <p:cTn id="136" presetID="5" presetClass="exit" presetSubtype="10" fill="hold" nodeType="withEffect">
                                  <p:stCondLst>
                                    <p:cond delay="0"/>
                                  </p:stCondLst>
                                  <p:childTnLst>
                                    <p:animEffect transition="out" filter="checkerboard(across)">
                                      <p:cBhvr>
                                        <p:cTn id="137" dur="500"/>
                                        <p:tgtEl>
                                          <p:spTgt spid="49"/>
                                        </p:tgtEl>
                                      </p:cBhvr>
                                    </p:animEffect>
                                    <p:set>
                                      <p:cBhvr>
                                        <p:cTn id="138" dur="1" fill="hold">
                                          <p:stCondLst>
                                            <p:cond delay="499"/>
                                          </p:stCondLst>
                                        </p:cTn>
                                        <p:tgtEl>
                                          <p:spTgt spid="49"/>
                                        </p:tgtEl>
                                        <p:attrNameLst>
                                          <p:attrName>style.visibility</p:attrName>
                                        </p:attrNameLst>
                                      </p:cBhvr>
                                      <p:to>
                                        <p:strVal val="hidden"/>
                                      </p:to>
                                    </p:set>
                                  </p:childTnLst>
                                </p:cTn>
                              </p:par>
                              <p:par>
                                <p:cTn id="139" presetID="5" presetClass="exit" presetSubtype="10" fill="hold" nodeType="withEffect">
                                  <p:stCondLst>
                                    <p:cond delay="0"/>
                                  </p:stCondLst>
                                  <p:childTnLst>
                                    <p:animEffect transition="out" filter="checkerboard(across)">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par>
                                <p:cTn id="142" presetID="5" presetClass="exit" presetSubtype="10" fill="hold" nodeType="withEffect">
                                  <p:stCondLst>
                                    <p:cond delay="0"/>
                                  </p:stCondLst>
                                  <p:childTnLst>
                                    <p:animEffect transition="out" filter="checkerboard(across)">
                                      <p:cBhvr>
                                        <p:cTn id="143" dur="500"/>
                                        <p:tgtEl>
                                          <p:spTgt spid="57"/>
                                        </p:tgtEl>
                                      </p:cBhvr>
                                    </p:animEffect>
                                    <p:set>
                                      <p:cBhvr>
                                        <p:cTn id="144" dur="1" fill="hold">
                                          <p:stCondLst>
                                            <p:cond delay="499"/>
                                          </p:stCondLst>
                                        </p:cTn>
                                        <p:tgtEl>
                                          <p:spTgt spid="57"/>
                                        </p:tgtEl>
                                        <p:attrNameLst>
                                          <p:attrName>style.visibility</p:attrName>
                                        </p:attrNameLst>
                                      </p:cBhvr>
                                      <p:to>
                                        <p:strVal val="hidden"/>
                                      </p:to>
                                    </p:set>
                                  </p:childTnLst>
                                </p:cTn>
                              </p:par>
                              <p:par>
                                <p:cTn id="145" presetID="5" presetClass="exit" presetSubtype="10" fill="hold" nodeType="withEffect">
                                  <p:stCondLst>
                                    <p:cond delay="0"/>
                                  </p:stCondLst>
                                  <p:childTnLst>
                                    <p:animEffect transition="out" filter="checkerboard(across)">
                                      <p:cBhvr>
                                        <p:cTn id="146" dur="500"/>
                                        <p:tgtEl>
                                          <p:spTgt spid="53"/>
                                        </p:tgtEl>
                                      </p:cBhvr>
                                    </p:animEffect>
                                    <p:set>
                                      <p:cBhvr>
                                        <p:cTn id="147" dur="1" fill="hold">
                                          <p:stCondLst>
                                            <p:cond delay="499"/>
                                          </p:stCondLst>
                                        </p:cTn>
                                        <p:tgtEl>
                                          <p:spTgt spid="53"/>
                                        </p:tgtEl>
                                        <p:attrNameLst>
                                          <p:attrName>style.visibility</p:attrName>
                                        </p:attrNameLst>
                                      </p:cBhvr>
                                      <p:to>
                                        <p:strVal val="hidden"/>
                                      </p:to>
                                    </p:set>
                                  </p:childTnLst>
                                </p:cTn>
                              </p:par>
                              <p:par>
                                <p:cTn id="148" presetID="5" presetClass="exit" presetSubtype="10" fill="hold" nodeType="withEffect">
                                  <p:stCondLst>
                                    <p:cond delay="0"/>
                                  </p:stCondLst>
                                  <p:childTnLst>
                                    <p:animEffect transition="out" filter="checkerboard(across)">
                                      <p:cBhvr>
                                        <p:cTn id="149" dur="500"/>
                                        <p:tgtEl>
                                          <p:spTgt spid="46"/>
                                        </p:tgtEl>
                                      </p:cBhvr>
                                    </p:animEffect>
                                    <p:set>
                                      <p:cBhvr>
                                        <p:cTn id="150" dur="1" fill="hold">
                                          <p:stCondLst>
                                            <p:cond delay="499"/>
                                          </p:stCondLst>
                                        </p:cTn>
                                        <p:tgtEl>
                                          <p:spTgt spid="46"/>
                                        </p:tgtEl>
                                        <p:attrNameLst>
                                          <p:attrName>style.visibility</p:attrName>
                                        </p:attrNameLst>
                                      </p:cBhvr>
                                      <p:to>
                                        <p:strVal val="hidden"/>
                                      </p:to>
                                    </p:set>
                                  </p:childTnLst>
                                </p:cTn>
                              </p:par>
                              <p:par>
                                <p:cTn id="151" presetID="5" presetClass="exit" presetSubtype="10" fill="hold" grpId="1" nodeType="withEffect">
                                  <p:stCondLst>
                                    <p:cond delay="0"/>
                                  </p:stCondLst>
                                  <p:childTnLst>
                                    <p:animEffect transition="out" filter="checkerboard(across)">
                                      <p:cBhvr>
                                        <p:cTn id="152" dur="500"/>
                                        <p:tgtEl>
                                          <p:spTgt spid="127"/>
                                        </p:tgtEl>
                                      </p:cBhvr>
                                    </p:animEffect>
                                    <p:set>
                                      <p:cBhvr>
                                        <p:cTn id="153" dur="1" fill="hold">
                                          <p:stCondLst>
                                            <p:cond delay="499"/>
                                          </p:stCondLst>
                                        </p:cTn>
                                        <p:tgtEl>
                                          <p:spTgt spid="127"/>
                                        </p:tgtEl>
                                        <p:attrNameLst>
                                          <p:attrName>style.visibility</p:attrName>
                                        </p:attrNameLst>
                                      </p:cBhvr>
                                      <p:to>
                                        <p:strVal val="hidden"/>
                                      </p:to>
                                    </p:set>
                                  </p:childTnLst>
                                </p:cTn>
                              </p:par>
                              <p:par>
                                <p:cTn id="154" presetID="5" presetClass="exit" presetSubtype="10" fill="hold" nodeType="withEffect">
                                  <p:stCondLst>
                                    <p:cond delay="0"/>
                                  </p:stCondLst>
                                  <p:childTnLst>
                                    <p:animEffect transition="out" filter="checkerboard(across)">
                                      <p:cBhvr>
                                        <p:cTn id="155" dur="500"/>
                                        <p:tgtEl>
                                          <p:spTgt spid="123"/>
                                        </p:tgtEl>
                                      </p:cBhvr>
                                    </p:animEffect>
                                    <p:set>
                                      <p:cBhvr>
                                        <p:cTn id="156" dur="1" fill="hold">
                                          <p:stCondLst>
                                            <p:cond delay="499"/>
                                          </p:stCondLst>
                                        </p:cTn>
                                        <p:tgtEl>
                                          <p:spTgt spid="123"/>
                                        </p:tgtEl>
                                        <p:attrNameLst>
                                          <p:attrName>style.visibility</p:attrName>
                                        </p:attrNameLst>
                                      </p:cBhvr>
                                      <p:to>
                                        <p:strVal val="hidden"/>
                                      </p:to>
                                    </p:set>
                                  </p:childTnLst>
                                </p:cTn>
                              </p:par>
                              <p:par>
                                <p:cTn id="157" presetID="5" presetClass="exit" presetSubtype="10" fill="hold" nodeType="withEffect">
                                  <p:stCondLst>
                                    <p:cond delay="0"/>
                                  </p:stCondLst>
                                  <p:childTnLst>
                                    <p:animEffect transition="out" filter="checkerboard(across)">
                                      <p:cBhvr>
                                        <p:cTn id="158" dur="500"/>
                                        <p:tgtEl>
                                          <p:spTgt spid="4"/>
                                        </p:tgtEl>
                                      </p:cBhvr>
                                    </p:animEffect>
                                    <p:set>
                                      <p:cBhvr>
                                        <p:cTn id="159" dur="1" fill="hold">
                                          <p:stCondLst>
                                            <p:cond delay="499"/>
                                          </p:stCondLst>
                                        </p:cTn>
                                        <p:tgtEl>
                                          <p:spTgt spid="4"/>
                                        </p:tgtEl>
                                        <p:attrNameLst>
                                          <p:attrName>style.visibility</p:attrName>
                                        </p:attrNameLst>
                                      </p:cBhvr>
                                      <p:to>
                                        <p:strVal val="hidden"/>
                                      </p:to>
                                    </p:set>
                                  </p:childTnLst>
                                </p:cTn>
                              </p:par>
                              <p:par>
                                <p:cTn id="160" presetID="22" presetClass="exit" presetSubtype="4" fill="hold" nodeType="withEffect">
                                  <p:stCondLst>
                                    <p:cond delay="0"/>
                                  </p:stCondLst>
                                  <p:childTnLst>
                                    <p:animEffect transition="out" filter="wipe(down)">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childTnLst>
                          </p:cTn>
                        </p:par>
                        <p:par>
                          <p:cTn id="163" fill="hold">
                            <p:stCondLst>
                              <p:cond delay="500"/>
                            </p:stCondLst>
                            <p:childTnLst>
                              <p:par>
                                <p:cTn id="164" presetID="22" presetClass="entr" presetSubtype="4" fill="hold" grpId="0" nodeType="afterEffect">
                                  <p:stCondLst>
                                    <p:cond delay="0"/>
                                  </p:stCondLst>
                                  <p:childTnLst>
                                    <p:set>
                                      <p:cBhvr>
                                        <p:cTn id="165" dur="1" fill="hold">
                                          <p:stCondLst>
                                            <p:cond delay="0"/>
                                          </p:stCondLst>
                                        </p:cTn>
                                        <p:tgtEl>
                                          <p:spTgt spid="3"/>
                                        </p:tgtEl>
                                        <p:attrNameLst>
                                          <p:attrName>style.visibility</p:attrName>
                                        </p:attrNameLst>
                                      </p:cBhvr>
                                      <p:to>
                                        <p:strVal val="visible"/>
                                      </p:to>
                                    </p:set>
                                    <p:animEffect transition="in" filter="wipe(down)">
                                      <p:cBhvr>
                                        <p:cTn id="1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7" grpId="0"/>
      <p:bldP spid="37" grpId="1"/>
      <p:bldP spid="37" grpId="2"/>
      <p:bldP spid="38" grpId="0" animBg="1"/>
      <p:bldP spid="38" grpId="1" animBg="1"/>
      <p:bldP spid="39" grpId="0" animBg="1"/>
      <p:bldP spid="39" grpId="1" animBg="1"/>
      <p:bldP spid="39" grpId="2" animBg="1"/>
      <p:bldP spid="127" grpId="0" animBg="1"/>
      <p:bldP spid="127" grpId="1"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latin typeface="微软雅黑" panose="020B0503020204020204" pitchFamily="34" charset="-122"/>
                <a:ea typeface="微软雅黑" panose="020B0503020204020204" pitchFamily="34" charset="-122"/>
              </a:rPr>
              <a:t>带来的新问题与挑战</a:t>
            </a:r>
          </a:p>
        </p:txBody>
      </p:sp>
      <p:sp>
        <p:nvSpPr>
          <p:cNvPr id="6" name="内容占位符 2"/>
          <p:cNvSpPr>
            <a:spLocks noGrp="1"/>
          </p:cNvSpPr>
          <p:nvPr>
            <p:ph idx="1"/>
          </p:nvPr>
        </p:nvSpPr>
        <p:spPr>
          <a:xfrm>
            <a:off x="457200" y="1556792"/>
            <a:ext cx="8229600" cy="2520280"/>
          </a:xfrm>
        </p:spPr>
        <p:txBody>
          <a:bodyPr/>
          <a:lstStyle/>
          <a:p>
            <a:pPr eaLnBrk="1" hangingPunct="1">
              <a:lnSpc>
                <a:spcPct val="120000"/>
              </a:lnSpc>
            </a:pPr>
            <a:r>
              <a:rPr lang="zh-CN" altLang="en-US" dirty="0">
                <a:latin typeface="Times New Roman" panose="02020603050405020304" pitchFamily="18" charset="0"/>
                <a:ea typeface="黑体" charset="0"/>
              </a:rPr>
              <a:t>在人类获取外界信息的过程中，视觉通道占</a:t>
            </a:r>
            <a:r>
              <a:rPr lang="en-US" altLang="zh-CN" dirty="0">
                <a:solidFill>
                  <a:srgbClr val="C00000"/>
                </a:solidFill>
                <a:latin typeface="Times New Roman" panose="02020603050405020304" pitchFamily="18" charset="0"/>
                <a:ea typeface="黑体" charset="0"/>
              </a:rPr>
              <a:t>80%</a:t>
            </a:r>
            <a:r>
              <a:rPr lang="zh-CN" altLang="en-US" dirty="0">
                <a:latin typeface="Times New Roman" panose="02020603050405020304" pitchFamily="18" charset="0"/>
                <a:ea typeface="黑体" charset="0"/>
              </a:rPr>
              <a:t>以上，听觉通道占</a:t>
            </a:r>
            <a:r>
              <a:rPr lang="en-US" altLang="zh-CN" dirty="0">
                <a:solidFill>
                  <a:srgbClr val="C00000"/>
                </a:solidFill>
                <a:latin typeface="Times New Roman" panose="02020603050405020304" pitchFamily="18" charset="0"/>
                <a:ea typeface="黑体" charset="0"/>
              </a:rPr>
              <a:t>10%</a:t>
            </a:r>
            <a:r>
              <a:rPr lang="zh-CN" altLang="en-US" dirty="0">
                <a:latin typeface="Times New Roman" panose="02020603050405020304" pitchFamily="18" charset="0"/>
                <a:ea typeface="黑体" charset="0"/>
              </a:rPr>
              <a:t>以上，是最重要的信息获取通道，因此盲人和聋人面临的信息障碍</a:t>
            </a:r>
            <a:r>
              <a:rPr lang="zh-CN" altLang="en-US" dirty="0">
                <a:solidFill>
                  <a:srgbClr val="C00000"/>
                </a:solidFill>
                <a:latin typeface="Times New Roman" panose="02020603050405020304" pitchFamily="18" charset="0"/>
                <a:ea typeface="黑体" charset="0"/>
              </a:rPr>
              <a:t>最为突出</a:t>
            </a:r>
            <a:endParaRPr lang="en-US" altLang="zh-CN" dirty="0">
              <a:solidFill>
                <a:srgbClr val="C00000"/>
              </a:solidFill>
              <a:latin typeface="Times New Roman" panose="02020603050405020304" pitchFamily="18" charset="0"/>
              <a:ea typeface="黑体" charset="0"/>
            </a:endParaRPr>
          </a:p>
          <a:p>
            <a:pPr eaLnBrk="1" hangingPunct="1">
              <a:lnSpc>
                <a:spcPct val="120000"/>
              </a:lnSpc>
            </a:pPr>
            <a:r>
              <a:rPr lang="zh-CN" altLang="en-US" dirty="0">
                <a:latin typeface="+mn-ea"/>
              </a:rPr>
              <a:t>互联网</a:t>
            </a:r>
            <a:r>
              <a:rPr lang="en-US" altLang="zh-CN" dirty="0">
                <a:latin typeface="+mn-ea"/>
              </a:rPr>
              <a:t>+</a:t>
            </a:r>
            <a:r>
              <a:rPr lang="zh-CN" altLang="en-US" dirty="0">
                <a:latin typeface="+mn-ea"/>
              </a:rPr>
              <a:t>时代给众人带来了新机遇，同时也给残疾人信息获取带来了</a:t>
            </a:r>
            <a:r>
              <a:rPr lang="zh-CN" altLang="en-US" dirty="0">
                <a:solidFill>
                  <a:srgbClr val="C00000"/>
                </a:solidFill>
                <a:latin typeface="+mn-ea"/>
              </a:rPr>
              <a:t>新挑战</a:t>
            </a:r>
            <a:endParaRPr lang="en-US" altLang="zh-CN" dirty="0">
              <a:solidFill>
                <a:srgbClr val="C00000"/>
              </a:solidFill>
              <a:latin typeface="+mn-ea"/>
            </a:endParaRPr>
          </a:p>
          <a:p>
            <a:pPr hangingPunct="1">
              <a:lnSpc>
                <a:spcPct val="120000"/>
              </a:lnSpc>
            </a:pPr>
            <a:r>
              <a:rPr lang="zh-CN" altLang="en-US" dirty="0">
                <a:solidFill>
                  <a:srgbClr val="C00000"/>
                </a:solidFill>
                <a:latin typeface="+mn-ea"/>
              </a:rPr>
              <a:t>新一代移动</a:t>
            </a:r>
            <a:r>
              <a:rPr lang="en-US" altLang="zh-CN" dirty="0">
                <a:solidFill>
                  <a:srgbClr val="C00000"/>
                </a:solidFill>
                <a:latin typeface="+mn-ea"/>
              </a:rPr>
              <a:t>web</a:t>
            </a:r>
            <a:r>
              <a:rPr lang="zh-CN" altLang="en-US" dirty="0">
                <a:latin typeface="+mn-ea"/>
              </a:rPr>
              <a:t>为原有的互联网信息障碍解决提供可能方案</a:t>
            </a:r>
            <a:endParaRPr lang="en-US" altLang="zh-CN" dirty="0">
              <a:latin typeface="+mn-ea"/>
            </a:endParaRPr>
          </a:p>
        </p:txBody>
      </p:sp>
      <p:sp>
        <p:nvSpPr>
          <p:cNvPr id="15" name="灯片编号占位符 14"/>
          <p:cNvSpPr>
            <a:spLocks noGrp="1"/>
          </p:cNvSpPr>
          <p:nvPr>
            <p:ph type="sldNum" sz="quarter" idx="12"/>
          </p:nvPr>
        </p:nvSpPr>
        <p:spPr>
          <a:xfrm>
            <a:off x="7806836" y="6496407"/>
            <a:ext cx="1234480" cy="278535"/>
          </a:xfrm>
        </p:spPr>
        <p:txBody>
          <a:bodyPr/>
          <a:lstStyle/>
          <a:p>
            <a:fld id="{788FA335-329B-41FD-92D7-9C172DBE9265}" type="slidenum">
              <a:rPr lang="en-US" altLang="zh-CN" smtClean="0"/>
              <a:pPr/>
              <a:t>9</a:t>
            </a:fld>
            <a:endParaRPr lang="en-US" altLang="zh-CN" dirty="0"/>
          </a:p>
        </p:txBody>
      </p:sp>
    </p:spTree>
    <p:extLst>
      <p:ext uri="{BB962C8B-B14F-4D97-AF65-F5344CB8AC3E}">
        <p14:creationId xmlns:p14="http://schemas.microsoft.com/office/powerpoint/2010/main" val="4219149646"/>
      </p:ext>
    </p:extLst>
  </p:cSld>
  <p:clrMapOvr>
    <a:masterClrMapping/>
  </p:clrMapOvr>
  <p:transition spd="slow"/>
</p:sld>
</file>

<file path=ppt/theme/theme1.xml><?xml version="1.0" encoding="utf-8"?>
<a:theme xmlns:a="http://schemas.openxmlformats.org/drawingml/2006/main" name="2_默认设计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19410</TotalTime>
  <Words>2885</Words>
  <Application>Microsoft Macintosh PowerPoint</Application>
  <PresentationFormat>全屏显示(4:3)</PresentationFormat>
  <Paragraphs>390</Paragraphs>
  <Slides>55</Slides>
  <Notes>49</Notes>
  <HiddenSlides>0</HiddenSlides>
  <MMClips>2</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55</vt:i4>
      </vt:variant>
    </vt:vector>
  </HeadingPairs>
  <TitlesOfParts>
    <vt:vector size="67" baseType="lpstr">
      <vt:lpstr>仿宋</vt:lpstr>
      <vt:lpstr>黑体</vt:lpstr>
      <vt:lpstr>华文中宋</vt:lpstr>
      <vt:lpstr>微软雅黑</vt:lpstr>
      <vt:lpstr>Arial</vt:lpstr>
      <vt:lpstr>Calibri</vt:lpstr>
      <vt:lpstr>Franklin Gothic Book</vt:lpstr>
      <vt:lpstr>Times New Roman</vt:lpstr>
      <vt:lpstr>Verdana</vt:lpstr>
      <vt:lpstr>Wingdings</vt:lpstr>
      <vt:lpstr>2_默认设计模板</vt:lpstr>
      <vt:lpstr>Visio</vt:lpstr>
      <vt:lpstr>PowerPoint 演示文稿</vt:lpstr>
      <vt:lpstr>互联网普及规模</vt:lpstr>
      <vt:lpstr>互联网普及规模</vt:lpstr>
      <vt:lpstr>信息无障碍的概念</vt:lpstr>
      <vt:lpstr>互联网+ 助残服务</vt:lpstr>
      <vt:lpstr>带来的新问题与挑战</vt:lpstr>
      <vt:lpstr>带来的新问题与挑战</vt:lpstr>
      <vt:lpstr>信息无障碍是互联网+时代残疾人的桥梁</vt:lpstr>
      <vt:lpstr>带来的新问题与挑战</vt:lpstr>
      <vt:lpstr>  WAI - WCAG 2.1</vt:lpstr>
      <vt:lpstr>WCAG_合规性测试</vt:lpstr>
      <vt:lpstr>WCAG2.1_可感知性</vt:lpstr>
      <vt:lpstr>WCAG2.1_可感知性</vt:lpstr>
      <vt:lpstr>常见问题_可感知性</vt:lpstr>
      <vt:lpstr>常见问题_可感知性</vt:lpstr>
      <vt:lpstr>常见问题_可感知性</vt:lpstr>
      <vt:lpstr>常见问题_可感知性</vt:lpstr>
      <vt:lpstr>常见问题_可感知性</vt:lpstr>
      <vt:lpstr>常见问题_可感知性</vt:lpstr>
      <vt:lpstr>WCAG2.1_可感知性</vt:lpstr>
      <vt:lpstr>常见问题_可感知性</vt:lpstr>
      <vt:lpstr>常见问题_可感知性</vt:lpstr>
      <vt:lpstr>WCAG2.1_可感知性</vt:lpstr>
      <vt:lpstr>常见问题_可感知性</vt:lpstr>
      <vt:lpstr>WCAG2.1_可感知性</vt:lpstr>
      <vt:lpstr>常见问题_可感知性</vt:lpstr>
      <vt:lpstr>常见问题_可感知性</vt:lpstr>
      <vt:lpstr>WCAG2.1_可操作性</vt:lpstr>
      <vt:lpstr>WCAG2.1_可操作性</vt:lpstr>
      <vt:lpstr>常见问题_可操作性</vt:lpstr>
      <vt:lpstr>常见问题_可操作性</vt:lpstr>
      <vt:lpstr>常见问题_可操作性</vt:lpstr>
      <vt:lpstr>常见问题_可操作性</vt:lpstr>
      <vt:lpstr>WCAG2.1_可操作性</vt:lpstr>
      <vt:lpstr>WCAG2.1_可操作性</vt:lpstr>
      <vt:lpstr>常见问题_可操作性</vt:lpstr>
      <vt:lpstr>WCAG2.1_可操作性</vt:lpstr>
      <vt:lpstr>常见问题_可操作性</vt:lpstr>
      <vt:lpstr>常见问题_可操作性</vt:lpstr>
      <vt:lpstr>WCAG2.1_可操作性</vt:lpstr>
      <vt:lpstr>WCAG2.1_可理解性</vt:lpstr>
      <vt:lpstr>WCAG2.1_可理解性</vt:lpstr>
      <vt:lpstr>WCAG2.1_可理解性</vt:lpstr>
      <vt:lpstr>常见问题_可理解性</vt:lpstr>
      <vt:lpstr>WCAG2.1_可理解性</vt:lpstr>
      <vt:lpstr>常见问题_可理解性</vt:lpstr>
      <vt:lpstr>WCAG2.1_鲁棒性</vt:lpstr>
      <vt:lpstr>常见问题_鲁棒性</vt:lpstr>
      <vt:lpstr>总结</vt:lpstr>
      <vt:lpstr>中国残疾人信息和无障碍技术研究中心</vt:lpstr>
      <vt:lpstr>研究中心成立的背景</vt:lpstr>
      <vt:lpstr>中国残疾人信息和无障碍技术研究中心</vt:lpstr>
      <vt:lpstr>中国残疾人信息和无障碍技术研究中心</vt:lpstr>
      <vt:lpstr>研究中心宗旨与主要工作</vt:lpstr>
      <vt:lpstr>谢   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Microsoft Office User</cp:lastModifiedBy>
  <cp:revision>1061</cp:revision>
  <dcterms:created xsi:type="dcterms:W3CDTF">2012-09-07T05:33:44Z</dcterms:created>
  <dcterms:modified xsi:type="dcterms:W3CDTF">2019-05-09T15:53:22Z</dcterms:modified>
</cp:coreProperties>
</file>