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6" r:id="rId2"/>
    <p:sldId id="268" r:id="rId3"/>
    <p:sldId id="283" r:id="rId4"/>
    <p:sldId id="294" r:id="rId5"/>
    <p:sldId id="293" r:id="rId6"/>
    <p:sldId id="295" r:id="rId7"/>
    <p:sldId id="310" r:id="rId8"/>
    <p:sldId id="289" r:id="rId9"/>
    <p:sldId id="298" r:id="rId10"/>
    <p:sldId id="300" r:id="rId11"/>
    <p:sldId id="291" r:id="rId12"/>
    <p:sldId id="303" r:id="rId13"/>
    <p:sldId id="304" r:id="rId14"/>
    <p:sldId id="307" r:id="rId15"/>
    <p:sldId id="308" r:id="rId16"/>
    <p:sldId id="311" r:id="rId17"/>
    <p:sldId id="314" r:id="rId18"/>
    <p:sldId id="260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1pPr>
    <a:lvl2pPr marL="0" marR="0" indent="4572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2pPr>
    <a:lvl3pPr marL="0" marR="0" indent="9144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3pPr>
    <a:lvl4pPr marL="0" marR="0" indent="13716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4pPr>
    <a:lvl5pPr marL="0" marR="0" indent="18288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5pPr>
    <a:lvl6pPr marL="0" marR="0" indent="22860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6pPr>
    <a:lvl7pPr marL="0" marR="0" indent="27432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7pPr>
    <a:lvl8pPr marL="0" marR="0" indent="32004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8pPr>
    <a:lvl9pPr marL="0" marR="0" indent="3657600" algn="l" defTabSz="9144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PingFang SC Regular"/>
        <a:ea typeface="PingFang SC Regular"/>
        <a:cs typeface="PingFang SC Regular"/>
        <a:sym typeface="PingFang SC Regular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801" userDrawn="1">
          <p15:clr>
            <a:srgbClr val="A4A3A4"/>
          </p15:clr>
        </p15:guide>
        <p15:guide id="3" orient="horz" pos="2750" userDrawn="1">
          <p15:clr>
            <a:srgbClr val="A4A3A4"/>
          </p15:clr>
        </p15:guide>
        <p15:guide id="4" orient="horz" pos="2115" userDrawn="1">
          <p15:clr>
            <a:srgbClr val="A4A3A4"/>
          </p15:clr>
        </p15:guide>
        <p15:guide id="5" pos="3069" userDrawn="1">
          <p15:clr>
            <a:srgbClr val="A4A3A4"/>
          </p15:clr>
        </p15:guide>
        <p15:guide id="6" pos="52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FF7F41"/>
    <a:srgbClr val="111A21"/>
    <a:srgbClr val="333333"/>
    <a:srgbClr val="000000"/>
    <a:srgbClr val="212122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/>
    <p:restoredTop sz="76620"/>
  </p:normalViewPr>
  <p:slideViewPr>
    <p:cSldViewPr snapToObjects="1">
      <p:cViewPr>
        <p:scale>
          <a:sx n="113" d="100"/>
          <a:sy n="113" d="100"/>
        </p:scale>
        <p:origin x="848" y="-184"/>
      </p:cViewPr>
      <p:guideLst>
        <p:guide orient="horz" pos="3702"/>
        <p:guide pos="801"/>
        <p:guide orient="horz" pos="2750"/>
        <p:guide orient="horz" pos="2115"/>
        <p:guide pos="3069"/>
        <p:guide pos="52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4" d="100"/>
          <a:sy n="84" d="100"/>
        </p:scale>
        <p:origin x="2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58243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大家好，我叫张楠，来自滴滴。</a:t>
            </a:r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9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跨端框架会包装统一框架，</a:t>
            </a:r>
            <a:r>
              <a:rPr lang="en-US" altLang="zh-CN" dirty="0" smtClean="0"/>
              <a:t>web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components</a:t>
            </a:r>
            <a:r>
              <a:rPr lang="zh-CN" altLang="en-US" dirty="0" smtClean="0"/>
              <a:t>规范可以直接继承扩展原生标签的能力，而各类小程序只能包装各平台原生组件，无法真正继承，</a:t>
            </a:r>
            <a:endParaRPr lang="en-US" altLang="zh-CN" dirty="0" smtClean="0"/>
          </a:p>
          <a:p>
            <a:r>
              <a:rPr lang="zh-CN" altLang="en-US" dirty="0" smtClean="0"/>
              <a:t>例如上面的组件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7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讲</a:t>
            </a:r>
            <a:r>
              <a:rPr lang="en-US" altLang="zh-CN" dirty="0" smtClean="0"/>
              <a:t>2</a:t>
            </a:r>
            <a:r>
              <a:rPr lang="zh-CN" altLang="en-US" dirty="0" smtClean="0"/>
              <a:t>个事情，</a:t>
            </a:r>
            <a:endParaRPr lang="en-US" altLang="zh-CN" dirty="0" smtClean="0"/>
          </a:p>
          <a:p>
            <a:r>
              <a:rPr lang="zh-CN" altLang="en-US" dirty="0" smtClean="0"/>
              <a:t>第一是目前各端组件化实现的区别，</a:t>
            </a:r>
            <a:endParaRPr lang="en-US" altLang="zh-CN" dirty="0" smtClean="0"/>
          </a:p>
          <a:p>
            <a:r>
              <a:rPr lang="zh-CN" altLang="en-US" dirty="0" smtClean="0"/>
              <a:t>第二未来对小程序和</a:t>
            </a:r>
            <a:r>
              <a:rPr lang="en-US" altLang="zh-CN" dirty="0" smtClean="0"/>
              <a:t>web</a:t>
            </a:r>
            <a:r>
              <a:rPr lang="zh-CN" altLang="en-US" dirty="0" smtClean="0"/>
              <a:t>组件的期望和建议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3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节点表现：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可以看到上面自定义了一个</a:t>
            </a:r>
            <a:r>
              <a:rPr lang="en-US" altLang="zh-CN" dirty="0" smtClean="0"/>
              <a:t>fancy-tabs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zh-CN" altLang="en-US" dirty="0" smtClean="0"/>
              <a:t>然后各个端的表现。</a:t>
            </a:r>
            <a:endParaRPr lang="en-US" altLang="zh-CN" dirty="0" smtClean="0"/>
          </a:p>
          <a:p>
            <a:r>
              <a:rPr lang="en-US" altLang="zh-CN" dirty="0" smtClean="0"/>
              <a:t>web</a:t>
            </a:r>
            <a:r>
              <a:rPr lang="zh-CN" altLang="en-US" dirty="0" smtClean="0"/>
              <a:t>和微信小程序用了</a:t>
            </a:r>
            <a:r>
              <a:rPr lang="en-US" altLang="zh-CN" dirty="0" smtClean="0"/>
              <a:t>web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components</a:t>
            </a:r>
            <a:r>
              <a:rPr lang="zh-CN" altLang="en-US" dirty="0" smtClean="0"/>
              <a:t> 实现，其他端没有。</a:t>
            </a:r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9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三个差异：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light DOM</a:t>
            </a:r>
            <a:r>
              <a:rPr lang="zh-CN" altLang="en-US" dirty="0" smtClean="0"/>
              <a:t>只有</a:t>
            </a:r>
            <a:r>
              <a:rPr lang="en-US" altLang="zh-CN" dirty="0" smtClean="0"/>
              <a:t>web</a:t>
            </a:r>
            <a:r>
              <a:rPr lang="zh-CN" altLang="en-US" dirty="0" smtClean="0"/>
              <a:t>端不居中，使因为只有</a:t>
            </a:r>
            <a:r>
              <a:rPr lang="en-US" altLang="zh-CN" dirty="0" smtClean="0"/>
              <a:t>web</a:t>
            </a:r>
            <a:r>
              <a:rPr lang="zh-CN" altLang="en-US" dirty="0" smtClean="0"/>
              <a:t>标签选择器不生效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、支付宝小程序没有边框是因为缺少宿主元素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、支付宝和百度字体没有变细是因为没有</a:t>
            </a:r>
            <a:r>
              <a:rPr lang="zh-CN" altLang="en-US" sz="1200" b="0" i="0" dirty="0" smtClean="0">
                <a:effectLst/>
                <a:latin typeface="+mj-lt"/>
                <a:ea typeface="+mj-ea"/>
                <a:cs typeface="+mj-cs"/>
                <a:sym typeface="Calibri"/>
              </a:rPr>
              <a:t>宿主选择器，不生效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0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16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数据驱动视图包含</a:t>
            </a:r>
            <a:r>
              <a:rPr lang="en-US" altLang="zh-CN" dirty="0" smtClean="0"/>
              <a:t>2</a:t>
            </a:r>
            <a:r>
              <a:rPr lang="zh-CN" altLang="en-US" dirty="0" smtClean="0"/>
              <a:t>部分，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、数据更改触发视图更新：属于应用层，</a:t>
            </a:r>
            <a:r>
              <a:rPr lang="en-US" altLang="zh-CN" dirty="0" err="1" smtClean="0"/>
              <a:t>Js</a:t>
            </a:r>
            <a:r>
              <a:rPr lang="zh-CN" altLang="en-US" dirty="0" smtClean="0"/>
              <a:t>框架自行实现即可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、视图和逻辑层的关联语法（</a:t>
            </a:r>
            <a:r>
              <a:rPr lang="en-US" altLang="zh-CN" dirty="0" smtClean="0"/>
              <a:t>DSL</a:t>
            </a:r>
            <a:r>
              <a:rPr lang="zh-CN" altLang="en-US" dirty="0" smtClean="0"/>
              <a:t>）：因未来趋势和各平台小程序都使用不同的标准，且只能这样写，所以建议</a:t>
            </a:r>
            <a:r>
              <a:rPr lang="en-US" altLang="zh-CN" dirty="0" smtClean="0"/>
              <a:t>W3C</a:t>
            </a:r>
            <a:r>
              <a:rPr lang="zh-CN" altLang="en-US" dirty="0" smtClean="0"/>
              <a:t>规范标准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跨端做了一套标准协议，目前头条小程序由阿里、芒果</a:t>
            </a:r>
            <a:r>
              <a:rPr lang="en-US" altLang="zh-CN" dirty="0" err="1" smtClean="0"/>
              <a:t>tv</a:t>
            </a:r>
            <a:r>
              <a:rPr lang="zh-CN" altLang="en-US" dirty="0" smtClean="0"/>
              <a:t>的员工贡献实现标准，快应用由快应用官方</a:t>
            </a:r>
            <a:r>
              <a:rPr lang="zh-CN" altLang="en-US" smtClean="0"/>
              <a:t>自行实现协议标准。</a:t>
            </a:r>
            <a:endParaRPr lang="en-US" altLang="zh-CN" dirty="0" smtClean="0"/>
          </a:p>
          <a:p>
            <a:r>
              <a:rPr lang="zh-CN" altLang="en-US" dirty="0" smtClean="0"/>
              <a:t>框架协议：属于应用层，</a:t>
            </a:r>
            <a:endParaRPr lang="en-US" altLang="zh-CN" dirty="0" smtClean="0"/>
          </a:p>
          <a:p>
            <a:r>
              <a:rPr lang="en-US" altLang="zh-CN" dirty="0" smtClean="0"/>
              <a:t>DSL</a:t>
            </a:r>
            <a:r>
              <a:rPr lang="zh-CN" altLang="en-US" dirty="0" smtClean="0"/>
              <a:t>协议：一定程度属于接口层，之前的建议已经提过了。</a:t>
            </a:r>
            <a:endParaRPr lang="en-US" altLang="zh-CN" dirty="0" smtClean="0"/>
          </a:p>
          <a:p>
            <a:r>
              <a:rPr lang="en-US" altLang="zh-CN" dirty="0" err="1" smtClean="0"/>
              <a:t>Api</a:t>
            </a:r>
            <a:r>
              <a:rPr lang="zh-CN" altLang="en-US" dirty="0" smtClean="0"/>
              <a:t>接口协议：</a:t>
            </a:r>
            <a:r>
              <a:rPr lang="en-US" altLang="zh-CN" dirty="0" err="1" smtClean="0"/>
              <a:t>Js</a:t>
            </a:r>
            <a:r>
              <a:rPr lang="zh-CN" altLang="en-US" dirty="0" smtClean="0"/>
              <a:t>比较好封装，且方案的输入参数会显示声明，且易于封装</a:t>
            </a:r>
            <a:endParaRPr lang="en-US" altLang="zh-CN" dirty="0" smtClean="0"/>
          </a:p>
          <a:p>
            <a:r>
              <a:rPr lang="zh-CN" altLang="en-US" dirty="0" smtClean="0"/>
              <a:t>多态协议：更多是工程化架构设计</a:t>
            </a:r>
            <a:endParaRPr lang="en-US" altLang="zh-CN" dirty="0" smtClean="0"/>
          </a:p>
          <a:p>
            <a:r>
              <a:rPr lang="zh-CN" altLang="en-US" dirty="0" smtClean="0"/>
              <a:t>内置组件封装目前的问题如下。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35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W3C</a:t>
            </a:r>
            <a:r>
              <a:rPr lang="zh-CN" altLang="en-US" dirty="0" smtClean="0"/>
              <a:t>标准为了各个浏览器厂商标准统一，提供了</a:t>
            </a:r>
            <a:r>
              <a:rPr lang="en-US" altLang="zh-CN" dirty="0" smtClean="0"/>
              <a:t>IDL</a:t>
            </a:r>
            <a:r>
              <a:rPr lang="zh-CN" altLang="en-US" dirty="0" smtClean="0"/>
              <a:t>标准资料给各厂商参考使用。</a:t>
            </a:r>
            <a:endParaRPr lang="en-US" altLang="zh-CN" dirty="0" smtClean="0"/>
          </a:p>
          <a:p>
            <a:r>
              <a:rPr lang="zh-CN" altLang="en-US" sz="1200" dirty="0" smtClean="0"/>
              <a:t>跨端框架为了各个小程序标准统一，提供了</a:t>
            </a:r>
            <a:r>
              <a:rPr lang="en-US" altLang="zh-CN" sz="1200" dirty="0" smtClean="0"/>
              <a:t>IDL</a:t>
            </a:r>
            <a:r>
              <a:rPr lang="zh-CN" altLang="en-US" sz="1200" dirty="0" smtClean="0"/>
              <a:t>标准资料给开发者扩展新端，且可以编译时、调试运行时检查是否符合标准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9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0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5"/>
          <a:stretch/>
        </p:blipFill>
        <p:spPr>
          <a:xfrm>
            <a:off x="7896200" y="5944"/>
            <a:ext cx="4295800" cy="6857657"/>
          </a:xfrm>
          <a:prstGeom prst="rect">
            <a:avLst/>
          </a:prstGeom>
        </p:spPr>
      </p:pic>
      <p:sp>
        <p:nvSpPr>
          <p:cNvPr id="11" name="圆形">
            <a:extLst>
              <a:ext uri="{FF2B5EF4-FFF2-40B4-BE49-F238E27FC236}">
                <a16:creationId xmlns="" xmlns:a16="http://schemas.microsoft.com/office/drawing/2014/main" id="{47B3E352-DF53-7B40-92A5-14C4CEEB3F08}"/>
              </a:ext>
            </a:extLst>
          </p:cNvPr>
          <p:cNvSpPr/>
          <p:nvPr userDrawn="1"/>
        </p:nvSpPr>
        <p:spPr>
          <a:xfrm>
            <a:off x="916256" y="758471"/>
            <a:ext cx="5182526" cy="5182527"/>
          </a:xfrm>
          <a:prstGeom prst="ellipse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7F41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90000"/>
              </a:lnSpc>
              <a:defRPr sz="2300">
                <a:solidFill>
                  <a:srgbClr val="FFFFFF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endParaRPr dirty="0"/>
          </a:p>
        </p:txBody>
      </p:sp>
      <p:sp>
        <p:nvSpPr>
          <p:cNvPr id="13" name="Name      2018.06.06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476387" y="3819097"/>
            <a:ext cx="791028" cy="4739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10000"/>
              </a:lnSpc>
              <a:buSzTx/>
              <a:buFontTx/>
              <a:buNone/>
              <a:defRPr sz="1400" b="0" i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dirty="0"/>
              <a:t>Name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A82B516-51E7-754C-96C2-B22426010D42}"/>
              </a:ext>
            </a:extLst>
          </p:cNvPr>
          <p:cNvSpPr txBox="1"/>
          <p:nvPr userDrawn="1"/>
        </p:nvSpPr>
        <p:spPr>
          <a:xfrm>
            <a:off x="4909457" y="-903514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856DAC17-3CE3-FB4D-A77A-79680B9FD5E5}"/>
              </a:ext>
            </a:extLst>
          </p:cNvPr>
          <p:cNvSpPr txBox="1"/>
          <p:nvPr userDrawn="1"/>
        </p:nvSpPr>
        <p:spPr>
          <a:xfrm>
            <a:off x="1192696" y="-210709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EE61546-AB5C-2243-8E87-AC49B8875FF4}"/>
              </a:ext>
            </a:extLst>
          </p:cNvPr>
          <p:cNvSpPr txBox="1"/>
          <p:nvPr userDrawn="1"/>
        </p:nvSpPr>
        <p:spPr>
          <a:xfrm>
            <a:off x="1815548" y="-49033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6" name="Name      2018.06.06">
            <a:extLst>
              <a:ext uri="{FF2B5EF4-FFF2-40B4-BE49-F238E27FC236}">
                <a16:creationId xmlns="" xmlns:a16="http://schemas.microsoft.com/office/drawing/2014/main" id="{EFD7B155-AFA3-144F-845A-D479D1E43B23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2381232" y="3819097"/>
            <a:ext cx="1967032" cy="4739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10000"/>
              </a:lnSpc>
              <a:buSzTx/>
              <a:buFontTx/>
              <a:buNone/>
              <a:defRPr sz="1400" b="0" i="0">
                <a:solidFill>
                  <a:schemeClr val="tx1"/>
                </a:solidFill>
                <a:latin typeface="+mj-ea"/>
                <a:ea typeface="+mj-ea"/>
                <a:cs typeface="Microsoft YaHei Normal"/>
              </a:defRPr>
            </a:lvl1pPr>
          </a:lstStyle>
          <a:p>
            <a:r>
              <a:rPr lang="en-US" altLang="zh-CN" dirty="0"/>
              <a:t>2018.06.06</a:t>
            </a:r>
            <a:endParaRPr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9AD489F-B4FB-8F4A-A1AE-B4A3E317046F}"/>
              </a:ext>
            </a:extLst>
          </p:cNvPr>
          <p:cNvSpPr txBox="1"/>
          <p:nvPr userDrawn="1"/>
        </p:nvSpPr>
        <p:spPr>
          <a:xfrm>
            <a:off x="-345989" y="-79083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1407700" y="2587428"/>
            <a:ext cx="4199638" cy="1252985"/>
          </a:xfr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 sz="420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42</a:t>
            </a:r>
            <a:r>
              <a:rPr lang="zh-CN" altLang="en-US" dirty="0"/>
              <a:t>号字</a:t>
            </a:r>
          </a:p>
          <a:p>
            <a:pPr lvl="0"/>
            <a:endParaRPr kumimoji="1"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1D5C65E-576E-5947-867B-65DE8A009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2014年北京共经历了175个雾霾天…">
            <a:extLst>
              <a:ext uri="{FF2B5EF4-FFF2-40B4-BE49-F238E27FC236}">
                <a16:creationId xmlns="" xmlns:a16="http://schemas.microsoft.com/office/drawing/2014/main" id="{BCA6F093-5A4D-0144-917C-834FB7F2CB02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839788" y="1700808"/>
            <a:ext cx="10512425" cy="43196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1400" b="0" i="0" u="none" strike="noStrike" cap="none" spc="0" baseline="0" dirty="0" smtClean="0">
                <a:ln>
                  <a:noFill/>
                </a:ln>
                <a:solidFill>
                  <a:schemeClr val="bg2"/>
                </a:solidFill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PingFang SC Regular"/>
              </a:defRPr>
            </a:lvl1pPr>
          </a:lstStyle>
          <a:p>
            <a:r>
              <a:rPr lang="zh-CN" altLang="en-US" dirty="0"/>
              <a:t>正文 微软雅黑 可根据内容调整字号 </a:t>
            </a:r>
            <a:r>
              <a:rPr lang="en-US" altLang="zh-CN" dirty="0"/>
              <a:t>14</a:t>
            </a:r>
            <a:r>
              <a:rPr lang="zh-CN" altLang="en-US" dirty="0"/>
              <a:t>号 </a:t>
            </a:r>
            <a:r>
              <a:rPr lang="en-US" altLang="zh-CN" dirty="0"/>
              <a:t>16</a:t>
            </a:r>
            <a:r>
              <a:rPr lang="zh-CN" altLang="en-US" dirty="0"/>
              <a:t>号 </a:t>
            </a:r>
            <a:r>
              <a:rPr lang="en-US" altLang="zh-CN" dirty="0"/>
              <a:t>18</a:t>
            </a:r>
            <a:r>
              <a:rPr lang="zh-CN" altLang="en-US" dirty="0"/>
              <a:t>号字</a:t>
            </a:r>
            <a:endParaRPr lang="en-US" altLang="zh-CN" dirty="0"/>
          </a:p>
          <a:p>
            <a:pPr marL="0" indent="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pPr>
            <a:endParaRPr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107D5AD-5F1B-A54E-9699-0D7F26494FC1}"/>
              </a:ext>
            </a:extLst>
          </p:cNvPr>
          <p:cNvSpPr txBox="1"/>
          <p:nvPr userDrawn="1"/>
        </p:nvSpPr>
        <p:spPr>
          <a:xfrm>
            <a:off x="8165805" y="-125464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BF3753A4-5162-764D-B100-2DDA1F912088}"/>
              </a:ext>
            </a:extLst>
          </p:cNvPr>
          <p:cNvSpPr txBox="1"/>
          <p:nvPr userDrawn="1"/>
        </p:nvSpPr>
        <p:spPr>
          <a:xfrm>
            <a:off x="13269433" y="586917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1" name="文本占位符 3">
            <a:extLst>
              <a:ext uri="{FF2B5EF4-FFF2-40B4-BE49-F238E27FC236}">
                <a16:creationId xmlns="" xmlns:a16="http://schemas.microsoft.com/office/drawing/2014/main" id="{D56DDBF3-844A-4045-9449-7FE1CDC33C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548680"/>
            <a:ext cx="275601" cy="275601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anchor="ctr" anchorCtr="1">
            <a:noAutofit/>
          </a:bodyPr>
          <a:lstStyle>
            <a:lvl1pPr marL="0" indent="0" algn="ctr">
              <a:lnSpc>
                <a:spcPct val="100000"/>
              </a:lnSpc>
              <a:tabLst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 dirty="0"/>
              <a:t>  </a:t>
            </a:r>
          </a:p>
        </p:txBody>
      </p:sp>
      <p:sp>
        <p:nvSpPr>
          <p:cNvPr id="13" name="标题 7">
            <a:extLst>
              <a:ext uri="{FF2B5EF4-FFF2-40B4-BE49-F238E27FC236}">
                <a16:creationId xmlns="" xmlns:a16="http://schemas.microsoft.com/office/drawing/2014/main" id="{DD9475FD-9478-004D-9CEE-9F3A81A93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6" y="404664"/>
            <a:ext cx="10152757" cy="1008112"/>
          </a:xfrm>
        </p:spPr>
        <p:txBody>
          <a:bodyPr anchor="t" anchorCtr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zh-CN" altLang="en-US" sz="30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Microsoft YaHei" charset="-122"/>
                <a:ea typeface="Microsoft YaHei" charset="-122"/>
                <a:cs typeface="Microsoft YaHei" charset="-122"/>
                <a:sym typeface="PingFang SC Regular"/>
              </a:defRPr>
            </a:lvl1pPr>
          </a:lstStyle>
          <a:p>
            <a:r>
              <a:rPr lang="zh-CN" altLang="en-US" dirty="0"/>
              <a:t>标题 微软雅</a:t>
            </a:r>
            <a:r>
              <a:rPr lang="zh-CN" altLang="en-US" dirty="0" smtClean="0"/>
              <a:t>黑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</a:t>
            </a:r>
            <a:r>
              <a:rPr lang="zh-CN" altLang="en-US" dirty="0"/>
              <a:t>字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5692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 有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002AD8-C0D8-2145-9EE0-2B125058B5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9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045F2B-0628-164C-9E12-23CAB756D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5"/>
          <a:stretch/>
        </p:blipFill>
        <p:spPr>
          <a:xfrm>
            <a:off x="8976320" y="0"/>
            <a:ext cx="3210746" cy="6858000"/>
          </a:xfrm>
          <a:prstGeom prst="rect">
            <a:avLst/>
          </a:prstGeom>
        </p:spPr>
      </p:pic>
      <p:sp>
        <p:nvSpPr>
          <p:cNvPr id="176" name="圆形"/>
          <p:cNvSpPr/>
          <p:nvPr/>
        </p:nvSpPr>
        <p:spPr>
          <a:xfrm>
            <a:off x="4142114" y="1475114"/>
            <a:ext cx="3907772" cy="3907772"/>
          </a:xfrm>
          <a:prstGeom prst="ellipse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FF7F41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90000"/>
              </a:lnSpc>
              <a:defRPr sz="2300">
                <a:solidFill>
                  <a:srgbClr val="FFFFFF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endParaRPr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8C7126F-227A-8D40-A2FA-AFBBA19B4D6A}"/>
              </a:ext>
            </a:extLst>
          </p:cNvPr>
          <p:cNvSpPr txBox="1"/>
          <p:nvPr userDrawn="1"/>
        </p:nvSpPr>
        <p:spPr>
          <a:xfrm>
            <a:off x="4367808" y="3032956"/>
            <a:ext cx="3456384" cy="792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ea"/>
                <a:ea typeface="+mj-ea"/>
                <a:cs typeface="PingFang SC Regular"/>
                <a:sym typeface="PingFang SC Regular"/>
              </a:rPr>
              <a:t>THANKS</a:t>
            </a:r>
            <a:endParaRPr kumimoji="0" lang="zh-CN" altLang="en-US" sz="4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ea"/>
              <a:ea typeface="+mj-ea"/>
              <a:cs typeface="PingFang SC Regular"/>
              <a:sym typeface="PingFang SC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 图片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70711" y="836613"/>
            <a:ext cx="5184000" cy="5184000"/>
          </a:xfrm>
          <a:prstGeom prst="ellipse">
            <a:avLst/>
          </a:prstGeom>
          <a:solidFill>
            <a:schemeClr val="tx1">
              <a:alpha val="20000"/>
            </a:schemeClr>
          </a:solidFill>
          <a:ln w="38100">
            <a:solidFill>
              <a:srgbClr val="FF7F41"/>
            </a:solidFill>
          </a:ln>
        </p:spPr>
        <p:txBody>
          <a:bodyPr lIns="0" tIns="126000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1400" b="0" i="0" u="none" strike="noStrike" cap="none" spc="0" baseline="0" dirty="0">
                <a:ln>
                  <a:noFill/>
                </a:ln>
                <a:solidFill>
                  <a:schemeClr val="bg1"/>
                </a:solidFill>
                <a:uFillTx/>
                <a:latin typeface="Microsoft YaHei" charset="-122"/>
                <a:ea typeface="Microsoft YaHei" charset="-122"/>
                <a:cs typeface="Microsoft YaHei" charset="-122"/>
                <a:sym typeface="PingFang SC Regular"/>
              </a:defRPr>
            </a:lvl1pPr>
          </a:lstStyle>
          <a:p>
            <a:pPr lvl="0"/>
            <a:r>
              <a:rPr kumimoji="1" lang="en-US" altLang="zh-CN" dirty="0" smtClean="0"/>
              <a:t>Name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A82B516-51E7-754C-96C2-B22426010D42}"/>
              </a:ext>
            </a:extLst>
          </p:cNvPr>
          <p:cNvSpPr txBox="1"/>
          <p:nvPr userDrawn="1"/>
        </p:nvSpPr>
        <p:spPr>
          <a:xfrm>
            <a:off x="4909457" y="-903514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856DAC17-3CE3-FB4D-A77A-79680B9FD5E5}"/>
              </a:ext>
            </a:extLst>
          </p:cNvPr>
          <p:cNvSpPr txBox="1"/>
          <p:nvPr userDrawn="1"/>
        </p:nvSpPr>
        <p:spPr>
          <a:xfrm>
            <a:off x="1192696" y="-210709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EE61546-AB5C-2243-8E87-AC49B8875FF4}"/>
              </a:ext>
            </a:extLst>
          </p:cNvPr>
          <p:cNvSpPr txBox="1"/>
          <p:nvPr userDrawn="1"/>
        </p:nvSpPr>
        <p:spPr>
          <a:xfrm>
            <a:off x="1815548" y="-49033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6" name="Name      2018.06.06">
            <a:extLst>
              <a:ext uri="{FF2B5EF4-FFF2-40B4-BE49-F238E27FC236}">
                <a16:creationId xmlns="" xmlns:a16="http://schemas.microsoft.com/office/drawing/2014/main" id="{EFD7B155-AFA3-144F-845A-D479D1E43B23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2381232" y="3819097"/>
            <a:ext cx="1967032" cy="4739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10000"/>
              </a:lnSpc>
              <a:buSzTx/>
              <a:buFontTx/>
              <a:buNone/>
              <a:defRPr sz="1400" b="0" i="0">
                <a:solidFill>
                  <a:schemeClr val="bg1"/>
                </a:solidFill>
                <a:latin typeface="+mj-ea"/>
                <a:ea typeface="+mj-ea"/>
                <a:cs typeface="Microsoft YaHei Normal"/>
              </a:defRPr>
            </a:lvl1pPr>
          </a:lstStyle>
          <a:p>
            <a:r>
              <a:rPr lang="en-US" altLang="zh-CN" dirty="0"/>
              <a:t>2018.06.06</a:t>
            </a:r>
            <a:endParaRPr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9AD489F-B4FB-8F4A-A1AE-B4A3E317046F}"/>
              </a:ext>
            </a:extLst>
          </p:cNvPr>
          <p:cNvSpPr txBox="1"/>
          <p:nvPr userDrawn="1"/>
        </p:nvSpPr>
        <p:spPr>
          <a:xfrm>
            <a:off x="-345989" y="-79083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1407700" y="2587428"/>
            <a:ext cx="4199638" cy="1252985"/>
          </a:xfr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42</a:t>
            </a:r>
            <a:r>
              <a:rPr lang="zh-CN" altLang="en-US" dirty="0"/>
              <a:t>号字</a:t>
            </a:r>
          </a:p>
          <a:p>
            <a:pPr lvl="0"/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3B353539-A699-984F-8E35-40B7632D3241}"/>
              </a:ext>
            </a:extLst>
          </p:cNvPr>
          <p:cNvSpPr txBox="1"/>
          <p:nvPr userDrawn="1"/>
        </p:nvSpPr>
        <p:spPr>
          <a:xfrm>
            <a:off x="14803395" y="761176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84941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8067F02-D7C1-F44B-9D78-070493E57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" y="0"/>
            <a:ext cx="12187065" cy="68580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18619" y="615438"/>
            <a:ext cx="5760000" cy="576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FF7F41"/>
            </a:solidFill>
          </a:ln>
        </p:spPr>
        <p:txBody>
          <a:bodyPr lIns="180000" tIns="360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zh-CN" altLang="en-US" dirty="0" smtClean="0"/>
              <a:t>微软雅黑</a:t>
            </a:r>
            <a:r>
              <a:rPr kumimoji="1" lang="en-US" altLang="zh-CN" dirty="0" smtClean="0"/>
              <a:t>36</a:t>
            </a:r>
            <a:r>
              <a:rPr kumimoji="1" lang="zh-CN" altLang="en-US" dirty="0" smtClean="0"/>
              <a:t>号字</a:t>
            </a:r>
            <a:endParaRPr kumimoji="1" lang="zh-CN" altLang="en-US" dirty="0"/>
          </a:p>
        </p:txBody>
      </p:sp>
      <p:sp>
        <p:nvSpPr>
          <p:cNvPr id="7" name="文本占位符 5">
            <a:extLst>
              <a:ext uri="{FF2B5EF4-FFF2-40B4-BE49-F238E27FC236}">
                <a16:creationId xmlns="" xmlns:a16="http://schemas.microsoft.com/office/drawing/2014/main" id="{7D7B8FF9-5214-CD43-9C83-0BE6F91DD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080" y="3343300"/>
            <a:ext cx="1463845" cy="1747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0" b="0" i="0" u="none"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B4F04BD-B076-794C-A3B9-D44233025184}"/>
              </a:ext>
            </a:extLst>
          </p:cNvPr>
          <p:cNvSpPr txBox="1"/>
          <p:nvPr userDrawn="1"/>
        </p:nvSpPr>
        <p:spPr>
          <a:xfrm>
            <a:off x="10089397" y="-48044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4F47F1EA-1076-764C-B5ED-ACC0C00C1CCB}"/>
              </a:ext>
            </a:extLst>
          </p:cNvPr>
          <p:cNvSpPr txBox="1"/>
          <p:nvPr userDrawn="1"/>
        </p:nvSpPr>
        <p:spPr>
          <a:xfrm>
            <a:off x="4085303" y="-57518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01478BA7-9889-A74A-87CA-5BA1813BA281}"/>
              </a:ext>
            </a:extLst>
          </p:cNvPr>
          <p:cNvSpPr txBox="1"/>
          <p:nvPr userDrawn="1"/>
        </p:nvSpPr>
        <p:spPr>
          <a:xfrm>
            <a:off x="6153150" y="-85725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7CB3AC1A-274E-3B44-AD48-C4088E543CC0}"/>
              </a:ext>
            </a:extLst>
          </p:cNvPr>
          <p:cNvSpPr txBox="1"/>
          <p:nvPr userDrawn="1"/>
        </p:nvSpPr>
        <p:spPr>
          <a:xfrm>
            <a:off x="5410200" y="-9906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2E9AB72-A69C-8542-9984-71491F7790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 图片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18619" y="615438"/>
            <a:ext cx="5760000" cy="5760000"/>
          </a:xfrm>
          <a:prstGeom prst="ellipse">
            <a:avLst/>
          </a:prstGeom>
          <a:solidFill>
            <a:schemeClr val="tx1">
              <a:alpha val="20000"/>
            </a:schemeClr>
          </a:solidFill>
          <a:ln w="38100">
            <a:solidFill>
              <a:srgbClr val="FF7F41"/>
            </a:solidFill>
          </a:ln>
        </p:spPr>
        <p:txBody>
          <a:bodyPr lIns="180000" tIns="360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 dirty="0" smtClean="0"/>
              <a:t>微软雅黑</a:t>
            </a:r>
            <a:r>
              <a:rPr kumimoji="1" lang="en-US" altLang="zh-CN" dirty="0" smtClean="0"/>
              <a:t>36</a:t>
            </a:r>
            <a:r>
              <a:rPr kumimoji="1" lang="zh-CN" altLang="en-US" dirty="0" smtClean="0"/>
              <a:t>号字</a:t>
            </a:r>
            <a:endParaRPr kumimoji="1" lang="zh-CN" altLang="en-US" dirty="0"/>
          </a:p>
        </p:txBody>
      </p:sp>
      <p:sp>
        <p:nvSpPr>
          <p:cNvPr id="7" name="文本占位符 5">
            <a:extLst>
              <a:ext uri="{FF2B5EF4-FFF2-40B4-BE49-F238E27FC236}">
                <a16:creationId xmlns="" xmlns:a16="http://schemas.microsoft.com/office/drawing/2014/main" id="{7D7B8FF9-5214-CD43-9C83-0BE6F91DD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080" y="3343300"/>
            <a:ext cx="1463845" cy="1747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0" b="0" i="0" u="none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B4F04BD-B076-794C-A3B9-D44233025184}"/>
              </a:ext>
            </a:extLst>
          </p:cNvPr>
          <p:cNvSpPr txBox="1"/>
          <p:nvPr userDrawn="1"/>
        </p:nvSpPr>
        <p:spPr>
          <a:xfrm>
            <a:off x="10089397" y="-48044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4F47F1EA-1076-764C-B5ED-ACC0C00C1CCB}"/>
              </a:ext>
            </a:extLst>
          </p:cNvPr>
          <p:cNvSpPr txBox="1"/>
          <p:nvPr userDrawn="1"/>
        </p:nvSpPr>
        <p:spPr>
          <a:xfrm>
            <a:off x="4085303" y="-57518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01478BA7-9889-A74A-87CA-5BA1813BA281}"/>
              </a:ext>
            </a:extLst>
          </p:cNvPr>
          <p:cNvSpPr txBox="1"/>
          <p:nvPr userDrawn="1"/>
        </p:nvSpPr>
        <p:spPr>
          <a:xfrm>
            <a:off x="6153150" y="-85725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7CB3AC1A-274E-3B44-AD48-C4088E543CC0}"/>
              </a:ext>
            </a:extLst>
          </p:cNvPr>
          <p:cNvSpPr txBox="1"/>
          <p:nvPr userDrawn="1"/>
        </p:nvSpPr>
        <p:spPr>
          <a:xfrm>
            <a:off x="5410200" y="-9906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4" hasCustomPrompt="1"/>
          </p:nvPr>
        </p:nvSpPr>
        <p:spPr>
          <a:xfrm>
            <a:off x="410047" y="260649"/>
            <a:ext cx="4173785" cy="354790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kumimoji="1" lang="en-US" altLang="zh-CN" dirty="0" smtClean="0"/>
              <a:t>1</a:t>
            </a:r>
            <a:r>
              <a:rPr kumimoji="1" lang="zh-CN" altLang="en-US" dirty="0" smtClean="0"/>
              <a:t>把替换的图片置于底层  </a:t>
            </a: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在图片格式中 设置亮度为</a:t>
            </a:r>
            <a:r>
              <a:rPr kumimoji="1" lang="en-US" altLang="zh-CN" dirty="0" smtClean="0"/>
              <a:t>-40%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3874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44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EB6ABAFA-17AA-1946-8625-CBCD56882AF3}"/>
              </a:ext>
            </a:extLst>
          </p:cNvPr>
          <p:cNvSpPr txBox="1"/>
          <p:nvPr userDrawn="1"/>
        </p:nvSpPr>
        <p:spPr>
          <a:xfrm>
            <a:off x="8241957" y="-102561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6528048" y="916054"/>
            <a:ext cx="5169056" cy="524245"/>
          </a:xfrm>
        </p:spPr>
        <p:txBody>
          <a:bodyPr tIns="0" bIns="0" anchor="ctr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zh-CN" altLang="en-US" dirty="0"/>
              <a:t>微软雅黑</a:t>
            </a:r>
            <a:r>
              <a:rPr kumimoji="1" lang="en-US" altLang="zh-CN" dirty="0"/>
              <a:t>24</a:t>
            </a:r>
            <a:r>
              <a:rPr kumimoji="1" lang="zh-CN" altLang="en-US" dirty="0"/>
              <a:t>号字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6527676" y="2616723"/>
            <a:ext cx="5169428" cy="524245"/>
          </a:xfrm>
        </p:spPr>
        <p:txBody>
          <a:bodyPr tIns="0" bIns="0" anchor="ctr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zh-CN" altLang="en-US" dirty="0"/>
              <a:t>微软雅黑</a:t>
            </a:r>
            <a:r>
              <a:rPr kumimoji="1" lang="en-US" altLang="zh-CN" dirty="0"/>
              <a:t>24</a:t>
            </a:r>
            <a:r>
              <a:rPr kumimoji="1" lang="zh-CN" altLang="en-US" dirty="0"/>
              <a:t>号字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6527675" y="4331045"/>
            <a:ext cx="5169429" cy="524245"/>
          </a:xfrm>
        </p:spPr>
        <p:txBody>
          <a:bodyPr tIns="0" bIns="0" anchor="ctr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zh-CN" altLang="en-US" dirty="0"/>
              <a:t>微软雅黑</a:t>
            </a:r>
            <a:r>
              <a:rPr kumimoji="1" lang="en-US" altLang="zh-CN" dirty="0"/>
              <a:t>24</a:t>
            </a:r>
            <a:r>
              <a:rPr kumimoji="1" lang="zh-CN" altLang="en-US" dirty="0"/>
              <a:t>号字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6585636" y="1550674"/>
            <a:ext cx="5111468" cy="958850"/>
          </a:xfrm>
        </p:spPr>
        <p:txBody>
          <a:bodyPr tIns="0" anchor="t"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zh-CN" altLang="en-US" dirty="0"/>
              <a:t>微软雅黑</a:t>
            </a:r>
            <a:r>
              <a:rPr kumimoji="1" lang="en-US" altLang="zh-CN" dirty="0"/>
              <a:t>12</a:t>
            </a:r>
            <a:r>
              <a:rPr kumimoji="1" lang="zh-CN" altLang="en-US" dirty="0"/>
              <a:t>号字</a:t>
            </a:r>
          </a:p>
        </p:txBody>
      </p:sp>
      <p:sp>
        <p:nvSpPr>
          <p:cNvPr id="31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6585635" y="3255705"/>
            <a:ext cx="5111469" cy="958850"/>
          </a:xfrm>
        </p:spPr>
        <p:txBody>
          <a:bodyPr tIns="0" anchor="t"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zh-CN" altLang="en-US" dirty="0"/>
              <a:t>微软雅黑</a:t>
            </a:r>
            <a:r>
              <a:rPr kumimoji="1" lang="en-US" altLang="zh-CN" dirty="0"/>
              <a:t>12</a:t>
            </a:r>
            <a:r>
              <a:rPr kumimoji="1" lang="zh-CN" altLang="en-US" dirty="0"/>
              <a:t>号字</a:t>
            </a:r>
          </a:p>
        </p:txBody>
      </p:sp>
      <p:sp>
        <p:nvSpPr>
          <p:cNvPr id="32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6585635" y="4971780"/>
            <a:ext cx="5111469" cy="1265532"/>
          </a:xfrm>
        </p:spPr>
        <p:txBody>
          <a:bodyPr tIns="0" anchor="t"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zh-CN" altLang="en-US" dirty="0"/>
              <a:t>微软雅黑</a:t>
            </a:r>
            <a:r>
              <a:rPr kumimoji="1" lang="en-US" altLang="zh-CN" dirty="0"/>
              <a:t>12</a:t>
            </a:r>
            <a:r>
              <a:rPr kumimoji="1" lang="zh-CN" altLang="en-US" dirty="0"/>
              <a:t>号字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 hasCustomPrompt="1"/>
          </p:nvPr>
        </p:nvSpPr>
        <p:spPr>
          <a:xfrm>
            <a:off x="5862388" y="962176"/>
            <a:ext cx="432000" cy="4320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anchor="ctr" anchorCtr="1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/>
              <a:t>00</a:t>
            </a:r>
            <a:endParaRPr kumimoji="1" lang="zh-CN" altLang="en-US" dirty="0"/>
          </a:p>
        </p:txBody>
      </p:sp>
      <p:sp>
        <p:nvSpPr>
          <p:cNvPr id="18" name="文本占位符 3"/>
          <p:cNvSpPr>
            <a:spLocks noGrp="1"/>
          </p:cNvSpPr>
          <p:nvPr>
            <p:ph type="body" sz="quarter" idx="17" hasCustomPrompt="1"/>
          </p:nvPr>
        </p:nvSpPr>
        <p:spPr>
          <a:xfrm>
            <a:off x="5862388" y="2676498"/>
            <a:ext cx="432000" cy="432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1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/>
              <a:t>00</a:t>
            </a:r>
            <a:endParaRPr kumimoji="1" lang="zh-CN" altLang="en-US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8" hasCustomPrompt="1"/>
          </p:nvPr>
        </p:nvSpPr>
        <p:spPr>
          <a:xfrm>
            <a:off x="5862388" y="4400503"/>
            <a:ext cx="432000" cy="432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1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/>
              <a:t>00</a:t>
            </a:r>
            <a:endParaRPr kumimoji="1" lang="zh-CN" altLang="en-US" dirty="0"/>
          </a:p>
        </p:txBody>
      </p:sp>
      <p:sp>
        <p:nvSpPr>
          <p:cNvPr id="15" name="文本占位符 12"/>
          <p:cNvSpPr>
            <a:spLocks noGrp="1"/>
          </p:cNvSpPr>
          <p:nvPr>
            <p:ph type="body" sz="quarter" idx="20" hasCustomPrompt="1"/>
          </p:nvPr>
        </p:nvSpPr>
        <p:spPr>
          <a:xfrm>
            <a:off x="623391" y="916054"/>
            <a:ext cx="2664000" cy="2664000"/>
          </a:xfrm>
          <a:prstGeom prst="ellipse">
            <a:avLst/>
          </a:prstGeom>
          <a:noFill/>
          <a:ln w="38100">
            <a:solidFill>
              <a:srgbClr val="FF7F41"/>
            </a:solidFill>
          </a:ln>
        </p:spPr>
        <p:txBody>
          <a:bodyPr lIns="0" tIns="0" rIns="0" bIns="0" anchor="ctr" anchorCtr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CONTENTS</a:t>
            </a:r>
            <a:endParaRPr kumimoji="1"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D86FADF-772C-7544-ABD1-A01F5E46D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432000" y="1337731"/>
            <a:ext cx="5760000" cy="4320000"/>
          </a:xfrm>
        </p:spPr>
        <p:txBody>
          <a:bodyPr/>
          <a:lstStyle/>
          <a:p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  <p:sp>
        <p:nvSpPr>
          <p:cNvPr id="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72793" y="1337731"/>
            <a:ext cx="5367223" cy="15081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zh-CN" altLang="en-US" sz="34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Microsoft YaHei" charset="-122"/>
                <a:ea typeface="Microsoft YaHei" charset="-122"/>
                <a:cs typeface="Microsoft YaHei" charset="-122"/>
                <a:sym typeface="PingFang SC Regular"/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34</a:t>
            </a:r>
            <a:r>
              <a:rPr lang="zh-CN" altLang="en-US" dirty="0"/>
              <a:t>号字</a:t>
            </a:r>
            <a:endParaRPr dirty="0"/>
          </a:p>
        </p:txBody>
      </p:sp>
      <p:sp>
        <p:nvSpPr>
          <p:cNvPr id="1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72792" y="3117002"/>
            <a:ext cx="5367224" cy="2370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 sz="1400" b="0" i="0">
                <a:solidFill>
                  <a:schemeClr val="bg2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0" indent="2286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2pPr>
            <a:lvl3pPr marL="0" indent="4572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3pPr>
            <a:lvl4pPr marL="0" indent="6858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4pPr>
            <a:lvl5pPr marL="0" indent="9144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5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14</a:t>
            </a:r>
            <a:r>
              <a:rPr lang="zh-CN" altLang="en-US" dirty="0"/>
              <a:t>号字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600056" y="916588"/>
            <a:ext cx="5040000" cy="5040000"/>
          </a:xfrm>
          <a:prstGeom prst="ellipse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  <p:sp>
        <p:nvSpPr>
          <p:cNvPr id="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72793" y="1337731"/>
            <a:ext cx="5367223" cy="15081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zh-CN" altLang="en-US" sz="34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Microsoft YaHei" charset="-122"/>
                <a:ea typeface="Microsoft YaHei" charset="-122"/>
                <a:cs typeface="Microsoft YaHei" charset="-122"/>
                <a:sym typeface="PingFang SC Regular"/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34</a:t>
            </a:r>
            <a:r>
              <a:rPr lang="zh-CN" altLang="en-US" dirty="0"/>
              <a:t>号字</a:t>
            </a:r>
            <a:endParaRPr dirty="0"/>
          </a:p>
        </p:txBody>
      </p:sp>
      <p:sp>
        <p:nvSpPr>
          <p:cNvPr id="1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72792" y="3117002"/>
            <a:ext cx="5367224" cy="2370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 sz="1400" b="0" i="0">
                <a:solidFill>
                  <a:schemeClr val="bg2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0" indent="2286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2pPr>
            <a:lvl3pPr marL="0" indent="4572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3pPr>
            <a:lvl4pPr marL="0" indent="6858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4pPr>
            <a:lvl5pPr marL="0" indent="91440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lvl5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14</a:t>
            </a:r>
            <a:r>
              <a:rPr lang="zh-CN" altLang="en-US" dirty="0"/>
              <a:t>号字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D86FADF-772C-7544-ABD1-A01F5E46D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  <p:sp>
        <p:nvSpPr>
          <p:cNvPr id="8" name="2014年北京共经历了175个雾霾天…">
            <a:extLst>
              <a:ext uri="{FF2B5EF4-FFF2-40B4-BE49-F238E27FC236}">
                <a16:creationId xmlns="" xmlns:a16="http://schemas.microsoft.com/office/drawing/2014/main" id="{6F2BD207-DE2F-EC42-A971-C229EC3DA698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839788" y="1700808"/>
            <a:ext cx="10512425" cy="43196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1400" b="0" i="0" u="none" strike="noStrike" cap="none" spc="0" baseline="0" dirty="0" smtClean="0">
                <a:ln>
                  <a:noFill/>
                </a:ln>
                <a:solidFill>
                  <a:schemeClr val="bg2"/>
                </a:solidFill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PingFang SC Regular"/>
              </a:defRPr>
            </a:lvl1pPr>
          </a:lstStyle>
          <a:p>
            <a:r>
              <a:rPr lang="zh-CN" altLang="en-US" dirty="0"/>
              <a:t>正文 微软雅黑 可根据内容调整字号 </a:t>
            </a:r>
            <a:r>
              <a:rPr lang="en-US" altLang="zh-CN" dirty="0"/>
              <a:t>14</a:t>
            </a:r>
            <a:r>
              <a:rPr lang="zh-CN" altLang="en-US" dirty="0"/>
              <a:t>号 </a:t>
            </a:r>
            <a:r>
              <a:rPr lang="en-US" altLang="zh-CN" dirty="0"/>
              <a:t>16</a:t>
            </a:r>
            <a:r>
              <a:rPr lang="zh-CN" altLang="en-US" dirty="0"/>
              <a:t>号 </a:t>
            </a:r>
            <a:r>
              <a:rPr lang="en-US" altLang="zh-CN" dirty="0"/>
              <a:t>18</a:t>
            </a:r>
            <a:r>
              <a:rPr lang="zh-CN" altLang="en-US" dirty="0"/>
              <a:t>号字</a:t>
            </a:r>
            <a:endParaRPr lang="en-US" altLang="zh-CN" dirty="0"/>
          </a:p>
          <a:p>
            <a:pPr marL="0" indent="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pPr>
            <a:endParaRPr dirty="0"/>
          </a:p>
        </p:txBody>
      </p:sp>
      <p:sp>
        <p:nvSpPr>
          <p:cNvPr id="10" name="文本占位符 3">
            <a:extLst>
              <a:ext uri="{FF2B5EF4-FFF2-40B4-BE49-F238E27FC236}">
                <a16:creationId xmlns="" xmlns:a16="http://schemas.microsoft.com/office/drawing/2014/main" id="{D56DDBF3-844A-4045-9449-7FE1CDC33C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548680"/>
            <a:ext cx="275601" cy="275601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anchor="ctr" anchorCtr="1">
            <a:noAutofit/>
          </a:bodyPr>
          <a:lstStyle>
            <a:lvl1pPr marL="0" indent="0" algn="ctr">
              <a:lnSpc>
                <a:spcPct val="100000"/>
              </a:lnSpc>
              <a:tabLst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 dirty="0"/>
              <a:t>  </a:t>
            </a:r>
          </a:p>
        </p:txBody>
      </p:sp>
      <p:sp>
        <p:nvSpPr>
          <p:cNvPr id="11" name="标题 7">
            <a:extLst>
              <a:ext uri="{FF2B5EF4-FFF2-40B4-BE49-F238E27FC236}">
                <a16:creationId xmlns="" xmlns:a16="http://schemas.microsoft.com/office/drawing/2014/main" id="{DD9475FD-9478-004D-9CEE-9F3A81A93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6" y="404664"/>
            <a:ext cx="10152757" cy="1008112"/>
          </a:xfrm>
        </p:spPr>
        <p:txBody>
          <a:bodyPr anchor="t" anchorCtr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zh-CN" altLang="en-US" sz="30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Microsoft YaHei" charset="-122"/>
                <a:ea typeface="Microsoft YaHei" charset="-122"/>
                <a:cs typeface="Microsoft YaHei" charset="-122"/>
                <a:sym typeface="PingFang SC Regular"/>
              </a:defRPr>
            </a:lvl1pPr>
          </a:lstStyle>
          <a:p>
            <a:r>
              <a:rPr lang="zh-CN" altLang="en-US" dirty="0"/>
              <a:t>标题 微软雅</a:t>
            </a:r>
            <a:r>
              <a:rPr lang="zh-CN" altLang="en-US" dirty="0" smtClean="0"/>
              <a:t>黑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</a:t>
            </a:r>
            <a:r>
              <a:rPr lang="zh-CN" altLang="en-US" dirty="0"/>
              <a:t>字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9958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50EA777-2454-2B46-9D05-91157E316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7"/>
            <a:ext cx="12192000" cy="6858000"/>
          </a:xfrm>
          <a:prstGeom prst="rect">
            <a:avLst/>
          </a:prstGeom>
        </p:spPr>
      </p:pic>
      <p:sp>
        <p:nvSpPr>
          <p:cNvPr id="12" name="2014年北京共经历了175个雾霾天…">
            <a:extLst>
              <a:ext uri="{FF2B5EF4-FFF2-40B4-BE49-F238E27FC236}">
                <a16:creationId xmlns="" xmlns:a16="http://schemas.microsoft.com/office/drawing/2014/main" id="{BCA6F093-5A4D-0144-917C-834FB7F2CB02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839788" y="1700808"/>
            <a:ext cx="10512425" cy="43196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1400" b="0" i="0" u="none" strike="noStrike" cap="none" spc="0" baseline="0" dirty="0" smtClean="0">
                <a:ln>
                  <a:noFill/>
                </a:ln>
                <a:solidFill>
                  <a:schemeClr val="bg2"/>
                </a:solidFill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PingFang SC Regular"/>
              </a:defRPr>
            </a:lvl1pPr>
          </a:lstStyle>
          <a:p>
            <a:r>
              <a:rPr lang="zh-CN" altLang="en-US" dirty="0"/>
              <a:t>正文 微软雅黑 可根据内容调整字号 </a:t>
            </a:r>
            <a:r>
              <a:rPr lang="en-US" altLang="zh-CN" dirty="0"/>
              <a:t>14</a:t>
            </a:r>
            <a:r>
              <a:rPr lang="zh-CN" altLang="en-US" dirty="0"/>
              <a:t>号 </a:t>
            </a:r>
            <a:r>
              <a:rPr lang="en-US" altLang="zh-CN" dirty="0"/>
              <a:t>16</a:t>
            </a:r>
            <a:r>
              <a:rPr lang="zh-CN" altLang="en-US" dirty="0"/>
              <a:t>号 </a:t>
            </a:r>
            <a:r>
              <a:rPr lang="en-US" altLang="zh-CN" dirty="0"/>
              <a:t>18</a:t>
            </a:r>
            <a:r>
              <a:rPr lang="zh-CN" altLang="en-US" dirty="0"/>
              <a:t>号字</a:t>
            </a:r>
            <a:endParaRPr lang="en-US" altLang="zh-CN" dirty="0"/>
          </a:p>
          <a:p>
            <a:pPr marL="0" indent="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pPr>
            <a:endParaRPr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877"/>
            <a:ext cx="12192000" cy="9291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107D5AD-5F1B-A54E-9699-0D7F26494FC1}"/>
              </a:ext>
            </a:extLst>
          </p:cNvPr>
          <p:cNvSpPr txBox="1"/>
          <p:nvPr userDrawn="1"/>
        </p:nvSpPr>
        <p:spPr>
          <a:xfrm>
            <a:off x="8165805" y="-125464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BF3753A4-5162-764D-B100-2DDA1F912088}"/>
              </a:ext>
            </a:extLst>
          </p:cNvPr>
          <p:cNvSpPr txBox="1"/>
          <p:nvPr userDrawn="1"/>
        </p:nvSpPr>
        <p:spPr>
          <a:xfrm>
            <a:off x="13269433" y="586917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1" name="文本占位符 3">
            <a:extLst>
              <a:ext uri="{FF2B5EF4-FFF2-40B4-BE49-F238E27FC236}">
                <a16:creationId xmlns="" xmlns:a16="http://schemas.microsoft.com/office/drawing/2014/main" id="{D56DDBF3-844A-4045-9449-7FE1CDC33C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548680"/>
            <a:ext cx="275601" cy="275601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anchor="ctr" anchorCtr="1">
            <a:noAutofit/>
          </a:bodyPr>
          <a:lstStyle>
            <a:lvl1pPr marL="0" indent="0" algn="ctr">
              <a:lnSpc>
                <a:spcPct val="100000"/>
              </a:lnSpc>
              <a:tabLst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 dirty="0"/>
              <a:t>  </a:t>
            </a:r>
          </a:p>
        </p:txBody>
      </p:sp>
      <p:sp>
        <p:nvSpPr>
          <p:cNvPr id="13" name="标题 7">
            <a:extLst>
              <a:ext uri="{FF2B5EF4-FFF2-40B4-BE49-F238E27FC236}">
                <a16:creationId xmlns="" xmlns:a16="http://schemas.microsoft.com/office/drawing/2014/main" id="{DD9475FD-9478-004D-9CEE-9F3A81A93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6" y="404664"/>
            <a:ext cx="10152757" cy="1008112"/>
          </a:xfrm>
        </p:spPr>
        <p:txBody>
          <a:bodyPr anchor="t" anchorCtr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zh-CN" altLang="en-US" sz="30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Microsoft YaHei" charset="-122"/>
                <a:ea typeface="Microsoft YaHei" charset="-122"/>
                <a:cs typeface="Microsoft YaHei" charset="-122"/>
                <a:sym typeface="PingFang SC Regular"/>
              </a:defRPr>
            </a:lvl1pPr>
          </a:lstStyle>
          <a:p>
            <a:r>
              <a:rPr lang="zh-CN" altLang="en-US" dirty="0"/>
              <a:t>标题 微软雅</a:t>
            </a:r>
            <a:r>
              <a:rPr lang="zh-CN" altLang="en-US" dirty="0" smtClean="0"/>
              <a:t>黑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</a:t>
            </a:r>
            <a:r>
              <a:rPr lang="zh-CN" altLang="en-US" dirty="0"/>
              <a:t>字</a:t>
            </a:r>
            <a:endParaRPr kumimoji="1" lang="zh-CN" altLang="en-US" dirty="0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1218590" y="3994651"/>
            <a:ext cx="4517192" cy="1457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0" indent="0">
              <a:lnSpc>
                <a:spcPct val="110000"/>
              </a:lnSpc>
              <a:buSzTx/>
              <a:buFontTx/>
              <a:buNone/>
              <a:defRPr sz="1400">
                <a:solidFill>
                  <a:srgbClr val="535353"/>
                </a:solidFill>
              </a:defRPr>
            </a:pPr>
            <a:endParaRPr lang="zh-CN" altLang="en-US" dirty="0"/>
          </a:p>
          <a:p>
            <a:endParaRPr lang="en-US" altLang="zh-CN" dirty="0"/>
          </a:p>
        </p:txBody>
      </p:sp>
      <p:sp>
        <p:nvSpPr>
          <p:cNvPr id="8" name="标题占位符 7"/>
          <p:cNvSpPr>
            <a:spLocks noGrp="1"/>
          </p:cNvSpPr>
          <p:nvPr>
            <p:ph type="title"/>
          </p:nvPr>
        </p:nvSpPr>
        <p:spPr>
          <a:xfrm>
            <a:off x="1218590" y="2217676"/>
            <a:ext cx="4517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762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9" r:id="rId2"/>
    <p:sldLayoutId id="2147483695" r:id="rId3"/>
    <p:sldLayoutId id="2147483691" r:id="rId4"/>
    <p:sldLayoutId id="2147483679" r:id="rId5"/>
    <p:sldLayoutId id="2147483680" r:id="rId6"/>
    <p:sldLayoutId id="2147483684" r:id="rId7"/>
    <p:sldLayoutId id="2147483692" r:id="rId8"/>
    <p:sldLayoutId id="2147483681" r:id="rId9"/>
    <p:sldLayoutId id="2147483693" r:id="rId10"/>
    <p:sldLayoutId id="2147483688" r:id="rId11"/>
    <p:sldLayoutId id="2147483682" r:id="rId1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j-ea"/>
          <a:ea typeface="+mj-ea"/>
          <a:cs typeface="Microsoft YaHei Normal"/>
          <a:sym typeface="PingFang SC Regular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333333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9pPr>
    </p:titleStyle>
    <p:bodyStyle>
      <a:lvl1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zh-CN" altLang="en-US" sz="1400" b="0" i="0" u="none" strike="noStrike" cap="none" spc="0" baseline="0" dirty="0" smtClean="0">
          <a:ln>
            <a:noFill/>
          </a:ln>
          <a:solidFill>
            <a:srgbClr val="535353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Microsoft YaHei" panose="020B0503020204020204" pitchFamily="34" charset="-122"/>
          <a:sym typeface="PingFang SC Regular"/>
        </a:defRPr>
      </a:lvl1pPr>
      <a:lvl2pPr marL="45720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1600" b="0" i="0" u="none" strike="noStrike" cap="none" spc="0" baseline="0" dirty="0">
          <a:ln>
            <a:noFill/>
          </a:ln>
          <a:solidFill>
            <a:srgbClr val="535353"/>
          </a:solidFill>
          <a:uFillTx/>
          <a:latin typeface="+mj-ea"/>
          <a:ea typeface="+mj-ea"/>
          <a:cs typeface="Microsoft YaHei Normal"/>
          <a:sym typeface="PingFang SC Regular"/>
        </a:defRPr>
      </a:lvl2pPr>
      <a:lvl3pPr marL="91440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1600" b="0" i="0" u="none" strike="noStrike" cap="none" spc="0" baseline="0">
          <a:ln>
            <a:noFill/>
          </a:ln>
          <a:solidFill>
            <a:srgbClr val="535353"/>
          </a:solidFill>
          <a:uFillTx/>
          <a:latin typeface="+mj-ea"/>
          <a:ea typeface="+mj-ea"/>
          <a:cs typeface="Microsoft YaHei Normal"/>
          <a:sym typeface="PingFang SC Regular"/>
        </a:defRPr>
      </a:lvl3pPr>
      <a:lvl4pPr marL="137160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2000" b="0" i="0" u="none" strike="noStrike" cap="none" spc="0" baseline="0">
          <a:ln>
            <a:noFill/>
          </a:ln>
          <a:solidFill>
            <a:srgbClr val="535353"/>
          </a:solidFill>
          <a:uFillTx/>
          <a:latin typeface="+mj-ea"/>
          <a:ea typeface="+mj-ea"/>
          <a:cs typeface="Microsoft YaHei Normal"/>
          <a:sym typeface="PingFang SC Regular"/>
        </a:defRPr>
      </a:lvl4pPr>
      <a:lvl5pPr marL="182880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2000" b="0" i="0" u="none" strike="noStrike" cap="none" spc="0" baseline="0">
          <a:ln>
            <a:noFill/>
          </a:ln>
          <a:solidFill>
            <a:srgbClr val="535353"/>
          </a:solidFill>
          <a:uFillTx/>
          <a:latin typeface="+mj-ea"/>
          <a:ea typeface="+mj-ea"/>
          <a:cs typeface="Microsoft YaHei Normal"/>
          <a:sym typeface="PingFang SC Regular"/>
        </a:defRPr>
      </a:lvl5pPr>
      <a:lvl6pPr marL="2819400" marR="0" indent="-5334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ln>
            <a:noFill/>
          </a:ln>
          <a:solidFill>
            <a:srgbClr val="424242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6pPr>
      <a:lvl7pPr marL="3276600" marR="0" indent="-5334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ln>
            <a:noFill/>
          </a:ln>
          <a:solidFill>
            <a:srgbClr val="424242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7pPr>
      <a:lvl8pPr marL="3733800" marR="0" indent="-5334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ln>
            <a:noFill/>
          </a:ln>
          <a:solidFill>
            <a:srgbClr val="424242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8pPr>
      <a:lvl9pPr marL="4191000" marR="0" indent="-5334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ln>
            <a:noFill/>
          </a:ln>
          <a:solidFill>
            <a:srgbClr val="424242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9pPr>
    </p:bodyStyle>
    <p:otherStyle>
      <a:lvl1pPr marL="0" marR="0" indent="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2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2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527">
          <p15:clr>
            <a:srgbClr val="F26B43"/>
          </p15:clr>
        </p15:guide>
        <p15:guide id="8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tiff"/><Relationship Id="rId9" Type="http://schemas.openxmlformats.org/officeDocument/2006/relationships/image" Target="../media/image31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w3.org/2018/11/17-chinese-web-minutes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web/fundamentals/web-components/shadowdom" TargetMode="External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web/fundamentals/web-components/shadowdom" TargetMode="External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hyperlink" Target="https://github.com/startheart/webcomponent" TargetMode="External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1476387" y="3819097"/>
            <a:ext cx="791028" cy="473999"/>
          </a:xfrm>
        </p:spPr>
        <p:txBody>
          <a:bodyPr/>
          <a:lstStyle/>
          <a:p>
            <a:r>
              <a:rPr kumimoji="1" lang="zh-CN" altLang="en-US" dirty="0" smtClean="0"/>
              <a:t>张楠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5"/>
          </p:nvPr>
        </p:nvSpPr>
        <p:spPr>
          <a:xfrm>
            <a:off x="2381232" y="3819097"/>
            <a:ext cx="1967032" cy="473999"/>
          </a:xfrm>
        </p:spPr>
        <p:txBody>
          <a:bodyPr/>
          <a:lstStyle/>
          <a:p>
            <a:r>
              <a:rPr kumimoji="1" lang="en-US" altLang="zh-CN" dirty="0" smtClean="0"/>
              <a:t>2019.05.06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1476387" y="2780928"/>
            <a:ext cx="4688300" cy="793509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dirty="0" smtClean="0"/>
              <a:t>小程序和</a:t>
            </a:r>
            <a:r>
              <a:rPr lang="en-US" altLang="zh-CN" dirty="0" smtClean="0"/>
              <a:t>web</a:t>
            </a:r>
            <a:r>
              <a:rPr lang="zh-CN" altLang="en-US" dirty="0" smtClean="0"/>
              <a:t>组件标准化提议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44385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dirty="0" smtClean="0"/>
              <a:t>Components</a:t>
            </a:r>
            <a:r>
              <a:rPr lang="zh-CN" altLang="en-US" sz="3200" dirty="0" smtClean="0"/>
              <a:t> 结构化调用</a:t>
            </a:r>
            <a:r>
              <a:rPr lang="en-US" altLang="en-US" sz="3200" dirty="0" smtClean="0"/>
              <a:t>语法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 建议</a:t>
            </a:r>
            <a:endParaRPr lang="zh-CN" alt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162878" y="1699591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507985"/>
            <a:ext cx="5112568" cy="4336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23992" y="1437773"/>
            <a:ext cx="5500263" cy="2030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/>
          </a:bodyPr>
          <a:lstStyle/>
          <a:p>
            <a:r>
              <a:rPr lang="zh-CN" altLang="en-US" dirty="0" smtClean="0"/>
              <a:t>建议</a:t>
            </a:r>
            <a:r>
              <a:rPr lang="en-US" altLang="zh-CN" dirty="0" smtClean="0"/>
              <a:t>W3C</a:t>
            </a:r>
            <a:r>
              <a:rPr lang="zh-CN" altLang="en-US" dirty="0" smtClean="0"/>
              <a:t>标准规范化 </a:t>
            </a:r>
            <a:r>
              <a:rPr lang="en-US" altLang="zh-CN" dirty="0" smtClean="0"/>
              <a:t>components</a:t>
            </a:r>
            <a:r>
              <a:rPr lang="zh-CN" altLang="en-US" dirty="0" smtClean="0"/>
              <a:t> 的结构化调用语法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indent="-285750">
              <a:buFont typeface="Arial" charset="0"/>
              <a:buChar char="•"/>
            </a:pPr>
            <a:r>
              <a:rPr lang="zh-CN" altLang="en-US" dirty="0" smtClean="0"/>
              <a:t>实现：</a:t>
            </a:r>
            <a:r>
              <a:rPr lang="en-US" altLang="en-US" dirty="0" smtClean="0"/>
              <a:t>Component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封装规范：</a:t>
            </a:r>
            <a:r>
              <a:rPr lang="en-US" altLang="zh-CN" dirty="0" smtClean="0"/>
              <a:t>S</a:t>
            </a:r>
            <a:r>
              <a:rPr kumimoji="0" lang="en-US" altLang="zh-CN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hadow </a:t>
            </a:r>
            <a:r>
              <a:rPr lang="en-US" altLang="zh-CN" dirty="0" smtClean="0"/>
              <a:t>DOM</a:t>
            </a:r>
            <a:r>
              <a:rPr kumimoji="0" lang="en-US" altLang="zh-CN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 + Custom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 </a:t>
            </a:r>
            <a:r>
              <a:rPr kumimoji="0" lang="en-US" altLang="zh-CN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Element</a:t>
            </a:r>
          </a:p>
          <a:p>
            <a:pPr marL="285750" indent="-285750">
              <a:buFont typeface="Wingdings" charset="2"/>
              <a:buChar char="Ø"/>
            </a:pPr>
            <a:r>
              <a:rPr lang="zh-CN" altLang="en-US" dirty="0" smtClean="0">
                <a:solidFill>
                  <a:srgbClr val="FF0000"/>
                </a:solidFill>
              </a:rPr>
              <a:t>调用：</a:t>
            </a:r>
            <a:r>
              <a:rPr lang="en-US" altLang="en-US" dirty="0" smtClean="0">
                <a:solidFill>
                  <a:srgbClr val="FF0000"/>
                </a:solidFill>
              </a:rPr>
              <a:t>Components</a:t>
            </a:r>
            <a:r>
              <a:rPr lang="zh-CN" altLang="en-US" dirty="0">
                <a:solidFill>
                  <a:srgbClr val="FF0000"/>
                </a:solidFill>
              </a:rPr>
              <a:t>结构化调用</a:t>
            </a:r>
            <a:r>
              <a:rPr lang="en-US" altLang="en-US" dirty="0" smtClean="0">
                <a:solidFill>
                  <a:srgbClr val="FF0000"/>
                </a:solidFill>
              </a:rPr>
              <a:t>语法</a:t>
            </a:r>
          </a:p>
          <a:p>
            <a:pPr marL="285750" indent="-285750">
              <a:buFont typeface="Arial" charset="0"/>
              <a:buChar char="•"/>
            </a:pP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r>
              <a:rPr lang="zh-CN" altLang="en-US" dirty="0" smtClean="0"/>
              <a:t>价值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w3c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规范化 </a:t>
            </a:r>
            <a:r>
              <a:rPr lang="en-US" altLang="zh-CN" dirty="0" err="1" smtClean="0"/>
              <a:t>V</a:t>
            </a:r>
            <a:r>
              <a:rPr lang="en-US" dirty="0" err="1" smtClean="0"/>
              <a:t>iew</a:t>
            </a:r>
            <a:r>
              <a:rPr lang="en-US" altLang="zh-CN" dirty="0" err="1" smtClean="0"/>
              <a:t>M</a:t>
            </a:r>
            <a:r>
              <a:rPr lang="en-US" dirty="0" err="1" smtClean="0"/>
              <a:t>odel</a:t>
            </a:r>
            <a:r>
              <a:rPr lang="zh-CN" altLang="en-US" dirty="0" smtClean="0"/>
              <a:t> 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标准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71083"/>
              </p:ext>
            </p:extLst>
          </p:nvPr>
        </p:nvGraphicFramePr>
        <p:xfrm>
          <a:off x="5756548" y="3573016"/>
          <a:ext cx="6035149" cy="2241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9293"/>
                <a:gridCol w="1584226"/>
                <a:gridCol w="1152843"/>
                <a:gridCol w="1508787"/>
              </a:tblGrid>
              <a:tr h="504234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逻辑判断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else-if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遍历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for-item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for-key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事件标记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onclick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oninput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动态组件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&lt;component is="</a:t>
                      </a:r>
                      <a:r>
                        <a:rPr lang="en-US" dirty="0" err="1" smtClean="0"/>
                        <a:t>mycomp</a:t>
                      </a:r>
                      <a:r>
                        <a:rPr lang="en-US" dirty="0" smtClean="0"/>
                        <a:t>" /&gt;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163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969" y="525840"/>
            <a:ext cx="4494956" cy="331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43" y="4202647"/>
            <a:ext cx="7032104" cy="223316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/>
              <a:t>组件可封装能力标准 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 背景</a:t>
            </a:r>
            <a:r>
              <a:rPr lang="en-US" altLang="zh-CN" sz="3200" dirty="0" smtClean="0"/>
              <a:t>1</a:t>
            </a:r>
            <a:endParaRPr lang="en-US" altLang="zh-CN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2104" y="1769165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3912" y="2725618"/>
            <a:ext cx="4038293" cy="1371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77500" lnSpcReduction="20000"/>
          </a:bodyPr>
          <a:lstStyle/>
          <a:p>
            <a:pPr marL="285750" indent="-285750">
              <a:lnSpc>
                <a:spcPct val="170000"/>
              </a:lnSpc>
              <a:buFont typeface="Arial" charset="0"/>
              <a:buChar char="•"/>
            </a:pPr>
            <a:r>
              <a:rPr lang="en-US" altLang="zh-CN" dirty="0"/>
              <a:t>API </a:t>
            </a:r>
            <a:r>
              <a:rPr lang="zh-CN" altLang="en-US" dirty="0"/>
              <a:t>接口协议：定义基础接口能力</a:t>
            </a:r>
            <a:r>
              <a:rPr lang="zh-CN" altLang="en-US" dirty="0" smtClean="0"/>
              <a:t>标准</a:t>
            </a:r>
            <a:endParaRPr lang="en-US" altLang="zh-CN" dirty="0" smtClean="0"/>
          </a:p>
          <a:p>
            <a:pPr marL="285750" indent="-285750">
              <a:lnSpc>
                <a:spcPct val="170000"/>
              </a:lnSpc>
              <a:buFont typeface="Arial" charset="0"/>
              <a:buChar char="•"/>
            </a:pPr>
            <a:r>
              <a:rPr lang="zh-CN" altLang="en-US" dirty="0" smtClean="0"/>
              <a:t>内置</a:t>
            </a:r>
            <a:r>
              <a:rPr lang="zh-CN" altLang="en-US" dirty="0"/>
              <a:t>组件协议：定义基础</a:t>
            </a:r>
            <a:r>
              <a:rPr lang="en-US" altLang="zh-CN" dirty="0" err="1"/>
              <a:t>Ui</a:t>
            </a:r>
            <a:r>
              <a:rPr lang="zh-CN" altLang="en-US" dirty="0"/>
              <a:t>组件</a:t>
            </a:r>
            <a:r>
              <a:rPr lang="zh-CN" altLang="en-US" dirty="0" smtClean="0"/>
              <a:t>标准</a:t>
            </a:r>
            <a:endParaRPr lang="en-US" altLang="zh-CN" dirty="0" smtClean="0"/>
          </a:p>
          <a:p>
            <a:pPr marL="285750" indent="-285750">
              <a:lnSpc>
                <a:spcPct val="170000"/>
              </a:lnSpc>
              <a:buFont typeface="Arial" charset="0"/>
              <a:buChar char="•"/>
            </a:pPr>
            <a:r>
              <a:rPr lang="zh-CN" altLang="en-US" dirty="0" smtClean="0"/>
              <a:t>框架协议</a:t>
            </a:r>
            <a:r>
              <a:rPr lang="zh-CN" altLang="en-US" dirty="0"/>
              <a:t>：定义生命</a:t>
            </a:r>
            <a:r>
              <a:rPr lang="zh-CN" altLang="en-US" dirty="0" smtClean="0"/>
              <a:t>周期、</a:t>
            </a:r>
            <a:r>
              <a:rPr lang="zh-CN" altLang="en-US" dirty="0"/>
              <a:t>路由等框架标准 </a:t>
            </a:r>
            <a:endParaRPr lang="en-US" altLang="zh-CN" dirty="0" smtClean="0"/>
          </a:p>
          <a:p>
            <a:pPr marL="285750" indent="-285750">
              <a:lnSpc>
                <a:spcPct val="170000"/>
              </a:lnSpc>
              <a:buFont typeface="Arial" charset="0"/>
              <a:buChar char="•"/>
            </a:pPr>
            <a:r>
              <a:rPr lang="en-US" altLang="zh-CN" dirty="0" smtClean="0"/>
              <a:t>DSL</a:t>
            </a:r>
            <a:r>
              <a:rPr lang="zh-CN" altLang="en-US" dirty="0"/>
              <a:t>协议：定义视图和逻辑层的语法标准 </a:t>
            </a:r>
            <a:endParaRPr lang="en-US" altLang="zh-CN" dirty="0" smtClean="0"/>
          </a:p>
          <a:p>
            <a:pPr marL="285750" indent="-285750">
              <a:lnSpc>
                <a:spcPct val="170000"/>
              </a:lnSpc>
              <a:buFont typeface="Arial" charset="0"/>
              <a:buChar char="•"/>
            </a:pPr>
            <a:r>
              <a:rPr lang="zh-CN" altLang="en-US" dirty="0" smtClean="0"/>
              <a:t>多</a:t>
            </a:r>
            <a:r>
              <a:rPr lang="zh-CN" altLang="en-US" dirty="0"/>
              <a:t>态实现协议：定义允许用户使用差异化能力标准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76" y="1223915"/>
            <a:ext cx="5328591" cy="35500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/>
          </a:bodyPr>
          <a:lstStyle/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</a:pPr>
            <a:r>
              <a:rPr lang="zh-CN" altLang="en-US" dirty="0" smtClean="0"/>
              <a:t>背景</a:t>
            </a:r>
            <a:endParaRPr lang="en-US" altLang="zh-CN" dirty="0" smtClean="0"/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/>
              <a:t>跨端框架抽象了跨平台标准协议，包括基础组件</a:t>
            </a:r>
            <a:r>
              <a:rPr lang="zh-CN" altLang="en-US" dirty="0"/>
              <a:t>、框架、</a:t>
            </a:r>
            <a:r>
              <a:rPr lang="en-US" altLang="zh-CN" dirty="0"/>
              <a:t>API</a:t>
            </a:r>
            <a:r>
              <a:rPr lang="zh-CN" altLang="en-US" dirty="0"/>
              <a:t>、</a:t>
            </a:r>
            <a:r>
              <a:rPr lang="en-US" altLang="zh-CN" dirty="0"/>
              <a:t>DSL</a:t>
            </a:r>
            <a:endParaRPr lang="en-US" altLang="zh-CN" dirty="0" smtClean="0"/>
          </a:p>
          <a:p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用继承扩展各平台原生组件手段来实现</a:t>
            </a:r>
            <a:r>
              <a:rPr lang="zh-CN" altLang="en-US" dirty="0"/>
              <a:t>标准协议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</a:pP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组件协议封装问题：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</a:pPr>
            <a:r>
              <a:rPr lang="en-US" altLang="zh-CN" dirty="0" smtClean="0"/>
              <a:t>W3C</a:t>
            </a:r>
            <a:r>
              <a:rPr lang="zh-CN" altLang="en-US" dirty="0" smtClean="0"/>
              <a:t>标准现状：欠缺显式输入输出能力定义</a:t>
            </a:r>
            <a:endParaRPr lang="en-US" altLang="zh-CN" dirty="0" smtClean="0"/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模块封装的软件设计原则应显式声明输入输出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indent="-285750">
              <a:buFont typeface="Wingdings" charset="2"/>
              <a:buChar char="Ø"/>
            </a:pPr>
            <a:r>
              <a:rPr lang="zh-CN" altLang="en-US" dirty="0" smtClean="0"/>
              <a:t>小程序现状：欠缺继承扩展能力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zh-CN" altLang="en-US" dirty="0" smtClean="0"/>
              <a:t>封装成本高</a:t>
            </a:r>
            <a:endParaRPr lang="en-US" altLang="zh-CN" dirty="0"/>
          </a:p>
          <a:p>
            <a:pPr marL="342900" marR="0" indent="-34290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159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/>
              <a:t>组件可封装能力</a:t>
            </a:r>
            <a:r>
              <a:rPr lang="zh-CN" altLang="en-US" sz="3200" dirty="0" smtClean="0"/>
              <a:t>标准 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 背景</a:t>
            </a:r>
            <a:r>
              <a:rPr lang="en-US" altLang="zh-CN" sz="3200" dirty="0" smtClean="0"/>
              <a:t>2</a:t>
            </a:r>
            <a:endParaRPr lang="en-US" altLang="zh-CN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2104" y="1769165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384" y="1045122"/>
            <a:ext cx="5112568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r>
              <a:rPr lang="en-US" sz="2000" dirty="0" smtClean="0"/>
              <a:t>W3C</a:t>
            </a:r>
            <a:r>
              <a:rPr lang="zh-CN" altLang="en-US" sz="2000" dirty="0" smtClean="0"/>
              <a:t>的</a:t>
            </a:r>
            <a:r>
              <a:rPr lang="en-US" sz="2000" dirty="0" smtClean="0"/>
              <a:t>IDL(Interface </a:t>
            </a:r>
            <a:r>
              <a:rPr lang="en-US" sz="2000" dirty="0"/>
              <a:t>Definition Language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5834" y="1045122"/>
            <a:ext cx="5112568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r>
              <a:rPr lang="zh-CN" altLang="en-US" sz="2000" dirty="0" smtClean="0"/>
              <a:t>跨端框架的</a:t>
            </a:r>
            <a:r>
              <a:rPr lang="en-US" sz="2000" dirty="0" smtClean="0"/>
              <a:t>IDL(Interface </a:t>
            </a:r>
            <a:r>
              <a:rPr lang="en-US" sz="2000" dirty="0"/>
              <a:t>Definition Language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834" y="1769165"/>
            <a:ext cx="4183256" cy="46560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769165"/>
            <a:ext cx="4607748" cy="45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6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/>
              <a:t>Components </a:t>
            </a:r>
            <a:r>
              <a:rPr lang="zh-CN" altLang="en-US" sz="3200" dirty="0" smtClean="0"/>
              <a:t>输入输出</a:t>
            </a:r>
            <a:r>
              <a:rPr lang="zh-CN" altLang="en-US" sz="3200" dirty="0"/>
              <a:t>显式</a:t>
            </a:r>
            <a:r>
              <a:rPr lang="zh-CN" altLang="en-US" sz="3200" dirty="0" smtClean="0"/>
              <a:t>声明 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 建议</a:t>
            </a:r>
            <a:endParaRPr lang="en-US" altLang="zh-CN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2104" y="1769165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484783"/>
            <a:ext cx="5112197" cy="4613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867" y="1484783"/>
            <a:ext cx="5310117" cy="1800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zh-CN" altLang="en-US" dirty="0" smtClean="0"/>
              <a:t>建议</a:t>
            </a:r>
            <a:r>
              <a:rPr lang="en-US" altLang="zh-CN" dirty="0" smtClean="0"/>
              <a:t>W3C</a:t>
            </a:r>
            <a:r>
              <a:rPr lang="zh-CN" altLang="en-US" dirty="0" smtClean="0"/>
              <a:t>组件定义显示定义输入输出</a:t>
            </a:r>
            <a:endParaRPr lang="en-US" altLang="zh-CN" dirty="0" smtClean="0"/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各类小程序、框架都有类似规范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indent="-285750">
              <a:buFont typeface="Arial" charset="0"/>
              <a:buChar char="•"/>
            </a:pPr>
            <a:r>
              <a:rPr lang="zh-CN" altLang="en-US" dirty="0" smtClean="0"/>
              <a:t>使用者继承 </a:t>
            </a:r>
            <a:r>
              <a:rPr lang="en-US" altLang="zh-CN" dirty="0"/>
              <a:t>Component</a:t>
            </a:r>
            <a:r>
              <a:rPr lang="zh-CN" altLang="en-US" dirty="0"/>
              <a:t> 时不明确包含哪些输入输出</a:t>
            </a:r>
            <a:endParaRPr lang="en-US" altLang="zh-CN" dirty="0"/>
          </a:p>
          <a:p>
            <a:pPr marL="285750" indent="-285750">
              <a:buFont typeface="Arial" charset="0"/>
              <a:buChar char="•"/>
            </a:pPr>
            <a:r>
              <a:rPr lang="zh-CN" altLang="en-US" dirty="0" smtClean="0"/>
              <a:t>利于</a:t>
            </a:r>
            <a:r>
              <a:rPr lang="zh-CN" altLang="en-US" dirty="0"/>
              <a:t>框架方限制</a:t>
            </a:r>
            <a:r>
              <a:rPr lang="zh-CN" altLang="en-US" dirty="0" smtClean="0"/>
              <a:t>各平台按</a:t>
            </a:r>
            <a:r>
              <a:rPr lang="zh-CN" altLang="en-US" dirty="0"/>
              <a:t>规范实现</a:t>
            </a:r>
            <a:endParaRPr lang="en-US" altLang="zh-CN" dirty="0"/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en-US" altLang="zh-CN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50191" y="4509120"/>
            <a:ext cx="2997537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r>
              <a:rPr lang="en-US" altLang="zh-CN" dirty="0" smtClean="0"/>
              <a:t>PS</a:t>
            </a:r>
            <a:r>
              <a:rPr lang="zh-CN" altLang="en-US" dirty="0" smtClean="0"/>
              <a:t>：考虑</a:t>
            </a:r>
            <a:r>
              <a:rPr lang="zh-CN" altLang="en-US" dirty="0"/>
              <a:t>废除 </a:t>
            </a:r>
            <a:r>
              <a:rPr lang="en-US" dirty="0" err="1"/>
              <a:t>observedAttributes</a:t>
            </a:r>
            <a:r>
              <a:rPr lang="zh-CN" altLang="en-US" dirty="0"/>
              <a:t> </a:t>
            </a:r>
            <a:endParaRPr lang="en-US" dirty="0"/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75422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r>
              <a:rPr lang="en-US" altLang="en-US" sz="3200" dirty="0"/>
              <a:t>Components </a:t>
            </a:r>
            <a:r>
              <a:rPr lang="zh-CN" altLang="en-US" sz="3200" dirty="0"/>
              <a:t>继承能力</a:t>
            </a:r>
            <a:r>
              <a:rPr lang="zh-CN" altLang="en-US" sz="3200" dirty="0" smtClean="0"/>
              <a:t>支持 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 背景</a:t>
            </a:r>
            <a:r>
              <a:rPr lang="zh-CN" altLang="en-US" dirty="0"/>
              <a:t/>
            </a:r>
            <a:br>
              <a:rPr lang="zh-CN" altLang="en-US" dirty="0"/>
            </a:br>
            <a:endParaRPr lang="en-US" altLang="zh-CN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3462"/>
              </p:ext>
            </p:extLst>
          </p:nvPr>
        </p:nvGraphicFramePr>
        <p:xfrm>
          <a:off x="839787" y="1634473"/>
          <a:ext cx="10944846" cy="5101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3845"/>
                <a:gridCol w="5352719"/>
                <a:gridCol w="3648282"/>
              </a:tblGrid>
              <a:tr h="4111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继承扩展组件方案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web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各类小程序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</a:tr>
              <a:tr h="2463531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定义方式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</a:tr>
              <a:tr h="129614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使用方式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</a:tr>
              <a:tr h="4111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展示效果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  <a:p>
                      <a:pPr algn="ctr"/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66" y="2623882"/>
            <a:ext cx="5134992" cy="11397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519" y="3183096"/>
            <a:ext cx="2511001" cy="1288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519" y="2119942"/>
            <a:ext cx="3303089" cy="1044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331" y="4671923"/>
            <a:ext cx="3498302" cy="1009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666" y="4680873"/>
            <a:ext cx="5083553" cy="6531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0163" y="5870296"/>
            <a:ext cx="3327400" cy="762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5519" y="5954553"/>
            <a:ext cx="3259138" cy="5934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9786" y="914122"/>
            <a:ext cx="5832278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/>
              <a:t>各类小程序缺乏组件继承方式扩展，只能用包装方式来扩展，导致差异化大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6609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r>
              <a:rPr lang="en-US" altLang="en-US" sz="2800" dirty="0"/>
              <a:t>Components </a:t>
            </a:r>
            <a:r>
              <a:rPr lang="zh-CN" altLang="en-US" sz="2800" dirty="0"/>
              <a:t>继承能力</a:t>
            </a:r>
            <a:r>
              <a:rPr lang="zh-CN" altLang="en-US" sz="2800" dirty="0" smtClean="0"/>
              <a:t>支持 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 建议</a:t>
            </a:r>
            <a:endParaRPr lang="en-US" altLang="zh-CN" dirty="0"/>
          </a:p>
        </p:txBody>
      </p:sp>
      <p:sp>
        <p:nvSpPr>
          <p:cNvPr id="2" name="Rectangle 1"/>
          <p:cNvSpPr/>
          <p:nvPr/>
        </p:nvSpPr>
        <p:spPr>
          <a:xfrm>
            <a:off x="839787" y="1340768"/>
            <a:ext cx="3488455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建议各类小程序遵循</a:t>
            </a:r>
            <a:r>
              <a:rPr lang="en-US" altLang="zh-CN" dirty="0" smtClean="0"/>
              <a:t>W3C</a:t>
            </a:r>
            <a:r>
              <a:rPr lang="zh-CN" altLang="en-US" dirty="0" smtClean="0"/>
              <a:t>的组件继承方案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0204" y="2276872"/>
          <a:ext cx="9878324" cy="2029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/>
                <a:gridCol w="1625600"/>
                <a:gridCol w="1625600"/>
                <a:gridCol w="2054646"/>
                <a:gridCol w="294687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说明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差异点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差异点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2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差异点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3</a:t>
                      </a:r>
                      <a:endParaRPr lang="en-US" dirty="0" smtClean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Web</a:t>
                      </a:r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 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Components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可以真实继承、扩展既有组件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样式可用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个性事件直接可用（如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input</a:t>
                      </a:r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事件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)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其他属性可直接使用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各类小程序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只能二次包装既有组件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样式需要主动传递，且表现有差异</a:t>
                      </a:r>
                      <a:endParaRPr lang="en-US" dirty="0" smtClean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事件需转发（</a:t>
                      </a:r>
                      <a:r>
                        <a:rPr lang="en-US" altLang="zh-CN" dirty="0" err="1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dispatchEvent</a:t>
                      </a:r>
                      <a:r>
                        <a:rPr lang="en-US" altLang="zh-CN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)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其他需二次传递</a:t>
                      </a:r>
                      <a:endParaRPr lang="en-US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12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组件能力加强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0313"/>
              </p:ext>
            </p:extLst>
          </p:nvPr>
        </p:nvGraphicFramePr>
        <p:xfrm>
          <a:off x="119336" y="1124745"/>
          <a:ext cx="11953328" cy="5726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2318"/>
                <a:gridCol w="1818202"/>
                <a:gridCol w="6351144"/>
                <a:gridCol w="921664"/>
              </a:tblGrid>
              <a:tr h="24760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input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textarea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video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dirty="0" smtClean="0">
                          <a:effectLst/>
                        </a:rPr>
                        <a:t>camera</a:t>
                      </a:r>
                      <a:endParaRPr lang="en-US" sz="1100" dirty="0"/>
                    </a:p>
                  </a:txBody>
                  <a:tcPr/>
                </a:tc>
              </a:tr>
              <a:tr h="522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输入相关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placeholder-style 指定 placeholder 的样式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cursor </a:t>
                      </a:r>
                      <a:r>
                        <a:rPr lang="en-US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指定focus时的光标位置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/>
                      </a:r>
                      <a:b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endParaRPr lang="en-US" sz="1100" b="0" i="0" u="none" strike="noStrike" cap="none" spc="8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键盘相关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confirm-type 设置键盘右下角按钮的文字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confirm-hold 点击键盘右下角按钮时是否保持键盘不收起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adjust-position 键盘弹起时，是否自动上推页面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输入相关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placeholder-style 指定 placeholder 的样式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cursor </a:t>
                      </a:r>
                      <a:r>
                        <a:rPr lang="en-US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指定focus时的光标位置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auto-height </a:t>
                      </a:r>
                      <a:r>
                        <a:rPr lang="en-US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是否自动增高，设置auto-height时，style.height不生效onlinechange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 输入框行数变化时调用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</a:t>
                      </a:r>
                      <a:endParaRPr lang="en-US" altLang="zh-CN" sz="1100" b="0" i="0" u="none" strike="noStrike" cap="none" spc="8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l"/>
                      <a:r>
                        <a:rPr lang="en-US" sz="1200" b="1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键盘相关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show-confirm-bar </a:t>
                      </a:r>
                      <a:r>
                        <a:rPr lang="en-US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是否显示键盘上方带有”完成“按钮那一栏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</a:t>
                      </a:r>
                      <a:r>
                        <a:rPr 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adjust-position 键盘弹起时，是否自动上推页面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播放内容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duration 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指定视频时长       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initial-time 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指定视频初始播放位置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title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视频的标题，全屏时在顶部展示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object-fit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当视频大小与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video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容器大小不一致时，视频的表现形式</a:t>
                      </a:r>
                      <a:b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direction 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设置全屏时视频的方向           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show-progress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是否展示进度条</a:t>
                      </a:r>
                      <a:b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zh-CN" altLang="en-US" sz="1200" b="1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按钮控制 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show-center-play-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btn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是否显示视频中间的播放按钮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play-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btn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-position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播放按钮的位置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show-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fullscreen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btn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是否显示全屏按钮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show-mute-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btn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是否显示静音按钮                                                                              </a:t>
                      </a:r>
                      <a:r>
                        <a:rPr lang="zh-CN" altLang="en-US" sz="12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手势控制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enable-progress-gesture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是否开启控制进度的手势                  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enable-play-gesture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是否开启播放手势，即双击切换播放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暂停           </a:t>
                      </a:r>
                      <a:endParaRPr lang="en-US" altLang="zh-CN" sz="1100" b="0" i="0" u="none" strike="noStrike" cap="none" spc="8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l"/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vslide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-gesture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在非全屏模式下，是否开启亮度与音量调节手势                                             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vslide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-gesture-in-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fullscreen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在全屏模式下，是否开启亮度与音量调节手势                                        </a:t>
                      </a:r>
                      <a:r>
                        <a:rPr lang="zh-CN" altLang="en-US" sz="12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弹幕相关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             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danmu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-list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弹幕列表                                                                                                  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danmu-btn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是否显示弹幕按钮，只在初始化时有效，不能动态变更                                         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enable-</a:t>
                      </a:r>
                      <a:r>
                        <a:rPr lang="en-US" altLang="zh-CN" sz="1100" b="0" i="0" u="none" strike="noStrike" cap="none" spc="8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danmu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zh-CN" altLang="en-US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无 是否展示弹幕，只在初始化时有效，不能动态变更                                在之前的讨论会也有关于视频媒体组件的讨论：</a:t>
                      </a:r>
                      <a:r>
                        <a:rPr lang="en-US" altLang="zh-CN" sz="1100" b="0" i="0" u="none" strike="noStrike" cap="none" spc="8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  <a:hlinkClick r:id="rId2"/>
                        </a:rPr>
                        <a:t>https://www.w3.org/2018/11/17-chinese-web-minutes.html</a:t>
                      </a:r>
                      <a:endParaRPr lang="zh-CN" altLang="en-US" sz="1100" b="0" i="0" u="none" strike="noStrike" cap="none" spc="8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100" dirty="0">
                          <a:effectLst/>
                        </a:rPr>
                        <a:t>希望提供</a:t>
                      </a:r>
                      <a:r>
                        <a:rPr lang="en-US" altLang="zh-CN" sz="1100" dirty="0">
                          <a:effectLst/>
                        </a:rPr>
                        <a:t>&lt;camera/&gt;</a:t>
                      </a:r>
                      <a:r>
                        <a:rPr lang="zh-CN" altLang="en-US" sz="1100" dirty="0">
                          <a:effectLst/>
                        </a:rPr>
                        <a:t>标签，建议提供的能力：</a:t>
                      </a:r>
                      <a:r>
                        <a:rPr lang="en-US" altLang="zh-CN" sz="1100" dirty="0">
                          <a:effectLst/>
                        </a:rPr>
                        <a:t>1</a:t>
                      </a:r>
                      <a:r>
                        <a:rPr lang="zh-CN" altLang="en-US" sz="1100" dirty="0">
                          <a:effectLst/>
                        </a:rPr>
                        <a:t>、调起摄像头 </a:t>
                      </a:r>
                      <a:r>
                        <a:rPr lang="en-US" altLang="zh-CN" sz="1100" dirty="0">
                          <a:effectLst/>
                        </a:rPr>
                        <a:t>2</a:t>
                      </a:r>
                      <a:r>
                        <a:rPr lang="zh-CN" altLang="en-US" sz="1100" dirty="0">
                          <a:effectLst/>
                        </a:rPr>
                        <a:t>、扫码 </a:t>
                      </a:r>
                      <a:r>
                        <a:rPr lang="en-US" altLang="zh-CN" sz="1100" dirty="0">
                          <a:effectLst/>
                        </a:rPr>
                        <a:t>3</a:t>
                      </a:r>
                      <a:r>
                        <a:rPr lang="zh-CN" altLang="en-US" sz="1100" dirty="0">
                          <a:effectLst/>
                        </a:rPr>
                        <a:t>、人脸识别</a:t>
                      </a:r>
                    </a:p>
                  </a:txBody>
                  <a:tcPr marL="63500" marR="63500" marT="44450" marB="4445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119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2000" dirty="0" smtClean="0"/>
              <a:t>组件化方案规范 </a:t>
            </a:r>
            <a:r>
              <a:rPr lang="en-US" altLang="zh-CN" sz="2000" dirty="0" smtClean="0"/>
              <a:t>——</a:t>
            </a:r>
            <a:r>
              <a:rPr lang="zh-CN" altLang="en-US" sz="2000" dirty="0" smtClean="0"/>
              <a:t> 视图表现一致</a:t>
            </a:r>
            <a:endParaRPr lang="en-US" altLang="zh-CN" sz="2000" dirty="0" smtClean="0"/>
          </a:p>
          <a:p>
            <a:pPr marL="285750" indent="-285750">
              <a:buFont typeface="Arial" charset="0"/>
              <a:buChar char="•"/>
            </a:pPr>
            <a:r>
              <a:rPr lang="zh-CN" altLang="en-US" sz="2000" dirty="0" smtClean="0"/>
              <a:t>逻辑视图关联规范 </a:t>
            </a:r>
            <a:r>
              <a:rPr lang="en-US" altLang="zh-CN" sz="2000" dirty="0" smtClean="0"/>
              <a:t>——</a:t>
            </a:r>
            <a:r>
              <a:rPr lang="zh-CN" altLang="en-US" sz="2000" dirty="0" smtClean="0"/>
              <a:t> 视图调用一致</a:t>
            </a:r>
            <a:endParaRPr lang="en-US" altLang="zh-CN" sz="2000" dirty="0" smtClean="0"/>
          </a:p>
          <a:p>
            <a:pPr marL="285750" indent="-285750">
              <a:buFont typeface="Arial" charset="0"/>
              <a:buChar char="•"/>
            </a:pPr>
            <a:r>
              <a:rPr lang="zh-CN" altLang="en-US" sz="2000" dirty="0" smtClean="0"/>
              <a:t>组件能力规范 </a:t>
            </a:r>
            <a:r>
              <a:rPr lang="en-US" altLang="zh-CN" sz="2000" dirty="0" smtClean="0"/>
              <a:t>——</a:t>
            </a:r>
            <a:r>
              <a:rPr lang="zh-CN" altLang="en-US" sz="2000" dirty="0" smtClean="0"/>
              <a:t> 基础能力一致</a:t>
            </a:r>
            <a:endParaRPr lang="en-US" altLang="zh-CN" sz="2000" dirty="0" smtClean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结论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65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93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961087" y="1196752"/>
            <a:ext cx="6048672" cy="524245"/>
          </a:xfrm>
        </p:spPr>
        <p:txBody>
          <a:bodyPr/>
          <a:lstStyle/>
          <a:p>
            <a:r>
              <a:rPr lang="en-US" altLang="zh-CN" dirty="0" err="1" smtClean="0"/>
              <a:t>Consistance</a:t>
            </a:r>
            <a:r>
              <a:rPr lang="zh-CN" altLang="en-US" dirty="0" smtClean="0"/>
              <a:t> </a:t>
            </a:r>
            <a:r>
              <a:rPr lang="en-US" altLang="zh-CN" dirty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Difference</a:t>
            </a:r>
            <a:r>
              <a:rPr lang="zh-CN" altLang="en-US" dirty="0" smtClean="0"/>
              <a:t> 一致性和差异</a:t>
            </a:r>
            <a:endParaRPr lang="en-US" alt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4961087" y="3055809"/>
            <a:ext cx="5169429" cy="524245"/>
          </a:xfrm>
        </p:spPr>
        <p:txBody>
          <a:bodyPr/>
          <a:lstStyle/>
          <a:p>
            <a:r>
              <a:rPr lang="en-US" altLang="zh-CN" dirty="0" smtClean="0"/>
              <a:t>Some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Advice</a:t>
            </a:r>
            <a:r>
              <a:rPr lang="zh-CN" altLang="en-US" dirty="0" smtClean="0"/>
              <a:t> 一些提议帮助统一</a:t>
            </a:r>
            <a:endParaRPr lang="en-US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5018675" y="1831372"/>
            <a:ext cx="5111468" cy="958850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Web</a:t>
            </a:r>
            <a:r>
              <a:rPr lang="zh-CN" altLang="en-US" sz="1600" dirty="0" smtClean="0"/>
              <a:t>和各类小程序组件实现对比</a:t>
            </a:r>
            <a:endParaRPr lang="en-US" altLang="zh-CN" sz="16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5019047" y="3696544"/>
            <a:ext cx="5111469" cy="10599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smtClean="0"/>
              <a:t>Components</a:t>
            </a:r>
            <a:r>
              <a:rPr lang="zh-CN" altLang="en-US" sz="1600" dirty="0" smtClean="0"/>
              <a:t> </a:t>
            </a:r>
            <a:r>
              <a:rPr lang="zh-CN" altLang="en-US" sz="1600" dirty="0"/>
              <a:t>结构化调用</a:t>
            </a:r>
            <a:r>
              <a:rPr lang="en-US" altLang="en-US" sz="1600" dirty="0"/>
              <a:t>语法</a:t>
            </a:r>
            <a:r>
              <a:rPr lang="zh-CN" altLang="en-US" sz="1600" dirty="0" smtClean="0"/>
              <a:t>标准</a:t>
            </a:r>
            <a:endParaRPr lang="en-US" altLang="zh-CN" sz="1600" dirty="0" smtClean="0"/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zh-CN" sz="1600" dirty="0" smtClean="0"/>
              <a:t>Web</a:t>
            </a:r>
            <a:r>
              <a:rPr lang="zh-CN" altLang="en-US" sz="1600" dirty="0" smtClean="0"/>
              <a:t> </a:t>
            </a:r>
            <a:r>
              <a:rPr lang="en-US" altLang="en-US" sz="1600" dirty="0" smtClean="0"/>
              <a:t>Components</a:t>
            </a:r>
            <a:r>
              <a:rPr lang="zh-CN" altLang="en-US" sz="1600" dirty="0" smtClean="0"/>
              <a:t> 输入</a:t>
            </a:r>
            <a:r>
              <a:rPr lang="zh-CN" altLang="en-US" sz="1600" dirty="0"/>
              <a:t>输出显式声明</a:t>
            </a:r>
            <a:r>
              <a:rPr lang="zh-CN" altLang="en-US" sz="1600" dirty="0" smtClean="0"/>
              <a:t>标准</a:t>
            </a:r>
            <a:endParaRPr lang="en-US" altLang="zh-CN" sz="1600" dirty="0" smtClean="0"/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smtClean="0"/>
              <a:t>Components </a:t>
            </a:r>
            <a:r>
              <a:rPr lang="zh-CN" altLang="en-US" sz="1600" dirty="0" smtClean="0"/>
              <a:t>继承能力支持</a:t>
            </a:r>
            <a:endParaRPr lang="zh-CN" altLang="en-US" sz="16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6"/>
          </p:nvPr>
        </p:nvSpPr>
        <p:spPr>
          <a:xfrm>
            <a:off x="4295427" y="1242874"/>
            <a:ext cx="432000" cy="432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8"/>
          </p:nvPr>
        </p:nvSpPr>
        <p:spPr>
          <a:xfrm>
            <a:off x="4295800" y="3125267"/>
            <a:ext cx="432000" cy="432000"/>
          </a:xfrm>
          <a:solidFill>
            <a:schemeClr val="accent1"/>
          </a:solidFill>
          <a:ln w="12700">
            <a:miter lim="400000"/>
          </a:ln>
        </p:spPr>
        <p:txBody>
          <a:bodyPr vert="horz" wrap="square" lIns="0" tIns="0" rIns="0" bIns="0" anchor="ctr" anchorCtr="1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dirty="0" smtClean="0"/>
              <a:t>02</a:t>
            </a:r>
            <a:endParaRPr kumimoji="1"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="" xmlns:a16="http://schemas.microsoft.com/office/drawing/2014/main" id="{54A38F5F-F089-C140-AC0C-6A408421FF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zh-CN" dirty="0" smtClean="0"/>
              <a:t>CONTENTS</a:t>
            </a:r>
            <a:endParaRPr kumimoji="1" lang="zh-CN" altLang="en-US" dirty="0" smtClean="0"/>
          </a:p>
          <a:p>
            <a:pPr algn="ctr"/>
            <a:r>
              <a:rPr kumimoji="1" lang="zh-CN" altLang="en-US" dirty="0" smtClean="0"/>
              <a:t>大纲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52271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err="1" smtClean="0"/>
              <a:t>Consistance</a:t>
            </a:r>
            <a:r>
              <a:rPr lang="en-US" altLang="zh-CN" dirty="0" smtClean="0"/>
              <a:t> &amp; Difference</a:t>
            </a:r>
            <a:endParaRPr lang="zh-CN" altLang="en-US" dirty="0" smtClean="0"/>
          </a:p>
          <a:p>
            <a:r>
              <a:rPr lang="zh-CN" altLang="en-US" dirty="0" smtClean="0"/>
              <a:t>一致性</a:t>
            </a:r>
            <a:r>
              <a:rPr lang="zh-CN" altLang="en-US" dirty="0"/>
              <a:t>和差异</a:t>
            </a:r>
          </a:p>
          <a:p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6137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435969"/>
              </p:ext>
            </p:extLst>
          </p:nvPr>
        </p:nvGraphicFramePr>
        <p:xfrm>
          <a:off x="191344" y="1052737"/>
          <a:ext cx="11881319" cy="53806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96144"/>
                <a:gridCol w="2520280"/>
                <a:gridCol w="2124235"/>
                <a:gridCol w="1836205"/>
                <a:gridCol w="2124235"/>
                <a:gridCol w="1980220"/>
              </a:tblGrid>
              <a:tr h="55581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sk-SK" sz="1600" dirty="0">
                          <a:effectLst/>
                        </a:rPr>
                        <a:t> </a:t>
                      </a:r>
                      <a:endParaRPr lang="sk-SK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2178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</a:rPr>
                        <a:t>web</a:t>
                      </a:r>
                      <a:endParaRPr 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2178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>
                          <a:effectLst/>
                        </a:rPr>
                        <a:t>微信小程序</a:t>
                      </a:r>
                      <a:endParaRPr lang="zh-CN" alt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2178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>
                          <a:effectLst/>
                        </a:rPr>
                        <a:t>支付宝小程序</a:t>
                      </a:r>
                      <a:endParaRPr lang="zh-CN" altLang="en-US" sz="1600" b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2178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>
                          <a:effectLst/>
                        </a:rPr>
                        <a:t>百度小程序</a:t>
                      </a:r>
                      <a:endParaRPr lang="zh-CN" alt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2178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b="0" dirty="0" smtClean="0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快应用</a:t>
                      </a:r>
                      <a:endParaRPr lang="zh-CN" alt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21781" marT="10165" marB="10165" anchor="ctr"/>
                </a:tc>
              </a:tr>
              <a:tr h="480515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调用方式</a:t>
                      </a: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</a:tr>
              <a:tr h="224465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effectLst/>
                        </a:rPr>
                        <a:t>DOM</a:t>
                      </a:r>
                      <a:r>
                        <a:rPr lang="zh-CN" altLang="en-US" sz="160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结构</a:t>
                      </a: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</a:tr>
              <a:tr h="559061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effectLst/>
                        </a:rPr>
                        <a:t>web components</a:t>
                      </a:r>
                      <a:r>
                        <a:rPr lang="zh-CN" altLang="en-US" sz="1600" dirty="0" smtClean="0">
                          <a:effectLst/>
                        </a:rPr>
                        <a:t>实现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是</a:t>
                      </a: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是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否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否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b="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否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</a:tr>
              <a:tr h="1344531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宿主元素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</a:rPr>
                        <a:t>1、宿主元素占位，组件内部元素 渲染成 Shadow </a:t>
                      </a:r>
                      <a:r>
                        <a:rPr lang="en-US" sz="1600" dirty="0" smtClean="0">
                          <a:effectLst/>
                        </a:rPr>
                        <a:t>DOM</a:t>
                      </a: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</a:rPr>
                        <a:t>同W3C </a:t>
                      </a:r>
                      <a:r>
                        <a:rPr lang="en-US" sz="1600" dirty="0" err="1">
                          <a:effectLst/>
                        </a:rPr>
                        <a:t>的</a:t>
                      </a:r>
                      <a:r>
                        <a:rPr lang="en-US" sz="1600" u="none" strike="noStrike" dirty="0" err="1">
                          <a:effectLst/>
                          <a:hlinkClick r:id="rId3"/>
                        </a:rPr>
                        <a:t>Shadow</a:t>
                      </a:r>
                      <a:r>
                        <a:rPr lang="en-US" sz="1600" u="none" strike="noStrike" dirty="0">
                          <a:effectLst/>
                          <a:hlinkClick r:id="rId3"/>
                        </a:rPr>
                        <a:t> DOM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规范</a:t>
                      </a: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、宿主元素丢失</a:t>
                      </a:r>
                      <a:endParaRPr lang="en-US" altLang="zh-CN" sz="16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、传入属性会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effectLst/>
                        </a:rPr>
                        <a:t>丢失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effectLst/>
                        </a:rPr>
                        <a:t>模拟宿主元素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4521" marR="14521" marT="10165" marB="1016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effectLst/>
                        </a:rPr>
                        <a:t>1</a:t>
                      </a:r>
                      <a:r>
                        <a:rPr lang="zh-CN" altLang="en-US" sz="1600" dirty="0" smtClean="0">
                          <a:effectLst/>
                        </a:rPr>
                        <a:t>、宿主元素会合并组件内部根节点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effectLst/>
                        </a:rPr>
                        <a:t>2</a:t>
                      </a:r>
                      <a:r>
                        <a:rPr lang="zh-CN" altLang="en-US" sz="1600" dirty="0" smtClean="0">
                          <a:effectLst/>
                        </a:rPr>
                        <a:t>、</a:t>
                      </a:r>
                      <a:r>
                        <a:rPr lang="en-US" altLang="zh-CN" sz="1600" dirty="0" smtClean="0">
                          <a:effectLst/>
                        </a:rPr>
                        <a:t>id</a:t>
                      </a:r>
                      <a:r>
                        <a:rPr lang="zh-CN" altLang="en-US" sz="1600" dirty="0" smtClean="0">
                          <a:effectLst/>
                        </a:rPr>
                        <a:t>选择器样式丢失</a:t>
                      </a:r>
                      <a:endParaRPr lang="en-US" altLang="zh-CN" sz="1600" dirty="0" smtClean="0">
                        <a:effectLst/>
                      </a:endParaRPr>
                    </a:p>
                  </a:txBody>
                  <a:tcPr marL="14521" marR="14521" marT="10165" marB="10165" anchor="ctr"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2257819"/>
            <a:ext cx="1735068" cy="1640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539" y="2306173"/>
            <a:ext cx="2412222" cy="1613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2323675"/>
            <a:ext cx="2007835" cy="96902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kumimoji="1" lang="zh-CN" altLang="en-US" sz="2400" dirty="0"/>
              <a:t> </a:t>
            </a:r>
            <a:endParaRPr kumimoji="1" lang="en-US" altLang="zh-CN" sz="2400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r>
              <a:rPr lang="zh-CN" altLang="en-US" dirty="0" smtClean="0"/>
              <a:t>组件化对比 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 节点表现</a:t>
            </a:r>
            <a:endParaRPr lang="en-US" altLang="zh-CN" dirty="0"/>
          </a:p>
        </p:txBody>
      </p:sp>
      <p:sp>
        <p:nvSpPr>
          <p:cNvPr id="6" name="AutoShape 1" descr="http://wiki.intra.xiaojukeji.com/download/attachments/206255952/image2019-5-7%2020%3A46%3A15.png?version=1&amp;modificationDate=1557233175000&amp;api=v2"/>
          <p:cNvSpPr>
            <a:spLocks noChangeAspect="1" noChangeArrowheads="1"/>
          </p:cNvSpPr>
          <p:nvPr/>
        </p:nvSpPr>
        <p:spPr bwMode="auto">
          <a:xfrm>
            <a:off x="2960688" y="354171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AutoShape 2" descr="http://wiki.intra.xiaojukeji.com/download/attachments/206255952/image2019-5-7%2020%3A33%3A32.png?version=1&amp;modificationDate=1557232412000&amp;api=v2"/>
          <p:cNvSpPr>
            <a:spLocks noChangeAspect="1" noChangeArrowheads="1"/>
          </p:cNvSpPr>
          <p:nvPr/>
        </p:nvSpPr>
        <p:spPr bwMode="auto">
          <a:xfrm>
            <a:off x="2960688" y="3541713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9" name="AutoShape 4" descr="http://wiki.intra.xiaojukeji.com/download/attachments/206255952/image2019-5-7%2020%3A29%3A6.png?version=1&amp;modificationDate=1557232146000&amp;api=v2"/>
          <p:cNvSpPr>
            <a:spLocks noChangeAspect="1" noChangeArrowheads="1"/>
          </p:cNvSpPr>
          <p:nvPr/>
        </p:nvSpPr>
        <p:spPr bwMode="auto">
          <a:xfrm>
            <a:off x="2960688" y="3541713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60688" y="3170149"/>
            <a:ext cx="2696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731" y="2306173"/>
            <a:ext cx="1992900" cy="13000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7213" y="1664603"/>
            <a:ext cx="8905157" cy="3889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2950" y="2305674"/>
            <a:ext cx="1891325" cy="140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37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r>
              <a:rPr lang="zh-CN" altLang="en-US" dirty="0" smtClean="0"/>
              <a:t>组件化对比 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 样式</a:t>
            </a:r>
            <a:r>
              <a:rPr lang="zh-CN" altLang="en-US" dirty="0"/>
              <a:t>表现</a:t>
            </a:r>
            <a:br>
              <a:rPr lang="zh-CN" altLang="en-US" dirty="0"/>
            </a:br>
            <a:r>
              <a:rPr lang="zh-CN" altLang="en-US" dirty="0"/>
              <a:t/>
            </a:r>
            <a:br>
              <a:rPr lang="zh-CN" altLang="en-US" dirty="0"/>
            </a:br>
            <a:endParaRPr lang="en-US" altLang="zh-CN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621961"/>
              </p:ext>
            </p:extLst>
          </p:nvPr>
        </p:nvGraphicFramePr>
        <p:xfrm>
          <a:off x="263354" y="1700808"/>
          <a:ext cx="11665295" cy="39965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43460"/>
                <a:gridCol w="2167401"/>
                <a:gridCol w="2637884"/>
                <a:gridCol w="1861134"/>
                <a:gridCol w="1627708"/>
                <a:gridCol w="1627708"/>
              </a:tblGrid>
              <a:tr h="630921"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 </a:t>
                      </a:r>
                      <a:endParaRPr lang="sk-SK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2526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Web</a:t>
                      </a: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浏览器</a:t>
                      </a:r>
                      <a:endParaRPr 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2526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微信小程序</a:t>
                      </a:r>
                      <a:endParaRPr lang="zh-CN" altLang="en-US" sz="1600" b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2526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支付宝小程序</a:t>
                      </a:r>
                      <a:endParaRPr lang="zh-CN" altLang="en-US" sz="1600" b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2526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百度小程序</a:t>
                      </a:r>
                      <a:endParaRPr lang="zh-CN" alt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2526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0" dirty="0" smtClean="0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快应用</a:t>
                      </a:r>
                      <a:endParaRPr lang="zh-CN" altLang="en-US" sz="1600" b="0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25261" marT="11788" marB="11788" anchor="ctr"/>
                </a:tc>
              </a:tr>
              <a:tr h="934164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效果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zh-CN" altLang="en-US" sz="1600" b="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</a:tr>
              <a:tr h="934164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样式作用域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有(</a:t>
                      </a:r>
                      <a:r>
                        <a:rPr lang="en-US" sz="1600" u="none" strike="noStrike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  <a:hlinkClick r:id="rId3"/>
                        </a:rPr>
                        <a:t>Shadow DOM</a:t>
                      </a:r>
                      <a:r>
                        <a:rPr 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)</a:t>
                      </a:r>
                      <a:endParaRPr 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有， </a:t>
                      </a:r>
                      <a:r>
                        <a:rPr lang="en-US" altLang="zh-CN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(</a:t>
                      </a:r>
                      <a:r>
                        <a:rPr lang="en-US" altLang="zh-CN" sz="1600" u="none" strike="noStrike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  <a:hlinkClick r:id="rId3"/>
                        </a:rPr>
                        <a:t>Shadow DOM</a:t>
                      </a:r>
                      <a:r>
                        <a:rPr lang="en-US" altLang="zh-CN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) </a:t>
                      </a: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规范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无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有</a:t>
                      </a: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，模拟实现，没有使用（</a:t>
                      </a:r>
                      <a:r>
                        <a:rPr lang="en-US" altLang="zh-CN" sz="1600" u="none" strike="noStrike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  <a:hlinkClick r:id="rId3"/>
                        </a:rPr>
                        <a:t>Shadow DOM</a:t>
                      </a:r>
                      <a:r>
                        <a:rPr lang="en-US" altLang="zh-CN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)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有，样式拷贝合并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</a:tr>
              <a:tr h="123740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全局标签</a:t>
                      </a:r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选择</a:t>
                      </a: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器</a:t>
                      </a:r>
                      <a:r>
                        <a:rPr lang="en-US" altLang="zh-CN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(view/text</a:t>
                      </a: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等</a:t>
                      </a:r>
                      <a:r>
                        <a:rPr lang="en-US" altLang="zh-CN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)</a:t>
                      </a: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是否</a:t>
                      </a:r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会影响组件内部样式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不会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会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会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会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不会</a:t>
                      </a:r>
                      <a:endParaRPr lang="zh-CN" altLang="en-US" sz="1600" b="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16841" marR="16841" marT="11788" marB="11788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2592624"/>
            <a:ext cx="2016224" cy="448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92" y="2454822"/>
            <a:ext cx="2304256" cy="692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039" y="2592624"/>
            <a:ext cx="1757255" cy="426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627" y="2572036"/>
            <a:ext cx="1559829" cy="435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5187" y="5700345"/>
            <a:ext cx="2458504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测试各平台效果</a:t>
            </a:r>
            <a:r>
              <a:rPr lang="zh-CN" altLang="en-US"/>
              <a:t>：</a:t>
            </a:r>
            <a:r>
              <a:rPr lang="zh-CN" altLang="en-US">
                <a:hlinkClick r:id="rId8"/>
              </a:rPr>
              <a:t>代码地址</a:t>
            </a:r>
            <a:endParaRPr lang="zh-CN" altLang="en-US"/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4472" y="2553288"/>
            <a:ext cx="1523375" cy="4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56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r>
              <a:rPr lang="zh-CN" altLang="en-US" dirty="0" smtClean="0"/>
              <a:t>组件化对比 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 事件</a:t>
            </a:r>
            <a:r>
              <a:rPr lang="zh-CN" altLang="en-US" dirty="0"/>
              <a:t>模型</a:t>
            </a:r>
            <a:br>
              <a:rPr lang="zh-CN" altLang="en-US" dirty="0"/>
            </a:b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dirty="0"/>
              <a:t/>
            </a:r>
            <a:br>
              <a:rPr lang="zh-CN" altLang="en-US" dirty="0"/>
            </a:br>
            <a:endParaRPr lang="en-US" altLang="zh-CN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011145"/>
              </p:ext>
            </p:extLst>
          </p:nvPr>
        </p:nvGraphicFramePr>
        <p:xfrm>
          <a:off x="983433" y="1916832"/>
          <a:ext cx="10009114" cy="3057570"/>
        </p:xfrm>
        <a:graphic>
          <a:graphicData uri="http://schemas.openxmlformats.org/drawingml/2006/table">
            <a:tbl>
              <a:tblPr/>
              <a:tblGrid>
                <a:gridCol w="1818744"/>
                <a:gridCol w="1638074"/>
                <a:gridCol w="1638074"/>
                <a:gridCol w="1638074"/>
                <a:gridCol w="1638074"/>
                <a:gridCol w="1638074"/>
              </a:tblGrid>
              <a:tr h="79208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1" dirty="0" smtClean="0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自定义组件绑定事件</a:t>
                      </a:r>
                      <a:endParaRPr lang="sk-SK" sz="1600" b="1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45862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web</a:t>
                      </a:r>
                    </a:p>
                  </a:txBody>
                  <a:tcPr marL="30575" marR="45862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1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微信小程序</a:t>
                      </a:r>
                    </a:p>
                  </a:txBody>
                  <a:tcPr marL="30575" marR="45862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1">
                          <a:solidFill>
                            <a:srgbClr val="FF0000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支付宝小程序</a:t>
                      </a:r>
                    </a:p>
                  </a:txBody>
                  <a:tcPr marL="30575" marR="45862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1" dirty="0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百度小程序</a:t>
                      </a:r>
                    </a:p>
                  </a:txBody>
                  <a:tcPr marL="30575" marR="45862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b="1" dirty="0" smtClean="0">
                          <a:solidFill>
                            <a:srgbClr val="333333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快应用</a:t>
                      </a:r>
                      <a:endParaRPr lang="zh-CN" altLang="en-US" sz="1600" b="1" dirty="0">
                        <a:solidFill>
                          <a:srgbClr val="333333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45862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1132741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原生事件</a:t>
                      </a:r>
                      <a:endParaRPr lang="zh-CN" alt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r>
                        <a:rPr lang="en-US" sz="1600" dirty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 </a:t>
                      </a: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r>
                        <a:rPr 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 </a:t>
                      </a:r>
                      <a:endParaRPr 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不支持</a:t>
                      </a:r>
                      <a:endParaRPr lang="zh-CN" altLang="en-US" sz="160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r>
                        <a:rPr 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 </a:t>
                      </a:r>
                      <a:endParaRPr 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endParaRPr 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741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自定义事件</a:t>
                      </a:r>
                      <a:endParaRPr lang="zh-CN" alt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endParaRPr 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r>
                        <a:rPr 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 </a:t>
                      </a: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endParaRPr lang="zh-CN" altLang="en-US" sz="1600" dirty="0">
                        <a:solidFill>
                          <a:srgbClr val="FF0000"/>
                        </a:solidFill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r>
                        <a:rPr 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 </a:t>
                      </a:r>
                      <a:endParaRPr lang="zh-CN" alt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ts val="2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effectLst/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支持</a:t>
                      </a:r>
                      <a:endParaRPr lang="zh-CN" altLang="en-US" sz="1600" dirty="0">
                        <a:effectLst/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30575" marR="30575" marT="21402" marB="2140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355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建议：</a:t>
            </a:r>
            <a:endParaRPr lang="en-US" altLang="zh-CN" sz="3600" dirty="0" smtClean="0"/>
          </a:p>
          <a:p>
            <a:r>
              <a:rPr lang="zh-CN" altLang="en-US" sz="3600" dirty="0" smtClean="0"/>
              <a:t>快应用、小程序遵循</a:t>
            </a:r>
            <a:r>
              <a:rPr lang="en-US" altLang="zh-CN" sz="3600" dirty="0" smtClean="0"/>
              <a:t>W3C</a:t>
            </a:r>
            <a:r>
              <a:rPr lang="zh-CN" altLang="en-US" sz="3600" dirty="0" smtClean="0"/>
              <a:t>标准组件实现方式</a:t>
            </a:r>
            <a:endParaRPr lang="en-US" altLang="zh-CN" sz="3600" dirty="0" smtClean="0"/>
          </a:p>
          <a:p>
            <a:r>
              <a:rPr lang="zh-CN" altLang="en-US" sz="3600" dirty="0" smtClean="0"/>
              <a:t>收益：</a:t>
            </a:r>
            <a:endParaRPr lang="en-US" altLang="zh-CN" sz="3600" dirty="0" smtClean="0"/>
          </a:p>
          <a:p>
            <a:r>
              <a:rPr lang="zh-CN" altLang="en-US" sz="3600" dirty="0" smtClean="0"/>
              <a:t>视图表现一致</a:t>
            </a:r>
            <a:endParaRPr lang="en-US" altLang="zh-CN" sz="3600" dirty="0" smtClean="0"/>
          </a:p>
          <a:p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组件化对比 </a:t>
            </a:r>
            <a:r>
              <a:rPr lang="en-US" altLang="zh-CN" dirty="0"/>
              <a:t>——</a:t>
            </a:r>
            <a:r>
              <a:rPr lang="zh-CN" altLang="en-US" dirty="0"/>
              <a:t> </a:t>
            </a:r>
            <a:r>
              <a:rPr lang="zh-CN" altLang="en-US" dirty="0" smtClean="0"/>
              <a:t>建议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99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Some Advice</a:t>
            </a:r>
            <a:endParaRPr lang="zh-CN" altLang="en-US" dirty="0" smtClean="0"/>
          </a:p>
          <a:p>
            <a:r>
              <a:rPr lang="zh-CN" altLang="en-US" dirty="0" smtClean="0"/>
              <a:t>一些</a:t>
            </a:r>
            <a:r>
              <a:rPr lang="zh-CN" altLang="en-US" dirty="0"/>
              <a:t>提议</a:t>
            </a:r>
          </a:p>
          <a:p>
            <a:endParaRPr lang="zh-CN" altLang="en-US" dirty="0"/>
          </a:p>
          <a:p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2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04321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CD67A39B-2B4A-A34D-9999-998CE35DB6B5}"/>
              </a:ext>
            </a:extLst>
          </p:cNvPr>
          <p:cNvSpPr txBox="1"/>
          <p:nvPr/>
        </p:nvSpPr>
        <p:spPr>
          <a:xfrm>
            <a:off x="6675120" y="-358444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C216BCB-22AD-9140-9F9F-5D049C4B2E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A3163DEC-4930-2F45-8147-8677A84D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04664"/>
            <a:ext cx="10152757" cy="576064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dirty="0"/>
              <a:t>Components</a:t>
            </a:r>
            <a:r>
              <a:rPr lang="zh-CN" altLang="en-US" sz="3200" dirty="0"/>
              <a:t> 结构化调用</a:t>
            </a:r>
            <a:r>
              <a:rPr lang="en-US" altLang="en-US" sz="3200" dirty="0" smtClean="0"/>
              <a:t>语法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 背景</a:t>
            </a:r>
            <a:endParaRPr lang="zh-CN" alt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162878" y="1699591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133" y="1063588"/>
            <a:ext cx="9263338" cy="3445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/>
              <a:t>背景：</a:t>
            </a:r>
            <a:endParaRPr lang="en-US" altLang="zh-CN" dirty="0" smtClean="0"/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各类小程序、跨平台框架（</a:t>
            </a:r>
            <a:r>
              <a:rPr kumimoji="0" lang="en-US" altLang="zh-CN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flutter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、</a:t>
            </a:r>
            <a:r>
              <a:rPr kumimoji="0" lang="en-US" altLang="zh-CN" sz="1400" b="0" i="0" u="none" strike="noStrike" cap="none" spc="0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weex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、</a:t>
            </a:r>
            <a:r>
              <a:rPr kumimoji="0" lang="en-US" altLang="zh-CN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react-native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等），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集体采用（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且只提供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）数据驱动视图模式（</a:t>
            </a:r>
            <a:r>
              <a:rPr lang="en-US" dirty="0"/>
              <a:t> Model–view–</a:t>
            </a:r>
            <a:r>
              <a:rPr lang="en-US" dirty="0" err="1"/>
              <a:t>viewmodel</a:t>
            </a:r>
            <a:r>
              <a:rPr lang="en-US" dirty="0"/>
              <a:t> </a:t>
            </a: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）。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优势：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解耦逻辑层和视图层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更适合跨端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zh-CN" altLang="en-US" dirty="0" smtClean="0"/>
              <a:t>大势所趋，未来的终端开发模式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/>
              <a:t>现状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问题：</a:t>
            </a:r>
            <a:endParaRPr lang="en-US" altLang="zh-CN" dirty="0" smtClean="0"/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zh-CN" altLang="en-US" dirty="0" smtClean="0"/>
              <a:t>多平台设计差异化巨大</a:t>
            </a:r>
            <a:endParaRPr lang="en-US" altLang="zh-CN" dirty="0" smtClean="0"/>
          </a:p>
          <a:p>
            <a:pPr marL="285750" marR="0" indent="-28575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zh-CN" altLang="en-US" sz="14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PingFang SC Regular"/>
                <a:ea typeface="PingFang SC Regular"/>
                <a:cs typeface="PingFang SC Regular"/>
                <a:sym typeface="PingFang SC Regular"/>
              </a:rPr>
              <a:t>跨平台框架需编译</a:t>
            </a: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285750" indent="-285750">
              <a:buFont typeface="Arial" charset="0"/>
              <a:buChar char="•"/>
            </a:pPr>
            <a:r>
              <a:rPr lang="zh-CN" altLang="en-US" dirty="0" smtClean="0"/>
              <a:t>没有</a:t>
            </a:r>
            <a:r>
              <a:rPr lang="en-US" altLang="zh-CN" dirty="0"/>
              <a:t>W3C</a:t>
            </a:r>
            <a:r>
              <a:rPr lang="zh-CN" altLang="en-US" dirty="0" smtClean="0"/>
              <a:t>标准可循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1916832"/>
            <a:ext cx="7027727" cy="39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滴滴主题色">
      <a:dk1>
        <a:srgbClr val="0E1419"/>
      </a:dk1>
      <a:lt1>
        <a:srgbClr val="FFFFFF"/>
      </a:lt1>
      <a:dk2>
        <a:srgbClr val="E1E2E6"/>
      </a:dk2>
      <a:lt2>
        <a:srgbClr val="595959"/>
      </a:lt2>
      <a:accent1>
        <a:srgbClr val="FF7C41"/>
      </a:accent1>
      <a:accent2>
        <a:srgbClr val="3CDCBE"/>
      </a:accent2>
      <a:accent3>
        <a:srgbClr val="00A59F"/>
      </a:accent3>
      <a:accent4>
        <a:srgbClr val="FFC800"/>
      </a:accent4>
      <a:accent5>
        <a:srgbClr val="2387FA"/>
      </a:accent5>
      <a:accent6>
        <a:srgbClr val="323233"/>
      </a:accent6>
      <a:hlink>
        <a:srgbClr val="191919"/>
      </a:hlink>
      <a:folHlink>
        <a:srgbClr val="FF00F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20000"/>
          </a:schemeClr>
        </a:solidFill>
        <a:ln w="38100">
          <a:solidFill>
            <a:srgbClr val="FF7F41"/>
          </a:solidFill>
          <a:miter lim="400000"/>
        </a:ln>
      </a:spPr>
      <a:bodyPr lIns="45719" rIns="45719" anchor="ctr"/>
      <a:lstStyle>
        <a:defPPr>
          <a:lnSpc>
            <a:spcPct val="90000"/>
          </a:lnSpc>
          <a:defRPr sz="2300" dirty="0">
            <a:noFill/>
            <a:latin typeface="PingFang HK Regular"/>
            <a:ea typeface="PingFang HK Regular"/>
            <a:cs typeface="PingFang HK Regular"/>
            <a:sym typeface="PingFang HK Regular"/>
          </a:defRPr>
        </a:defPPr>
      </a:lst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PingFang SC Regular"/>
            <a:ea typeface="PingFang SC Regular"/>
            <a:cs typeface="PingFang SC Regular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ingFang HK Regular"/>
            <a:ea typeface="PingFang HK Regular"/>
            <a:cs typeface="PingFang HK Regular"/>
            <a:sym typeface="PingFang HK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PingFang SC Regular"/>
            <a:ea typeface="PingFang SC Regular"/>
            <a:cs typeface="PingFang SC Regular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9531</TotalTime>
  <Words>1154</Words>
  <Application>Microsoft Macintosh PowerPoint</Application>
  <PresentationFormat>Widescreen</PresentationFormat>
  <Paragraphs>222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</vt:lpstr>
      <vt:lpstr>Mangal</vt:lpstr>
      <vt:lpstr>Microsoft YaHei</vt:lpstr>
      <vt:lpstr>Microsoft YaHei Normal</vt:lpstr>
      <vt:lpstr>PingFang HK Regular</vt:lpstr>
      <vt:lpstr>PingFang SC Regular</vt:lpstr>
      <vt:lpstr>Wingdings</vt:lpstr>
      <vt:lpstr>微软雅黑</vt:lpstr>
      <vt:lpstr>黑体</vt:lpstr>
      <vt:lpstr>Arial</vt:lpstr>
      <vt:lpstr>1_Office 主题</vt:lpstr>
      <vt:lpstr>PowerPoint Presentation</vt:lpstr>
      <vt:lpstr>PowerPoint Presentation</vt:lpstr>
      <vt:lpstr>PowerPoint Presentation</vt:lpstr>
      <vt:lpstr>组件化对比 —— 节点表现</vt:lpstr>
      <vt:lpstr>组件化对比 —— 样式表现  </vt:lpstr>
      <vt:lpstr>组件化对比 —— 事件模型    </vt:lpstr>
      <vt:lpstr>组件化对比 —— 建议</vt:lpstr>
      <vt:lpstr>PowerPoint Presentation</vt:lpstr>
      <vt:lpstr>Components 结构化调用语法 —— 背景</vt:lpstr>
      <vt:lpstr>Components 结构化调用语法 —— 建议</vt:lpstr>
      <vt:lpstr>组件可封装能力标准 —— 背景1</vt:lpstr>
      <vt:lpstr>组件可封装能力标准 —— 背景2</vt:lpstr>
      <vt:lpstr>Components 输入输出显式声明 —— 建议</vt:lpstr>
      <vt:lpstr>Components 继承能力支持 —— 背景 </vt:lpstr>
      <vt:lpstr>Components 继承能力支持 —— 建议</vt:lpstr>
      <vt:lpstr>组件能力加强</vt:lpstr>
      <vt:lpstr>结论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659</cp:revision>
  <dcterms:modified xsi:type="dcterms:W3CDTF">2019-05-11T04:35:22Z</dcterms:modified>
</cp:coreProperties>
</file>