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4" r:id="rId4"/>
    <p:sldId id="265" r:id="rId5"/>
    <p:sldId id="266" r:id="rId6"/>
    <p:sldId id="267" r:id="rId7"/>
    <p:sldId id="263" r:id="rId8"/>
    <p:sldId id="268" r:id="rId9"/>
    <p:sldId id="269" r:id="rId10"/>
    <p:sldId id="271" r:id="rId11"/>
    <p:sldId id="272" r:id="rId12"/>
    <p:sldId id="273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5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8" autoAdjust="0"/>
    <p:restoredTop sz="94632"/>
  </p:normalViewPr>
  <p:slideViewPr>
    <p:cSldViewPr snapToGrid="0" snapToObjects="1">
      <p:cViewPr varScale="1">
        <p:scale>
          <a:sx n="78" d="100"/>
          <a:sy n="78" d="100"/>
        </p:scale>
        <p:origin x="82" y="715"/>
      </p:cViewPr>
      <p:guideLst>
        <p:guide orient="horz" pos="1560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49E5-73CE-44DA-97C6-1934289A25D2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DED6F-F203-4A7A-9CCA-5F043CBF4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2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79C0B9-4607-FA45-B77A-23BF05AB1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C43B25-1A3F-9641-A6FB-C9115D11F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961" y="316056"/>
            <a:ext cx="5646234" cy="1890696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7E544-580F-E943-A975-CE856ED3F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961" y="2377439"/>
            <a:ext cx="4653776" cy="19019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AA2EA-1298-FE49-9070-5EDBC078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61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34665ED-54BF-A646-91D4-F0120227C8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9346B4-2481-3748-AD44-A60B46768A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2778" y="4844717"/>
            <a:ext cx="3452304" cy="17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93803"/>
      </p:ext>
    </p:extLst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B7E1-746F-394F-8759-9E99FA18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1C2F-B714-894D-BB86-2ECEF0F7D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443A-46DF-F74F-8F71-41F71C5F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7FB24-90D3-FD48-A918-37D0FB6C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0496"/>
      </p:ext>
    </p:extLst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123523-EAC9-C940-8BC7-BC1B0030C3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210408987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F47D8-4587-D44C-98B6-6E3CDB62520E}"/>
              </a:ext>
            </a:extLst>
          </p:cNvPr>
          <p:cNvSpPr/>
          <p:nvPr userDrawn="1"/>
        </p:nvSpPr>
        <p:spPr>
          <a:xfrm>
            <a:off x="0" y="0"/>
            <a:ext cx="12192000" cy="1175657"/>
          </a:xfrm>
          <a:prstGeom prst="rect">
            <a:avLst/>
          </a:prstGeom>
          <a:solidFill>
            <a:srgbClr val="028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1B7E1-746F-394F-8759-9E99FA18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76"/>
            <a:ext cx="10515600" cy="8966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1C2F-B714-894D-BB86-2ECEF0F7D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183"/>
            <a:ext cx="10515600" cy="48647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443A-46DF-F74F-8F71-41F71C5F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7FB24-90D3-FD48-A918-37D0FB6C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39666C-1386-B74E-8146-368A0CF3A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4047" y="6268904"/>
            <a:ext cx="1060128" cy="53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16168"/>
      </p:ext>
    </p:extLst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123523-EAC9-C940-8BC7-BC1B0030C3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210408987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1B7E1-746F-394F-8759-9E99FA18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76"/>
            <a:ext cx="10515600" cy="896628"/>
          </a:xfrm>
        </p:spPr>
        <p:txBody>
          <a:bodyPr/>
          <a:lstStyle>
            <a:lvl1pPr>
              <a:defRPr>
                <a:solidFill>
                  <a:srgbClr val="0285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1C2F-B714-894D-BB86-2ECEF0F7D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183"/>
            <a:ext cx="10515600" cy="48647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443A-46DF-F74F-8F71-41F71C5F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7FB24-90D3-FD48-A918-37D0FB6C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39666C-1386-B74E-8146-368A0CF3A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4047" y="6268904"/>
            <a:ext cx="1060128" cy="5367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DB2C07-AD23-264E-AE05-F0859722BE3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89408"/>
            <a:ext cx="10515600" cy="0"/>
          </a:xfrm>
          <a:prstGeom prst="line">
            <a:avLst/>
          </a:prstGeom>
          <a:ln w="38100">
            <a:solidFill>
              <a:srgbClr val="0285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541908"/>
      </p:ext>
    </p:extLst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3134D-C0F5-C244-9AE5-FB816464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34665ED-54BF-A646-91D4-F0120227C8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E4116-EE2A-EA4D-9008-C0BA900C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85278"/>
            <a:ext cx="9672599" cy="2477197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285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85D73-8976-4B47-B280-06E87BB8C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60758"/>
            <a:ext cx="9672599" cy="12288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AA68-B1F2-2041-8675-C9DAFB05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CF6389-229C-B045-AB06-6868F3CB0270}"/>
              </a:ext>
            </a:extLst>
          </p:cNvPr>
          <p:cNvCxnSpPr>
            <a:cxnSpLocks/>
          </p:cNvCxnSpPr>
          <p:nvPr userDrawn="1"/>
        </p:nvCxnSpPr>
        <p:spPr>
          <a:xfrm>
            <a:off x="831850" y="4716379"/>
            <a:ext cx="9672599" cy="0"/>
          </a:xfrm>
          <a:prstGeom prst="line">
            <a:avLst/>
          </a:prstGeom>
          <a:ln w="38100">
            <a:solidFill>
              <a:srgbClr val="0285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814721"/>
      </p:ext>
    </p:extLst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21145-D03A-6641-9559-FC5CADCF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B261C-1B23-FD42-8108-3363DDCC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39BCD-A4B5-384A-B8BA-C24C917AF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5278"/>
            <a:ext cx="5181600" cy="38694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0F319-B895-324D-8850-1EC66C16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5277"/>
            <a:ext cx="5181600" cy="38694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BBF29-363B-BC4A-A76A-D3409716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65590"/>
      </p:ext>
    </p:extLst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81FC6-DE78-AF43-9FA4-51D07198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9409B-7053-1B4F-BB10-9B59C2FE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E5EDD-1F45-3242-9860-CE35395F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90781"/>
      </p:ext>
    </p:extLst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ull Screen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558177-9CFE-8444-AACC-59CF734079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8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81FC6-DE78-AF43-9FA4-51D07198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4665ED-54BF-A646-91D4-F0120227C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9409B-7053-1B4F-BB10-9B59C2FE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147"/>
            <a:ext cx="10515600" cy="4732421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E5EDD-1F45-3242-9860-CE35395F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W3C Web Payments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307F1-02CD-4742-BB4B-472CE8CE8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2570" y="6004892"/>
            <a:ext cx="1399533" cy="7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26253"/>
      </p:ext>
    </p:extLst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765E97-C8C3-4046-8D79-C7FF7D74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D5D23-F454-DA45-A0E2-47AC2BA3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5E961-37FC-964C-87DF-C606ADB0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81202"/>
      </p:ext>
    </p:extLst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872442-1820-654E-B14F-A98764FED2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9430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EE11AB-EE26-6346-9CB9-B2D204BF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E5BF9-3EAF-B545-A196-8EA9A4B73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5813"/>
            <a:ext cx="9484887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AA7C7-31D5-A64A-80D4-A537A484F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W3C Web Payments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F9CD6-EB24-C04B-ADC9-B9C445DEE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665ED-54BF-A646-91D4-F0120227C8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BAFA95-83CC-184E-AFF6-157FD2BD81C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14642" y="6002069"/>
            <a:ext cx="1399533" cy="7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1" r:id="rId5"/>
    <p:sldLayoutId id="2147483652" r:id="rId6"/>
    <p:sldLayoutId id="2147483654" r:id="rId7"/>
    <p:sldLayoutId id="2147483656" r:id="rId8"/>
    <p:sldLayoutId id="2147483655" r:id="rId9"/>
  </p:sldLayoutIdLst>
  <p:transition spd="slow">
    <p:comb dir="vert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AA03-F3C6-7442-A1AB-9F68E0057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X9F Information Security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0DC61-E818-534F-A04E-E018CF2B4B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W3C Web Payments</a:t>
            </a:r>
          </a:p>
          <a:p>
            <a:endParaRPr lang="en-US" dirty="0"/>
          </a:p>
          <a:p>
            <a:r>
              <a:rPr lang="en-US" dirty="0" smtClean="0"/>
              <a:t>Jeff Stapleton</a:t>
            </a:r>
          </a:p>
          <a:p>
            <a:r>
              <a:rPr lang="en-US" dirty="0" smtClean="0"/>
              <a:t>X9F4 Cybersecurity and Cryptographic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2839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(payments)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ISO 12812 </a:t>
            </a:r>
            <a:r>
              <a:rPr lang="en-US" dirty="0"/>
              <a:t>Core </a:t>
            </a:r>
            <a:r>
              <a:rPr lang="en-US" dirty="0" smtClean="0"/>
              <a:t>banking: Mobile </a:t>
            </a:r>
            <a:r>
              <a:rPr lang="en-US" dirty="0"/>
              <a:t>financial services 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US" dirty="0" smtClean="0"/>
              <a:t>IS Part </a:t>
            </a:r>
            <a:r>
              <a:rPr lang="en-US" dirty="0"/>
              <a:t>1: General </a:t>
            </a:r>
            <a:r>
              <a:rPr lang="en-US" dirty="0" smtClean="0"/>
              <a:t>framework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US" dirty="0" smtClean="0"/>
              <a:t>TS Part 2: Security and Data Protection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US" dirty="0" smtClean="0"/>
              <a:t>TS Part 3: Financial Application Lifecycle Management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US" dirty="0" smtClean="0"/>
              <a:t>TS Part 4: Mobile Payments to Person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US" dirty="0" smtClean="0"/>
              <a:t>TS Part 5: Mobile Payments to Business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X9.134 </a:t>
            </a:r>
            <a:r>
              <a:rPr lang="en-US" dirty="0"/>
              <a:t>Core </a:t>
            </a:r>
            <a:r>
              <a:rPr lang="en-US" dirty="0" smtClean="0"/>
              <a:t>banking: Mobile financial services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US" dirty="0"/>
              <a:t>Part 1: General framework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dirty="0" smtClean="0"/>
              <a:t>X9.112 Wireless Management and Security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>
                <a:tab pos="9144000" algn="r"/>
              </a:tabLst>
            </a:pPr>
            <a:r>
              <a:rPr lang="en-US" dirty="0" smtClean="0"/>
              <a:t>Part 3: Mobile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67004" y="1312182"/>
            <a:ext cx="914400" cy="10615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TC68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SC7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WG10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67004" y="3616561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67004" y="4458154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6" idx="2"/>
            <a:endCxn id="7" idx="0"/>
          </p:cNvCxnSpPr>
          <p:nvPr/>
        </p:nvCxnSpPr>
        <p:spPr>
          <a:xfrm>
            <a:off x="10324204" y="2373777"/>
            <a:ext cx="0" cy="12427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3"/>
            <a:endCxn id="8" idx="3"/>
          </p:cNvCxnSpPr>
          <p:nvPr/>
        </p:nvCxnSpPr>
        <p:spPr>
          <a:xfrm>
            <a:off x="10781404" y="1842980"/>
            <a:ext cx="12700" cy="2853187"/>
          </a:xfrm>
          <a:prstGeom prst="bentConnector3">
            <a:avLst>
              <a:gd name="adj1" fmla="val 180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52051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(cardholder)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X9.8 ISO 9564 PIN Management and Security </a:t>
            </a:r>
          </a:p>
          <a:p>
            <a:pPr lvl="1"/>
            <a:r>
              <a:rPr lang="en-US" dirty="0" smtClean="0"/>
              <a:t>Something you know</a:t>
            </a:r>
          </a:p>
          <a:p>
            <a:pPr lvl="1"/>
            <a:r>
              <a:rPr lang="en-US" dirty="0" smtClean="0"/>
              <a:t>Something you have </a:t>
            </a:r>
          </a:p>
          <a:p>
            <a:r>
              <a:rPr lang="en-US" dirty="0" smtClean="0"/>
              <a:t>X9.84 Biometric Information Management and Security</a:t>
            </a:r>
          </a:p>
          <a:p>
            <a:pPr lvl="1"/>
            <a:r>
              <a:rPr lang="en-US" dirty="0" smtClean="0"/>
              <a:t>Something you are</a:t>
            </a:r>
          </a:p>
          <a:p>
            <a:r>
              <a:rPr lang="en-US" dirty="0" smtClean="0"/>
              <a:t>X9.117 Mutual Authentication</a:t>
            </a:r>
          </a:p>
          <a:p>
            <a:pPr lvl="1"/>
            <a:r>
              <a:rPr lang="en-US" dirty="0" smtClean="0"/>
              <a:t>Mutual authentication</a:t>
            </a:r>
          </a:p>
          <a:p>
            <a:pPr lvl="1"/>
            <a:r>
              <a:rPr lang="en-US" dirty="0" smtClean="0"/>
              <a:t>Multifactor authentication</a:t>
            </a:r>
          </a:p>
          <a:p>
            <a:r>
              <a:rPr lang="en-US" dirty="0" smtClean="0"/>
              <a:t>X9.122 Consumer </a:t>
            </a:r>
            <a:r>
              <a:rPr lang="en-US" dirty="0"/>
              <a:t>Authentication for Internet </a:t>
            </a:r>
            <a:r>
              <a:rPr lang="en-US" dirty="0" smtClean="0"/>
              <a:t>Payments</a:t>
            </a:r>
          </a:p>
          <a:p>
            <a:pPr lvl="1"/>
            <a:r>
              <a:rPr lang="en-US" dirty="0" smtClean="0"/>
              <a:t>Something you know (PIN or password) </a:t>
            </a:r>
          </a:p>
          <a:p>
            <a:pPr lvl="1"/>
            <a:r>
              <a:rPr lang="en-US" dirty="0" smtClean="0"/>
              <a:t>Something you have </a:t>
            </a:r>
          </a:p>
          <a:p>
            <a:pPr lvl="1"/>
            <a:r>
              <a:rPr lang="en-US" dirty="0" smtClean="0"/>
              <a:t>Something you are (biometrics)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32764" y="2490849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32764" y="1353426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32764" y="3230137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32764" y="4426591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9226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of </a:t>
            </a:r>
            <a:r>
              <a:rPr lang="en-US" dirty="0" smtClean="0"/>
              <a:t>Sensitive Payment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X9.99 </a:t>
            </a:r>
            <a:r>
              <a:rPr lang="en-US" dirty="0"/>
              <a:t>ISO 22307 Privacy Impact Assessment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X9.119 Protection of Sensitive Payment Card Data</a:t>
            </a:r>
          </a:p>
          <a:p>
            <a:pPr lvl="1"/>
            <a:r>
              <a:rPr lang="en-US" dirty="0" smtClean="0"/>
              <a:t>Part 1: Encryption Methods </a:t>
            </a:r>
          </a:p>
          <a:p>
            <a:pPr lvl="1"/>
            <a:r>
              <a:rPr lang="en-US" dirty="0" smtClean="0"/>
              <a:t>Part 2: Tokenization Methods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X9.137 </a:t>
            </a:r>
            <a:r>
              <a:rPr lang="en-US" dirty="0"/>
              <a:t>Token Management and Security 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X9.141 Data Protection and Breach Notification</a:t>
            </a:r>
          </a:p>
          <a:p>
            <a:pPr lvl="1"/>
            <a:r>
              <a:rPr lang="en-US" dirty="0" smtClean="0"/>
              <a:t>Part 1: Data Protection</a:t>
            </a:r>
          </a:p>
          <a:p>
            <a:pPr lvl="1"/>
            <a:r>
              <a:rPr lang="en-US" dirty="0" smtClean="0"/>
              <a:t>Part 2: Breach Notification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74581" y="1312183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4581" y="2106460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74581" y="2705756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4581" y="345992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74581" y="4191233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7271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FFF4-BB4A-2841-AF93-08EF47A8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X9 </a:t>
            </a:r>
            <a:r>
              <a:rPr lang="en-US" dirty="0" smtClean="0"/>
              <a:t>Policy and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0A4E-FA9B-904B-9003-67D9A250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183"/>
            <a:ext cx="7981950" cy="48647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Approximately </a:t>
            </a:r>
            <a:r>
              <a:rPr lang="en-US" sz="1800" dirty="0" smtClean="0"/>
              <a:t>100 companies with hundreds of participants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Financial Institutions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Payment Brands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Payment Processors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Software Manufacturers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Hardware Manufacturers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Audit Firms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Government </a:t>
            </a:r>
            <a:r>
              <a:rPr lang="en-US" sz="1800" dirty="0" smtClean="0"/>
              <a:t>Agencies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Consensus Standardization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X9 Rules: adheres to ANSI and ISO rules </a:t>
            </a:r>
            <a:endParaRPr lang="en-US" sz="1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X9 Charter: standards &amp; technical reports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X9 Ballots: committee, subcommittee &amp; optional workgroup level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X9 Process: comment resolution – technical, editorial, general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X9 Board of Directors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Subcommittee chairs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Workgroup chairs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95451" y="1959469"/>
            <a:ext cx="2249398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Industry perspective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Company cultures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Personal views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Financial practices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Technical evolutions</a:t>
            </a:r>
          </a:p>
        </p:txBody>
      </p:sp>
    </p:spTree>
    <p:extLst>
      <p:ext uri="{BB962C8B-B14F-4D97-AF65-F5344CB8AC3E}">
        <p14:creationId xmlns:p14="http://schemas.microsoft.com/office/powerpoint/2010/main" val="16446589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7" idx="2"/>
            <a:endCxn id="39" idx="0"/>
          </p:cNvCxnSpPr>
          <p:nvPr/>
        </p:nvCxnSpPr>
        <p:spPr>
          <a:xfrm>
            <a:off x="7467600" y="2801908"/>
            <a:ext cx="0" cy="2904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2"/>
            <a:endCxn id="34" idx="0"/>
          </p:cNvCxnSpPr>
          <p:nvPr/>
        </p:nvCxnSpPr>
        <p:spPr>
          <a:xfrm>
            <a:off x="4724400" y="3456783"/>
            <a:ext cx="12700" cy="22501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158FFF4-BB4A-2841-AF93-08EF47A8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Organizations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165128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980757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TC68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65128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2325882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5181600" y="1889301"/>
            <a:ext cx="18288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66422" y="1704299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USA</a:t>
            </a:r>
            <a:endParaRPr lang="en-US" dirty="0"/>
          </a:p>
        </p:txBody>
      </p:sp>
      <p:cxnSp>
        <p:nvCxnSpPr>
          <p:cNvPr id="18" name="Elbow Connector 17"/>
          <p:cNvCxnSpPr>
            <a:stCxn id="4" idx="1"/>
            <a:endCxn id="5" idx="1"/>
          </p:cNvCxnSpPr>
          <p:nvPr/>
        </p:nvCxnSpPr>
        <p:spPr>
          <a:xfrm rot="10800000" flipV="1">
            <a:off x="4267200" y="1889300"/>
            <a:ext cx="12700" cy="1329469"/>
          </a:xfrm>
          <a:prstGeom prst="bentConnector3">
            <a:avLst>
              <a:gd name="adj1" fmla="val 18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3"/>
            <a:endCxn id="7" idx="3"/>
          </p:cNvCxnSpPr>
          <p:nvPr/>
        </p:nvCxnSpPr>
        <p:spPr>
          <a:xfrm>
            <a:off x="7924800" y="1889301"/>
            <a:ext cx="12700" cy="674594"/>
          </a:xfrm>
          <a:prstGeom prst="bentConnector3">
            <a:avLst>
              <a:gd name="adj1" fmla="val 18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209105" y="1717311"/>
            <a:ext cx="254239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X9 accredited by ANSI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Financial Industry &amp; </a:t>
            </a:r>
          </a:p>
          <a:p>
            <a:r>
              <a:rPr lang="en-US" dirty="0" smtClean="0"/>
              <a:t>TC68 Secretariat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52688" y="2901887"/>
            <a:ext cx="274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Technical Committee 68</a:t>
            </a:r>
          </a:p>
          <a:p>
            <a:pPr algn="r"/>
            <a:r>
              <a:rPr lang="en-US" dirty="0" smtClean="0"/>
              <a:t>Financial Industry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79900" y="4338001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9900" y="5011251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9900" y="5706904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10400" y="299778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10400" y="367103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10400" y="4338902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10400" y="5028282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5706904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Elbow Connector 39"/>
          <p:cNvCxnSpPr>
            <a:stCxn id="5" idx="3"/>
            <a:endCxn id="7" idx="1"/>
          </p:cNvCxnSpPr>
          <p:nvPr/>
        </p:nvCxnSpPr>
        <p:spPr>
          <a:xfrm flipV="1">
            <a:off x="5181600" y="2563895"/>
            <a:ext cx="1828800" cy="65487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924800" y="3259108"/>
            <a:ext cx="0" cy="195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959998" y="2904988"/>
            <a:ext cx="327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 and Emerging</a:t>
            </a:r>
          </a:p>
          <a:p>
            <a:r>
              <a:rPr lang="en-US" dirty="0" smtClean="0"/>
              <a:t>Payments subcommittee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959998" y="3681798"/>
            <a:ext cx="327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Checks subcommittee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959998" y="5068185"/>
            <a:ext cx="327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Securities subcommittee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959998" y="4374991"/>
            <a:ext cx="327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Wholesale subcommittee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961791" y="5706904"/>
            <a:ext cx="327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Security subcommittee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279900" y="3654006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93388" y="3696131"/>
            <a:ext cx="118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Fintech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741767" y="4369380"/>
            <a:ext cx="25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Information Exchange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772396" y="5059226"/>
            <a:ext cx="25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Reference Data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366682" y="5719945"/>
            <a:ext cx="193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Security</a:t>
            </a:r>
          </a:p>
        </p:txBody>
      </p:sp>
      <p:cxnSp>
        <p:nvCxnSpPr>
          <p:cNvPr id="101" name="Straight Connector 100"/>
          <p:cNvCxnSpPr>
            <a:stCxn id="60" idx="7"/>
            <a:endCxn id="36" idx="1"/>
          </p:cNvCxnSpPr>
          <p:nvPr/>
        </p:nvCxnSpPr>
        <p:spPr>
          <a:xfrm flipV="1">
            <a:off x="6267059" y="3909051"/>
            <a:ext cx="743341" cy="4963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34" idx="3"/>
            <a:endCxn id="39" idx="1"/>
          </p:cNvCxnSpPr>
          <p:nvPr/>
        </p:nvCxnSpPr>
        <p:spPr>
          <a:xfrm>
            <a:off x="5194300" y="5944917"/>
            <a:ext cx="18161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63316" y="2316723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TC322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91893" y="2220199"/>
            <a:ext cx="280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Technical Committee 322</a:t>
            </a:r>
          </a:p>
          <a:p>
            <a:pPr algn="r"/>
            <a:r>
              <a:rPr lang="en-US" dirty="0" smtClean="0"/>
              <a:t>Sustainable Finance</a:t>
            </a:r>
          </a:p>
        </p:txBody>
      </p:sp>
      <p:cxnSp>
        <p:nvCxnSpPr>
          <p:cNvPr id="53" name="Elbow Connector 52"/>
          <p:cNvCxnSpPr>
            <a:stCxn id="4" idx="1"/>
            <a:endCxn id="47" idx="1"/>
          </p:cNvCxnSpPr>
          <p:nvPr/>
        </p:nvCxnSpPr>
        <p:spPr>
          <a:xfrm rot="10800000" flipV="1">
            <a:off x="4263316" y="1889300"/>
            <a:ext cx="3884" cy="665435"/>
          </a:xfrm>
          <a:prstGeom prst="bentConnector3">
            <a:avLst>
              <a:gd name="adj1" fmla="val 598568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7" idx="3"/>
            <a:endCxn id="7" idx="1"/>
          </p:cNvCxnSpPr>
          <p:nvPr/>
        </p:nvCxnSpPr>
        <p:spPr>
          <a:xfrm>
            <a:off x="5177716" y="2554736"/>
            <a:ext cx="1832684" cy="9159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769224" y="2362863"/>
            <a:ext cx="642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TAG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5869417" y="4335331"/>
            <a:ext cx="465866" cy="4786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60" idx="6"/>
            <a:endCxn id="37" idx="1"/>
          </p:cNvCxnSpPr>
          <p:nvPr/>
        </p:nvCxnSpPr>
        <p:spPr>
          <a:xfrm>
            <a:off x="6335283" y="4574679"/>
            <a:ext cx="675117" cy="22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0" idx="5"/>
            <a:endCxn id="38" idx="1"/>
          </p:cNvCxnSpPr>
          <p:nvPr/>
        </p:nvCxnSpPr>
        <p:spPr>
          <a:xfrm>
            <a:off x="6267059" y="4743923"/>
            <a:ext cx="743341" cy="5223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33" idx="3"/>
            <a:endCxn id="60" idx="3"/>
          </p:cNvCxnSpPr>
          <p:nvPr/>
        </p:nvCxnSpPr>
        <p:spPr>
          <a:xfrm flipV="1">
            <a:off x="5194300" y="4743923"/>
            <a:ext cx="743341" cy="50534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3"/>
            <a:endCxn id="60" idx="2"/>
          </p:cNvCxnSpPr>
          <p:nvPr/>
        </p:nvCxnSpPr>
        <p:spPr>
          <a:xfrm flipV="1">
            <a:off x="5194300" y="4574679"/>
            <a:ext cx="675117" cy="13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8" idx="3"/>
            <a:endCxn id="60" idx="1"/>
          </p:cNvCxnSpPr>
          <p:nvPr/>
        </p:nvCxnSpPr>
        <p:spPr>
          <a:xfrm>
            <a:off x="5194300" y="3892019"/>
            <a:ext cx="743341" cy="5134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60" idx="7"/>
            <a:endCxn id="35" idx="1"/>
          </p:cNvCxnSpPr>
          <p:nvPr/>
        </p:nvCxnSpPr>
        <p:spPr>
          <a:xfrm flipV="1">
            <a:off x="6267059" y="3235801"/>
            <a:ext cx="743341" cy="11696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00258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6" idx="2"/>
            <a:endCxn id="37" idx="0"/>
          </p:cNvCxnSpPr>
          <p:nvPr/>
        </p:nvCxnSpPr>
        <p:spPr>
          <a:xfrm>
            <a:off x="7467600" y="2320951"/>
            <a:ext cx="0" cy="22223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4" idx="2"/>
            <a:endCxn id="33" idx="0"/>
          </p:cNvCxnSpPr>
          <p:nvPr/>
        </p:nvCxnSpPr>
        <p:spPr>
          <a:xfrm>
            <a:off x="4724400" y="2320951"/>
            <a:ext cx="12700" cy="2227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158FFF4-BB4A-2841-AF93-08EF47A8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X9A Payments and SC9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1844925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TC68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1629" y="2518175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844925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2519519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5181600" y="2082938"/>
            <a:ext cx="18288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79900" y="3875419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WG1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9900" y="4548669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WG2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10400" y="3191425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X9A1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10400" y="3864675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X9A2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10400" y="4543297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X9A11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924800" y="3452745"/>
            <a:ext cx="0" cy="195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959998" y="3227721"/>
            <a:ext cx="278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Distributed Ledger (DLT)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959998" y="3875435"/>
            <a:ext cx="327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 Banking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959998" y="4568628"/>
            <a:ext cx="327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 Benefits (EBT)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276612" y="3191424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TG1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54086" y="3226342"/>
            <a:ext cx="19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Cards Standards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729067" y="2553619"/>
            <a:ext cx="25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Information Exchange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70923" y="3805263"/>
            <a:ext cx="210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ISO 20022</a:t>
            </a:r>
          </a:p>
          <a:p>
            <a:pPr algn="r"/>
            <a:r>
              <a:rPr lang="en-US" dirty="0" smtClean="0"/>
              <a:t>Semantic Models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74211" y="4587031"/>
            <a:ext cx="210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Web Service API</a:t>
            </a:r>
          </a:p>
        </p:txBody>
      </p:sp>
      <p:cxnSp>
        <p:nvCxnSpPr>
          <p:cNvPr id="54" name="Elbow Connector 53"/>
          <p:cNvCxnSpPr>
            <a:stCxn id="32" idx="3"/>
            <a:endCxn id="7" idx="1"/>
          </p:cNvCxnSpPr>
          <p:nvPr/>
        </p:nvCxnSpPr>
        <p:spPr>
          <a:xfrm flipV="1">
            <a:off x="5194300" y="2757532"/>
            <a:ext cx="1816100" cy="13559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12844" y="1759772"/>
            <a:ext cx="274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Technical Committee 68</a:t>
            </a:r>
          </a:p>
          <a:p>
            <a:pPr algn="r"/>
            <a:r>
              <a:rPr lang="en-US" dirty="0" smtClean="0"/>
              <a:t>Financial Industry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959998" y="2443770"/>
            <a:ext cx="327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Electronic and Emerging</a:t>
            </a:r>
          </a:p>
          <a:p>
            <a:r>
              <a:rPr lang="en-US" dirty="0" smtClean="0"/>
              <a:t>Payments subcommittee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291629" y="5221919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TC307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52695" y="5254180"/>
            <a:ext cx="210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Blockchain</a:t>
            </a:r>
            <a:r>
              <a:rPr lang="en-US" dirty="0" smtClean="0"/>
              <a:t> DLT</a:t>
            </a:r>
          </a:p>
        </p:txBody>
      </p:sp>
      <p:cxnSp>
        <p:nvCxnSpPr>
          <p:cNvPr id="66" name="Elbow Connector 65"/>
          <p:cNvCxnSpPr>
            <a:stCxn id="59" idx="3"/>
            <a:endCxn id="82" idx="3"/>
          </p:cNvCxnSpPr>
          <p:nvPr/>
        </p:nvCxnSpPr>
        <p:spPr>
          <a:xfrm flipV="1">
            <a:off x="5206029" y="3412387"/>
            <a:ext cx="5540860" cy="2047545"/>
          </a:xfrm>
          <a:prstGeom prst="bentConnector3">
            <a:avLst>
              <a:gd name="adj1" fmla="val 104126"/>
            </a:avLst>
          </a:prstGeom>
          <a:ln w="1270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444851" y="1739992"/>
            <a:ext cx="1300356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dirty="0" smtClean="0"/>
              <a:t>TAG</a:t>
            </a:r>
          </a:p>
          <a:p>
            <a:pPr algn="ctr"/>
            <a:r>
              <a:rPr lang="en-US" dirty="0" smtClean="0"/>
              <a:t>Secretariat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009165" y="5254193"/>
            <a:ext cx="9156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Liaison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633856" y="3259873"/>
            <a:ext cx="9369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ATICA*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55471" y="5796686"/>
            <a:ext cx="604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*ATICA: </a:t>
            </a:r>
            <a:r>
              <a:rPr lang="en-US" dirty="0"/>
              <a:t>Acquirer to Issuer Card </a:t>
            </a:r>
            <a:r>
              <a:rPr lang="en-US" dirty="0" smtClean="0"/>
              <a:t>Authorization (ISO 8583)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1955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6" idx="2"/>
            <a:endCxn id="37" idx="0"/>
          </p:cNvCxnSpPr>
          <p:nvPr/>
        </p:nvCxnSpPr>
        <p:spPr>
          <a:xfrm>
            <a:off x="7467600" y="2127314"/>
            <a:ext cx="0" cy="22223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4" idx="2"/>
            <a:endCxn id="34" idx="0"/>
          </p:cNvCxnSpPr>
          <p:nvPr/>
        </p:nvCxnSpPr>
        <p:spPr>
          <a:xfrm>
            <a:off x="4724400" y="2127314"/>
            <a:ext cx="12700" cy="2909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158FFF4-BB4A-2841-AF93-08EF47A8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X9A Payments and SC8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165128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TC68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1629" y="232453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65128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2325882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5181600" y="1889301"/>
            <a:ext cx="18288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79900" y="3681782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WG1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9900" y="4355032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WG2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10400" y="299778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X9A1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10400" y="367103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X9A2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10400" y="4349660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X9A11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924800" y="3259108"/>
            <a:ext cx="0" cy="195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959998" y="3034084"/>
            <a:ext cx="278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Distributed Ledger (DLT)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959998" y="3681798"/>
            <a:ext cx="327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 Banking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959998" y="4374991"/>
            <a:ext cx="327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 Benefits (EBT)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276612" y="2997787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582211" y="3038984"/>
            <a:ext cx="167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Maintenance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729067" y="2359982"/>
            <a:ext cx="25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Reference Data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82588" y="3710542"/>
            <a:ext cx="23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Financial Instruments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74211" y="4393394"/>
            <a:ext cx="210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Banking Services</a:t>
            </a:r>
          </a:p>
        </p:txBody>
      </p:sp>
      <p:cxnSp>
        <p:nvCxnSpPr>
          <p:cNvPr id="54" name="Elbow Connector 53"/>
          <p:cNvCxnSpPr>
            <a:stCxn id="88" idx="3"/>
            <a:endCxn id="7" idx="1"/>
          </p:cNvCxnSpPr>
          <p:nvPr/>
        </p:nvCxnSpPr>
        <p:spPr>
          <a:xfrm flipV="1">
            <a:off x="5191012" y="2563895"/>
            <a:ext cx="1819388" cy="67190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12844" y="1566135"/>
            <a:ext cx="274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Technical Committee 68</a:t>
            </a:r>
          </a:p>
          <a:p>
            <a:pPr algn="r"/>
            <a:r>
              <a:rPr lang="en-US" dirty="0" smtClean="0"/>
              <a:t>Financial Industry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959998" y="2250133"/>
            <a:ext cx="327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Electronic and Emerging</a:t>
            </a:r>
          </a:p>
          <a:p>
            <a:r>
              <a:rPr lang="en-US" dirty="0" smtClean="0"/>
              <a:t>Payments subcommittee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44851" y="1524839"/>
            <a:ext cx="130035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TAG</a:t>
            </a:r>
          </a:p>
          <a:p>
            <a:pPr algn="ctr"/>
            <a:r>
              <a:rPr lang="en-US" dirty="0" smtClean="0"/>
              <a:t>Secretariat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279900" y="5036600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WG3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74211" y="5074962"/>
            <a:ext cx="210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Digital Currencies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13574" y="5617582"/>
            <a:ext cx="332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 </a:t>
            </a:r>
            <a:r>
              <a:rPr lang="en-US" dirty="0"/>
              <a:t>4217 Currency Codes</a:t>
            </a:r>
          </a:p>
          <a:p>
            <a:r>
              <a:rPr lang="en-US" dirty="0"/>
              <a:t>ISO 20275 </a:t>
            </a:r>
            <a:r>
              <a:rPr lang="en-US" dirty="0" smtClean="0"/>
              <a:t>Entity Legal Forms</a:t>
            </a:r>
            <a:endParaRPr lang="en-US" dirty="0"/>
          </a:p>
        </p:txBody>
      </p:sp>
      <p:cxnSp>
        <p:nvCxnSpPr>
          <p:cNvPr id="40" name="Elbow Connector 39"/>
          <p:cNvCxnSpPr>
            <a:stCxn id="32" idx="3"/>
            <a:endCxn id="7" idx="1"/>
          </p:cNvCxnSpPr>
          <p:nvPr/>
        </p:nvCxnSpPr>
        <p:spPr>
          <a:xfrm flipV="1">
            <a:off x="5194300" y="2563895"/>
            <a:ext cx="1816100" cy="13559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3" idx="3"/>
            <a:endCxn id="7" idx="1"/>
          </p:cNvCxnSpPr>
          <p:nvPr/>
        </p:nvCxnSpPr>
        <p:spPr>
          <a:xfrm flipV="1">
            <a:off x="5194300" y="2563895"/>
            <a:ext cx="1816100" cy="20291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4" idx="3"/>
            <a:endCxn id="7" idx="1"/>
          </p:cNvCxnSpPr>
          <p:nvPr/>
        </p:nvCxnSpPr>
        <p:spPr>
          <a:xfrm flipV="1">
            <a:off x="5194300" y="2563895"/>
            <a:ext cx="1816100" cy="271071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9" idx="1"/>
            <a:endCxn id="93" idx="1"/>
          </p:cNvCxnSpPr>
          <p:nvPr/>
        </p:nvCxnSpPr>
        <p:spPr>
          <a:xfrm rot="10800000">
            <a:off x="2582212" y="3223650"/>
            <a:ext cx="1631363" cy="2717098"/>
          </a:xfrm>
          <a:prstGeom prst="bentConnector3">
            <a:avLst>
              <a:gd name="adj1" fmla="val 158195"/>
            </a:avLst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2092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6" idx="2"/>
            <a:endCxn id="37" idx="0"/>
          </p:cNvCxnSpPr>
          <p:nvPr/>
        </p:nvCxnSpPr>
        <p:spPr>
          <a:xfrm>
            <a:off x="7467600" y="2127314"/>
            <a:ext cx="0" cy="22223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4" idx="2"/>
            <a:endCxn id="42" idx="0"/>
          </p:cNvCxnSpPr>
          <p:nvPr/>
        </p:nvCxnSpPr>
        <p:spPr>
          <a:xfrm>
            <a:off x="4724400" y="2127314"/>
            <a:ext cx="24429" cy="3546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158FFF4-BB4A-2841-AF93-08EF47A8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X9F Security and SC2 and Others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165128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TC68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1629" y="232453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65128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2325882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5181600" y="1889301"/>
            <a:ext cx="18288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79900" y="3681782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WG8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9900" y="4355032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WG13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10400" y="299778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10400" y="367103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10400" y="4349660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924800" y="3259108"/>
            <a:ext cx="0" cy="195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959999" y="3034084"/>
            <a:ext cx="235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Cryptographic Tools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959998" y="3576796"/>
            <a:ext cx="268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Cybersecurity and Cryptographic Solutions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969635" y="4269879"/>
            <a:ext cx="178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Cardholder</a:t>
            </a:r>
          </a:p>
          <a:p>
            <a:r>
              <a:rPr lang="en-US" dirty="0" smtClean="0"/>
              <a:t>Authentication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276612" y="2997787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WG11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12140" y="3728672"/>
            <a:ext cx="1254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PKI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905012" y="3004438"/>
            <a:ext cx="137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Cryptographic</a:t>
            </a:r>
          </a:p>
          <a:p>
            <a:pPr algn="r"/>
            <a:r>
              <a:rPr lang="en-US" sz="1400" dirty="0" smtClean="0"/>
              <a:t>Algorithms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05012" y="4393394"/>
            <a:ext cx="1374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Retail Banking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959998" y="2379229"/>
            <a:ext cx="235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Security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44851" y="1535597"/>
            <a:ext cx="130035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TAG</a:t>
            </a:r>
          </a:p>
          <a:p>
            <a:pPr algn="ctr"/>
            <a:r>
              <a:rPr lang="en-US" dirty="0" smtClean="0"/>
              <a:t>Secretariat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279900" y="5004326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WG16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71078" y="4966038"/>
            <a:ext cx="170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Third Party Service</a:t>
            </a:r>
          </a:p>
          <a:p>
            <a:pPr algn="r"/>
            <a:r>
              <a:rPr lang="en-US" sz="1400" dirty="0" smtClean="0"/>
              <a:t>Providers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91629" y="5674063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WG17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86231" y="5649885"/>
            <a:ext cx="150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Digital</a:t>
            </a:r>
          </a:p>
          <a:p>
            <a:pPr algn="r"/>
            <a:r>
              <a:rPr lang="en-US" sz="1400" dirty="0" smtClean="0"/>
              <a:t>Currencies</a:t>
            </a:r>
          </a:p>
        </p:txBody>
      </p:sp>
      <p:cxnSp>
        <p:nvCxnSpPr>
          <p:cNvPr id="48" name="Straight Arrow Connector 47"/>
          <p:cNvCxnSpPr>
            <a:stCxn id="32" idx="3"/>
            <a:endCxn id="36" idx="1"/>
          </p:cNvCxnSpPr>
          <p:nvPr/>
        </p:nvCxnSpPr>
        <p:spPr>
          <a:xfrm flipV="1">
            <a:off x="5194300" y="3909051"/>
            <a:ext cx="1816100" cy="10744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88" idx="3"/>
            <a:endCxn id="35" idx="1"/>
          </p:cNvCxnSpPr>
          <p:nvPr/>
        </p:nvCxnSpPr>
        <p:spPr>
          <a:xfrm>
            <a:off x="5191012" y="3235800"/>
            <a:ext cx="1819388" cy="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3" idx="3"/>
            <a:endCxn id="37" idx="1"/>
          </p:cNvCxnSpPr>
          <p:nvPr/>
        </p:nvCxnSpPr>
        <p:spPr>
          <a:xfrm flipV="1">
            <a:off x="5194300" y="4587673"/>
            <a:ext cx="1816100" cy="537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" idx="3"/>
            <a:endCxn id="7" idx="1"/>
          </p:cNvCxnSpPr>
          <p:nvPr/>
        </p:nvCxnSpPr>
        <p:spPr>
          <a:xfrm>
            <a:off x="5206029" y="2562551"/>
            <a:ext cx="1804371" cy="1344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789244" y="1673215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JTC1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89244" y="2339876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SC27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0" y="1681980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ITU-T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>
            <a:stCxn id="39" idx="2"/>
            <a:endCxn id="40" idx="0"/>
          </p:cNvCxnSpPr>
          <p:nvPr/>
        </p:nvCxnSpPr>
        <p:spPr>
          <a:xfrm>
            <a:off x="2246444" y="2149241"/>
            <a:ext cx="0" cy="190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3"/>
            <a:endCxn id="5" idx="1"/>
          </p:cNvCxnSpPr>
          <p:nvPr/>
        </p:nvCxnSpPr>
        <p:spPr>
          <a:xfrm flipV="1">
            <a:off x="2703644" y="2562551"/>
            <a:ext cx="1587985" cy="1533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58" idx="3"/>
            <a:endCxn id="40" idx="2"/>
          </p:cNvCxnSpPr>
          <p:nvPr/>
        </p:nvCxnSpPr>
        <p:spPr>
          <a:xfrm flipH="1">
            <a:off x="2246444" y="2563895"/>
            <a:ext cx="8070140" cy="252007"/>
          </a:xfrm>
          <a:prstGeom prst="bentConnector4">
            <a:avLst>
              <a:gd name="adj1" fmla="val -5233"/>
              <a:gd name="adj2" fmla="val 1488424"/>
            </a:avLst>
          </a:prstGeom>
          <a:ln w="1270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58" idx="3"/>
            <a:endCxn id="41" idx="2"/>
          </p:cNvCxnSpPr>
          <p:nvPr/>
        </p:nvCxnSpPr>
        <p:spPr>
          <a:xfrm flipH="1" flipV="1">
            <a:off x="1066800" y="2158006"/>
            <a:ext cx="9249784" cy="405889"/>
          </a:xfrm>
          <a:prstGeom prst="bentConnector4">
            <a:avLst>
              <a:gd name="adj1" fmla="val -4565"/>
              <a:gd name="adj2" fmla="val -923799"/>
            </a:avLst>
          </a:prstGeom>
          <a:ln w="1270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952074" y="594403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Liaisons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086320" y="218154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Liaison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  <p:cxnSp>
        <p:nvCxnSpPr>
          <p:cNvPr id="65" name="Elbow Connector 64"/>
          <p:cNvCxnSpPr>
            <a:stCxn id="58" idx="3"/>
            <a:endCxn id="42" idx="3"/>
          </p:cNvCxnSpPr>
          <p:nvPr/>
        </p:nvCxnSpPr>
        <p:spPr>
          <a:xfrm flipH="1">
            <a:off x="5206029" y="2563895"/>
            <a:ext cx="5110555" cy="3348181"/>
          </a:xfrm>
          <a:prstGeom prst="bentConnector3">
            <a:avLst>
              <a:gd name="adj1" fmla="val -8307"/>
            </a:avLst>
          </a:prstGeom>
          <a:ln w="1270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8027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6" idx="2"/>
            <a:endCxn id="37" idx="0"/>
          </p:cNvCxnSpPr>
          <p:nvPr/>
        </p:nvCxnSpPr>
        <p:spPr>
          <a:xfrm>
            <a:off x="7467600" y="2127314"/>
            <a:ext cx="0" cy="22223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158FFF4-BB4A-2841-AF93-08EF47A8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X9F Security Groups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165128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X9F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2325882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QCR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79900" y="3681782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CABF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9900" y="4355032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ETSI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10400" y="299778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PCI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10400" y="3671038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PKI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10400" y="4349660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TLS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924800" y="2581375"/>
            <a:ext cx="0" cy="195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959998" y="2356351"/>
            <a:ext cx="29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Quantum Computing Risks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959998" y="3051134"/>
            <a:ext cx="327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PCI PIN Mirror Group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959998" y="3718774"/>
            <a:ext cx="327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PKI Study Group 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276612" y="2997787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PCI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85940" y="3717539"/>
            <a:ext cx="210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 Brower Forum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38201" y="2918374"/>
            <a:ext cx="34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PIN Assessment Work Group (PAWG)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74211" y="4393394"/>
            <a:ext cx="210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Retail Banking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959998" y="1684687"/>
            <a:ext cx="235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Security</a:t>
            </a:r>
          </a:p>
        </p:txBody>
      </p:sp>
      <p:cxnSp>
        <p:nvCxnSpPr>
          <p:cNvPr id="48" name="Straight Arrow Connector 47"/>
          <p:cNvCxnSpPr>
            <a:stCxn id="32" idx="3"/>
            <a:endCxn id="36" idx="1"/>
          </p:cNvCxnSpPr>
          <p:nvPr/>
        </p:nvCxnSpPr>
        <p:spPr>
          <a:xfrm flipV="1">
            <a:off x="5194300" y="3909051"/>
            <a:ext cx="1816100" cy="1074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88" idx="3"/>
            <a:endCxn id="35" idx="1"/>
          </p:cNvCxnSpPr>
          <p:nvPr/>
        </p:nvCxnSpPr>
        <p:spPr>
          <a:xfrm>
            <a:off x="5191012" y="3235800"/>
            <a:ext cx="1819388" cy="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3" idx="3"/>
            <a:endCxn id="37" idx="1"/>
          </p:cNvCxnSpPr>
          <p:nvPr/>
        </p:nvCxnSpPr>
        <p:spPr>
          <a:xfrm flipV="1">
            <a:off x="5194300" y="4587673"/>
            <a:ext cx="1816100" cy="537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959998" y="4403007"/>
            <a:ext cx="327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TLS Study Group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76612" y="5022910"/>
            <a:ext cx="914400" cy="476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IETF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Elbow Connector 26"/>
          <p:cNvCxnSpPr>
            <a:stCxn id="37" idx="1"/>
            <a:endCxn id="26" idx="3"/>
          </p:cNvCxnSpPr>
          <p:nvPr/>
        </p:nvCxnSpPr>
        <p:spPr>
          <a:xfrm rot="10800000" flipV="1">
            <a:off x="5191012" y="4587673"/>
            <a:ext cx="1819388" cy="6732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19298" y="356470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members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29116" y="423258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members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231110" y="1622060"/>
            <a:ext cx="100540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Industry</a:t>
            </a:r>
          </a:p>
          <a:p>
            <a:pPr algn="ctr"/>
            <a:r>
              <a:rPr lang="en-US" i="1" dirty="0" smtClean="0"/>
              <a:t>Groups</a:t>
            </a:r>
            <a:endParaRPr lang="en-US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579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FFF4-BB4A-2841-AF93-08EF47A8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X9F1 Standards and Work Items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0A4E-FA9B-904B-9003-67D9A250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2183"/>
            <a:ext cx="8940501" cy="486478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X9.31 Digital Signatures Using Reversible Public Key Cryptography for the Financial Services Industry (</a:t>
            </a:r>
            <a:r>
              <a:rPr lang="en-US" sz="1600" dirty="0" err="1"/>
              <a:t>rDSA</a:t>
            </a:r>
            <a:r>
              <a:rPr lang="en-US" sz="1600" dirty="0"/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70C0"/>
                </a:solidFill>
              </a:rPr>
              <a:t>X9.42 Agreement of Symmetric Keys Using Discrete Logarithm Cryptography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70C0"/>
                </a:solidFill>
              </a:rPr>
              <a:t>X9.44 Key Establishment Using Integer Factorization Cryptography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70C0"/>
                </a:solidFill>
              </a:rPr>
              <a:t>X9.62 </a:t>
            </a:r>
            <a:r>
              <a:rPr lang="en-US" sz="1600" dirty="0" smtClean="0">
                <a:solidFill>
                  <a:srgbClr val="0070C0"/>
                </a:solidFill>
              </a:rPr>
              <a:t>Elliptical </a:t>
            </a:r>
            <a:r>
              <a:rPr lang="en-US" sz="1600" dirty="0">
                <a:solidFill>
                  <a:srgbClr val="0070C0"/>
                </a:solidFill>
              </a:rPr>
              <a:t>Curve Digital Signature Algorithm (EDCSA)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X9.63 Key Agreement and Key Management Using Elliptic Curve-Based Cryptography (ECC)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X9.80 Prime Number Generation, Primality Testing, and Primality Certificates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X9.82 Random Number Generation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X9.92 </a:t>
            </a:r>
            <a:r>
              <a:rPr lang="en-US" sz="1600" dirty="0"/>
              <a:t>Digital Signature Algorithms Giving Partial Message Recovery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70C0"/>
                </a:solidFill>
              </a:rPr>
              <a:t>X9.98 </a:t>
            </a:r>
            <a:r>
              <a:rPr lang="en-US" sz="1600" dirty="0">
                <a:solidFill>
                  <a:srgbClr val="0070C0"/>
                </a:solidFill>
              </a:rPr>
              <a:t>Lattice-Based Polynomial Public Key Encryption Algorithm 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70C0"/>
                </a:solidFill>
              </a:rPr>
              <a:t>X9.102 Wrapping </a:t>
            </a:r>
            <a:r>
              <a:rPr lang="en-US" sz="1600" dirty="0">
                <a:solidFill>
                  <a:srgbClr val="0070C0"/>
                </a:solidFill>
              </a:rPr>
              <a:t>of Keys and Associated Data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X9.123 Elliptic Curve Qu-Vanstone Implicit Certificates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X9.124 Format Preserving Encryption (FPE)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X9.133 </a:t>
            </a:r>
            <a:r>
              <a:rPr lang="en-US" sz="1600" dirty="0">
                <a:solidFill>
                  <a:srgbClr val="FF0000"/>
                </a:solidFill>
              </a:rPr>
              <a:t>Identity Based Encryption (IBE)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X9.135 Secret Sharing Schemes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X9.142 ECDSA </a:t>
            </a:r>
            <a:r>
              <a:rPr lang="en-US" sz="1600" dirty="0" smtClean="0"/>
              <a:t>(X9.62</a:t>
            </a:r>
            <a:r>
              <a:rPr lang="en-US" sz="1600" dirty="0"/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327057" y="4135932"/>
            <a:ext cx="330731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Chair: Eric Le Saint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VC: Ralph </a:t>
            </a:r>
            <a:r>
              <a:rPr lang="en-US" dirty="0" err="1" smtClean="0"/>
              <a:t>Poore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15 Work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Published 10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Standards in 5-year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New Work in Progress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2587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FFF4-BB4A-2841-AF93-08EF47A8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X9F4 Standards and Work Items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0A4E-FA9B-904B-9003-67D9A250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183"/>
            <a:ext cx="8918986" cy="486478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/>
              <a:t>X9.69 Framework for Key Management </a:t>
            </a:r>
            <a:r>
              <a:rPr lang="en-US" sz="1600" dirty="0" smtClean="0"/>
              <a:t>Extensions	</a:t>
            </a:r>
            <a:endParaRPr lang="en-US" sz="1600" dirty="0"/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/>
              <a:t>X9.73 Cryptographic Message </a:t>
            </a:r>
            <a:r>
              <a:rPr lang="en-US" sz="1600" dirty="0" smtClean="0"/>
              <a:t>Syntax (CMS): </a:t>
            </a:r>
            <a:r>
              <a:rPr lang="en-US" sz="1600" dirty="0"/>
              <a:t>ASN.1 and XML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>
                <a:solidFill>
                  <a:srgbClr val="0070C0"/>
                </a:solidFill>
              </a:rPr>
              <a:t>X9.79 Public Key Infrastructure (</a:t>
            </a:r>
            <a:r>
              <a:rPr lang="en-US" sz="1600" dirty="0" smtClean="0">
                <a:solidFill>
                  <a:srgbClr val="0070C0"/>
                </a:solidFill>
              </a:rPr>
              <a:t>PKI)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 smtClean="0"/>
              <a:t>X9.84 </a:t>
            </a:r>
            <a:r>
              <a:rPr lang="en-US" sz="1600" dirty="0"/>
              <a:t>Biometric Information Management and Security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/>
              <a:t>X9.95 Trusted Time Stamp Management and Security 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>
                <a:solidFill>
                  <a:srgbClr val="0070C0"/>
                </a:solidFill>
              </a:rPr>
              <a:t>X9.99 ISO 22307 Privacy Impact Assessment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 smtClean="0"/>
              <a:t>X9.111 </a:t>
            </a:r>
            <a:r>
              <a:rPr lang="en-US" sz="1600" dirty="0"/>
              <a:t>Penetration Testing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/>
              <a:t>X9.112 Wireless Management and Security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>
                <a:tab pos="9144000" algn="r"/>
              </a:tabLst>
            </a:pPr>
            <a:r>
              <a:rPr lang="en-US" sz="1600" dirty="0"/>
              <a:t>Part 1: </a:t>
            </a:r>
            <a:r>
              <a:rPr lang="en-US" sz="1600" dirty="0" smtClean="0"/>
              <a:t>General, </a:t>
            </a:r>
            <a:r>
              <a:rPr lang="en-US" sz="1600" dirty="0" smtClean="0">
                <a:solidFill>
                  <a:srgbClr val="0070C0"/>
                </a:solidFill>
              </a:rPr>
              <a:t>Part </a:t>
            </a:r>
            <a:r>
              <a:rPr lang="en-US" sz="1600" dirty="0">
                <a:solidFill>
                  <a:srgbClr val="0070C0"/>
                </a:solidFill>
              </a:rPr>
              <a:t>2: ATM and </a:t>
            </a:r>
            <a:r>
              <a:rPr lang="en-US" sz="1600" dirty="0" smtClean="0">
                <a:solidFill>
                  <a:srgbClr val="0070C0"/>
                </a:solidFill>
              </a:rPr>
              <a:t>POS</a:t>
            </a:r>
            <a:r>
              <a:rPr lang="en-US" sz="1600" dirty="0" smtClean="0"/>
              <a:t>, Part </a:t>
            </a:r>
            <a:r>
              <a:rPr lang="en-US" sz="1600" dirty="0"/>
              <a:t>3: Mobile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>
                <a:solidFill>
                  <a:srgbClr val="0070C0"/>
                </a:solidFill>
              </a:rPr>
              <a:t>X9.117 Mutual </a:t>
            </a:r>
            <a:r>
              <a:rPr lang="en-US" sz="1600" dirty="0" smtClean="0">
                <a:solidFill>
                  <a:srgbClr val="0070C0"/>
                </a:solidFill>
              </a:rPr>
              <a:t>Authentication: Secure </a:t>
            </a:r>
            <a:r>
              <a:rPr lang="en-US" sz="1600" dirty="0">
                <a:solidFill>
                  <a:srgbClr val="0070C0"/>
                </a:solidFill>
              </a:rPr>
              <a:t>Remote </a:t>
            </a:r>
            <a:r>
              <a:rPr lang="en-US" sz="1600" dirty="0" smtClean="0">
                <a:solidFill>
                  <a:srgbClr val="0070C0"/>
                </a:solidFill>
              </a:rPr>
              <a:t>Access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 smtClean="0"/>
              <a:t>X9.119 Requirements </a:t>
            </a:r>
            <a:r>
              <a:rPr lang="en-US" sz="1600" dirty="0"/>
              <a:t>for Protection of Sensitive Payment Data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>
                <a:tab pos="9144000" algn="r"/>
              </a:tabLst>
            </a:pPr>
            <a:r>
              <a:rPr lang="en-US" sz="1600" dirty="0" smtClean="0"/>
              <a:t>Part </a:t>
            </a:r>
            <a:r>
              <a:rPr lang="en-US" sz="1600" dirty="0"/>
              <a:t>2: Tokenization Methods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 smtClean="0"/>
              <a:t>X9-TR-37 Migration from DES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 smtClean="0"/>
              <a:t>X9-TR-50 Quantum Safe Techniques in CMS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X9.122 </a:t>
            </a:r>
            <a:r>
              <a:rPr lang="en-US" sz="1600" dirty="0">
                <a:solidFill>
                  <a:srgbClr val="FF0000"/>
                </a:solidFill>
              </a:rPr>
              <a:t>Secure Consumer Authentication for Internet </a:t>
            </a:r>
            <a:r>
              <a:rPr lang="en-US" sz="1600" dirty="0" smtClean="0">
                <a:solidFill>
                  <a:srgbClr val="FF0000"/>
                </a:solidFill>
              </a:rPr>
              <a:t>Payments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X9.125 </a:t>
            </a:r>
            <a:r>
              <a:rPr lang="en-US" sz="1600" dirty="0">
                <a:solidFill>
                  <a:srgbClr val="FF0000"/>
                </a:solidFill>
              </a:rPr>
              <a:t>Cloud Information Management and </a:t>
            </a:r>
            <a:r>
              <a:rPr lang="en-US" sz="1600" dirty="0" smtClean="0">
                <a:solidFill>
                  <a:srgbClr val="FF0000"/>
                </a:solidFill>
              </a:rPr>
              <a:t>Security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X9.137 Token </a:t>
            </a:r>
            <a:r>
              <a:rPr lang="en-US" sz="1600" dirty="0">
                <a:solidFill>
                  <a:srgbClr val="FF0000"/>
                </a:solidFill>
              </a:rPr>
              <a:t>Management and </a:t>
            </a:r>
            <a:r>
              <a:rPr lang="en-US" sz="1600" dirty="0" smtClean="0">
                <a:solidFill>
                  <a:srgbClr val="FF0000"/>
                </a:solidFill>
              </a:rPr>
              <a:t>Security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X9.141 </a:t>
            </a:r>
            <a:r>
              <a:rPr lang="en-US" sz="1600" dirty="0">
                <a:solidFill>
                  <a:srgbClr val="FF0000"/>
                </a:solidFill>
              </a:rPr>
              <a:t>Data Protection and Breach </a:t>
            </a:r>
            <a:r>
              <a:rPr lang="en-US" sz="1600" dirty="0" smtClean="0">
                <a:solidFill>
                  <a:srgbClr val="FF0000"/>
                </a:solidFill>
              </a:rPr>
              <a:t>Notification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0" algn="r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X9-TR-53 </a:t>
            </a:r>
            <a:r>
              <a:rPr lang="en-US" sz="1600" dirty="0">
                <a:solidFill>
                  <a:srgbClr val="FF0000"/>
                </a:solidFill>
              </a:rPr>
              <a:t>Cybersecurity Diversity </a:t>
            </a:r>
            <a:r>
              <a:rPr lang="en-US" sz="1600" dirty="0" smtClean="0">
                <a:solidFill>
                  <a:srgbClr val="FF0000"/>
                </a:solidFill>
              </a:rPr>
              <a:t>Index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322584" y="4114800"/>
            <a:ext cx="330731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Chair: Jeff Stapleton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VC: Sandra Lambert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18 Work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Published 12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Standards in 5-year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New Work in Progress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3636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FFF4-BB4A-2841-AF93-08EF47A8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X9F6 Standards and Work Items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0A4E-FA9B-904B-9003-67D9A250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2183"/>
            <a:ext cx="8875955" cy="486478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X9.8 </a:t>
            </a:r>
            <a:r>
              <a:rPr lang="en-US" sz="1600" dirty="0" smtClean="0"/>
              <a:t>ISO 9564 Personal </a:t>
            </a:r>
            <a:r>
              <a:rPr lang="en-US" sz="1600" dirty="0"/>
              <a:t>Identification Number (PIN) Management and Security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X9.24 Retail Financial Services Symmetric Key Management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X9.97 </a:t>
            </a:r>
            <a:r>
              <a:rPr lang="en-US" sz="1600" dirty="0"/>
              <a:t>Secure Cryptographic Devices (Retail)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X9.119 Requirements </a:t>
            </a:r>
            <a:r>
              <a:rPr lang="en-US" sz="1600" dirty="0"/>
              <a:t>for Protection of Sensitive Payment Data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US" sz="1600" dirty="0"/>
              <a:t>Part 1: Using Encryption Methods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X9.132 Issuer PIN Generation, </a:t>
            </a:r>
            <a:r>
              <a:rPr lang="en-US" sz="1600" dirty="0" smtClean="0">
                <a:solidFill>
                  <a:srgbClr val="FF0000"/>
                </a:solidFill>
              </a:rPr>
              <a:t>Verification, </a:t>
            </a:r>
            <a:r>
              <a:rPr lang="en-US" sz="1600" dirty="0">
                <a:solidFill>
                  <a:srgbClr val="FF0000"/>
                </a:solidFill>
              </a:rPr>
              <a:t>and Storage Methodologies Using AES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X9-TR-31-2010 </a:t>
            </a:r>
            <a:r>
              <a:rPr lang="en-US" sz="1600" dirty="0" smtClean="0"/>
              <a:t>Key </a:t>
            </a:r>
            <a:r>
              <a:rPr lang="en-US" sz="1600" dirty="0"/>
              <a:t>Exchange Key Block Specification for Symmetric Algorithms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70C0"/>
                </a:solidFill>
              </a:rPr>
              <a:t>X9-TR-34-2012 </a:t>
            </a:r>
            <a:r>
              <a:rPr lang="en-US" sz="1600" dirty="0" smtClean="0">
                <a:solidFill>
                  <a:srgbClr val="0070C0"/>
                </a:solidFill>
              </a:rPr>
              <a:t>Distribution </a:t>
            </a:r>
            <a:r>
              <a:rPr lang="en-US" sz="1600" dirty="0">
                <a:solidFill>
                  <a:srgbClr val="0070C0"/>
                </a:solidFill>
              </a:rPr>
              <a:t>of Symmetric Keys Using Asymmetric Techniques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X9-TR-39/TG </a:t>
            </a:r>
            <a:r>
              <a:rPr lang="en-US" sz="1600" dirty="0"/>
              <a:t>3-2009 </a:t>
            </a:r>
            <a:r>
              <a:rPr lang="en-US" sz="1600" dirty="0" smtClean="0"/>
              <a:t>Compliance Guideline: </a:t>
            </a:r>
            <a:r>
              <a:rPr lang="en-US" sz="1600" dirty="0"/>
              <a:t>PIN Security and Key Management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283513" y="4100335"/>
            <a:ext cx="330731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Chair: Stephen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VC: Andrea Beatty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8 Work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Published 8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Standards in 5-year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New Work in Progress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5ED-54BF-A646-91D4-F0120227C803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W3C Web Payments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003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Widescreen</PresentationFormat>
  <Paragraphs>311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X9F Information Security </vt:lpstr>
      <vt:lpstr>Standards Organizations</vt:lpstr>
      <vt:lpstr>X9A Payments and SC9</vt:lpstr>
      <vt:lpstr>X9A Payments and SC8</vt:lpstr>
      <vt:lpstr>X9F Security and SC2 and Others</vt:lpstr>
      <vt:lpstr>X9F Security Groups</vt:lpstr>
      <vt:lpstr>X9F1 Standards and Work Items</vt:lpstr>
      <vt:lpstr>X9F4 Standards and Work Items</vt:lpstr>
      <vt:lpstr>X9F6 Standards and Work Items</vt:lpstr>
      <vt:lpstr>Mobile (payments)</vt:lpstr>
      <vt:lpstr>Customer (cardholder) Authentication</vt:lpstr>
      <vt:lpstr>Protection of Sensitive Payment Data</vt:lpstr>
      <vt:lpstr>X9 Policy and 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Tudor Vedeanu</dc:creator>
  <cp:lastModifiedBy>Stapleton, Jeff</cp:lastModifiedBy>
  <cp:revision>52</cp:revision>
  <dcterms:created xsi:type="dcterms:W3CDTF">2018-09-09T14:00:08Z</dcterms:created>
  <dcterms:modified xsi:type="dcterms:W3CDTF">2019-04-28T19:07:40Z</dcterms:modified>
</cp:coreProperties>
</file>