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  <p:embeddedFont>
      <p:font typeface="Roboto Medium" panose="020B060402020202020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Roboto Thin" panose="020B0604020202020204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  <p:embeddedFont>
      <p:font typeface="Montserrat SemiBold" panose="00000700000000000000" pitchFamily="2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00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712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9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54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91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25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281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699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77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2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l="19725" t="833" r="19731" b="8611"/>
          <a:stretch/>
        </p:blipFill>
        <p:spPr>
          <a:xfrm>
            <a:off x="0" y="0"/>
            <a:ext cx="5157900" cy="5143500"/>
          </a:xfrm>
          <a:prstGeom prst="rtTriangl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l="16375" t="8068" r="20810" b="4419"/>
          <a:stretch/>
        </p:blipFill>
        <p:spPr>
          <a:xfrm rot="10800000">
            <a:off x="6725700" y="-125"/>
            <a:ext cx="2418300" cy="2246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70" name="Shape 70"/>
          <p:cNvGrpSpPr/>
          <p:nvPr/>
        </p:nvGrpSpPr>
        <p:grpSpPr>
          <a:xfrm>
            <a:off x="4406400" y="0"/>
            <a:ext cx="4737600" cy="4734760"/>
            <a:chOff x="4406400" y="0"/>
            <a:chExt cx="4737600" cy="4734760"/>
          </a:xfrm>
        </p:grpSpPr>
        <p:sp>
          <p:nvSpPr>
            <p:cNvPr id="71" name="Shape 7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>
              <a:off x="4406400" y="0"/>
              <a:ext cx="4737600" cy="4734760"/>
              <a:chOff x="4406400" y="0"/>
              <a:chExt cx="4737600" cy="4734760"/>
            </a:xfrm>
          </p:grpSpPr>
          <p:sp>
            <p:nvSpPr>
              <p:cNvPr id="73" name="Shape 73"/>
              <p:cNvSpPr/>
              <p:nvPr/>
            </p:nvSpPr>
            <p:spPr>
              <a:xfrm rot="5400000">
                <a:off x="4408200" y="-1800"/>
                <a:ext cx="4734000" cy="4737600"/>
              </a:xfrm>
              <a:prstGeom prst="diagStripe">
                <a:avLst>
                  <a:gd name="adj" fmla="val 49469"/>
                </a:avLst>
              </a:prstGeom>
              <a:solidFill>
                <a:schemeClr val="lt1">
                  <a:alpha val="34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 flipH="1">
                <a:off x="5849857" y="1443956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 rot="-5400000">
                <a:off x="6675341" y="1862018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 rot="-5400000">
                <a:off x="6861141" y="2477810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 flipH="1">
                <a:off x="7276649" y="3302502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 rot="-5400000">
                <a:off x="8102491" y="3718473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 flipH="1">
                <a:off x="8334533" y="3925960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0" name="Shape 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89" name="Shape 89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98" name="Shape 98"/>
          <p:cNvGrpSpPr/>
          <p:nvPr/>
        </p:nvGrpSpPr>
        <p:grpSpPr>
          <a:xfrm>
            <a:off x="4406400" y="0"/>
            <a:ext cx="4737600" cy="4734760"/>
            <a:chOff x="4406400" y="0"/>
            <a:chExt cx="4737600" cy="4734760"/>
          </a:xfrm>
        </p:grpSpPr>
        <p:sp>
          <p:nvSpPr>
            <p:cNvPr id="99" name="Shape 9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Shape 100"/>
            <p:cNvGrpSpPr/>
            <p:nvPr/>
          </p:nvGrpSpPr>
          <p:grpSpPr>
            <a:xfrm>
              <a:off x="4406400" y="0"/>
              <a:ext cx="4737600" cy="4734760"/>
              <a:chOff x="4406400" y="0"/>
              <a:chExt cx="4737600" cy="4734760"/>
            </a:xfrm>
          </p:grpSpPr>
          <p:sp>
            <p:nvSpPr>
              <p:cNvPr id="101" name="Shape 101"/>
              <p:cNvSpPr/>
              <p:nvPr/>
            </p:nvSpPr>
            <p:spPr>
              <a:xfrm rot="5400000">
                <a:off x="4408200" y="-1800"/>
                <a:ext cx="4734000" cy="4737600"/>
              </a:xfrm>
              <a:prstGeom prst="diagStripe">
                <a:avLst>
                  <a:gd name="adj" fmla="val 49469"/>
                </a:avLst>
              </a:prstGeom>
              <a:solidFill>
                <a:schemeClr val="lt1">
                  <a:alpha val="34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 flipH="1">
                <a:off x="5849857" y="1443956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 rot="-5400000">
                <a:off x="6675341" y="1862018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Shape 104"/>
              <p:cNvSpPr/>
              <p:nvPr/>
            </p:nvSpPr>
            <p:spPr>
              <a:xfrm rot="-5400000">
                <a:off x="6861141" y="2477810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 flipH="1">
                <a:off x="7276649" y="3302502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 rot="-5400000">
                <a:off x="8102491" y="3718473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 flipH="1">
                <a:off x="8334533" y="3925960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8" name="Shape 1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3">
  <p:cSld name="TITLE_AND_BOD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018025" y="1567550"/>
            <a:ext cx="43185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>
                <a:solidFill>
                  <a:schemeClr val="dk2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>
                <a:solidFill>
                  <a:schemeClr val="dk2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>
                <a:solidFill>
                  <a:schemeClr val="dk2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6" name="Shape 116"/>
          <p:cNvGrpSpPr/>
          <p:nvPr/>
        </p:nvGrpSpPr>
        <p:grpSpPr>
          <a:xfrm>
            <a:off x="-38238" y="374886"/>
            <a:ext cx="1027909" cy="1006994"/>
            <a:chOff x="0" y="3785672"/>
            <a:chExt cx="698925" cy="684657"/>
          </a:xfrm>
        </p:grpSpPr>
        <p:sp>
          <p:nvSpPr>
            <p:cNvPr id="117" name="Shape 117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Shape 1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6400" y="4572450"/>
            <a:ext cx="68580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31841" t="-20689" r="1642" b="25651"/>
          <a:stretch/>
        </p:blipFill>
        <p:spPr>
          <a:xfrm>
            <a:off x="0" y="0"/>
            <a:ext cx="6116700" cy="5143500"/>
          </a:xfrm>
          <a:prstGeom prst="rtTriangle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4406400" y="0"/>
            <a:ext cx="4737600" cy="4734760"/>
            <a:chOff x="4406400" y="0"/>
            <a:chExt cx="4737600" cy="4734760"/>
          </a:xfrm>
        </p:grpSpPr>
        <p:sp>
          <p:nvSpPr>
            <p:cNvPr id="19" name="Shape 1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Shape 20"/>
            <p:cNvGrpSpPr/>
            <p:nvPr/>
          </p:nvGrpSpPr>
          <p:grpSpPr>
            <a:xfrm>
              <a:off x="4406400" y="0"/>
              <a:ext cx="4737600" cy="4734760"/>
              <a:chOff x="4406400" y="0"/>
              <a:chExt cx="4737600" cy="4734760"/>
            </a:xfrm>
          </p:grpSpPr>
          <p:sp>
            <p:nvSpPr>
              <p:cNvPr id="21" name="Shape 21"/>
              <p:cNvSpPr/>
              <p:nvPr/>
            </p:nvSpPr>
            <p:spPr>
              <a:xfrm rot="5400000">
                <a:off x="4408200" y="-1800"/>
                <a:ext cx="4734000" cy="4737600"/>
              </a:xfrm>
              <a:prstGeom prst="diagStripe">
                <a:avLst>
                  <a:gd name="adj" fmla="val 49469"/>
                </a:avLst>
              </a:prstGeom>
              <a:solidFill>
                <a:schemeClr val="lt1">
                  <a:alpha val="346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 flipH="1">
                <a:off x="5849857" y="1443956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 rot="-5400000">
                <a:off x="6675341" y="1862018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 rot="-5400000">
                <a:off x="6861141" y="2477810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 flipH="1">
                <a:off x="7276649" y="3302502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 rot="-5400000">
                <a:off x="8102491" y="3718473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 flipH="1">
                <a:off x="8334533" y="3925960"/>
                <a:ext cx="808800" cy="808800"/>
              </a:xfrm>
              <a:prstGeom prst="diagStripe">
                <a:avLst>
                  <a:gd name="adj" fmla="val 50000"/>
                </a:avLst>
              </a:prstGeom>
              <a:solidFill>
                <a:schemeClr val="lt1">
                  <a:alpha val="73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8" name="Shape 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7" name="Shape 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1">
  <p:cSld name="TITLE_AND_BODY_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61071" y="1924852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4564200" y="0"/>
            <a:ext cx="4579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451271" y="1924850"/>
            <a:ext cx="2304900" cy="179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_alt2">
  <p:cSld name="TITLE_AND_BODY_2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02850" y="1708619"/>
            <a:ext cx="3333300" cy="147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0" y="3486600"/>
            <a:ext cx="9144000" cy="165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 idx="2"/>
          </p:nvPr>
        </p:nvSpPr>
        <p:spPr>
          <a:xfrm>
            <a:off x="1297500" y="459490"/>
            <a:ext cx="30057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02850" y="3625275"/>
            <a:ext cx="33333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1" name="Shape 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7" name="Shape 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8050" y="171400"/>
            <a:ext cx="6858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Lato"/>
              <a:buChar char="●"/>
              <a:defRPr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○"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■"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○"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■"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●"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Lato"/>
              <a:buChar char="○"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Lato"/>
              <a:buChar char="■"/>
              <a:defRPr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3376150" y="656325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Enabling the </a:t>
            </a:r>
            <a:endParaRPr sz="36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thrilling applications that will drive </a:t>
            </a:r>
            <a:endParaRPr sz="360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usage of 5G networks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6088800" y="3924925"/>
            <a:ext cx="27555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Jeff Jaffe, W3C CEO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69375" y="718075"/>
            <a:ext cx="7038900" cy="5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Recap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l="23404" t="2004" r="12632" b="8884"/>
          <a:stretch/>
        </p:blipFill>
        <p:spPr>
          <a:xfrm rot="10800000">
            <a:off x="5289350" y="-11300"/>
            <a:ext cx="3883800" cy="36069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/>
        </p:nvSpPr>
        <p:spPr>
          <a:xfrm>
            <a:off x="369375" y="1276375"/>
            <a:ext cx="5331300" cy="24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Between application possibilities and what the network can provide there is an enormous opportunity to again re-make the landscape of our connected world.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 engineers we need to focus on end-to-end solution and recognize that we are most likely to be slowed down by the middleware, if we don't get started on it.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36050" y="659025"/>
            <a:ext cx="57390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 are </a:t>
            </a:r>
            <a:r>
              <a:rPr lang="en-GB" sz="2000"/>
              <a:t>some</a:t>
            </a:r>
            <a:r>
              <a:rPr lang="en-GB" sz="2000">
                <a:solidFill>
                  <a:schemeClr val="dk1"/>
                </a:solidFill>
              </a:rPr>
              <a:t> 5G applications?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l="33962" t="11221" r="7931" b="7813"/>
          <a:stretch/>
        </p:blipFill>
        <p:spPr>
          <a:xfrm rot="10800000">
            <a:off x="5264100" y="-125"/>
            <a:ext cx="3879900" cy="36039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133" name="Shape 133"/>
          <p:cNvGrpSpPr/>
          <p:nvPr/>
        </p:nvGrpSpPr>
        <p:grpSpPr>
          <a:xfrm>
            <a:off x="694550" y="1242622"/>
            <a:ext cx="1447200" cy="1758928"/>
            <a:chOff x="694550" y="1242622"/>
            <a:chExt cx="1447200" cy="1758928"/>
          </a:xfrm>
        </p:grpSpPr>
        <p:sp>
          <p:nvSpPr>
            <p:cNvPr id="134" name="Shape 134"/>
            <p:cNvSpPr txBox="1"/>
            <p:nvPr/>
          </p:nvSpPr>
          <p:spPr>
            <a:xfrm>
              <a:off x="694550" y="2499350"/>
              <a:ext cx="14472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Supercharged WebRTC</a:t>
              </a:r>
              <a:endPara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35" name="Shape 135"/>
            <p:cNvGrpSpPr/>
            <p:nvPr/>
          </p:nvGrpSpPr>
          <p:grpSpPr>
            <a:xfrm>
              <a:off x="831866" y="1242622"/>
              <a:ext cx="1172457" cy="1172559"/>
              <a:chOff x="1319025" y="1367025"/>
              <a:chExt cx="1018200" cy="1018200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319025" y="1367025"/>
                <a:ext cx="1018200" cy="10182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1409475" y="1457625"/>
                <a:ext cx="837300" cy="83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38" name="Shape 138"/>
              <p:cNvPicPr preferRelativeResize="0"/>
              <p:nvPr/>
            </p:nvPicPr>
            <p:blipFill rotWithShape="1">
              <a:blip r:embed="rId4">
                <a:alphaModFix/>
              </a:blip>
              <a:srcRect b="17396"/>
              <a:stretch/>
            </p:blipFill>
            <p:spPr>
              <a:xfrm>
                <a:off x="1525238" y="1576875"/>
                <a:ext cx="605775" cy="598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9" name="Shape 139"/>
          <p:cNvGrpSpPr/>
          <p:nvPr/>
        </p:nvGrpSpPr>
        <p:grpSpPr>
          <a:xfrm>
            <a:off x="5017776" y="1242622"/>
            <a:ext cx="1222202" cy="1759057"/>
            <a:chOff x="4986761" y="1367025"/>
            <a:chExt cx="1061400" cy="1527490"/>
          </a:xfrm>
        </p:grpSpPr>
        <p:sp>
          <p:nvSpPr>
            <p:cNvPr id="140" name="Shape 140"/>
            <p:cNvSpPr txBox="1"/>
            <p:nvPr/>
          </p:nvSpPr>
          <p:spPr>
            <a:xfrm>
              <a:off x="4986761" y="2458315"/>
              <a:ext cx="1061400" cy="43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VR , AR</a:t>
              </a:r>
              <a:endPara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41" name="Shape 141"/>
            <p:cNvGrpSpPr/>
            <p:nvPr/>
          </p:nvGrpSpPr>
          <p:grpSpPr>
            <a:xfrm>
              <a:off x="5008361" y="1367025"/>
              <a:ext cx="1018200" cy="1018200"/>
              <a:chOff x="4973250" y="1367025"/>
              <a:chExt cx="1018200" cy="1018200"/>
            </a:xfrm>
          </p:grpSpPr>
          <p:sp>
            <p:nvSpPr>
              <p:cNvPr id="142" name="Shape 142"/>
              <p:cNvSpPr/>
              <p:nvPr/>
            </p:nvSpPr>
            <p:spPr>
              <a:xfrm>
                <a:off x="4973250" y="1367025"/>
                <a:ext cx="1018200" cy="10182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5063700" y="1457625"/>
                <a:ext cx="837300" cy="83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" name="Shape 144"/>
          <p:cNvGrpSpPr/>
          <p:nvPr/>
        </p:nvGrpSpPr>
        <p:grpSpPr>
          <a:xfrm>
            <a:off x="536050" y="3170968"/>
            <a:ext cx="1447090" cy="1759060"/>
            <a:chOff x="1094685" y="1367025"/>
            <a:chExt cx="1256700" cy="1527493"/>
          </a:xfrm>
        </p:grpSpPr>
        <p:sp>
          <p:nvSpPr>
            <p:cNvPr id="145" name="Shape 145"/>
            <p:cNvSpPr txBox="1"/>
            <p:nvPr/>
          </p:nvSpPr>
          <p:spPr>
            <a:xfrm>
              <a:off x="1094685" y="2458318"/>
              <a:ext cx="1256700" cy="43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Connected car</a:t>
              </a:r>
              <a:endPara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46" name="Shape 146"/>
            <p:cNvGrpSpPr/>
            <p:nvPr/>
          </p:nvGrpSpPr>
          <p:grpSpPr>
            <a:xfrm>
              <a:off x="1319025" y="1367025"/>
              <a:ext cx="1018200" cy="1018200"/>
              <a:chOff x="1319025" y="1367025"/>
              <a:chExt cx="1018200" cy="1018200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1319025" y="1367025"/>
                <a:ext cx="1018200" cy="10182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1409475" y="1457625"/>
                <a:ext cx="837300" cy="83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9" name="Shape 149"/>
          <p:cNvGrpSpPr/>
          <p:nvPr/>
        </p:nvGrpSpPr>
        <p:grpSpPr>
          <a:xfrm>
            <a:off x="5017776" y="3170968"/>
            <a:ext cx="1222202" cy="1759057"/>
            <a:chOff x="4986761" y="1367025"/>
            <a:chExt cx="1061400" cy="1527490"/>
          </a:xfrm>
        </p:grpSpPr>
        <p:sp>
          <p:nvSpPr>
            <p:cNvPr id="150" name="Shape 150"/>
            <p:cNvSpPr txBox="1"/>
            <p:nvPr/>
          </p:nvSpPr>
          <p:spPr>
            <a:xfrm>
              <a:off x="4986761" y="2458315"/>
              <a:ext cx="1061400" cy="43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Internet of Things</a:t>
              </a:r>
              <a:endPara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51" name="Shape 151"/>
            <p:cNvGrpSpPr/>
            <p:nvPr/>
          </p:nvGrpSpPr>
          <p:grpSpPr>
            <a:xfrm>
              <a:off x="5008361" y="1367025"/>
              <a:ext cx="1018200" cy="1018200"/>
              <a:chOff x="4973250" y="1367025"/>
              <a:chExt cx="1018200" cy="1018200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4973250" y="1367025"/>
                <a:ext cx="1018200" cy="10182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5063700" y="1457625"/>
                <a:ext cx="837300" cy="83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5156" y="1573136"/>
            <a:ext cx="547958" cy="547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Shape 155"/>
          <p:cNvGrpSpPr/>
          <p:nvPr/>
        </p:nvGrpSpPr>
        <p:grpSpPr>
          <a:xfrm>
            <a:off x="2671763" y="1242622"/>
            <a:ext cx="1669500" cy="1758928"/>
            <a:chOff x="2671763" y="1242622"/>
            <a:chExt cx="1669500" cy="1758928"/>
          </a:xfrm>
        </p:grpSpPr>
        <p:sp>
          <p:nvSpPr>
            <p:cNvPr id="156" name="Shape 156"/>
            <p:cNvSpPr txBox="1"/>
            <p:nvPr/>
          </p:nvSpPr>
          <p:spPr>
            <a:xfrm>
              <a:off x="2671763" y="2499350"/>
              <a:ext cx="1669500" cy="5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   Next gen TV.  HDR, 360</a:t>
              </a:r>
              <a:endPara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57" name="Shape 157"/>
            <p:cNvGrpSpPr/>
            <p:nvPr/>
          </p:nvGrpSpPr>
          <p:grpSpPr>
            <a:xfrm>
              <a:off x="2920314" y="1242622"/>
              <a:ext cx="1172457" cy="1172559"/>
              <a:chOff x="3166900" y="1367025"/>
              <a:chExt cx="1018200" cy="1018200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3166900" y="1367025"/>
                <a:ext cx="1018200" cy="10182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3257350" y="1457625"/>
                <a:ext cx="837300" cy="83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60" name="Shape 16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81700" y="1523850"/>
              <a:ext cx="646531" cy="6465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Shape 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7517" y="3421945"/>
            <a:ext cx="646531" cy="646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Shape 162"/>
          <p:cNvGrpSpPr/>
          <p:nvPr/>
        </p:nvGrpSpPr>
        <p:grpSpPr>
          <a:xfrm>
            <a:off x="2818700" y="3170968"/>
            <a:ext cx="1338964" cy="1759060"/>
            <a:chOff x="2818700" y="3170968"/>
            <a:chExt cx="1338964" cy="1759060"/>
          </a:xfrm>
        </p:grpSpPr>
        <p:grpSp>
          <p:nvGrpSpPr>
            <p:cNvPr id="163" name="Shape 163"/>
            <p:cNvGrpSpPr/>
            <p:nvPr/>
          </p:nvGrpSpPr>
          <p:grpSpPr>
            <a:xfrm>
              <a:off x="2818700" y="3170968"/>
              <a:ext cx="1338964" cy="1759060"/>
              <a:chOff x="3081894" y="1367025"/>
              <a:chExt cx="1162800" cy="1527493"/>
            </a:xfrm>
          </p:grpSpPr>
          <p:sp>
            <p:nvSpPr>
              <p:cNvPr id="164" name="Shape 164"/>
              <p:cNvSpPr txBox="1"/>
              <p:nvPr/>
            </p:nvSpPr>
            <p:spPr>
              <a:xfrm>
                <a:off x="3081894" y="2458318"/>
                <a:ext cx="1162800" cy="43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-GB" sz="160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rPr>
                  <a:t>Driverless car</a:t>
                </a:r>
                <a:endParaRPr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endParaRPr>
              </a:p>
            </p:txBody>
          </p:sp>
          <p:grpSp>
            <p:nvGrpSpPr>
              <p:cNvPr id="165" name="Shape 165"/>
              <p:cNvGrpSpPr/>
              <p:nvPr/>
            </p:nvGrpSpPr>
            <p:grpSpPr>
              <a:xfrm>
                <a:off x="3168612" y="1367025"/>
                <a:ext cx="1018200" cy="1018200"/>
                <a:chOff x="3166900" y="1367025"/>
                <a:chExt cx="1018200" cy="1018200"/>
              </a:xfrm>
            </p:grpSpPr>
            <p:sp>
              <p:nvSpPr>
                <p:cNvPr id="166" name="Shape 166"/>
                <p:cNvSpPr/>
                <p:nvPr/>
              </p:nvSpPr>
              <p:spPr>
                <a:xfrm>
                  <a:off x="3166900" y="1367025"/>
                  <a:ext cx="1018200" cy="1018200"/>
                </a:xfrm>
                <a:prstGeom prst="ellipse">
                  <a:avLst/>
                </a:prstGeom>
                <a:solidFill>
                  <a:srgbClr val="B7B7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Shape 167"/>
                <p:cNvSpPr/>
                <p:nvPr/>
              </p:nvSpPr>
              <p:spPr>
                <a:xfrm>
                  <a:off x="3257350" y="1457625"/>
                  <a:ext cx="837300" cy="8370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168" name="Shape 16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30987" y="3471242"/>
              <a:ext cx="547958" cy="547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Shape 169"/>
          <p:cNvSpPr txBox="1"/>
          <p:nvPr/>
        </p:nvSpPr>
        <p:spPr>
          <a:xfrm>
            <a:off x="5332325" y="3433813"/>
            <a:ext cx="5931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D0E0E3"/>
                </a:solidFill>
                <a:latin typeface="Montserrat"/>
                <a:ea typeface="Montserrat"/>
                <a:cs typeface="Montserrat"/>
                <a:sym typeface="Montserrat"/>
              </a:rPr>
              <a:t>IoT</a:t>
            </a:r>
            <a:endParaRPr sz="2000">
              <a:solidFill>
                <a:srgbClr val="D0E0E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503400" y="649450"/>
            <a:ext cx="70389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 needs to be done for enablement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791275" y="1774735"/>
            <a:ext cx="2641451" cy="592146"/>
            <a:chOff x="943723" y="3783775"/>
            <a:chExt cx="2379900" cy="765938"/>
          </a:xfrm>
        </p:grpSpPr>
        <p:sp>
          <p:nvSpPr>
            <p:cNvPr id="176" name="Shape 176"/>
            <p:cNvSpPr/>
            <p:nvPr/>
          </p:nvSpPr>
          <p:spPr>
            <a:xfrm>
              <a:off x="943723" y="3783775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" name="Shape 177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943723" y="3783788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1210848" y="3875320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704725" y="3875313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PRESENTATION LAYER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1" name="Shape 181"/>
          <p:cNvGrpSpPr/>
          <p:nvPr/>
        </p:nvGrpSpPr>
        <p:grpSpPr>
          <a:xfrm>
            <a:off x="791275" y="2304521"/>
            <a:ext cx="2641451" cy="592146"/>
            <a:chOff x="943723" y="4469050"/>
            <a:chExt cx="2379900" cy="765938"/>
          </a:xfrm>
        </p:grpSpPr>
        <p:sp>
          <p:nvSpPr>
            <p:cNvPr id="182" name="Shape 182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83" name="Shape 183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1210848" y="4560595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704725" y="4560588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SESSION LAYER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" name="Shape 187"/>
          <p:cNvGrpSpPr/>
          <p:nvPr/>
        </p:nvGrpSpPr>
        <p:grpSpPr>
          <a:xfrm>
            <a:off x="791275" y="2834302"/>
            <a:ext cx="2641451" cy="592146"/>
            <a:chOff x="943723" y="4469050"/>
            <a:chExt cx="2379900" cy="765938"/>
          </a:xfrm>
        </p:grpSpPr>
        <p:sp>
          <p:nvSpPr>
            <p:cNvPr id="188" name="Shape 188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10848" y="4560595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1704725" y="4560588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TRANSPORT LAYER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791275" y="3364083"/>
            <a:ext cx="2641451" cy="592146"/>
            <a:chOff x="943723" y="4469050"/>
            <a:chExt cx="2379900" cy="765938"/>
          </a:xfrm>
        </p:grpSpPr>
        <p:sp>
          <p:nvSpPr>
            <p:cNvPr id="194" name="Shape 194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95" name="Shape 195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97" name="Shape 197"/>
            <p:cNvSpPr/>
            <p:nvPr/>
          </p:nvSpPr>
          <p:spPr>
            <a:xfrm>
              <a:off x="1210848" y="4560595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1704725" y="4560588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NETWORK LAYER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Shape 199"/>
          <p:cNvGrpSpPr/>
          <p:nvPr/>
        </p:nvGrpSpPr>
        <p:grpSpPr>
          <a:xfrm>
            <a:off x="791275" y="3894269"/>
            <a:ext cx="2641451" cy="592146"/>
            <a:chOff x="943723" y="4469050"/>
            <a:chExt cx="2379900" cy="765938"/>
          </a:xfrm>
        </p:grpSpPr>
        <p:sp>
          <p:nvSpPr>
            <p:cNvPr id="200" name="Shape 200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01" name="Shape 201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02" name="Shape 202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03" name="Shape 203"/>
            <p:cNvSpPr/>
            <p:nvPr/>
          </p:nvSpPr>
          <p:spPr>
            <a:xfrm>
              <a:off x="1210848" y="4560595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1704725" y="4560588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 LINK LAYER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5" name="Shape 205"/>
          <p:cNvGrpSpPr/>
          <p:nvPr/>
        </p:nvGrpSpPr>
        <p:grpSpPr>
          <a:xfrm>
            <a:off x="791275" y="1244949"/>
            <a:ext cx="2641451" cy="592146"/>
            <a:chOff x="943723" y="3098500"/>
            <a:chExt cx="2379900" cy="765938"/>
          </a:xfrm>
        </p:grpSpPr>
        <p:sp>
          <p:nvSpPr>
            <p:cNvPr id="206" name="Shape 206"/>
            <p:cNvSpPr/>
            <p:nvPr/>
          </p:nvSpPr>
          <p:spPr>
            <a:xfrm>
              <a:off x="943723" y="309850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07" name="Shape 207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08" name="Shape 208"/>
            <p:cNvSpPr/>
            <p:nvPr/>
          </p:nvSpPr>
          <p:spPr>
            <a:xfrm>
              <a:off x="943723" y="309851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09" name="Shape 209"/>
            <p:cNvSpPr/>
            <p:nvPr/>
          </p:nvSpPr>
          <p:spPr>
            <a:xfrm>
              <a:off x="1210848" y="3190045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7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1704725" y="3190038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APPLICATION LAYER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1" name="Shape 211"/>
          <p:cNvGrpSpPr/>
          <p:nvPr/>
        </p:nvGrpSpPr>
        <p:grpSpPr>
          <a:xfrm>
            <a:off x="791275" y="4423679"/>
            <a:ext cx="2641451" cy="592146"/>
            <a:chOff x="943723" y="4469050"/>
            <a:chExt cx="2379900" cy="765938"/>
          </a:xfrm>
        </p:grpSpPr>
        <p:sp>
          <p:nvSpPr>
            <p:cNvPr id="212" name="Shape 212"/>
            <p:cNvSpPr/>
            <p:nvPr/>
          </p:nvSpPr>
          <p:spPr>
            <a:xfrm>
              <a:off x="943723" y="4469050"/>
              <a:ext cx="2379900" cy="674400"/>
            </a:xfrm>
            <a:prstGeom prst="rect">
              <a:avLst/>
            </a:prstGeom>
            <a:solidFill>
              <a:srgbClr val="0C5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0E65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943723" y="4469063"/>
              <a:ext cx="687600" cy="674400"/>
            </a:xfrm>
            <a:prstGeom prst="rtTriangle">
              <a:avLst/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1210848" y="4560595"/>
              <a:ext cx="4257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1704725" y="4560588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PHYSICAL LAYER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217" name="Shape 217"/>
          <p:cNvCxnSpPr/>
          <p:nvPr/>
        </p:nvCxnSpPr>
        <p:spPr>
          <a:xfrm>
            <a:off x="3791925" y="4608175"/>
            <a:ext cx="774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218" name="Shape 218"/>
          <p:cNvSpPr txBox="1"/>
          <p:nvPr/>
        </p:nvSpPr>
        <p:spPr>
          <a:xfrm>
            <a:off x="4629875" y="4261075"/>
            <a:ext cx="4380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  <a:latin typeface="Lato"/>
                <a:ea typeface="Lato"/>
                <a:cs typeface="Lato"/>
                <a:sym typeface="Lato"/>
              </a:rPr>
              <a:t>Bandwidth; latency characteristics - this is "5G"</a:t>
            </a:r>
            <a:endParaRPr>
              <a:solidFill>
                <a:srgbClr val="07376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3669950" y="1244875"/>
            <a:ext cx="5291700" cy="25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Layering implies that when you have a new capability at the physical layer, no changes are required at upper layers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never turns out to be true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Additional APIs for cross-layer optimizations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Performance issues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New applications on the top of the stack create new requirements throughout the stack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44875" y="1169000"/>
            <a:ext cx="4921200" cy="25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</a:rPr>
              <a:t>Reasons to expect that these applications will choose to run on the web stack : 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dirty="0">
                <a:solidFill>
                  <a:schemeClr val="dk1"/>
                </a:solidFill>
              </a:rPr>
              <a:t>Interop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dirty="0">
                <a:solidFill>
                  <a:schemeClr val="dk1"/>
                </a:solidFill>
              </a:rPr>
              <a:t>Multiple platform support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dirty="0">
                <a:solidFill>
                  <a:schemeClr val="dk1"/>
                </a:solidFill>
              </a:rPr>
              <a:t># of programmers who can program in Web </a:t>
            </a:r>
            <a:endParaRPr sz="1500" dirty="0" smtClean="0">
              <a:solidFill>
                <a:schemeClr val="dk1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dirty="0" smtClean="0">
                <a:solidFill>
                  <a:schemeClr val="dk1"/>
                </a:solidFill>
              </a:rPr>
              <a:t>They are all &gt;1 party applications</a:t>
            </a:r>
            <a:endParaRPr sz="1500" dirty="0" smtClean="0">
              <a:solidFill>
                <a:schemeClr val="dk1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dirty="0" smtClean="0">
                <a:solidFill>
                  <a:schemeClr val="dk1"/>
                </a:solidFill>
              </a:rPr>
              <a:t>Lower </a:t>
            </a:r>
            <a:r>
              <a:rPr lang="en-GB" sz="1500" dirty="0">
                <a:solidFill>
                  <a:schemeClr val="dk1"/>
                </a:solidFill>
              </a:rPr>
              <a:t>maintenance costs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dirty="0">
                <a:solidFill>
                  <a:schemeClr val="dk1"/>
                </a:solidFill>
              </a:rPr>
              <a:t>Availability of open source to reduce development and testing costs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GB" sz="1500" dirty="0">
                <a:solidFill>
                  <a:schemeClr val="dk1"/>
                </a:solidFill>
              </a:rPr>
              <a:t>Largest possible addressable market</a:t>
            </a:r>
            <a:endParaRPr sz="15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52175" y="4126725"/>
            <a:ext cx="5013900" cy="7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Even if application prototypes on 5G don't need the web, 5G won't get scaling and mass rollout without the Web.</a:t>
            </a:r>
            <a:endParaRPr sz="1600"/>
          </a:p>
        </p:txBody>
      </p:sp>
      <p:sp>
        <p:nvSpPr>
          <p:cNvPr id="226" name="Shape 226"/>
          <p:cNvSpPr txBox="1">
            <a:spLocks noGrp="1"/>
          </p:cNvSpPr>
          <p:nvPr>
            <p:ph type="title" idx="2"/>
          </p:nvPr>
        </p:nvSpPr>
        <p:spPr>
          <a:xfrm>
            <a:off x="398525" y="623450"/>
            <a:ext cx="77499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The Internet / Web as the driving higher level infrastructure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227" name="Shape 227"/>
          <p:cNvGrpSpPr/>
          <p:nvPr/>
        </p:nvGrpSpPr>
        <p:grpSpPr>
          <a:xfrm>
            <a:off x="5625583" y="1654325"/>
            <a:ext cx="3048579" cy="863965"/>
            <a:chOff x="5316449" y="1873300"/>
            <a:chExt cx="1691400" cy="426018"/>
          </a:xfrm>
        </p:grpSpPr>
        <p:sp>
          <p:nvSpPr>
            <p:cNvPr id="228" name="Shape 228"/>
            <p:cNvSpPr/>
            <p:nvPr/>
          </p:nvSpPr>
          <p:spPr>
            <a:xfrm>
              <a:off x="5316449" y="1873300"/>
              <a:ext cx="1691400" cy="426018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5566347" y="1873314"/>
              <a:ext cx="11916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Web RTC Application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30" name="Shape 230"/>
          <p:cNvSpPr/>
          <p:nvPr/>
        </p:nvSpPr>
        <p:spPr>
          <a:xfrm>
            <a:off x="5625426" y="2577530"/>
            <a:ext cx="1892700" cy="864000"/>
          </a:xfrm>
          <a:prstGeom prst="rect">
            <a:avLst/>
          </a:prstGeom>
          <a:solidFill>
            <a:srgbClr val="0B7140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5625425" y="3306136"/>
            <a:ext cx="1892700" cy="765300"/>
          </a:xfrm>
          <a:prstGeom prst="rect">
            <a:avLst/>
          </a:prstGeom>
          <a:solidFill>
            <a:srgbClr val="0B7140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5625425" y="3441436"/>
            <a:ext cx="1759500" cy="4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Web RTC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Network Integration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3" name="Shape 233"/>
          <p:cNvGrpSpPr/>
          <p:nvPr/>
        </p:nvGrpSpPr>
        <p:grpSpPr>
          <a:xfrm>
            <a:off x="5625583" y="4126720"/>
            <a:ext cx="3048579" cy="863954"/>
            <a:chOff x="5316449" y="1873300"/>
            <a:chExt cx="1691400" cy="426013"/>
          </a:xfrm>
        </p:grpSpPr>
        <p:sp>
          <p:nvSpPr>
            <p:cNvPr id="234" name="Shape 234"/>
            <p:cNvSpPr/>
            <p:nvPr/>
          </p:nvSpPr>
          <p:spPr>
            <a:xfrm>
              <a:off x="5316449" y="1873300"/>
              <a:ext cx="1691400" cy="426000"/>
            </a:xfrm>
            <a:prstGeom prst="rect">
              <a:avLst/>
            </a:prstGeom>
            <a:solidFill>
              <a:srgbClr val="0B7140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 txBox="1"/>
            <p:nvPr/>
          </p:nvSpPr>
          <p:spPr>
            <a:xfrm>
              <a:off x="5566347" y="1873314"/>
              <a:ext cx="11916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Network Access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36" name="Shape 236"/>
          <p:cNvSpPr txBox="1"/>
          <p:nvPr/>
        </p:nvSpPr>
        <p:spPr>
          <a:xfrm>
            <a:off x="6379450" y="1286500"/>
            <a:ext cx="15408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SemiBold"/>
                <a:ea typeface="Montserrat SemiBold"/>
                <a:cs typeface="Montserrat SemiBold"/>
                <a:sym typeface="Montserrat SemiBold"/>
              </a:rPr>
              <a:t>WebRTC stack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7384925" y="2577525"/>
            <a:ext cx="1289100" cy="1494000"/>
          </a:xfrm>
          <a:prstGeom prst="rect">
            <a:avLst/>
          </a:prstGeom>
          <a:solidFill>
            <a:srgbClr val="0B7140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WebRTC </a:t>
            </a:r>
            <a:br>
              <a:rPr lang="en-GB">
                <a:solidFill>
                  <a:srgbClr val="FFFFFF"/>
                </a:solidFill>
              </a:rPr>
            </a:br>
            <a:r>
              <a:rPr lang="en-GB">
                <a:solidFill>
                  <a:srgbClr val="FFFFFF"/>
                </a:solidFill>
              </a:rPr>
              <a:t>Performance Management</a:t>
            </a:r>
            <a:endParaRPr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5734775" y="2677013"/>
            <a:ext cx="15408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WebRTC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Signalling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73525" y="607250"/>
            <a:ext cx="81048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Innovation might start on a proprietary architecture, but it ends up on the Internet/Web stack</a:t>
            </a:r>
            <a:endParaRPr sz="2000">
              <a:solidFill>
                <a:schemeClr val="dk1"/>
              </a:solidFill>
            </a:endParaRPr>
          </a:p>
        </p:txBody>
      </p:sp>
      <p:grpSp>
        <p:nvGrpSpPr>
          <p:cNvPr id="244" name="Shape 244"/>
          <p:cNvGrpSpPr/>
          <p:nvPr/>
        </p:nvGrpSpPr>
        <p:grpSpPr>
          <a:xfrm>
            <a:off x="715994" y="4093149"/>
            <a:ext cx="4678798" cy="643500"/>
            <a:chOff x="1593000" y="2322568"/>
            <a:chExt cx="5957975" cy="643500"/>
          </a:xfrm>
        </p:grpSpPr>
        <p:sp>
          <p:nvSpPr>
            <p:cNvPr id="245" name="Shape 24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6" name="Shape 246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7" name="Shape 24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48" name="Shape 24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Skype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50" name="Shape 250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05</a:t>
              </a:r>
              <a:endParaRPr sz="1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4572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WebRTC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2" name="Shape 252"/>
          <p:cNvGrpSpPr/>
          <p:nvPr/>
        </p:nvGrpSpPr>
        <p:grpSpPr>
          <a:xfrm>
            <a:off x="715994" y="3438281"/>
            <a:ext cx="4678798" cy="643500"/>
            <a:chOff x="1593000" y="2322568"/>
            <a:chExt cx="5957975" cy="643500"/>
          </a:xfrm>
        </p:grpSpPr>
        <p:sp>
          <p:nvSpPr>
            <p:cNvPr id="253" name="Shape 25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54" name="Shape 25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55" name="Shape 25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56" name="Shape 256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ApplePay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58" name="Shape 25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04</a:t>
              </a:r>
              <a:endParaRPr sz="1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4572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Payment Request API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0" name="Shape 260"/>
          <p:cNvGrpSpPr/>
          <p:nvPr/>
        </p:nvGrpSpPr>
        <p:grpSpPr>
          <a:xfrm>
            <a:off x="715994" y="2783386"/>
            <a:ext cx="4678798" cy="643500"/>
            <a:chOff x="1593000" y="2322568"/>
            <a:chExt cx="5957975" cy="643500"/>
          </a:xfrm>
        </p:grpSpPr>
        <p:sp>
          <p:nvSpPr>
            <p:cNvPr id="261" name="Shape 261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62" name="Shape 26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63" name="Shape 26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64" name="Shape 26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Flash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1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4572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HTML5 video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8" name="Shape 268"/>
          <p:cNvGrpSpPr/>
          <p:nvPr/>
        </p:nvGrpSpPr>
        <p:grpSpPr>
          <a:xfrm>
            <a:off x="715994" y="2128526"/>
            <a:ext cx="4678798" cy="643500"/>
            <a:chOff x="1593000" y="2322568"/>
            <a:chExt cx="5957975" cy="643500"/>
          </a:xfrm>
        </p:grpSpPr>
        <p:sp>
          <p:nvSpPr>
            <p:cNvPr id="269" name="Shape 26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0" name="Shape 270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1" name="Shape 271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2" name="Shape 272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TV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4" name="Shape 27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1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4572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WebTV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6" name="Shape 276"/>
          <p:cNvGrpSpPr/>
          <p:nvPr/>
        </p:nvGrpSpPr>
        <p:grpSpPr>
          <a:xfrm>
            <a:off x="715994" y="1473649"/>
            <a:ext cx="4678798" cy="643500"/>
            <a:chOff x="1593000" y="2322568"/>
            <a:chExt cx="5957975" cy="643500"/>
          </a:xfrm>
        </p:grpSpPr>
        <p:sp>
          <p:nvSpPr>
            <p:cNvPr id="277" name="Shape 27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8" name="Shape 27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79" name="Shape 27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Telephony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282" name="Shape 282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12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4387861" y="2323744"/>
              <a:ext cx="2439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4572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VoIP</a:t>
              </a:r>
              <a:endParaRPr sz="12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4" name="Shape 284"/>
          <p:cNvSpPr txBox="1"/>
          <p:nvPr/>
        </p:nvSpPr>
        <p:spPr>
          <a:xfrm>
            <a:off x="5547200" y="1473650"/>
            <a:ext cx="3179400" cy="2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Reasons that innovation starts proprietary and then moves :</a:t>
            </a:r>
            <a:endParaRPr sz="1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Proprietary can start faster --&gt; but interop always wins long-term and catches up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Proprietary may take short cuts (e.g. performance) --&gt; but standard fixes that sooner or later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504225" y="383550"/>
            <a:ext cx="7038900" cy="5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What types of problems need to be solved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3892375" y="1340250"/>
            <a:ext cx="4650600" cy="176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Having concluded that future apps enabled by 5G will migrate to the Internet/Web stack - what problems need to be solved?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Performance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Integration of the Network Protocol Layer</a:t>
            </a:r>
            <a:endParaRPr sz="160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48425" y="1200725"/>
            <a:ext cx="3798900" cy="25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dirty="0"/>
              <a:t>Protocols improvements: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 dirty="0"/>
              <a:t>HTTP2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 dirty="0" err="1"/>
              <a:t>WebRTC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 dirty="0" smtClean="0">
                <a:solidFill>
                  <a:schemeClr val="dk1"/>
                </a:solidFill>
              </a:rPr>
              <a:t>QUI</a:t>
            </a:r>
            <a:r>
              <a:rPr lang="en-GB" sz="1600" dirty="0" smtClean="0"/>
              <a:t>C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 dirty="0"/>
              <a:t>Web Packaging</a:t>
            </a:r>
            <a:endParaRPr sz="1600" dirty="0"/>
          </a:p>
          <a:p>
            <a:pPr marL="45720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 sz="1600" dirty="0"/>
              <a:t>Client-side improvements: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 dirty="0"/>
              <a:t>Service Worker</a:t>
            </a:r>
            <a:endParaRPr sz="1600" dirty="0"/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 dirty="0"/>
              <a:t>Web Performance APIs</a:t>
            </a:r>
            <a:endParaRPr sz="1600"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6625" y="638250"/>
            <a:ext cx="3798900" cy="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Performance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4337225" y="1200725"/>
            <a:ext cx="3558900" cy="1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Challenge: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Network management in an all encrypted world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07100" y="696625"/>
            <a:ext cx="70389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Integration of the Network Protocol Layer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407100" y="1236500"/>
            <a:ext cx="4282200" cy="1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GB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Control of network layer:</a:t>
            </a: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Network slicing on-demand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Application-managed network performances (via </a:t>
            </a:r>
            <a:r>
              <a:rPr lang="en-GB" sz="16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Multi-access edge computing MEC</a:t>
            </a:r>
            <a:r>
              <a:rPr lang="en-GB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Exploiting network-provided computing resources (MEC)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407100" y="3095125"/>
            <a:ext cx="4161900" cy="14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b="1" dirty="0" smtClean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Discovery </a:t>
            </a:r>
            <a:r>
              <a:rPr lang="en-GB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to enable Web apps to adapt to their network context?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</a:pPr>
            <a:r>
              <a:rPr lang="en-GB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 to enable network to advertise their additional capabilities to long tail application developers?</a:t>
            </a:r>
            <a:endParaRPr sz="16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4863825" y="1410500"/>
            <a:ext cx="3635700" cy="28455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475" y="1236500"/>
            <a:ext cx="3823526" cy="355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43900" y="790725"/>
            <a:ext cx="70389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Pragmatic Steps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l="12537" t="8369" r="10969" b="20582"/>
          <a:stretch/>
        </p:blipFill>
        <p:spPr>
          <a:xfrm rot="10800000">
            <a:off x="5412899" y="-125"/>
            <a:ext cx="3731100" cy="34656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343900" y="1432800"/>
            <a:ext cx="67677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Hear all of the workshop input.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There is enough there for at least one; perhaps several CGs.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Need to determine how to have the conversation moving forward 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about priorities and timeframes (used to be Web and Mobile IG).</a:t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529</Words>
  <Application>Microsoft Office PowerPoint</Application>
  <PresentationFormat>On-screen Show (16:9)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Roboto</vt:lpstr>
      <vt:lpstr>Roboto Medium</vt:lpstr>
      <vt:lpstr>Montserrat</vt:lpstr>
      <vt:lpstr>Roboto Thin</vt:lpstr>
      <vt:lpstr>Lato</vt:lpstr>
      <vt:lpstr>Arial</vt:lpstr>
      <vt:lpstr>Montserrat SemiBold</vt:lpstr>
      <vt:lpstr>Focus</vt:lpstr>
      <vt:lpstr>Enabling the  thrilling applications that will drive  usage of 5G networks</vt:lpstr>
      <vt:lpstr>What are some 5G applications?</vt:lpstr>
      <vt:lpstr>What needs to be done for enablement</vt:lpstr>
      <vt:lpstr>Reasons to expect that these applications will choose to run on the web stack :  Interop Multiple platform support # of programmers who can program in Web  They are all &gt;1 party applications Lower maintenance costs Availability of open source to reduce development and testing costs Largest possible addressable market </vt:lpstr>
      <vt:lpstr>Innovation might start on a proprietary architecture, but it ends up on the Internet/Web stack</vt:lpstr>
      <vt:lpstr>What types of problems need to be solved</vt:lpstr>
      <vt:lpstr>Performance</vt:lpstr>
      <vt:lpstr>Integration of the Network Protocol Layer</vt:lpstr>
      <vt:lpstr>Pragmatic Steps</vt:lpstr>
      <vt:lpstr>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the  thrilling applications that will drive  usage of 5G networks</dc:title>
  <dc:creator>jjaffe</dc:creator>
  <cp:lastModifiedBy>jjaffe</cp:lastModifiedBy>
  <cp:revision>2</cp:revision>
  <dcterms:modified xsi:type="dcterms:W3CDTF">2018-05-09T15:48:21Z</dcterms:modified>
</cp:coreProperties>
</file>