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ock Up Phon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38132" y="2157333"/>
            <a:ext cx="4739086" cy="1826254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algn="l" defTabSz="587022">
              <a:lnSpc>
                <a:spcPct val="70000"/>
              </a:lnSpc>
              <a:defRPr b="1" baseline="12820" spc="-233" sz="7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03. Headline"/>
          <p:cNvSpPr txBox="1"/>
          <p:nvPr>
            <p:ph type="body" sz="quarter" idx="13"/>
          </p:nvPr>
        </p:nvSpPr>
        <p:spPr>
          <a:xfrm>
            <a:off x="8152614" y="4797050"/>
            <a:ext cx="3910481" cy="509254"/>
          </a:xfrm>
          <a:prstGeom prst="rect">
            <a:avLst/>
          </a:prstGeom>
        </p:spPr>
        <p:txBody>
          <a:bodyPr lIns="27093" tIns="27093" rIns="27093" bIns="27093">
            <a:noAutofit/>
          </a:bodyPr>
          <a:lstStyle>
            <a:lvl1pPr marL="0" indent="0" defTabSz="587022">
              <a:spcBef>
                <a:spcPts val="0"/>
              </a:spcBef>
              <a:buSzTx/>
              <a:buNone/>
              <a:defRPr b="1"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03. Headline</a:t>
            </a:r>
          </a:p>
        </p:txBody>
      </p:sp>
      <p:sp>
        <p:nvSpPr>
          <p:cNvPr id="119" name="Body Level One…"/>
          <p:cNvSpPr txBox="1"/>
          <p:nvPr>
            <p:ph type="body" sz="quarter" idx="14"/>
          </p:nvPr>
        </p:nvSpPr>
        <p:spPr>
          <a:xfrm>
            <a:off x="8152614" y="6625269"/>
            <a:ext cx="3910481" cy="644243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04. Headline"/>
          <p:cNvSpPr txBox="1"/>
          <p:nvPr>
            <p:ph type="body" sz="quarter" idx="15"/>
          </p:nvPr>
        </p:nvSpPr>
        <p:spPr>
          <a:xfrm>
            <a:off x="8152614" y="6116016"/>
            <a:ext cx="3910481" cy="509253"/>
          </a:xfrm>
          <a:prstGeom prst="rect">
            <a:avLst/>
          </a:prstGeom>
        </p:spPr>
        <p:txBody>
          <a:bodyPr lIns="27093" tIns="27093" rIns="27093" bIns="27093">
            <a:noAutofit/>
          </a:bodyPr>
          <a:lstStyle>
            <a:lvl1pPr marL="0" indent="0" defTabSz="587022">
              <a:spcBef>
                <a:spcPts val="0"/>
              </a:spcBef>
              <a:buSzTx/>
              <a:buNone/>
              <a:defRPr b="1"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04. Headline</a:t>
            </a:r>
          </a:p>
        </p:txBody>
      </p:sp>
      <p:sp>
        <p:nvSpPr>
          <p:cNvPr id="121" name="Body Level One…"/>
          <p:cNvSpPr txBox="1"/>
          <p:nvPr>
            <p:ph type="body" sz="quarter" idx="16"/>
          </p:nvPr>
        </p:nvSpPr>
        <p:spPr>
          <a:xfrm>
            <a:off x="8152614" y="2666585"/>
            <a:ext cx="3910481" cy="640504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01. Headline"/>
          <p:cNvSpPr txBox="1"/>
          <p:nvPr>
            <p:ph type="body" sz="quarter" idx="17"/>
          </p:nvPr>
        </p:nvSpPr>
        <p:spPr>
          <a:xfrm>
            <a:off x="8152614" y="2157333"/>
            <a:ext cx="3910482" cy="509253"/>
          </a:xfrm>
          <a:prstGeom prst="rect">
            <a:avLst/>
          </a:prstGeom>
        </p:spPr>
        <p:txBody>
          <a:bodyPr lIns="27093" tIns="27093" rIns="27093" bIns="27093">
            <a:noAutofit/>
          </a:bodyPr>
          <a:lstStyle>
            <a:lvl1pPr marL="0" indent="0" defTabSz="587022">
              <a:spcBef>
                <a:spcPts val="0"/>
              </a:spcBef>
              <a:buSzTx/>
              <a:buNone/>
              <a:defRPr b="1"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01. Headline</a:t>
            </a:r>
          </a:p>
        </p:txBody>
      </p:sp>
      <p:sp>
        <p:nvSpPr>
          <p:cNvPr id="123" name="Body Level One…"/>
          <p:cNvSpPr txBox="1"/>
          <p:nvPr>
            <p:ph type="body" sz="quarter" idx="18"/>
          </p:nvPr>
        </p:nvSpPr>
        <p:spPr>
          <a:xfrm>
            <a:off x="8152614" y="3985550"/>
            <a:ext cx="3910481" cy="636577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02. Headline"/>
          <p:cNvSpPr txBox="1"/>
          <p:nvPr>
            <p:ph type="body" sz="quarter" idx="19"/>
          </p:nvPr>
        </p:nvSpPr>
        <p:spPr>
          <a:xfrm>
            <a:off x="8152614" y="3476298"/>
            <a:ext cx="3910481" cy="509253"/>
          </a:xfrm>
          <a:prstGeom prst="rect">
            <a:avLst/>
          </a:prstGeom>
        </p:spPr>
        <p:txBody>
          <a:bodyPr lIns="27093" tIns="27093" rIns="27093" bIns="27093">
            <a:noAutofit/>
          </a:bodyPr>
          <a:lstStyle>
            <a:lvl1pPr marL="0" indent="0" defTabSz="587022">
              <a:spcBef>
                <a:spcPts val="0"/>
              </a:spcBef>
              <a:buSzTx/>
              <a:buNone/>
              <a:defRPr b="1"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02. Headline</a:t>
            </a:r>
          </a:p>
        </p:txBody>
      </p:sp>
      <p:sp>
        <p:nvSpPr>
          <p:cNvPr id="125" name="Body Level One…"/>
          <p:cNvSpPr txBox="1"/>
          <p:nvPr>
            <p:ph type="body" sz="quarter" idx="20"/>
          </p:nvPr>
        </p:nvSpPr>
        <p:spPr>
          <a:xfrm>
            <a:off x="8152614" y="5300588"/>
            <a:ext cx="3910481" cy="646219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271243" y="2161260"/>
            <a:ext cx="462314" cy="485988"/>
          </a:xfrm>
          <a:prstGeom prst="rect">
            <a:avLst/>
          </a:prstGeom>
        </p:spPr>
        <p:txBody>
          <a:bodyPr lIns="27093" tIns="27093" rIns="27093" bIns="27093" anchor="t"/>
          <a:lstStyle>
            <a:lvl1pPr defTabSz="587022">
              <a:lnSpc>
                <a:spcPct val="150000"/>
              </a:lnSpc>
              <a:defRPr sz="28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7" name="Mobile_App_Presentation_Mock-Up_WHITE.png"/>
          <p:cNvSpPr/>
          <p:nvPr>
            <p:ph type="pic" sz="half" idx="21"/>
          </p:nvPr>
        </p:nvSpPr>
        <p:spPr>
          <a:xfrm>
            <a:off x="938132" y="3983586"/>
            <a:ext cx="6094579" cy="4570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sic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938132" y="2157333"/>
            <a:ext cx="10362620" cy="2719467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algn="l" defTabSz="587022">
              <a:lnSpc>
                <a:spcPct val="70000"/>
              </a:lnSpc>
              <a:defRPr b="1" baseline="12820" spc="-233" sz="7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654391" y="2157333"/>
            <a:ext cx="462315" cy="485987"/>
          </a:xfrm>
          <a:prstGeom prst="rect">
            <a:avLst/>
          </a:prstGeom>
        </p:spPr>
        <p:txBody>
          <a:bodyPr lIns="27093" tIns="27093" rIns="27093" bIns="27093" anchor="t"/>
          <a:lstStyle>
            <a:lvl1pPr defTabSz="587022">
              <a:lnSpc>
                <a:spcPct val="150000"/>
              </a:lnSpc>
              <a:defRPr sz="28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6" name="Body Level One…"/>
          <p:cNvSpPr txBox="1"/>
          <p:nvPr>
            <p:ph type="body" sz="half" idx="1"/>
          </p:nvPr>
        </p:nvSpPr>
        <p:spPr>
          <a:xfrm>
            <a:off x="938795" y="4876800"/>
            <a:ext cx="11127211" cy="2719467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654391" y="2157333"/>
            <a:ext cx="462315" cy="485987"/>
          </a:xfrm>
          <a:prstGeom prst="rect">
            <a:avLst/>
          </a:prstGeom>
        </p:spPr>
        <p:txBody>
          <a:bodyPr lIns="27093" tIns="27093" rIns="27093" bIns="27093" anchor="t"/>
          <a:lstStyle>
            <a:lvl1pPr defTabSz="587022">
              <a:lnSpc>
                <a:spcPct val="150000"/>
              </a:lnSpc>
              <a:defRPr sz="28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"/>
          <p:cNvSpPr/>
          <p:nvPr>
            <p:ph type="body" sz="half" idx="13"/>
          </p:nvPr>
        </p:nvSpPr>
        <p:spPr>
          <a:xfrm>
            <a:off x="-1325" y="4876800"/>
            <a:ext cx="13006126" cy="3657600"/>
          </a:xfrm>
          <a:prstGeom prst="rect">
            <a:avLst/>
          </a:prstGeom>
          <a:solidFill>
            <a:srgbClr val="DCDEE0"/>
          </a:solidFill>
        </p:spPr>
        <p:txBody>
          <a:bodyPr lIns="27093" tIns="27093" rIns="27093" bIns="27093">
            <a:noAutofit/>
          </a:bodyPr>
          <a:lstStyle/>
          <a:p>
            <a:pPr marL="0" indent="0" defTabSz="587022">
              <a:spcBef>
                <a:spcPts val="0"/>
              </a:spcBef>
              <a:buSzTx/>
              <a:buNone/>
              <a:defRPr b="1" sz="2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" name="Title Text"/>
          <p:cNvSpPr txBox="1"/>
          <p:nvPr>
            <p:ph type="title"/>
          </p:nvPr>
        </p:nvSpPr>
        <p:spPr>
          <a:xfrm>
            <a:off x="938132" y="2157333"/>
            <a:ext cx="4875091" cy="2304036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algn="l" defTabSz="587022">
              <a:lnSpc>
                <a:spcPct val="70000"/>
              </a:lnSpc>
              <a:defRPr b="1" baseline="12820" spc="-233" sz="7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6508511" y="2157333"/>
            <a:ext cx="4875090" cy="2304036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650819" y="2157333"/>
            <a:ext cx="462315" cy="485987"/>
          </a:xfrm>
          <a:prstGeom prst="rect">
            <a:avLst/>
          </a:prstGeom>
        </p:spPr>
        <p:txBody>
          <a:bodyPr lIns="27093" tIns="27093" rIns="27093" bIns="27093" anchor="t"/>
          <a:lstStyle>
            <a:lvl1pPr defTabSz="587022">
              <a:lnSpc>
                <a:spcPct val="150000"/>
              </a:lnSpc>
              <a:defRPr sz="28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>
            <p:ph type="body" sz="half" idx="13"/>
          </p:nvPr>
        </p:nvSpPr>
        <p:spPr>
          <a:xfrm>
            <a:off x="7247043" y="1219199"/>
            <a:ext cx="5757758" cy="7315201"/>
          </a:xfrm>
          <a:prstGeom prst="rect">
            <a:avLst/>
          </a:prstGeom>
          <a:solidFill>
            <a:srgbClr val="DCDEE0"/>
          </a:solidFill>
        </p:spPr>
        <p:txBody>
          <a:bodyPr lIns="27093" tIns="27093" rIns="27093" bIns="27093">
            <a:noAutofit/>
          </a:bodyPr>
          <a:lstStyle/>
          <a:p>
            <a:pPr marL="0" indent="0" defTabSz="587022">
              <a:spcBef>
                <a:spcPts val="0"/>
              </a:spcBef>
              <a:buSzTx/>
              <a:buNone/>
              <a:defRPr b="1" sz="2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" name="Title Text"/>
          <p:cNvSpPr txBox="1"/>
          <p:nvPr>
            <p:ph type="title"/>
          </p:nvPr>
        </p:nvSpPr>
        <p:spPr>
          <a:xfrm>
            <a:off x="938132" y="2157333"/>
            <a:ext cx="4744686" cy="2719467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algn="l" defTabSz="587022">
              <a:lnSpc>
                <a:spcPct val="70000"/>
              </a:lnSpc>
              <a:defRPr b="1" baseline="12820" spc="-233" sz="7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sz="quarter" idx="1"/>
          </p:nvPr>
        </p:nvSpPr>
        <p:spPr>
          <a:xfrm>
            <a:off x="938132" y="4876800"/>
            <a:ext cx="5563607" cy="2719467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587022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6089462" y="2157333"/>
            <a:ext cx="462315" cy="485987"/>
          </a:xfrm>
          <a:prstGeom prst="rect">
            <a:avLst/>
          </a:prstGeom>
        </p:spPr>
        <p:txBody>
          <a:bodyPr lIns="27093" tIns="27093" rIns="27093" bIns="27093" anchor="t"/>
          <a:lstStyle>
            <a:lvl1pPr defTabSz="587022">
              <a:lnSpc>
                <a:spcPct val="150000"/>
              </a:lnSpc>
              <a:defRPr sz="2800">
                <a:solidFill>
                  <a:schemeClr val="accent6">
                    <a:hueOff val="10811956"/>
                    <a:satOff val="-58544"/>
                    <a:lumOff val="-973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4" name="Object"/>
          <p:cNvSpPr txBox="1"/>
          <p:nvPr>
            <p:ph type="obj" sz="quarter" idx="3"/>
          </p:nvPr>
        </p:nvSpPr>
        <p:spPr>
          <a:xfrm>
            <a:off x="8606542" y="4504266"/>
            <a:ext cx="3456554" cy="968588"/>
          </a:xfrm>
          <a:prstGeom prst="rect">
            <a:avLst/>
          </a:prstGeom>
        </p:spPr>
        <p:txBody>
          <a:bodyPr lIns="27093" tIns="27093" rIns="27093" bIns="27093"/>
          <a:lstStyle/>
          <a:p>
            <a:pPr marL="0" indent="0" defTabSz="587022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0_Title Slide 0">
    <p:bg>
      <p:bgPr>
        <a:solidFill>
          <a:srgbClr val="2A2D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975359" y="880227"/>
            <a:ext cx="11054082" cy="1162755"/>
          </a:xfrm>
          <a:prstGeom prst="rect">
            <a:avLst/>
          </a:prstGeom>
        </p:spPr>
        <p:txBody>
          <a:bodyPr lIns="130026" tIns="130026" rIns="130026" bIns="130026"/>
          <a:lstStyle>
            <a:lvl1pPr defTabSz="1300480">
              <a:lnSpc>
                <a:spcPct val="90000"/>
              </a:lnSpc>
              <a:defRPr sz="4600">
                <a:solidFill>
                  <a:srgbClr val="F364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sz="quarter" idx="1"/>
          </p:nvPr>
        </p:nvSpPr>
        <p:spPr>
          <a:xfrm>
            <a:off x="975359" y="1890872"/>
            <a:ext cx="11054082" cy="282371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723900" indent="-3810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1158239" indent="-15239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1600200" indent="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2057400" indent="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1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4995" tIns="64995" rIns="64995" bIns="64995" anchor="ctr"/>
          <a:lstStyle>
            <a:lvl1pPr algn="r" defTabSz="130048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ecurity and Privacy Questionnaire"/>
          <p:cNvSpPr txBox="1"/>
          <p:nvPr>
            <p:ph type="ctrTitle"/>
          </p:nvPr>
        </p:nvSpPr>
        <p:spPr>
          <a:xfrm>
            <a:off x="1219200" y="1779934"/>
            <a:ext cx="10464800" cy="2588866"/>
          </a:xfrm>
          <a:prstGeom prst="rect">
            <a:avLst/>
          </a:prstGeom>
        </p:spPr>
        <p:txBody>
          <a:bodyPr/>
          <a:lstStyle/>
          <a:p>
            <a:pPr/>
            <a:r>
              <a:t>Security and Privacy Questionnaire</a:t>
            </a:r>
          </a:p>
        </p:txBody>
      </p:sp>
      <p:sp>
        <p:nvSpPr>
          <p:cNvPr id="183" name="Document update progress"/>
          <p:cNvSpPr txBox="1"/>
          <p:nvPr>
            <p:ph type="subTitle" sz="quarter" idx="1"/>
          </p:nvPr>
        </p:nvSpPr>
        <p:spPr>
          <a:xfrm>
            <a:off x="1320800" y="452755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Document update progress</a:t>
            </a:r>
          </a:p>
        </p:txBody>
      </p:sp>
      <p:sp>
        <p:nvSpPr>
          <p:cNvPr id="184" name="TPAC 2018…"/>
          <p:cNvSpPr txBox="1"/>
          <p:nvPr/>
        </p:nvSpPr>
        <p:spPr>
          <a:xfrm>
            <a:off x="5201617" y="5499100"/>
            <a:ext cx="2703166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TPAC 2018</a:t>
            </a:r>
          </a:p>
          <a:p>
            <a:pPr>
              <a:defRPr b="1"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Lyon, France</a:t>
            </a:r>
          </a:p>
          <a:p>
            <a:pPr>
              <a:defRPr b="1" sz="2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i="1"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Lukasz Olejnik</a:t>
            </a:r>
          </a:p>
          <a:p>
            <a:pPr>
              <a:defRPr b="1" i="1"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@lukOlejnik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NOT A CHECK BOX"/>
          <p:cNvSpPr txBox="1"/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NOT A CHECK BOX</a:t>
            </a:r>
          </a:p>
        </p:txBody>
      </p:sp>
      <p:sp>
        <p:nvSpPr>
          <p:cNvPr id="217" name="Should not be used as a “check box&quot; exercise…"/>
          <p:cNvSpPr txBox="1"/>
          <p:nvPr>
            <p:ph type="body" sz="half" idx="1"/>
          </p:nvPr>
        </p:nvSpPr>
        <p:spPr>
          <a:xfrm>
            <a:off x="478366" y="2597150"/>
            <a:ext cx="5718308" cy="6286501"/>
          </a:xfrm>
          <a:prstGeom prst="rect">
            <a:avLst/>
          </a:prstGeom>
        </p:spPr>
        <p:txBody>
          <a:bodyPr/>
          <a:lstStyle/>
          <a:p>
            <a:pPr marL="265175" indent="-265175" defTabSz="338835">
              <a:spcBef>
                <a:spcPts val="2400"/>
              </a:spcBef>
              <a:defRPr sz="2204"/>
            </a:pPr>
            <a:r>
              <a:t>Should not be used as a “check box" exercise  </a:t>
            </a:r>
          </a:p>
          <a:p>
            <a:pPr lvl="1" marL="530351" indent="-265175" defTabSz="338835">
              <a:spcBef>
                <a:spcPts val="2400"/>
              </a:spcBef>
              <a:defRPr sz="2204"/>
            </a:pPr>
            <a:r>
              <a:t>Not helping improve privacy or security. </a:t>
            </a:r>
          </a:p>
          <a:p>
            <a:pPr lvl="1" marL="530351" indent="-265175" defTabSz="338835">
              <a:spcBef>
                <a:spcPts val="2400"/>
              </a:spcBef>
              <a:defRPr sz="2204"/>
            </a:pPr>
            <a:r>
              <a:t>Makes Lukasz sad</a:t>
            </a:r>
          </a:p>
          <a:p>
            <a:pPr marL="265175" indent="-265175" defTabSz="338835">
              <a:spcBef>
                <a:spcPts val="2400"/>
              </a:spcBef>
              <a:defRPr sz="2204"/>
            </a:pPr>
            <a:r>
              <a:t>Each question needs to be considered </a:t>
            </a:r>
          </a:p>
          <a:p>
            <a:pPr lvl="1" marL="530351" indent="-265175" defTabSz="338835">
              <a:spcBef>
                <a:spcPts val="2400"/>
              </a:spcBef>
              <a:defRPr sz="2204"/>
            </a:pPr>
            <a:r>
              <a:t>Describe concerns, along with a possible mitigation strategy (if you have it). </a:t>
            </a:r>
          </a:p>
          <a:p>
            <a:pPr marL="265175" indent="-265175" defTabSz="338835">
              <a:spcBef>
                <a:spcPts val="2400"/>
              </a:spcBef>
              <a:defRPr sz="2204"/>
            </a:pPr>
            <a:r>
              <a:t>One-word answers not good (“yes” / “no”). </a:t>
            </a:r>
          </a:p>
          <a:p>
            <a:pPr lvl="1" marL="530351" indent="-265175" defTabSz="338835">
              <a:spcBef>
                <a:spcPts val="2400"/>
              </a:spcBef>
              <a:defRPr sz="2204"/>
            </a:pPr>
            <a:r>
              <a:t>Include an explanatory description. </a:t>
            </a:r>
          </a:p>
          <a:p>
            <a:pPr marL="265175" indent="-265175" defTabSz="338835">
              <a:spcBef>
                <a:spcPts val="2400"/>
              </a:spcBef>
              <a:defRPr sz="2204"/>
            </a:pPr>
            <a:r>
              <a:t>“Why” and “how”, rather than “if”.</a:t>
            </a:r>
          </a:p>
        </p:txBody>
      </p:sp>
      <p:pic>
        <p:nvPicPr>
          <p:cNvPr id="218" name="Screen Shot 2018-10-19 at 15.23.21.png" descr="Screen Shot 2018-10-19 at 15.23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6393" y="2406650"/>
            <a:ext cx="5918201" cy="666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creen Shot 2018-10-19 at 15.45.19.png" descr="Screen Shot 2018-10-19 at 15.45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9786" y="3964633"/>
            <a:ext cx="6691415" cy="449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6" dur="2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2"/>
      <p:bldP build="whole" bldLvl="1" animBg="1" rev="0" advAuto="0" spid="2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Example new ques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 new question</a:t>
            </a:r>
          </a:p>
        </p:txBody>
      </p:sp>
      <p:sp>
        <p:nvSpPr>
          <p:cNvPr id="222" name="“Does the specification deal with personal information allowing to single out the user?”…"/>
          <p:cNvSpPr txBox="1"/>
          <p:nvPr>
            <p:ph type="body" idx="1"/>
          </p:nvPr>
        </p:nvSpPr>
        <p:spPr>
          <a:xfrm>
            <a:off x="952500" y="2590800"/>
            <a:ext cx="10858500" cy="6286500"/>
          </a:xfrm>
          <a:prstGeom prst="rect">
            <a:avLst/>
          </a:prstGeom>
        </p:spPr>
        <p:txBody>
          <a:bodyPr/>
          <a:lstStyle/>
          <a:p>
            <a:pPr>
              <a:defRPr i="1">
                <a:latin typeface="Helvetica"/>
                <a:ea typeface="Helvetica"/>
                <a:cs typeface="Helvetica"/>
                <a:sym typeface="Helvetica"/>
              </a:defRPr>
            </a:pPr>
            <a:r>
              <a:t>“Does the specification deal with personal information allowing to single out the user?”</a:t>
            </a:r>
          </a:p>
          <a:p>
            <a:pPr lvl="1"/>
            <a:r>
              <a:t>Not Really useful answers: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No, Yes, Blue</a:t>
            </a:r>
          </a:p>
          <a:p>
            <a:pPr>
              <a:defRPr i="1">
                <a:latin typeface="Helvetica"/>
                <a:ea typeface="Helvetica"/>
                <a:cs typeface="Helvetica"/>
                <a:sym typeface="Helvetica"/>
              </a:defRPr>
            </a:pPr>
            <a:r>
              <a:t>“How does the specification deal with personal information allowing to single out the user?”</a:t>
            </a:r>
          </a:p>
          <a:p>
            <a:pPr lvl="1"/>
            <a:r>
              <a:t>Not Really useful answers: Anyhow, It does not, Get lost</a:t>
            </a:r>
          </a:p>
          <a:p>
            <a:pPr>
              <a:defRPr i="1">
                <a:latin typeface="Helvetica"/>
                <a:ea typeface="Helvetica"/>
                <a:cs typeface="Helvetica"/>
                <a:sym typeface="Helvetica"/>
              </a:defRPr>
            </a:pPr>
            <a:r>
              <a:t>“What information might this feature expose and why”?</a:t>
            </a:r>
          </a:p>
          <a:p>
            <a:pPr lvl="1">
              <a:defRPr i="1">
                <a:latin typeface="Helvetica"/>
                <a:ea typeface="Helvetica"/>
                <a:cs typeface="Helvetica"/>
                <a:sym typeface="Helvetica"/>
              </a:defRPr>
            </a:pPr>
            <a:r>
              <a:t>Maybe in this way?</a:t>
            </a:r>
          </a:p>
        </p:txBody>
      </p:sp>
      <p:pic>
        <p:nvPicPr>
          <p:cNvPr id="223" name="Screen Shot 2018-10-19 at 13.24.28.png" descr="Screen Shot 2018-10-19 at 13.24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150" y="838200"/>
            <a:ext cx="10858500" cy="125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Main takeaw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takeaway</a:t>
            </a:r>
          </a:p>
        </p:txBody>
      </p:sp>
      <p:sp>
        <p:nvSpPr>
          <p:cNvPr id="226" name="Security and Privacy is Important…"/>
          <p:cNvSpPr txBox="1"/>
          <p:nvPr>
            <p:ph type="body" sz="half" idx="1"/>
          </p:nvPr>
        </p:nvSpPr>
        <p:spPr>
          <a:xfrm>
            <a:off x="952500" y="2597150"/>
            <a:ext cx="5334000" cy="6286500"/>
          </a:xfrm>
          <a:prstGeom prst="rect">
            <a:avLst/>
          </a:prstGeom>
        </p:spPr>
        <p:txBody>
          <a:bodyPr/>
          <a:lstStyle/>
          <a:p>
            <a:pPr marL="361950" indent="-361950" defTabSz="554990">
              <a:spcBef>
                <a:spcPts val="3600"/>
              </a:spcBef>
              <a:defRPr sz="2660"/>
            </a:pPr>
            <a:r>
              <a:t>Security and Privacy is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Important</a:t>
            </a:r>
          </a:p>
          <a:p>
            <a:pPr marL="361950" indent="-361950" defTabSz="554990">
              <a:spcBef>
                <a:spcPts val="3600"/>
              </a:spcBef>
              <a:defRPr sz="2660"/>
            </a:pPr>
            <a:r>
              <a:t>We’re doing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Something</a:t>
            </a:r>
          </a:p>
          <a:p>
            <a:pPr marL="361950" indent="-361950" defTabSz="554990">
              <a:spcBef>
                <a:spcPts val="3600"/>
              </a:spcBef>
              <a:defRPr sz="2660"/>
            </a:pPr>
            <a:r>
              <a:t>Provide more context to feature authors</a:t>
            </a:r>
          </a:p>
          <a:p>
            <a:pPr marL="361950" indent="-361950" defTabSz="554990">
              <a:spcBef>
                <a:spcPts val="3600"/>
              </a:spcBef>
              <a:defRPr sz="2660"/>
            </a:pPr>
            <a:r>
              <a:t>Ask for more context</a:t>
            </a:r>
          </a:p>
          <a:p>
            <a:pPr marL="361950" indent="-361950" defTabSz="554990">
              <a:spcBef>
                <a:spcPts val="3600"/>
              </a:spcBef>
              <a:defRPr sz="2660"/>
            </a:pPr>
            <a:r>
              <a:t>Make filling the questionnaire mandatory</a:t>
            </a:r>
          </a:p>
          <a:p>
            <a:pPr marL="361950" indent="-361950" defTabSz="554990">
              <a:spcBef>
                <a:spcPts val="3600"/>
              </a:spcBef>
              <a:defRPr sz="2660"/>
            </a:pPr>
            <a:r>
              <a:t>Aim for final somewhere in 2019</a:t>
            </a:r>
          </a:p>
        </p:txBody>
      </p:sp>
      <p:pic>
        <p:nvPicPr>
          <p:cNvPr id="227" name="catKeyboard.jpg" descr="catKeyboa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0287" y="2461294"/>
            <a:ext cx="6441349" cy="483101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me@lukaszolejnik.com…"/>
          <p:cNvSpPr txBox="1"/>
          <p:nvPr/>
        </p:nvSpPr>
        <p:spPr>
          <a:xfrm>
            <a:off x="6828764" y="7488766"/>
            <a:ext cx="511307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me@lukaszolejnik.com</a:t>
            </a:r>
          </a:p>
          <a:p>
            <a:pPr/>
            <a:r>
              <a:t>lukaszolejnik.com</a:t>
            </a:r>
          </a:p>
          <a:p>
            <a:pPr/>
            <a:r>
              <a:t>@lukOlejnik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ccessful track of privacy reco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Successful track of privacy record</a:t>
            </a:r>
          </a:p>
        </p:txBody>
      </p:sp>
      <p:pic>
        <p:nvPicPr>
          <p:cNvPr id="187" name="Screen Shot 2018-10-19 at 11.56.25.png" descr="Screen Shot 2018-10-19 at 11.56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29" y="2611964"/>
            <a:ext cx="6036756" cy="502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 Shot 2018-10-19 at 11.59.42.png" descr="Screen Shot 2018-10-19 at 11.59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7892" y="6509345"/>
            <a:ext cx="8579932" cy="320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8-10-19 at 12.03.52.png" descr="Screen Shot 2018-10-19 at 12.03.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484" y="3848664"/>
            <a:ext cx="4542243" cy="6105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 Shot 2018-10-19 at 11.58.40.png" descr="Screen Shot 2018-10-19 at 11.58.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9928" y="3001596"/>
            <a:ext cx="6515592" cy="4244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whole" bldLvl="1" animBg="1" rev="0" advAuto="0" spid="189" grpId="3"/>
      <p:bldP build="whole" bldLvl="1" animBg="1" rev="0" advAuto="0" spid="188" grpId="2"/>
      <p:bldP build="whole" bldLvl="1" animBg="1" rev="0" advAuto="0" spid="190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recision matters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Precision matters?</a:t>
            </a:r>
          </a:p>
          <a:p>
            <a:pPr>
              <a:defRPr sz="3200"/>
            </a:pPr>
            <a:r>
              <a:t>Incognito detection  With Web Payment API</a:t>
            </a:r>
          </a:p>
        </p:txBody>
      </p:sp>
      <p:sp>
        <p:nvSpPr>
          <p:cNvPr id="193" name="Chrome enforces 30 minute per-origin quota on canMakePayment(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81940" indent="-281940" defTabSz="432308">
              <a:spcBef>
                <a:spcPts val="2800"/>
              </a:spcBef>
              <a:defRPr sz="2072"/>
            </a:pPr>
            <a:r>
              <a:t>Chrome enforces 30 minute per-origin quota on canMakePayment()</a:t>
            </a:r>
          </a:p>
          <a:p>
            <a:pPr lvl="1" marL="563880" indent="-281940" defTabSz="432308">
              <a:spcBef>
                <a:spcPts val="2800"/>
              </a:spcBef>
              <a:defRPr sz="2072"/>
            </a:pPr>
            <a:r>
              <a:t>Can’t test for visa and subsequently for mastercard</a:t>
            </a:r>
          </a:p>
          <a:p>
            <a:pPr lvl="2" marL="845819" indent="-281940" defTabSz="432308">
              <a:spcBef>
                <a:spcPts val="2800"/>
              </a:spcBef>
              <a:defRPr i="1" sz="2072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2600"/>
                </a:solidFill>
              </a:rPr>
              <a:t>NotAllowedError</a:t>
            </a:r>
            <a:r>
              <a:rPr>
                <a:solidFill>
                  <a:srgbClr val="FFFFFF"/>
                </a:solidFill>
              </a:rPr>
              <a:t>: Not allowed to check whether can make payment”.</a:t>
            </a:r>
            <a:endParaRPr>
              <a:solidFill>
                <a:srgbClr val="FFFFFF"/>
              </a:solidFill>
            </a:endParaRPr>
          </a:p>
          <a:p>
            <a:pPr marL="281940" indent="-281940" defTabSz="432308">
              <a:spcBef>
                <a:spcPts val="2800"/>
              </a:spcBef>
              <a:defRPr sz="2072"/>
            </a:pPr>
            <a:r>
              <a:t>Quota not enforced on Incognito</a:t>
            </a:r>
          </a:p>
          <a:p>
            <a:pPr lvl="1" marL="563880" indent="-281940" defTabSz="432308">
              <a:spcBef>
                <a:spcPts val="2800"/>
              </a:spcBef>
              <a:defRPr sz="2072"/>
            </a:pPr>
            <a:r>
              <a:t>Means: </a:t>
            </a:r>
            <a:r>
              <a:rPr>
                <a:solidFill>
                  <a:srgbClr val="FF2600"/>
                </a:solidFill>
              </a:rPr>
              <a:t>NotAllowedError</a:t>
            </a:r>
            <a:r>
              <a:t> not triggered!</a:t>
            </a:r>
          </a:p>
          <a:p>
            <a:pPr lvl="1" marL="563880" indent="-281940" defTabSz="432308">
              <a:spcBef>
                <a:spcPts val="2800"/>
              </a:spcBef>
              <a:defRPr sz="2072"/>
            </a:pPr>
            <a:r>
              <a:t>Can test for any card we like and no exception is returned</a:t>
            </a:r>
          </a:p>
          <a:p>
            <a:pPr marL="281940" indent="-281940" defTabSz="432308">
              <a:spcBef>
                <a:spcPts val="2800"/>
              </a:spcBef>
              <a:defRPr sz="2072"/>
            </a:pPr>
            <a:r>
              <a:t>Deterministic test for Incognito mode</a:t>
            </a:r>
          </a:p>
        </p:txBody>
      </p:sp>
      <p:pic>
        <p:nvPicPr>
          <p:cNvPr id="194" name="Screen Shot 2017-10-01 at 21.58.19.png" descr="Screen Shot 2017-10-01 at 21.58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1584" y="2849798"/>
            <a:ext cx="6323989" cy="5768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creen Shot 2017-10-05 at 11.57.15.png" descr="Screen Shot 2017-10-05 at 11.57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9900" y="4425950"/>
            <a:ext cx="9118600" cy="261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8708" r="0" b="87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8" name="We have found the right s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5600"/>
            </a:lvl1pPr>
          </a:lstStyle>
          <a:p>
            <a:pPr/>
            <a:r>
              <a:t>We have found the right solution</a:t>
            </a:r>
          </a:p>
        </p:txBody>
      </p:sp>
      <p:sp>
        <p:nvSpPr>
          <p:cNvPr id="199" name="More Paper Work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Paper 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cut.mp4" descr="c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47655" y="1439305"/>
            <a:ext cx="10617667" cy="796325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We carefully analysed multiple models…"/>
          <p:cNvSpPr txBox="1"/>
          <p:nvPr/>
        </p:nvSpPr>
        <p:spPr>
          <a:xfrm>
            <a:off x="2397581" y="127000"/>
            <a:ext cx="851781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 carefully analysed multiple models</a:t>
            </a:r>
          </a:p>
          <a:p>
            <a:pPr>
              <a:defRPr sz="2500"/>
            </a:pPr>
            <a:r>
              <a:t>Including non-traditional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8300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making S&amp;P Q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Remaking S&amp;P Q</a:t>
            </a:r>
          </a:p>
        </p:txBody>
      </p:sp>
      <p:sp>
        <p:nvSpPr>
          <p:cNvPr id="205" name="An update for more civilised times.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An update for more civilised times.</a:t>
            </a:r>
          </a:p>
          <a:p>
            <a:pPr/>
            <a:r>
              <a:t>Mike West is out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(thanks for the work!).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  <a:p>
            <a:pPr/>
            <a:r>
              <a:t>Lukasz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moi</a:t>
            </a:r>
            <a:r>
              <a:t>) took the ownership [January 2018].</a:t>
            </a:r>
          </a:p>
          <a:p>
            <a:pPr/>
            <a:r>
              <a:t>New editors [October 2018].</a:t>
            </a:r>
          </a:p>
          <a:p>
            <a:pPr lvl="2"/>
            <a:r>
              <a:t>Lukasz Olejnik (independent / TAG).</a:t>
            </a:r>
          </a:p>
          <a:p>
            <a:pPr lvl="2"/>
            <a:r>
              <a:t>Jason Novak (Apple / PING).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he new proces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new process?</a:t>
            </a:r>
          </a:p>
        </p:txBody>
      </p:sp>
      <p:sp>
        <p:nvSpPr>
          <p:cNvPr id="208" name="Privacy by Desig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8055" indent="-448055" defTabSz="572516">
              <a:spcBef>
                <a:spcPts val="4100"/>
              </a:spcBef>
              <a:defRPr sz="3724"/>
            </a:pPr>
            <a:r>
              <a:t>Privacy by Design. </a:t>
            </a:r>
          </a:p>
          <a:p>
            <a:pPr lvl="1" marL="896111" indent="-448055" defTabSz="572516">
              <a:spcBef>
                <a:spcPts val="4100"/>
              </a:spcBef>
              <a:defRPr sz="3724"/>
            </a:pPr>
            <a:r>
              <a:t>I’d love to explain more what this means.</a:t>
            </a:r>
          </a:p>
          <a:p>
            <a:pPr lvl="1" marL="896111" indent="-448055" defTabSz="572516">
              <a:spcBef>
                <a:spcPts val="4100"/>
              </a:spcBef>
              <a:defRPr sz="3724"/>
            </a:pPr>
            <a:r>
              <a:t>Today: Think of security and privacy on early phases.</a:t>
            </a:r>
          </a:p>
          <a:p>
            <a:pPr marL="448055" indent="-448055" defTabSz="572516">
              <a:spcBef>
                <a:spcPts val="4100"/>
              </a:spcBef>
              <a:defRPr sz="3724"/>
            </a:pPr>
            <a:r>
              <a:t>Fill in the review prior to asking for a TAG review.</a:t>
            </a:r>
          </a:p>
          <a:p>
            <a:pPr lvl="1" marL="896111" indent="-448055" defTabSz="572516">
              <a:spcBef>
                <a:spcPts val="4100"/>
              </a:spcBef>
              <a:defRPr sz="3724"/>
            </a:pPr>
            <a:r>
              <a:t>Feel free to ask for external support, i.e. PING or so.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High-level design recommendations for new feature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50520">
              <a:defRPr sz="4800"/>
            </a:pPr>
            <a:r>
              <a:t>High-level design recommendations for new features</a:t>
            </a:r>
          </a:p>
          <a:p>
            <a:pPr defTabSz="350520">
              <a:defRPr sz="3600"/>
            </a:pPr>
            <a:r>
              <a:t>In 5 seconds</a:t>
            </a:r>
          </a:p>
        </p:txBody>
      </p:sp>
      <p:sp>
        <p:nvSpPr>
          <p:cNvPr id="211" name="Drop the feature.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Drop the feature.</a:t>
            </a:r>
          </a:p>
          <a:p>
            <a:pPr marL="0" indent="0">
              <a:buSzTx/>
              <a:buNone/>
            </a:pPr>
          </a:p>
          <a:p>
            <a:pPr/>
            <a:r>
              <a:t>Don’t assume things are fine. They might not.</a:t>
            </a:r>
          </a:p>
          <a:p>
            <a:pPr/>
            <a:r>
              <a:t>Sanitize the data handled in the feature.</a:t>
            </a:r>
          </a:p>
          <a:p>
            <a:pPr/>
            <a:r>
              <a:t>Making a privacy impact assessment.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We also have th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also have this</a:t>
            </a:r>
          </a:p>
        </p:txBody>
      </p:sp>
      <p:pic>
        <p:nvPicPr>
          <p:cNvPr id="214" name="Screen Shot 2018-10-19 at 13.23.40.png" descr="Screen Shot 2018-10-19 at 13.23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598" y="2645221"/>
            <a:ext cx="10668001" cy="494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