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snapToGrid="0" snapToObjects="1">
      <p:cViewPr varScale="1">
        <p:scale>
          <a:sx n="160" d="100"/>
          <a:sy n="160" d="100"/>
        </p:scale>
        <p:origin x="2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xfrm>
            <a:off x="381000" y="685800"/>
            <a:ext cx="6096000" cy="3429000"/>
          </a:xfrm>
          <a:prstGeom prst="rect">
            <a:avLst/>
          </a:prstGeom>
        </p:spPr>
        <p:txBody>
          <a:bodyPr/>
          <a:lstStyle/>
          <a:p>
            <a:endParaRPr/>
          </a:p>
        </p:txBody>
      </p:sp>
      <p:sp>
        <p:nvSpPr>
          <p:cNvPr id="111" name="Shape 111"/>
          <p:cNvSpPr>
            <a:spLocks noGrp="1"/>
          </p:cNvSpPr>
          <p:nvPr>
            <p:ph type="body" sz="quarter" idx="1"/>
          </p:nvPr>
        </p:nvSpPr>
        <p:spPr>
          <a:prstGeom prst="rect">
            <a:avLst/>
          </a:prstGeom>
        </p:spPr>
        <p:txBody>
          <a:bodyPr/>
          <a:lstStyle/>
          <a:p>
            <a:pPr>
              <a:defRPr sz="1100"/>
            </a:pPr>
            <a:r>
              <a:t>Mozilla tech speaker, design researcher gameChange Royal College of Art</a:t>
            </a:r>
          </a:p>
          <a:p>
            <a:pPr>
              <a:defRPr sz="1100"/>
            </a:pPr>
            <a:r>
              <a:t>The aims of this session is  finding solutions to users needs. As a design researcher at the RCA I meet other researchers and I became interested in why they aren’t using the web in their research. From this I thought it would be an interesting workshop to look at users needs and seeing how those needs could be solved with web technologies. I’ve been interviewing a number of different users in areas that might use web games and talked to them about what they need in general from a technology and what they would need from the web</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pPr>
              <a:lnSpc>
                <a:spcPct val="115000"/>
              </a:lnSpc>
              <a:defRPr sz="1100"/>
            </a:pPr>
            <a:r>
              <a:t>Talked with researchers looking at haptics and touch at University College London</a:t>
            </a:r>
          </a:p>
          <a:p>
            <a:pPr>
              <a:lnSpc>
                <a:spcPct val="115000"/>
              </a:lnSpc>
              <a:defRPr sz="1100"/>
            </a:pPr>
            <a:r>
              <a:t>Touch is made up of pressure, heat and  movement but other things also affect touch including your environment, sound, body posture. Smart clothing is still really a long way off, problems with connections and recycling.</a:t>
            </a:r>
          </a:p>
          <a:p>
            <a:pPr>
              <a:lnSpc>
                <a:spcPct val="115000"/>
              </a:lnSpc>
              <a:defRPr sz="1100"/>
            </a:pPr>
            <a:endParaRPr/>
          </a:p>
          <a:p>
            <a:pPr>
              <a:lnSpc>
                <a:spcPct val="115000"/>
              </a:lnSpc>
              <a:defRPr sz="1100"/>
            </a:pPr>
            <a:r>
              <a:t>Sensors used: Bend sensors, pollution sensors, bio sensors (heart rate, galvanic skin response etc), proximity, accelerometer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a:lnSpc>
                <a:spcPct val="115000"/>
              </a:lnSpc>
              <a:defRPr sz="1100"/>
            </a:pPr>
            <a:r>
              <a:t>Talked to a UX designer with an interest in Web VR</a:t>
            </a:r>
          </a:p>
          <a:p>
            <a:pPr>
              <a:lnSpc>
                <a:spcPct val="115000"/>
              </a:lnSpc>
              <a:defRPr sz="1100"/>
            </a:pPr>
            <a:r>
              <a:t>Designing solutions that are efficient for the user, thinking of transactional experience, how people get to where they need to be, the feedback loop, thinking about how people will engage with 2D content in a 3D or immersive environment. VR experience is not built for efficiency. Usually start designing with paper then build prototypes, what is a simple way to do that in VR, top down not always enough, perspective grids not easy to use.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lnSpc>
                <a:spcPct val="115000"/>
              </a:lnSpc>
              <a:defRPr sz="1100"/>
            </a:pPr>
            <a:r>
              <a:t>3 gamers mid twenties to early thirties</a:t>
            </a:r>
          </a:p>
          <a:p>
            <a:pPr>
              <a:lnSpc>
                <a:spcPct val="115000"/>
              </a:lnSpc>
              <a:defRPr sz="1100"/>
            </a:pPr>
            <a:r>
              <a:t>I usually play console games for graphics, gameplay and narrative as I really enjoy visually impressive looking games, Gameplay is usually more varied than web games, and you can play some unique experience, console games usually have greatly crafted narratives. The console title F-Zero X, has 30 vehicles, great soundtrack tighter gameplay.</a:t>
            </a:r>
          </a:p>
          <a:p>
            <a:pPr>
              <a:lnSpc>
                <a:spcPct val="115000"/>
              </a:lnSpc>
              <a:defRPr sz="1100"/>
            </a:pPr>
            <a:endParaRPr/>
          </a:p>
          <a:p>
            <a:pPr>
              <a:lnSpc>
                <a:spcPct val="115000"/>
              </a:lnSpc>
              <a:defRPr sz="1100"/>
            </a:pPr>
            <a:r>
              <a:t>Used to playing with different technologies, used to gaming with consoles or with mobile devices, used to backstories a whole narrative around a game, want motivations, UI information. A wide range of game types for different gamers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pPr>
              <a:lnSpc>
                <a:spcPct val="115000"/>
              </a:lnSpc>
              <a:defRPr sz="1100"/>
            </a:pPr>
            <a:r>
              <a:t>Spoke with a hardware developer from a start upworking on a product to interact with AR on phones</a:t>
            </a:r>
          </a:p>
          <a:p>
            <a:pPr>
              <a:lnSpc>
                <a:spcPct val="115000"/>
              </a:lnSpc>
              <a:defRPr sz="1100"/>
            </a:pPr>
            <a:r>
              <a:t>Would like to be able to use the web as it would mean making one version not multiple apps but the web is too unreliable and they only want to develop with standards they can rely on. Mobile Safari has removed access to phones sensors, Motion tracking is no longer default on iOS - it’s opt in, No bluetooth interactions on the browser. The standard are coming too slowly, the web is innovating too slowly compared to private companies.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lvl1pPr>
              <a:lnSpc>
                <a:spcPct val="115000"/>
              </a:lnSpc>
              <a:defRPr sz="1100"/>
            </a:lvl1pPr>
          </a:lstStyle>
          <a:p>
            <a:r>
              <a:t>Thinking about the work I’ve been doing over the past year on the VR therapy gameChange, a therapy for people with psychosis to help them feel less anxious in everyday situations. Worked closely with people with lived experience of psychosis, psychologists and The things we were thinking about when designing were giving people agency in their treatment, it’s an engaging therapy and easy to use. We made prototypes during the design process that we could take to workshops. These prototypes were built in Unity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lvl1pPr>
              <a:lnSpc>
                <a:spcPct val="115000"/>
              </a:lnSpc>
              <a:defRPr sz="1100"/>
            </a:lvl1pPr>
          </a:lstStyle>
          <a:p>
            <a:r>
              <a:t>Split into 3 groups, work on what the users needs are, create a matrix of need and technology, speculate on the future and how to get there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Title Text"/>
          <p:cNvSpPr txBox="1">
            <a:spLocks noGrp="1"/>
          </p:cNvSpPr>
          <p:nvPr>
            <p:ph type="title"/>
          </p:nvPr>
        </p:nvSpPr>
        <p:spPr>
          <a:xfrm>
            <a:off x="311699" y="1106125"/>
            <a:ext cx="8520602" cy="1963500"/>
          </a:xfrm>
          <a:prstGeom prst="rect">
            <a:avLst/>
          </a:prstGeom>
        </p:spPr>
        <p:txBody>
          <a:bodyPr anchor="b"/>
          <a:lstStyle>
            <a:lvl1pPr algn="ctr">
              <a:defRPr sz="12000"/>
            </a:lvl1pPr>
          </a:lstStyle>
          <a:p>
            <a:r>
              <a:t>Title Text</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13"/>
          </p:nvPr>
        </p:nvSpPr>
        <p:spPr>
          <a:xfrm>
            <a:off x="4832399" y="1152475"/>
            <a:ext cx="3999902" cy="3416400"/>
          </a:xfrm>
          <a:prstGeom prst="rect">
            <a:avLst/>
          </a:prstGeom>
        </p:spPr>
        <p:txBody>
          <a:body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0" tIns="0" rIns="0" bIns="0" anchor="ctr"/>
          <a:lstStyle/>
          <a:p>
            <a:endParaRPr/>
          </a:p>
        </p:txBody>
      </p:sp>
      <p:sp>
        <p:nvSpPr>
          <p:cNvPr id="7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13"/>
          </p:nvPr>
        </p:nvSpPr>
        <p:spPr>
          <a:xfrm>
            <a:off x="4939500" y="724074"/>
            <a:ext cx="3837000" cy="3695102"/>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4"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ln>
            <a:noFill/>
          </a:ln>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88A6"/>
        </a:solidFill>
        <a:effectLst/>
      </p:bgPr>
    </p:bg>
    <p:spTree>
      <p:nvGrpSpPr>
        <p:cNvPr id="1" name=""/>
        <p:cNvGrpSpPr/>
        <p:nvPr/>
      </p:nvGrpSpPr>
      <p:grpSpPr>
        <a:xfrm>
          <a:off x="0" y="0"/>
          <a:ext cx="0" cy="0"/>
          <a:chOff x="0" y="0"/>
          <a:chExt cx="0" cy="0"/>
        </a:xfrm>
      </p:grpSpPr>
      <p:sp>
        <p:nvSpPr>
          <p:cNvPr id="109" name="Google Shape;54;p13"/>
          <p:cNvSpPr txBox="1"/>
          <p:nvPr/>
        </p:nvSpPr>
        <p:spPr>
          <a:xfrm>
            <a:off x="1097925" y="1343724"/>
            <a:ext cx="4916101" cy="240062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3600" b="1">
                <a:solidFill>
                  <a:srgbClr val="F2E205"/>
                </a:solidFill>
              </a:defRPr>
            </a:lvl1pPr>
          </a:lstStyle>
          <a:p>
            <a:r>
              <a:rPr/>
              <a:t>MAPPING </a:t>
            </a:r>
            <a:r>
              <a:rPr smtClean="0"/>
              <a:t>GAME </a:t>
            </a:r>
            <a:r>
              <a:t>USERS &amp; DESIGNERS NEEDS TO TECHNOLOGIES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Google Shape;59;p14" descr="Google Shape;59;p14"/>
          <p:cNvPicPr>
            <a:picLocks noChangeAspect="1"/>
          </p:cNvPicPr>
          <p:nvPr/>
        </p:nvPicPr>
        <p:blipFill>
          <a:blip r:embed="rId3">
            <a:extLst/>
          </a:blip>
          <a:srcRect t="15647"/>
          <a:stretch>
            <a:fillRect/>
          </a:stretch>
        </p:blipFill>
        <p:spPr>
          <a:xfrm>
            <a:off x="0" y="0"/>
            <a:ext cx="9144000" cy="5143500"/>
          </a:xfrm>
          <a:prstGeom prst="rect">
            <a:avLst/>
          </a:prstGeom>
          <a:ln w="12700">
            <a:miter lim="400000"/>
          </a:ln>
        </p:spPr>
      </p:pic>
      <p:grpSp>
        <p:nvGrpSpPr>
          <p:cNvPr id="116" name="Google Shape;60;p14"/>
          <p:cNvGrpSpPr/>
          <p:nvPr/>
        </p:nvGrpSpPr>
        <p:grpSpPr>
          <a:xfrm>
            <a:off x="737399" y="-1"/>
            <a:ext cx="2703902" cy="573602"/>
            <a:chOff x="0" y="0"/>
            <a:chExt cx="2703900" cy="573600"/>
          </a:xfrm>
        </p:grpSpPr>
        <p:sp>
          <p:nvSpPr>
            <p:cNvPr id="114" name="Rectangle"/>
            <p:cNvSpPr/>
            <p:nvPr/>
          </p:nvSpPr>
          <p:spPr>
            <a:xfrm>
              <a:off x="-1" y="-1"/>
              <a:ext cx="2703902" cy="573602"/>
            </a:xfrm>
            <a:prstGeom prst="rect">
              <a:avLst/>
            </a:prstGeom>
            <a:solidFill>
              <a:srgbClr val="0388A6"/>
            </a:solidFill>
            <a:ln w="12700" cap="flat">
              <a:noFill/>
              <a:miter lim="400000"/>
            </a:ln>
            <a:effectLst/>
          </p:spPr>
          <p:txBody>
            <a:bodyPr wrap="square" lIns="0" tIns="0" rIns="0" bIns="0" numCol="1" anchor="t">
              <a:noAutofit/>
            </a:bodyPr>
            <a:lstStyle/>
            <a:p>
              <a:pPr>
                <a:defRPr sz="2400" b="1">
                  <a:solidFill>
                    <a:srgbClr val="F2E205"/>
                  </a:solidFill>
                </a:defRPr>
              </a:pPr>
              <a:endParaRPr/>
            </a:p>
          </p:txBody>
        </p:sp>
        <p:sp>
          <p:nvSpPr>
            <p:cNvPr id="115" name="TOUCH/HAPTICS"/>
            <p:cNvSpPr txBox="1"/>
            <p:nvPr/>
          </p:nvSpPr>
          <p:spPr>
            <a:xfrm>
              <a:off x="-1" y="-1"/>
              <a:ext cx="2703902" cy="528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2400" b="1">
                  <a:solidFill>
                    <a:srgbClr val="F2E205"/>
                  </a:solidFill>
                </a:defRPr>
              </a:lvl1pPr>
            </a:lstStyle>
            <a:p>
              <a:r>
                <a:t>TOUCH/HAPTICS</a:t>
              </a:r>
            </a:p>
          </p:txBody>
        </p:sp>
      </p:grpSp>
      <p:grpSp>
        <p:nvGrpSpPr>
          <p:cNvPr id="119" name="Google Shape;61;p14"/>
          <p:cNvGrpSpPr/>
          <p:nvPr/>
        </p:nvGrpSpPr>
        <p:grpSpPr>
          <a:xfrm>
            <a:off x="6289800" y="4309350"/>
            <a:ext cx="2854201" cy="583434"/>
            <a:chOff x="0" y="0"/>
            <a:chExt cx="2854200" cy="583433"/>
          </a:xfrm>
        </p:grpSpPr>
        <p:sp>
          <p:nvSpPr>
            <p:cNvPr id="117" name="Rectangle"/>
            <p:cNvSpPr/>
            <p:nvPr/>
          </p:nvSpPr>
          <p:spPr>
            <a:xfrm>
              <a:off x="0" y="0"/>
              <a:ext cx="2854201" cy="573601"/>
            </a:xfrm>
            <a:prstGeom prst="rect">
              <a:avLst/>
            </a:prstGeom>
            <a:solidFill>
              <a:srgbClr val="F2E205"/>
            </a:solidFill>
            <a:ln w="12700" cap="flat">
              <a:noFill/>
              <a:miter lim="400000"/>
            </a:ln>
            <a:effectLst/>
          </p:spPr>
          <p:txBody>
            <a:bodyPr wrap="square" lIns="0" tIns="0" rIns="0" bIns="0" numCol="1" anchor="t">
              <a:noAutofit/>
            </a:bodyPr>
            <a:lstStyle/>
            <a:p>
              <a:pPr>
                <a:defRPr>
                  <a:solidFill>
                    <a:srgbClr val="0388A6"/>
                  </a:solidFill>
                </a:defRPr>
              </a:pPr>
              <a:endParaRPr/>
            </a:p>
          </p:txBody>
        </p:sp>
        <p:sp>
          <p:nvSpPr>
            <p:cNvPr id="118" name="photo by Camille Moussette…"/>
            <p:cNvSpPr txBox="1"/>
            <p:nvPr/>
          </p:nvSpPr>
          <p:spPr>
            <a:xfrm>
              <a:off x="0" y="0"/>
              <a:ext cx="2854201" cy="5834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a:solidFill>
                    <a:srgbClr val="0388A6"/>
                  </a:solidFill>
                </a:defRPr>
              </a:pPr>
              <a:r>
                <a:t>photo by Camille Moussette</a:t>
              </a:r>
            </a:p>
            <a:p>
              <a:pPr>
                <a:defRPr>
                  <a:solidFill>
                    <a:srgbClr val="0388A6"/>
                  </a:solidFill>
                </a:defRPr>
              </a:pPr>
              <a:r>
                <a:t>license CC BY-SA 2.0</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Google Shape;66;p15" descr="Google Shape;66;p15"/>
          <p:cNvPicPr>
            <a:picLocks noChangeAspect="1"/>
          </p:cNvPicPr>
          <p:nvPr/>
        </p:nvPicPr>
        <p:blipFill>
          <a:blip r:embed="rId3">
            <a:extLst/>
          </a:blip>
          <a:srcRect t="12502" b="12494"/>
          <a:stretch>
            <a:fillRect/>
          </a:stretch>
        </p:blipFill>
        <p:spPr>
          <a:xfrm>
            <a:off x="0" y="-1"/>
            <a:ext cx="9144004" cy="5143502"/>
          </a:xfrm>
          <a:prstGeom prst="rect">
            <a:avLst/>
          </a:prstGeom>
          <a:ln w="12700">
            <a:miter lim="400000"/>
          </a:ln>
        </p:spPr>
      </p:pic>
      <p:grpSp>
        <p:nvGrpSpPr>
          <p:cNvPr id="126" name="Google Shape;67;p15"/>
          <p:cNvGrpSpPr/>
          <p:nvPr/>
        </p:nvGrpSpPr>
        <p:grpSpPr>
          <a:xfrm>
            <a:off x="737400" y="-1"/>
            <a:ext cx="2375400" cy="573602"/>
            <a:chOff x="0" y="0"/>
            <a:chExt cx="2375399" cy="573600"/>
          </a:xfrm>
        </p:grpSpPr>
        <p:sp>
          <p:nvSpPr>
            <p:cNvPr id="124" name="Rectangle"/>
            <p:cNvSpPr/>
            <p:nvPr/>
          </p:nvSpPr>
          <p:spPr>
            <a:xfrm>
              <a:off x="0" y="-1"/>
              <a:ext cx="2375400" cy="573602"/>
            </a:xfrm>
            <a:prstGeom prst="rect">
              <a:avLst/>
            </a:prstGeom>
            <a:solidFill>
              <a:srgbClr val="0388A6"/>
            </a:solidFill>
            <a:ln w="12700" cap="flat">
              <a:noFill/>
              <a:miter lim="400000"/>
            </a:ln>
            <a:effectLst/>
          </p:spPr>
          <p:txBody>
            <a:bodyPr wrap="square" lIns="0" tIns="0" rIns="0" bIns="0" numCol="1" anchor="t">
              <a:noAutofit/>
            </a:bodyPr>
            <a:lstStyle/>
            <a:p>
              <a:pPr>
                <a:defRPr sz="2400" b="1">
                  <a:solidFill>
                    <a:srgbClr val="F2E205"/>
                  </a:solidFill>
                </a:defRPr>
              </a:pPr>
              <a:endParaRPr/>
            </a:p>
          </p:txBody>
        </p:sp>
        <p:sp>
          <p:nvSpPr>
            <p:cNvPr id="125" name="UX DESIGNER"/>
            <p:cNvSpPr txBox="1"/>
            <p:nvPr/>
          </p:nvSpPr>
          <p:spPr>
            <a:xfrm>
              <a:off x="0" y="-1"/>
              <a:ext cx="2375400" cy="528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2400" b="1">
                  <a:solidFill>
                    <a:srgbClr val="F2E205"/>
                  </a:solidFill>
                </a:defRPr>
              </a:lvl1pPr>
            </a:lstStyle>
            <a:p>
              <a:r>
                <a:t>UX DESIGNER</a:t>
              </a:r>
            </a:p>
          </p:txBody>
        </p:sp>
      </p:grpSp>
      <p:grpSp>
        <p:nvGrpSpPr>
          <p:cNvPr id="129" name="Google Shape;68;p15"/>
          <p:cNvGrpSpPr/>
          <p:nvPr/>
        </p:nvGrpSpPr>
        <p:grpSpPr>
          <a:xfrm>
            <a:off x="6289800" y="4309350"/>
            <a:ext cx="2854201" cy="583434"/>
            <a:chOff x="0" y="0"/>
            <a:chExt cx="2854200" cy="583433"/>
          </a:xfrm>
        </p:grpSpPr>
        <p:sp>
          <p:nvSpPr>
            <p:cNvPr id="127" name="Rectangle"/>
            <p:cNvSpPr/>
            <p:nvPr/>
          </p:nvSpPr>
          <p:spPr>
            <a:xfrm>
              <a:off x="0" y="0"/>
              <a:ext cx="2854201" cy="573601"/>
            </a:xfrm>
            <a:prstGeom prst="rect">
              <a:avLst/>
            </a:prstGeom>
            <a:solidFill>
              <a:srgbClr val="F2E205"/>
            </a:solidFill>
            <a:ln w="12700" cap="flat">
              <a:noFill/>
              <a:miter lim="400000"/>
            </a:ln>
            <a:effectLst/>
          </p:spPr>
          <p:txBody>
            <a:bodyPr wrap="square" lIns="0" tIns="0" rIns="0" bIns="0" numCol="1" anchor="t">
              <a:noAutofit/>
            </a:bodyPr>
            <a:lstStyle/>
            <a:p>
              <a:pPr>
                <a:defRPr>
                  <a:solidFill>
                    <a:srgbClr val="0388A6"/>
                  </a:solidFill>
                </a:defRPr>
              </a:pPr>
              <a:endParaRPr/>
            </a:p>
          </p:txBody>
        </p:sp>
        <p:sp>
          <p:nvSpPr>
            <p:cNvPr id="128" name="photo by Zeke Franco…"/>
            <p:cNvSpPr txBox="1"/>
            <p:nvPr/>
          </p:nvSpPr>
          <p:spPr>
            <a:xfrm>
              <a:off x="0" y="0"/>
              <a:ext cx="2854201" cy="5834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a:solidFill>
                    <a:srgbClr val="0388A6"/>
                  </a:solidFill>
                </a:defRPr>
              </a:pPr>
              <a:r>
                <a:t>photo by Zeke Franco</a:t>
              </a:r>
            </a:p>
            <a:p>
              <a:pPr>
                <a:defRPr>
                  <a:solidFill>
                    <a:srgbClr val="0388A6"/>
                  </a:solidFill>
                </a:defRPr>
              </a:pPr>
              <a:r>
                <a:t>license CC BY-NC-ND 2.0</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Google Shape;73;p16" descr="Google Shape;73;p16"/>
          <p:cNvPicPr>
            <a:picLocks noChangeAspect="1"/>
          </p:cNvPicPr>
          <p:nvPr/>
        </p:nvPicPr>
        <p:blipFill>
          <a:blip r:embed="rId3">
            <a:extLst/>
          </a:blip>
          <a:srcRect r="49974"/>
          <a:stretch>
            <a:fillRect/>
          </a:stretch>
        </p:blipFill>
        <p:spPr>
          <a:xfrm>
            <a:off x="4595293" y="2571750"/>
            <a:ext cx="2262707" cy="2571751"/>
          </a:xfrm>
          <a:prstGeom prst="rect">
            <a:avLst/>
          </a:prstGeom>
          <a:ln w="12700">
            <a:miter lim="400000"/>
          </a:ln>
        </p:spPr>
      </p:pic>
      <p:pic>
        <p:nvPicPr>
          <p:cNvPr id="134" name="Google Shape;74;p16" descr="Google Shape;74;p16"/>
          <p:cNvPicPr>
            <a:picLocks noChangeAspect="1"/>
          </p:cNvPicPr>
          <p:nvPr/>
        </p:nvPicPr>
        <p:blipFill>
          <a:blip r:embed="rId4">
            <a:extLst/>
          </a:blip>
          <a:srcRect l="24762" r="24762"/>
          <a:stretch>
            <a:fillRect/>
          </a:stretch>
        </p:blipFill>
        <p:spPr>
          <a:xfrm>
            <a:off x="6858000" y="2571750"/>
            <a:ext cx="2285999" cy="2571750"/>
          </a:xfrm>
          <a:prstGeom prst="rect">
            <a:avLst/>
          </a:prstGeom>
          <a:ln w="12700">
            <a:miter lim="400000"/>
          </a:ln>
        </p:spPr>
      </p:pic>
      <p:pic>
        <p:nvPicPr>
          <p:cNvPr id="135" name="Google Shape;75;p16" descr="Google Shape;75;p16"/>
          <p:cNvPicPr>
            <a:picLocks noChangeAspect="1"/>
          </p:cNvPicPr>
          <p:nvPr/>
        </p:nvPicPr>
        <p:blipFill>
          <a:blip r:embed="rId5">
            <a:extLst/>
          </a:blip>
          <a:srcRect l="23201" r="30095" b="6898"/>
          <a:stretch>
            <a:fillRect/>
          </a:stretch>
        </p:blipFill>
        <p:spPr>
          <a:xfrm>
            <a:off x="2286000" y="0"/>
            <a:ext cx="2286000" cy="2571750"/>
          </a:xfrm>
          <a:prstGeom prst="rect">
            <a:avLst/>
          </a:prstGeom>
          <a:ln w="12700">
            <a:miter lim="400000"/>
          </a:ln>
        </p:spPr>
      </p:pic>
      <p:pic>
        <p:nvPicPr>
          <p:cNvPr id="136" name="Google Shape;76;p16" descr="Google Shape;76;p16"/>
          <p:cNvPicPr>
            <a:picLocks noChangeAspect="1"/>
          </p:cNvPicPr>
          <p:nvPr/>
        </p:nvPicPr>
        <p:blipFill>
          <a:blip r:embed="rId6">
            <a:extLst/>
          </a:blip>
          <a:srcRect l="14005" r="28421"/>
          <a:stretch>
            <a:fillRect/>
          </a:stretch>
        </p:blipFill>
        <p:spPr>
          <a:xfrm>
            <a:off x="-1" y="0"/>
            <a:ext cx="2286002" cy="2571750"/>
          </a:xfrm>
          <a:prstGeom prst="rect">
            <a:avLst/>
          </a:prstGeom>
          <a:ln w="12700">
            <a:miter lim="400000"/>
          </a:ln>
        </p:spPr>
      </p:pic>
      <p:grpSp>
        <p:nvGrpSpPr>
          <p:cNvPr id="139" name="Google Shape;77;p16"/>
          <p:cNvGrpSpPr/>
          <p:nvPr/>
        </p:nvGrpSpPr>
        <p:grpSpPr>
          <a:xfrm>
            <a:off x="737399" y="-1"/>
            <a:ext cx="1653302" cy="573602"/>
            <a:chOff x="0" y="0"/>
            <a:chExt cx="1653300" cy="573600"/>
          </a:xfrm>
        </p:grpSpPr>
        <p:sp>
          <p:nvSpPr>
            <p:cNvPr id="137" name="Rectangle"/>
            <p:cNvSpPr/>
            <p:nvPr/>
          </p:nvSpPr>
          <p:spPr>
            <a:xfrm>
              <a:off x="-1" y="-1"/>
              <a:ext cx="1653302" cy="573602"/>
            </a:xfrm>
            <a:prstGeom prst="rect">
              <a:avLst/>
            </a:prstGeom>
            <a:solidFill>
              <a:srgbClr val="0388A6"/>
            </a:solidFill>
            <a:ln w="12700" cap="flat">
              <a:noFill/>
              <a:miter lim="400000"/>
            </a:ln>
            <a:effectLst/>
          </p:spPr>
          <p:txBody>
            <a:bodyPr wrap="square" lIns="0" tIns="0" rIns="0" bIns="0" numCol="1" anchor="t">
              <a:noAutofit/>
            </a:bodyPr>
            <a:lstStyle/>
            <a:p>
              <a:pPr>
                <a:defRPr sz="2400" b="1">
                  <a:solidFill>
                    <a:srgbClr val="F2E205"/>
                  </a:solidFill>
                </a:defRPr>
              </a:pPr>
              <a:endParaRPr/>
            </a:p>
          </p:txBody>
        </p:sp>
        <p:sp>
          <p:nvSpPr>
            <p:cNvPr id="138" name="GAMERS"/>
            <p:cNvSpPr txBox="1"/>
            <p:nvPr/>
          </p:nvSpPr>
          <p:spPr>
            <a:xfrm>
              <a:off x="-1" y="-1"/>
              <a:ext cx="1653302" cy="528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2400" b="1">
                  <a:solidFill>
                    <a:srgbClr val="F2E205"/>
                  </a:solidFill>
                </a:defRPr>
              </a:lvl1pPr>
            </a:lstStyle>
            <a:p>
              <a:r>
                <a:t>GAMERS</a:t>
              </a:r>
            </a:p>
          </p:txBody>
        </p:sp>
      </p:grpSp>
      <p:pic>
        <p:nvPicPr>
          <p:cNvPr id="140" name="Google Shape;78;p16" descr="Google Shape;78;p16"/>
          <p:cNvPicPr>
            <a:picLocks noChangeAspect="1"/>
          </p:cNvPicPr>
          <p:nvPr/>
        </p:nvPicPr>
        <p:blipFill>
          <a:blip r:embed="rId7">
            <a:extLst/>
          </a:blip>
          <a:srcRect l="25358" r="25358"/>
          <a:stretch>
            <a:fillRect/>
          </a:stretch>
        </p:blipFill>
        <p:spPr>
          <a:xfrm>
            <a:off x="4571999" y="0"/>
            <a:ext cx="2286002" cy="2571751"/>
          </a:xfrm>
          <a:prstGeom prst="rect">
            <a:avLst/>
          </a:prstGeom>
          <a:ln w="12700">
            <a:miter lim="400000"/>
          </a:ln>
        </p:spPr>
      </p:pic>
      <p:pic>
        <p:nvPicPr>
          <p:cNvPr id="141" name="Google Shape;79;p16" descr="Google Shape;79;p16"/>
          <p:cNvPicPr>
            <a:picLocks noChangeAspect="1"/>
          </p:cNvPicPr>
          <p:nvPr/>
        </p:nvPicPr>
        <p:blipFill>
          <a:blip r:embed="rId8">
            <a:extLst/>
          </a:blip>
          <a:srcRect l="27842" r="27842"/>
          <a:stretch>
            <a:fillRect/>
          </a:stretch>
        </p:blipFill>
        <p:spPr>
          <a:xfrm>
            <a:off x="6857999" y="0"/>
            <a:ext cx="2286002" cy="2571751"/>
          </a:xfrm>
          <a:prstGeom prst="rect">
            <a:avLst/>
          </a:prstGeom>
          <a:ln w="12700">
            <a:miter lim="400000"/>
          </a:ln>
        </p:spPr>
      </p:pic>
      <p:pic>
        <p:nvPicPr>
          <p:cNvPr id="142" name="Google Shape;80;p16" descr="Google Shape;80;p16"/>
          <p:cNvPicPr>
            <a:picLocks noChangeAspect="1"/>
          </p:cNvPicPr>
          <p:nvPr/>
        </p:nvPicPr>
        <p:blipFill>
          <a:blip r:embed="rId9">
            <a:extLst/>
          </a:blip>
          <a:srcRect l="9363" r="9355"/>
          <a:stretch>
            <a:fillRect/>
          </a:stretch>
        </p:blipFill>
        <p:spPr>
          <a:xfrm>
            <a:off x="-1" y="2571750"/>
            <a:ext cx="2286002" cy="2571750"/>
          </a:xfrm>
          <a:prstGeom prst="rect">
            <a:avLst/>
          </a:prstGeom>
          <a:ln w="12700">
            <a:miter lim="400000"/>
          </a:ln>
        </p:spPr>
      </p:pic>
      <p:pic>
        <p:nvPicPr>
          <p:cNvPr id="143" name="Google Shape;81;p16" descr="Google Shape;81;p16"/>
          <p:cNvPicPr>
            <a:picLocks noChangeAspect="1"/>
          </p:cNvPicPr>
          <p:nvPr/>
        </p:nvPicPr>
        <p:blipFill>
          <a:blip r:embed="rId10">
            <a:extLst/>
          </a:blip>
          <a:srcRect l="37726" t="2095" r="16791" b="3492"/>
          <a:stretch>
            <a:fillRect/>
          </a:stretch>
        </p:blipFill>
        <p:spPr>
          <a:xfrm>
            <a:off x="2285999" y="2571750"/>
            <a:ext cx="2286001" cy="257175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Google Shape;86;p17" descr="Google Shape;86;p17"/>
          <p:cNvPicPr>
            <a:picLocks noChangeAspect="1"/>
          </p:cNvPicPr>
          <p:nvPr/>
        </p:nvPicPr>
        <p:blipFill>
          <a:blip r:embed="rId3">
            <a:extLst/>
          </a:blip>
          <a:srcRect t="7705" b="7705"/>
          <a:stretch>
            <a:fillRect/>
          </a:stretch>
        </p:blipFill>
        <p:spPr>
          <a:xfrm>
            <a:off x="0" y="0"/>
            <a:ext cx="9144004" cy="5143499"/>
          </a:xfrm>
          <a:prstGeom prst="rect">
            <a:avLst/>
          </a:prstGeom>
          <a:ln w="12700">
            <a:miter lim="400000"/>
          </a:ln>
        </p:spPr>
      </p:pic>
      <p:grpSp>
        <p:nvGrpSpPr>
          <p:cNvPr id="150" name="Google Shape;87;p17"/>
          <p:cNvGrpSpPr/>
          <p:nvPr/>
        </p:nvGrpSpPr>
        <p:grpSpPr>
          <a:xfrm>
            <a:off x="737400" y="-1"/>
            <a:ext cx="2375400" cy="884080"/>
            <a:chOff x="0" y="0"/>
            <a:chExt cx="2375399" cy="884078"/>
          </a:xfrm>
        </p:grpSpPr>
        <p:sp>
          <p:nvSpPr>
            <p:cNvPr id="148" name="Rectangle"/>
            <p:cNvSpPr/>
            <p:nvPr/>
          </p:nvSpPr>
          <p:spPr>
            <a:xfrm>
              <a:off x="0" y="0"/>
              <a:ext cx="2375400" cy="828601"/>
            </a:xfrm>
            <a:prstGeom prst="rect">
              <a:avLst/>
            </a:prstGeom>
            <a:solidFill>
              <a:srgbClr val="0388A6"/>
            </a:solidFill>
            <a:ln w="12700" cap="flat">
              <a:noFill/>
              <a:miter lim="400000"/>
            </a:ln>
            <a:effectLst/>
          </p:spPr>
          <p:txBody>
            <a:bodyPr wrap="square" lIns="0" tIns="0" rIns="0" bIns="0" numCol="1" anchor="t">
              <a:noAutofit/>
            </a:bodyPr>
            <a:lstStyle/>
            <a:p>
              <a:pPr>
                <a:defRPr sz="2400" b="1">
                  <a:solidFill>
                    <a:srgbClr val="F2E205"/>
                  </a:solidFill>
                </a:defRPr>
              </a:pPr>
              <a:endParaRPr/>
            </a:p>
          </p:txBody>
        </p:sp>
        <p:sp>
          <p:nvSpPr>
            <p:cNvPr id="149" name="HARDWARE DEVELOPER"/>
            <p:cNvSpPr txBox="1"/>
            <p:nvPr/>
          </p:nvSpPr>
          <p:spPr>
            <a:xfrm>
              <a:off x="0" y="0"/>
              <a:ext cx="2375400" cy="884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2400" b="1">
                  <a:solidFill>
                    <a:srgbClr val="F2E205"/>
                  </a:solidFill>
                </a:defRPr>
              </a:lvl1pPr>
            </a:lstStyle>
            <a:p>
              <a:r>
                <a:t>HARDWARE DEVELOPER</a:t>
              </a:r>
            </a:p>
          </p:txBody>
        </p:sp>
      </p:grpSp>
      <p:grpSp>
        <p:nvGrpSpPr>
          <p:cNvPr id="153" name="Google Shape;88;p17"/>
          <p:cNvGrpSpPr/>
          <p:nvPr/>
        </p:nvGrpSpPr>
        <p:grpSpPr>
          <a:xfrm>
            <a:off x="6289800" y="4309350"/>
            <a:ext cx="2854201" cy="583434"/>
            <a:chOff x="0" y="0"/>
            <a:chExt cx="2854200" cy="583433"/>
          </a:xfrm>
        </p:grpSpPr>
        <p:sp>
          <p:nvSpPr>
            <p:cNvPr id="151" name="Rectangle"/>
            <p:cNvSpPr/>
            <p:nvPr/>
          </p:nvSpPr>
          <p:spPr>
            <a:xfrm>
              <a:off x="0" y="0"/>
              <a:ext cx="2854201" cy="573601"/>
            </a:xfrm>
            <a:prstGeom prst="rect">
              <a:avLst/>
            </a:prstGeom>
            <a:solidFill>
              <a:srgbClr val="F2E205"/>
            </a:solidFill>
            <a:ln w="12700" cap="flat">
              <a:noFill/>
              <a:miter lim="400000"/>
            </a:ln>
            <a:effectLst/>
          </p:spPr>
          <p:txBody>
            <a:bodyPr wrap="square" lIns="0" tIns="0" rIns="0" bIns="0" numCol="1" anchor="t">
              <a:noAutofit/>
            </a:bodyPr>
            <a:lstStyle/>
            <a:p>
              <a:pPr>
                <a:defRPr>
                  <a:solidFill>
                    <a:srgbClr val="0388A6"/>
                  </a:solidFill>
                </a:defRPr>
              </a:pPr>
              <a:endParaRPr/>
            </a:p>
          </p:txBody>
        </p:sp>
        <p:sp>
          <p:nvSpPr>
            <p:cNvPr id="152" name="photo by Nathan Yergler…"/>
            <p:cNvSpPr txBox="1"/>
            <p:nvPr/>
          </p:nvSpPr>
          <p:spPr>
            <a:xfrm>
              <a:off x="0" y="0"/>
              <a:ext cx="2854201" cy="5834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a:solidFill>
                    <a:srgbClr val="0388A6"/>
                  </a:solidFill>
                </a:defRPr>
              </a:pPr>
              <a:r>
                <a:t>photo by Nathan Yergler</a:t>
              </a:r>
            </a:p>
            <a:p>
              <a:pPr>
                <a:defRPr>
                  <a:solidFill>
                    <a:srgbClr val="0388A6"/>
                  </a:solidFill>
                </a:defRPr>
              </a:pPr>
              <a:r>
                <a:t>license CC BY-SA 2.0</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Google Shape;93;p18" descr="Google Shape;93;p18"/>
          <p:cNvPicPr>
            <a:picLocks noChangeAspect="1"/>
          </p:cNvPicPr>
          <p:nvPr/>
        </p:nvPicPr>
        <p:blipFill>
          <a:blip r:embed="rId3">
            <a:extLst/>
          </a:blip>
          <a:srcRect l="626" b="15789"/>
          <a:stretch>
            <a:fillRect/>
          </a:stretch>
        </p:blipFill>
        <p:spPr>
          <a:xfrm>
            <a:off x="0" y="-66901"/>
            <a:ext cx="9166150" cy="5255752"/>
          </a:xfrm>
          <a:prstGeom prst="rect">
            <a:avLst/>
          </a:prstGeom>
          <a:ln w="12700">
            <a:miter lim="400000"/>
          </a:ln>
        </p:spPr>
      </p:pic>
      <p:grpSp>
        <p:nvGrpSpPr>
          <p:cNvPr id="160" name="Google Shape;94;p18"/>
          <p:cNvGrpSpPr/>
          <p:nvPr/>
        </p:nvGrpSpPr>
        <p:grpSpPr>
          <a:xfrm>
            <a:off x="737399" y="0"/>
            <a:ext cx="2854202" cy="528479"/>
            <a:chOff x="0" y="0"/>
            <a:chExt cx="2854200" cy="528478"/>
          </a:xfrm>
        </p:grpSpPr>
        <p:sp>
          <p:nvSpPr>
            <p:cNvPr id="158" name="Rectangle"/>
            <p:cNvSpPr/>
            <p:nvPr/>
          </p:nvSpPr>
          <p:spPr>
            <a:xfrm>
              <a:off x="0" y="0"/>
              <a:ext cx="2854201" cy="476400"/>
            </a:xfrm>
            <a:prstGeom prst="rect">
              <a:avLst/>
            </a:prstGeom>
            <a:solidFill>
              <a:srgbClr val="0388A6"/>
            </a:solidFill>
            <a:ln w="12700" cap="flat">
              <a:noFill/>
              <a:miter lim="400000"/>
            </a:ln>
            <a:effectLst/>
          </p:spPr>
          <p:txBody>
            <a:bodyPr wrap="square" lIns="0" tIns="0" rIns="0" bIns="0" numCol="1" anchor="t">
              <a:noAutofit/>
            </a:bodyPr>
            <a:lstStyle/>
            <a:p>
              <a:pPr>
                <a:defRPr sz="2400" b="1">
                  <a:solidFill>
                    <a:srgbClr val="F2E205"/>
                  </a:solidFill>
                </a:defRPr>
              </a:pPr>
              <a:endParaRPr/>
            </a:p>
          </p:txBody>
        </p:sp>
        <p:sp>
          <p:nvSpPr>
            <p:cNvPr id="159" name="SERIOUS GAMES"/>
            <p:cNvSpPr txBox="1"/>
            <p:nvPr/>
          </p:nvSpPr>
          <p:spPr>
            <a:xfrm>
              <a:off x="0" y="0"/>
              <a:ext cx="2854201" cy="5284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2400" b="1">
                  <a:solidFill>
                    <a:srgbClr val="F2E205"/>
                  </a:solidFill>
                </a:defRPr>
              </a:lvl1pPr>
            </a:lstStyle>
            <a:p>
              <a:r>
                <a:t>SERIOUS GAMES</a:t>
              </a:r>
            </a:p>
          </p:txBody>
        </p:sp>
      </p:grpSp>
      <p:grpSp>
        <p:nvGrpSpPr>
          <p:cNvPr id="163" name="Google Shape;95;p18"/>
          <p:cNvGrpSpPr/>
          <p:nvPr/>
        </p:nvGrpSpPr>
        <p:grpSpPr>
          <a:xfrm>
            <a:off x="6311949" y="4309350"/>
            <a:ext cx="2854202" cy="786634"/>
            <a:chOff x="0" y="0"/>
            <a:chExt cx="2854200" cy="786633"/>
          </a:xfrm>
        </p:grpSpPr>
        <p:sp>
          <p:nvSpPr>
            <p:cNvPr id="161" name="Rectangle"/>
            <p:cNvSpPr/>
            <p:nvPr/>
          </p:nvSpPr>
          <p:spPr>
            <a:xfrm>
              <a:off x="0" y="0"/>
              <a:ext cx="2854201" cy="357901"/>
            </a:xfrm>
            <a:prstGeom prst="rect">
              <a:avLst/>
            </a:prstGeom>
            <a:solidFill>
              <a:srgbClr val="F2E205"/>
            </a:solidFill>
            <a:ln w="12700" cap="flat">
              <a:noFill/>
              <a:miter lim="400000"/>
            </a:ln>
            <a:effectLst/>
          </p:spPr>
          <p:txBody>
            <a:bodyPr wrap="square" lIns="0" tIns="0" rIns="0" bIns="0" numCol="1" anchor="t">
              <a:noAutofit/>
            </a:bodyPr>
            <a:lstStyle/>
            <a:p>
              <a:pPr>
                <a:defRPr>
                  <a:solidFill>
                    <a:srgbClr val="0388A6"/>
                  </a:solidFill>
                </a:defRPr>
              </a:pPr>
              <a:endParaRPr/>
            </a:p>
          </p:txBody>
        </p:sp>
        <p:sp>
          <p:nvSpPr>
            <p:cNvPr id="162" name="Prototype  by Paul Eliasz"/>
            <p:cNvSpPr txBox="1"/>
            <p:nvPr/>
          </p:nvSpPr>
          <p:spPr>
            <a:xfrm>
              <a:off x="0" y="0"/>
              <a:ext cx="2854201" cy="7866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a:solidFill>
                    <a:srgbClr val="0388A6"/>
                  </a:solidFill>
                </a:defRPr>
              </a:pPr>
              <a:r>
                <a:t>Prototype  by Paul Eliasz</a:t>
              </a:r>
            </a:p>
            <a:p>
              <a:endParaRPr>
                <a:solidFill>
                  <a:srgbClr val="0388A6"/>
                </a:solidFill>
              </a:endParaRP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oogle Shape;100;p19"/>
          <p:cNvGrpSpPr/>
          <p:nvPr/>
        </p:nvGrpSpPr>
        <p:grpSpPr>
          <a:xfrm>
            <a:off x="737399" y="0"/>
            <a:ext cx="2854202" cy="528479"/>
            <a:chOff x="0" y="0"/>
            <a:chExt cx="2854200" cy="528478"/>
          </a:xfrm>
        </p:grpSpPr>
        <p:sp>
          <p:nvSpPr>
            <p:cNvPr id="167" name="Rectangle"/>
            <p:cNvSpPr/>
            <p:nvPr/>
          </p:nvSpPr>
          <p:spPr>
            <a:xfrm>
              <a:off x="0" y="0"/>
              <a:ext cx="2854201" cy="476400"/>
            </a:xfrm>
            <a:prstGeom prst="rect">
              <a:avLst/>
            </a:prstGeom>
            <a:solidFill>
              <a:srgbClr val="0388A6"/>
            </a:solidFill>
            <a:ln w="12700" cap="flat">
              <a:noFill/>
              <a:miter lim="400000"/>
            </a:ln>
            <a:effectLst/>
          </p:spPr>
          <p:txBody>
            <a:bodyPr wrap="square" lIns="0" tIns="0" rIns="0" bIns="0" numCol="1" anchor="t">
              <a:noAutofit/>
            </a:bodyPr>
            <a:lstStyle/>
            <a:p>
              <a:pPr>
                <a:defRPr sz="2400" b="1">
                  <a:solidFill>
                    <a:srgbClr val="F2E205"/>
                  </a:solidFill>
                </a:defRPr>
              </a:pPr>
              <a:endParaRPr/>
            </a:p>
          </p:txBody>
        </p:sp>
        <p:sp>
          <p:nvSpPr>
            <p:cNvPr id="168" name="THE WORKSHOP"/>
            <p:cNvSpPr txBox="1"/>
            <p:nvPr/>
          </p:nvSpPr>
          <p:spPr>
            <a:xfrm>
              <a:off x="0" y="0"/>
              <a:ext cx="2854201" cy="5284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2400" b="1">
                  <a:solidFill>
                    <a:srgbClr val="F2E205"/>
                  </a:solidFill>
                </a:defRPr>
              </a:lvl1pPr>
            </a:lstStyle>
            <a:p>
              <a:r>
                <a:t>THE WORKSHOP</a:t>
              </a:r>
            </a:p>
          </p:txBody>
        </p:sp>
      </p:grpSp>
      <p:grpSp>
        <p:nvGrpSpPr>
          <p:cNvPr id="172" name="Google Shape;101;p19"/>
          <p:cNvGrpSpPr/>
          <p:nvPr/>
        </p:nvGrpSpPr>
        <p:grpSpPr>
          <a:xfrm>
            <a:off x="1304925" y="1085850"/>
            <a:ext cx="1981200" cy="381000"/>
            <a:chOff x="0" y="0"/>
            <a:chExt cx="1981200" cy="381000"/>
          </a:xfrm>
        </p:grpSpPr>
        <p:sp>
          <p:nvSpPr>
            <p:cNvPr id="170" name="Rectangle"/>
            <p:cNvSpPr/>
            <p:nvPr/>
          </p:nvSpPr>
          <p:spPr>
            <a:xfrm>
              <a:off x="0" y="0"/>
              <a:ext cx="1981200" cy="381000"/>
            </a:xfrm>
            <a:prstGeom prst="rect">
              <a:avLst/>
            </a:prstGeom>
            <a:solidFill>
              <a:srgbClr val="F2E205"/>
            </a:solidFill>
            <a:ln w="12700" cap="flat">
              <a:noFill/>
              <a:miter lim="400000"/>
            </a:ln>
            <a:effectLst/>
          </p:spPr>
          <p:txBody>
            <a:bodyPr wrap="square" lIns="0" tIns="0" rIns="0" bIns="0" numCol="1" anchor="t">
              <a:noAutofit/>
            </a:bodyPr>
            <a:lstStyle/>
            <a:p>
              <a:pPr>
                <a:defRPr b="1">
                  <a:solidFill>
                    <a:srgbClr val="0388A6"/>
                  </a:solidFill>
                </a:defRPr>
              </a:pPr>
              <a:endParaRPr/>
            </a:p>
          </p:txBody>
        </p:sp>
        <p:sp>
          <p:nvSpPr>
            <p:cNvPr id="171" name="split into 3 groups"/>
            <p:cNvSpPr txBox="1"/>
            <p:nvPr/>
          </p:nvSpPr>
          <p:spPr>
            <a:xfrm>
              <a:off x="0" y="0"/>
              <a:ext cx="1981200"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b="1">
                  <a:solidFill>
                    <a:srgbClr val="0388A6"/>
                  </a:solidFill>
                </a:defRPr>
              </a:lvl1pPr>
            </a:lstStyle>
            <a:p>
              <a:r>
                <a:t>split into 3 groups</a:t>
              </a:r>
            </a:p>
          </p:txBody>
        </p:sp>
      </p:grpSp>
      <p:grpSp>
        <p:nvGrpSpPr>
          <p:cNvPr id="175" name="Google Shape;102;p19"/>
          <p:cNvGrpSpPr/>
          <p:nvPr/>
        </p:nvGrpSpPr>
        <p:grpSpPr>
          <a:xfrm>
            <a:off x="1304925" y="1914525"/>
            <a:ext cx="2343300" cy="381000"/>
            <a:chOff x="0" y="0"/>
            <a:chExt cx="2343299" cy="381000"/>
          </a:xfrm>
        </p:grpSpPr>
        <p:sp>
          <p:nvSpPr>
            <p:cNvPr id="173" name="Rectangle"/>
            <p:cNvSpPr/>
            <p:nvPr/>
          </p:nvSpPr>
          <p:spPr>
            <a:xfrm>
              <a:off x="0" y="0"/>
              <a:ext cx="2343300" cy="381000"/>
            </a:xfrm>
            <a:prstGeom prst="rect">
              <a:avLst/>
            </a:prstGeom>
            <a:solidFill>
              <a:srgbClr val="F2E205"/>
            </a:solidFill>
            <a:ln w="12700" cap="flat">
              <a:noFill/>
              <a:miter lim="400000"/>
            </a:ln>
            <a:effectLst/>
          </p:spPr>
          <p:txBody>
            <a:bodyPr wrap="square" lIns="0" tIns="0" rIns="0" bIns="0" numCol="1" anchor="t">
              <a:noAutofit/>
            </a:bodyPr>
            <a:lstStyle/>
            <a:p>
              <a:pPr>
                <a:defRPr b="1">
                  <a:solidFill>
                    <a:srgbClr val="0388A6"/>
                  </a:solidFill>
                </a:defRPr>
              </a:pPr>
              <a:endParaRPr/>
            </a:p>
          </p:txBody>
        </p:sp>
        <p:sp>
          <p:nvSpPr>
            <p:cNvPr id="174" name="What are users needs"/>
            <p:cNvSpPr txBox="1"/>
            <p:nvPr/>
          </p:nvSpPr>
          <p:spPr>
            <a:xfrm>
              <a:off x="0" y="0"/>
              <a:ext cx="2343300"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b="1">
                  <a:solidFill>
                    <a:srgbClr val="0388A6"/>
                  </a:solidFill>
                </a:defRPr>
              </a:lvl1pPr>
            </a:lstStyle>
            <a:p>
              <a:r>
                <a:t>What are users needs</a:t>
              </a:r>
            </a:p>
          </p:txBody>
        </p:sp>
      </p:grpSp>
      <p:grpSp>
        <p:nvGrpSpPr>
          <p:cNvPr id="178" name="Google Shape;103;p19"/>
          <p:cNvGrpSpPr/>
          <p:nvPr/>
        </p:nvGrpSpPr>
        <p:grpSpPr>
          <a:xfrm>
            <a:off x="1304924" y="2619375"/>
            <a:ext cx="3827702" cy="381000"/>
            <a:chOff x="0" y="0"/>
            <a:chExt cx="3827700" cy="381000"/>
          </a:xfrm>
        </p:grpSpPr>
        <p:sp>
          <p:nvSpPr>
            <p:cNvPr id="176" name="Rectangle"/>
            <p:cNvSpPr/>
            <p:nvPr/>
          </p:nvSpPr>
          <p:spPr>
            <a:xfrm>
              <a:off x="-1" y="0"/>
              <a:ext cx="3827702" cy="381000"/>
            </a:xfrm>
            <a:prstGeom prst="rect">
              <a:avLst/>
            </a:prstGeom>
            <a:solidFill>
              <a:srgbClr val="F2E205"/>
            </a:solidFill>
            <a:ln w="12700" cap="flat">
              <a:noFill/>
              <a:miter lim="400000"/>
            </a:ln>
            <a:effectLst/>
          </p:spPr>
          <p:txBody>
            <a:bodyPr wrap="square" lIns="0" tIns="0" rIns="0" bIns="0" numCol="1" anchor="t">
              <a:noAutofit/>
            </a:bodyPr>
            <a:lstStyle/>
            <a:p>
              <a:pPr>
                <a:defRPr b="1">
                  <a:solidFill>
                    <a:srgbClr val="0388A6"/>
                  </a:solidFill>
                </a:defRPr>
              </a:pPr>
              <a:endParaRPr/>
            </a:p>
          </p:txBody>
        </p:sp>
        <p:sp>
          <p:nvSpPr>
            <p:cNvPr id="177" name="Create a matrix of needs and technologies"/>
            <p:cNvSpPr txBox="1"/>
            <p:nvPr/>
          </p:nvSpPr>
          <p:spPr>
            <a:xfrm>
              <a:off x="-1" y="0"/>
              <a:ext cx="3827702"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b="1">
                  <a:solidFill>
                    <a:srgbClr val="0388A6"/>
                  </a:solidFill>
                </a:defRPr>
              </a:lvl1pPr>
            </a:lstStyle>
            <a:p>
              <a:r>
                <a:t>Create a matrix of needs and technologies</a:t>
              </a:r>
            </a:p>
          </p:txBody>
        </p:sp>
      </p:grpSp>
      <p:grpSp>
        <p:nvGrpSpPr>
          <p:cNvPr id="181" name="Google Shape;104;p19"/>
          <p:cNvGrpSpPr/>
          <p:nvPr/>
        </p:nvGrpSpPr>
        <p:grpSpPr>
          <a:xfrm>
            <a:off x="1304925" y="3371850"/>
            <a:ext cx="4114800" cy="381000"/>
            <a:chOff x="0" y="0"/>
            <a:chExt cx="4114800" cy="381000"/>
          </a:xfrm>
        </p:grpSpPr>
        <p:sp>
          <p:nvSpPr>
            <p:cNvPr id="179" name="Rectangle"/>
            <p:cNvSpPr/>
            <p:nvPr/>
          </p:nvSpPr>
          <p:spPr>
            <a:xfrm>
              <a:off x="0" y="0"/>
              <a:ext cx="4114800" cy="381000"/>
            </a:xfrm>
            <a:prstGeom prst="rect">
              <a:avLst/>
            </a:prstGeom>
            <a:solidFill>
              <a:srgbClr val="F2E205"/>
            </a:solidFill>
            <a:ln w="12700" cap="flat">
              <a:noFill/>
              <a:miter lim="400000"/>
            </a:ln>
            <a:effectLst/>
          </p:spPr>
          <p:txBody>
            <a:bodyPr wrap="square" lIns="0" tIns="0" rIns="0" bIns="0" numCol="1" anchor="t">
              <a:noAutofit/>
            </a:bodyPr>
            <a:lstStyle/>
            <a:p>
              <a:pPr>
                <a:defRPr b="1">
                  <a:solidFill>
                    <a:srgbClr val="0388A6"/>
                  </a:solidFill>
                </a:defRPr>
              </a:pPr>
              <a:endParaRPr/>
            </a:p>
          </p:txBody>
        </p:sp>
        <p:sp>
          <p:nvSpPr>
            <p:cNvPr id="180" name="Speculate on the future and how to get there"/>
            <p:cNvSpPr txBox="1"/>
            <p:nvPr/>
          </p:nvSpPr>
          <p:spPr>
            <a:xfrm>
              <a:off x="0" y="0"/>
              <a:ext cx="4114800"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b="1">
                  <a:solidFill>
                    <a:srgbClr val="0388A6"/>
                  </a:solidFill>
                </a:defRPr>
              </a:lvl1pPr>
            </a:lstStyle>
            <a:p>
              <a:r>
                <a:t>Speculate on the future and how to get there</a:t>
              </a:r>
            </a:p>
          </p:txBody>
        </p:sp>
      </p:gr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686</Words>
  <Application>Microsoft Macintosh PowerPoint</Application>
  <PresentationFormat>On-screen Show (16:9)</PresentationFormat>
  <Paragraphs>34</Paragraphs>
  <Slides>7</Slides>
  <Notes>7</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7</vt:i4>
      </vt:variant>
    </vt:vector>
  </HeadingPairs>
  <TitlesOfParts>
    <vt:vector size="9" baseType="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2019-06-25T08:54:33Z</dcterms:modified>
</cp:coreProperties>
</file>