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75" r:id="rId2"/>
    <p:sldId id="477" r:id="rId3"/>
    <p:sldId id="476" r:id="rId4"/>
    <p:sldId id="479" r:id="rId5"/>
    <p:sldId id="480" r:id="rId6"/>
    <p:sldId id="481" r:id="rId7"/>
    <p:sldId id="478" r:id="rId8"/>
    <p:sldId id="444" r:id="rId9"/>
    <p:sldId id="483" r:id="rId10"/>
    <p:sldId id="482" r:id="rId11"/>
    <p:sldId id="486" r:id="rId12"/>
    <p:sldId id="487" r:id="rId13"/>
    <p:sldId id="488" r:id="rId14"/>
    <p:sldId id="491" r:id="rId15"/>
    <p:sldId id="490" r:id="rId16"/>
    <p:sldId id="493" r:id="rId17"/>
    <p:sldId id="4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A2A6"/>
    <a:srgbClr val="EAE9CF"/>
    <a:srgbClr val="98C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EAC9EC-50DB-472F-BF2F-F8E2D0A65AB4}" v="25" dt="2019-06-25T15:45:13.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25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4A328-0C73-423E-8ABD-D3DDF4796B57}" type="datetimeFigureOut">
              <a:rPr lang="en-US" smtClean="0"/>
              <a:t>6/26/2019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46ACC-6D8A-42BE-B715-26EEEAFA34FF}" type="slidenum">
              <a:rPr lang="en-US" smtClean="0"/>
              <a:t>‹#›</a:t>
            </a:fld>
            <a:endParaRPr lang="en-US"/>
          </a:p>
        </p:txBody>
      </p:sp>
    </p:spTree>
    <p:extLst>
      <p:ext uri="{BB962C8B-B14F-4D97-AF65-F5344CB8AC3E}">
        <p14:creationId xmlns:p14="http://schemas.microsoft.com/office/powerpoint/2010/main" val="77550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E6751-C8B8-E046-AF8C-D12EE9EE22D1}" type="slidenum">
              <a:rPr lang="en-US" smtClean="0"/>
              <a:t>1</a:t>
            </a:fld>
            <a:endParaRPr lang="en-US"/>
          </a:p>
        </p:txBody>
      </p:sp>
    </p:spTree>
    <p:extLst>
      <p:ext uri="{BB962C8B-B14F-4D97-AF65-F5344CB8AC3E}">
        <p14:creationId xmlns:p14="http://schemas.microsoft.com/office/powerpoint/2010/main" val="372566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10</a:t>
            </a:fld>
            <a:endParaRPr lang="en-US"/>
          </a:p>
        </p:txBody>
      </p:sp>
    </p:spTree>
    <p:extLst>
      <p:ext uri="{BB962C8B-B14F-4D97-AF65-F5344CB8AC3E}">
        <p14:creationId xmlns:p14="http://schemas.microsoft.com/office/powerpoint/2010/main" val="226186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11</a:t>
            </a:fld>
            <a:endParaRPr lang="en-US"/>
          </a:p>
        </p:txBody>
      </p:sp>
    </p:spTree>
    <p:extLst>
      <p:ext uri="{BB962C8B-B14F-4D97-AF65-F5344CB8AC3E}">
        <p14:creationId xmlns:p14="http://schemas.microsoft.com/office/powerpoint/2010/main" val="159255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12</a:t>
            </a:fld>
            <a:endParaRPr lang="en-US"/>
          </a:p>
        </p:txBody>
      </p:sp>
    </p:spTree>
    <p:extLst>
      <p:ext uri="{BB962C8B-B14F-4D97-AF65-F5344CB8AC3E}">
        <p14:creationId xmlns:p14="http://schemas.microsoft.com/office/powerpoint/2010/main" val="257803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13</a:t>
            </a:fld>
            <a:endParaRPr lang="en-US"/>
          </a:p>
        </p:txBody>
      </p:sp>
    </p:spTree>
    <p:extLst>
      <p:ext uri="{BB962C8B-B14F-4D97-AF65-F5344CB8AC3E}">
        <p14:creationId xmlns:p14="http://schemas.microsoft.com/office/powerpoint/2010/main" val="2084432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14</a:t>
            </a:fld>
            <a:endParaRPr lang="en-US"/>
          </a:p>
        </p:txBody>
      </p:sp>
    </p:spTree>
    <p:extLst>
      <p:ext uri="{BB962C8B-B14F-4D97-AF65-F5344CB8AC3E}">
        <p14:creationId xmlns:p14="http://schemas.microsoft.com/office/powerpoint/2010/main" val="3797234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15</a:t>
            </a:fld>
            <a:endParaRPr lang="en-US"/>
          </a:p>
        </p:txBody>
      </p:sp>
    </p:spTree>
    <p:extLst>
      <p:ext uri="{BB962C8B-B14F-4D97-AF65-F5344CB8AC3E}">
        <p14:creationId xmlns:p14="http://schemas.microsoft.com/office/powerpoint/2010/main" val="158237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16</a:t>
            </a:fld>
            <a:endParaRPr lang="en-US"/>
          </a:p>
        </p:txBody>
      </p:sp>
    </p:spTree>
    <p:extLst>
      <p:ext uri="{BB962C8B-B14F-4D97-AF65-F5344CB8AC3E}">
        <p14:creationId xmlns:p14="http://schemas.microsoft.com/office/powerpoint/2010/main" val="2975887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enjoy the next 2 days.  Attend as many talks as you can.  Let’s change the web together!</a:t>
            </a:r>
          </a:p>
          <a:p>
            <a:endParaRPr lang="en-US"/>
          </a:p>
          <a:p>
            <a:r>
              <a:rPr lang="en-US"/>
              <a:t>Thank you</a:t>
            </a:r>
          </a:p>
        </p:txBody>
      </p:sp>
      <p:sp>
        <p:nvSpPr>
          <p:cNvPr id="4" name="Slide Number Placeholder 3"/>
          <p:cNvSpPr>
            <a:spLocks noGrp="1"/>
          </p:cNvSpPr>
          <p:nvPr>
            <p:ph type="sldNum" sz="quarter" idx="10"/>
          </p:nvPr>
        </p:nvSpPr>
        <p:spPr/>
        <p:txBody>
          <a:bodyPr/>
          <a:lstStyle/>
          <a:p>
            <a:fld id="{65746ACC-6D8A-42BE-B715-26EEEAFA34FF}" type="slidenum">
              <a:rPr lang="en-US" smtClean="0"/>
              <a:t>17</a:t>
            </a:fld>
            <a:endParaRPr lang="en-US"/>
          </a:p>
        </p:txBody>
      </p:sp>
    </p:spTree>
    <p:extLst>
      <p:ext uri="{BB962C8B-B14F-4D97-AF65-F5344CB8AC3E}">
        <p14:creationId xmlns:p14="http://schemas.microsoft.com/office/powerpoint/2010/main" val="53143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Hey Everyone,</a:t>
            </a:r>
          </a:p>
          <a:p>
            <a:endParaRPr lang="en-US"/>
          </a:p>
          <a:p>
            <a:r>
              <a:rPr lang="en-US"/>
              <a:t>My name is David Catuhe…I work at Microsoft on an open source platform called Babylon.js…..and one thing you should know about me….I absolutely LOVE the web.  I have been developing on the web for XX years and have stayed in this space because I am passionately driven by the possibilities inherit in this platform.</a:t>
            </a:r>
          </a:p>
          <a:p>
            <a:endParaRPr lang="en-US"/>
          </a:p>
          <a:p>
            <a:r>
              <a:rPr lang="en-US"/>
              <a:t>We’re here to talk about the web, but specifically, gaming on the web, and this is another huge passion of mine.  In fact the intersection of these two things is why I created Babylon in the first place.  We have come SOOO far in the types of games that are possible to make on the web.</a:t>
            </a:r>
          </a:p>
        </p:txBody>
      </p:sp>
      <p:sp>
        <p:nvSpPr>
          <p:cNvPr id="4" name="Slide Number Placeholder 3"/>
          <p:cNvSpPr>
            <a:spLocks noGrp="1"/>
          </p:cNvSpPr>
          <p:nvPr>
            <p:ph type="sldNum" sz="quarter" idx="10"/>
          </p:nvPr>
        </p:nvSpPr>
        <p:spPr/>
        <p:txBody>
          <a:bodyPr/>
          <a:lstStyle/>
          <a:p>
            <a:fld id="{65746ACC-6D8A-42BE-B715-26EEEAFA34FF}" type="slidenum">
              <a:rPr lang="en-US" smtClean="0"/>
              <a:t>2</a:t>
            </a:fld>
            <a:endParaRPr lang="en-US"/>
          </a:p>
        </p:txBody>
      </p:sp>
    </p:spTree>
    <p:extLst>
      <p:ext uri="{BB962C8B-B14F-4D97-AF65-F5344CB8AC3E}">
        <p14:creationId xmlns:p14="http://schemas.microsoft.com/office/powerpoint/2010/main" val="61586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10 years ago, games were flash driven and while the developers and artists were able to create some truly memorable and fun moments to us, technology was letting them down.  They had to create games with limited technical resources available to them.</a:t>
            </a:r>
          </a:p>
        </p:txBody>
      </p:sp>
      <p:sp>
        <p:nvSpPr>
          <p:cNvPr id="4" name="Slide Number Placeholder 3"/>
          <p:cNvSpPr>
            <a:spLocks noGrp="1"/>
          </p:cNvSpPr>
          <p:nvPr>
            <p:ph type="sldNum" sz="quarter" idx="10"/>
          </p:nvPr>
        </p:nvSpPr>
        <p:spPr/>
        <p:txBody>
          <a:bodyPr/>
          <a:lstStyle/>
          <a:p>
            <a:fld id="{65746ACC-6D8A-42BE-B715-26EEEAFA34FF}" type="slidenum">
              <a:rPr lang="en-US" smtClean="0"/>
              <a:t>3</a:t>
            </a:fld>
            <a:endParaRPr lang="en-US"/>
          </a:p>
        </p:txBody>
      </p:sp>
    </p:spTree>
    <p:extLst>
      <p:ext uri="{BB962C8B-B14F-4D97-AF65-F5344CB8AC3E}">
        <p14:creationId xmlns:p14="http://schemas.microsoft.com/office/powerpoint/2010/main" val="66403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then we’ve worked together to bring incredible power, performance, and tools to game developers everywhere.  Today we’re able to render complex and amazingly beautiful worlds all inside of the browser.  But there is still so much more that we have to do.  </a:t>
            </a:r>
          </a:p>
        </p:txBody>
      </p:sp>
      <p:sp>
        <p:nvSpPr>
          <p:cNvPr id="4" name="Slide Number Placeholder 3"/>
          <p:cNvSpPr>
            <a:spLocks noGrp="1"/>
          </p:cNvSpPr>
          <p:nvPr>
            <p:ph type="sldNum" sz="quarter" idx="10"/>
          </p:nvPr>
        </p:nvSpPr>
        <p:spPr/>
        <p:txBody>
          <a:bodyPr/>
          <a:lstStyle/>
          <a:p>
            <a:fld id="{65746ACC-6D8A-42BE-B715-26EEEAFA34FF}" type="slidenum">
              <a:rPr lang="en-US" smtClean="0"/>
              <a:t>4</a:t>
            </a:fld>
            <a:endParaRPr lang="en-US"/>
          </a:p>
        </p:txBody>
      </p:sp>
    </p:spTree>
    <p:extLst>
      <p:ext uri="{BB962C8B-B14F-4D97-AF65-F5344CB8AC3E}">
        <p14:creationId xmlns:p14="http://schemas.microsoft.com/office/powerpoint/2010/main" val="127649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love the web.  It’s true.  But</a:t>
            </a:r>
          </a:p>
        </p:txBody>
      </p:sp>
      <p:sp>
        <p:nvSpPr>
          <p:cNvPr id="4" name="Slide Number Placeholder 3"/>
          <p:cNvSpPr>
            <a:spLocks noGrp="1"/>
          </p:cNvSpPr>
          <p:nvPr>
            <p:ph type="sldNum" sz="quarter" idx="10"/>
          </p:nvPr>
        </p:nvSpPr>
        <p:spPr/>
        <p:txBody>
          <a:bodyPr/>
          <a:lstStyle/>
          <a:p>
            <a:fld id="{65746ACC-6D8A-42BE-B715-26EEEAFA34FF}" type="slidenum">
              <a:rPr lang="en-US" smtClean="0"/>
              <a:t>5</a:t>
            </a:fld>
            <a:endParaRPr lang="en-US"/>
          </a:p>
        </p:txBody>
      </p:sp>
    </p:spTree>
    <p:extLst>
      <p:ext uri="{BB962C8B-B14F-4D97-AF65-F5344CB8AC3E}">
        <p14:creationId xmlns:p14="http://schemas.microsoft.com/office/powerpoint/2010/main" val="3830218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web also FRUSTRATES ME!!!!! We have come so far, but we still have so far to go!  It is this love of the web and frustration with it that drives me to make it better…every day.  </a:t>
            </a:r>
          </a:p>
          <a:p>
            <a:endParaRPr lang="en-US"/>
          </a:p>
          <a:p>
            <a:r>
              <a:rPr lang="en-US"/>
              <a:t>And I bet it’s the same for all of you.  You are here because you care, because you want the web to be the best that it can be.  We are all here to make games on the web, faster, more beautiful, and truly competitive with native experiences.</a:t>
            </a:r>
          </a:p>
        </p:txBody>
      </p:sp>
      <p:sp>
        <p:nvSpPr>
          <p:cNvPr id="4" name="Slide Number Placeholder 3"/>
          <p:cNvSpPr>
            <a:spLocks noGrp="1"/>
          </p:cNvSpPr>
          <p:nvPr>
            <p:ph type="sldNum" sz="quarter" idx="10"/>
          </p:nvPr>
        </p:nvSpPr>
        <p:spPr/>
        <p:txBody>
          <a:bodyPr/>
          <a:lstStyle/>
          <a:p>
            <a:fld id="{65746ACC-6D8A-42BE-B715-26EEEAFA34FF}" type="slidenum">
              <a:rPr lang="en-US" smtClean="0"/>
              <a:t>6</a:t>
            </a:fld>
            <a:endParaRPr lang="en-US"/>
          </a:p>
        </p:txBody>
      </p:sp>
    </p:spTree>
    <p:extLst>
      <p:ext uri="{BB962C8B-B14F-4D97-AF65-F5344CB8AC3E}">
        <p14:creationId xmlns:p14="http://schemas.microsoft.com/office/powerpoint/2010/main" val="819687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this conference we’re going to focus on 3 key areas where we can channel our collective passion and work together to make the web better for games.</a:t>
            </a:r>
          </a:p>
        </p:txBody>
      </p:sp>
      <p:sp>
        <p:nvSpPr>
          <p:cNvPr id="4" name="Slide Number Placeholder 3"/>
          <p:cNvSpPr>
            <a:spLocks noGrp="1"/>
          </p:cNvSpPr>
          <p:nvPr>
            <p:ph type="sldNum" sz="quarter" idx="10"/>
          </p:nvPr>
        </p:nvSpPr>
        <p:spPr/>
        <p:txBody>
          <a:bodyPr/>
          <a:lstStyle/>
          <a:p>
            <a:fld id="{65746ACC-6D8A-42BE-B715-26EEEAFA34FF}" type="slidenum">
              <a:rPr lang="en-US" smtClean="0"/>
              <a:t>7</a:t>
            </a:fld>
            <a:endParaRPr lang="en-US"/>
          </a:p>
        </p:txBody>
      </p:sp>
    </p:spTree>
    <p:extLst>
      <p:ext uri="{BB962C8B-B14F-4D97-AF65-F5344CB8AC3E}">
        <p14:creationId xmlns:p14="http://schemas.microsoft.com/office/powerpoint/2010/main" val="339086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8</a:t>
            </a:fld>
            <a:endParaRPr lang="en-US"/>
          </a:p>
        </p:txBody>
      </p:sp>
    </p:spTree>
    <p:extLst>
      <p:ext uri="{BB962C8B-B14F-4D97-AF65-F5344CB8AC3E}">
        <p14:creationId xmlns:p14="http://schemas.microsoft.com/office/powerpoint/2010/main" val="271434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46ACC-6D8A-42BE-B715-26EEEAFA34FF}" type="slidenum">
              <a:rPr lang="en-US" smtClean="0"/>
              <a:t>9</a:t>
            </a:fld>
            <a:endParaRPr lang="en-US"/>
          </a:p>
        </p:txBody>
      </p:sp>
    </p:spTree>
    <p:extLst>
      <p:ext uri="{BB962C8B-B14F-4D97-AF65-F5344CB8AC3E}">
        <p14:creationId xmlns:p14="http://schemas.microsoft.com/office/powerpoint/2010/main" val="373703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85AA-AC3D-47EB-8F04-F3061751D3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1DA2CC-5073-40D5-9F2D-95BDA55452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72876-8A76-4D68-BC5B-8B8C5E877D63}"/>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5" name="Footer Placeholder 4">
            <a:extLst>
              <a:ext uri="{FF2B5EF4-FFF2-40B4-BE49-F238E27FC236}">
                <a16:creationId xmlns:a16="http://schemas.microsoft.com/office/drawing/2014/main" id="{F72B4BD5-5606-466D-8BA0-FAFFD722D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1643E-B15A-450E-A5F2-1793C72CDA47}"/>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291897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35B7-7EEF-4EF3-965D-43927C3870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D25B63-2E7E-4971-97FF-218A781088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95DB2-9ACD-4628-8B8A-A0DDF406003F}"/>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5" name="Footer Placeholder 4">
            <a:extLst>
              <a:ext uri="{FF2B5EF4-FFF2-40B4-BE49-F238E27FC236}">
                <a16:creationId xmlns:a16="http://schemas.microsoft.com/office/drawing/2014/main" id="{CC1AB0A9-8D17-4517-A705-A2AFBADB6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9FA22-231E-4981-9819-8B73FA11AB4A}"/>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128255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F5E46-E5E7-4D50-8A57-A30C4E248E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9286BA-300D-4381-9B35-C4E1646893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B843D-B736-4433-933D-181C6928A582}"/>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5" name="Footer Placeholder 4">
            <a:extLst>
              <a:ext uri="{FF2B5EF4-FFF2-40B4-BE49-F238E27FC236}">
                <a16:creationId xmlns:a16="http://schemas.microsoft.com/office/drawing/2014/main" id="{F1DC999C-6763-4B85-85FF-1D5CFB83E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D2480-44A4-41D3-A3DB-F221F3C32E10}"/>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110557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97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ECF0-06B6-4A1F-A4FB-10848F5DF1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A710DC-0CB8-4888-81B1-E490D83863A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F2638-97FA-4119-A76A-6D717E83BF57}"/>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5" name="Footer Placeholder 4">
            <a:extLst>
              <a:ext uri="{FF2B5EF4-FFF2-40B4-BE49-F238E27FC236}">
                <a16:creationId xmlns:a16="http://schemas.microsoft.com/office/drawing/2014/main" id="{EA54830F-EDF2-4EE7-9907-F57E1E9AA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3B04C-79B3-40DC-9A08-8803DFC0BEFD}"/>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988042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0263-0F07-451C-9519-51FF22602C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47A602-D67A-4411-889C-C58A3EF7B1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F49E16-63EC-4785-98FA-F0ED81E1E220}"/>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5" name="Footer Placeholder 4">
            <a:extLst>
              <a:ext uri="{FF2B5EF4-FFF2-40B4-BE49-F238E27FC236}">
                <a16:creationId xmlns:a16="http://schemas.microsoft.com/office/drawing/2014/main" id="{FE70B52F-4786-4F33-8752-9184BD966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97F5E-241C-463B-9475-E135B14AE20A}"/>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194306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1B78-CA47-4772-BF01-AAD93098A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206DA-B811-42C1-8F48-D8B6B8A693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A38E8-F05D-4906-864F-EBA25431AA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08B1B-02A7-43FD-ADE9-0E368B9C4C15}"/>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6" name="Footer Placeholder 5">
            <a:extLst>
              <a:ext uri="{FF2B5EF4-FFF2-40B4-BE49-F238E27FC236}">
                <a16:creationId xmlns:a16="http://schemas.microsoft.com/office/drawing/2014/main" id="{7111E37C-F4B7-4F36-AA32-FFE0333F7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62360-7480-4931-966F-5FCCF0AA4988}"/>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41194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CA64-9515-4F7F-8E24-86662AE78C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2A8FEA-8674-49FA-B6E6-9C47C5D390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65E706-6DE2-4C26-A5D2-B41076D2D8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D3528D-3FC8-4DCF-B995-9C884F0CE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C22647-5AB0-421C-91A7-2D840CD7F4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635C3-151B-41BD-B965-69AB2BC60935}"/>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8" name="Footer Placeholder 7">
            <a:extLst>
              <a:ext uri="{FF2B5EF4-FFF2-40B4-BE49-F238E27FC236}">
                <a16:creationId xmlns:a16="http://schemas.microsoft.com/office/drawing/2014/main" id="{6B6F3684-102D-489B-8DEE-B421D884B9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FB7741-C68C-4F6D-B36D-C3B99FAC2570}"/>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372579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08B-E328-4B33-A691-142AE9EE03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1BBDD-EC3A-412C-A683-B5710C034E3E}"/>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4" name="Footer Placeholder 3">
            <a:extLst>
              <a:ext uri="{FF2B5EF4-FFF2-40B4-BE49-F238E27FC236}">
                <a16:creationId xmlns:a16="http://schemas.microsoft.com/office/drawing/2014/main" id="{A49BA6A9-11BE-4892-B5E8-7F113591BA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8E9FBA-0FBF-468C-A09F-71BB3784EB01}"/>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82784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D9DAF-7B78-4B54-8604-09F93989669E}"/>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3" name="Footer Placeholder 2">
            <a:extLst>
              <a:ext uri="{FF2B5EF4-FFF2-40B4-BE49-F238E27FC236}">
                <a16:creationId xmlns:a16="http://schemas.microsoft.com/office/drawing/2014/main" id="{D579B40D-55E3-4AB7-AEBA-7171A07E93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E6F2B7-0F11-4744-9B0F-89B8E81ADC01}"/>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976579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1210-DA93-4197-B51B-D1383186A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FA54E-29C1-4BBB-9C85-C3D43146F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F86FEF-2426-482E-91D6-5779A3EEF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094289-8E69-480D-B60D-67EB5A034B73}"/>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6" name="Footer Placeholder 5">
            <a:extLst>
              <a:ext uri="{FF2B5EF4-FFF2-40B4-BE49-F238E27FC236}">
                <a16:creationId xmlns:a16="http://schemas.microsoft.com/office/drawing/2014/main" id="{926B6A09-9AE8-4019-9AB5-C912FD227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BDD62-A1B4-4EF0-8216-266F4F9EFADF}"/>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308494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C8BB-58E8-40D3-B5CA-4A70D3C1E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377050-C735-40B3-8A82-F062D56C4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72B289-9510-4056-95A9-76B98ED0C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D233F4-C313-4ECC-804A-7BB721F13A02}"/>
              </a:ext>
            </a:extLst>
          </p:cNvPr>
          <p:cNvSpPr>
            <a:spLocks noGrp="1"/>
          </p:cNvSpPr>
          <p:nvPr>
            <p:ph type="dt" sz="half" idx="10"/>
          </p:nvPr>
        </p:nvSpPr>
        <p:spPr/>
        <p:txBody>
          <a:bodyPr/>
          <a:lstStyle/>
          <a:p>
            <a:fld id="{F06B606E-0510-450B-8E42-87812302D0A4}" type="datetimeFigureOut">
              <a:rPr lang="en-US" smtClean="0"/>
              <a:t>6/26/2019</a:t>
            </a:fld>
            <a:endParaRPr lang="en-US"/>
          </a:p>
        </p:txBody>
      </p:sp>
      <p:sp>
        <p:nvSpPr>
          <p:cNvPr id="6" name="Footer Placeholder 5">
            <a:extLst>
              <a:ext uri="{FF2B5EF4-FFF2-40B4-BE49-F238E27FC236}">
                <a16:creationId xmlns:a16="http://schemas.microsoft.com/office/drawing/2014/main" id="{15452F48-EEA1-4E75-8197-7D2E635FF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BAD832-501E-4E8A-9E5B-8792BDAE6C5A}"/>
              </a:ext>
            </a:extLst>
          </p:cNvPr>
          <p:cNvSpPr>
            <a:spLocks noGrp="1"/>
          </p:cNvSpPr>
          <p:nvPr>
            <p:ph type="sldNum" sz="quarter" idx="12"/>
          </p:nvPr>
        </p:nvSpPr>
        <p:spPr/>
        <p:txBody>
          <a:bodyPr/>
          <a:lstStyle/>
          <a:p>
            <a:fld id="{A7264F98-0C23-4299-A8D7-711FEC496C42}" type="slidenum">
              <a:rPr lang="en-US" smtClean="0"/>
              <a:t>‹#›</a:t>
            </a:fld>
            <a:endParaRPr lang="en-US"/>
          </a:p>
        </p:txBody>
      </p:sp>
    </p:spTree>
    <p:extLst>
      <p:ext uri="{BB962C8B-B14F-4D97-AF65-F5344CB8AC3E}">
        <p14:creationId xmlns:p14="http://schemas.microsoft.com/office/powerpoint/2010/main" val="415149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671994-78F9-4EFB-898D-29AEB3F88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6944C0-466F-4F3E-A839-9BD4600F20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355C0-A9DE-4384-918C-3B26A2E2E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B606E-0510-450B-8E42-87812302D0A4}" type="datetimeFigureOut">
              <a:rPr lang="en-US" smtClean="0"/>
              <a:t>6/26/2019</a:t>
            </a:fld>
            <a:endParaRPr lang="en-US"/>
          </a:p>
        </p:txBody>
      </p:sp>
      <p:sp>
        <p:nvSpPr>
          <p:cNvPr id="5" name="Footer Placeholder 4">
            <a:extLst>
              <a:ext uri="{FF2B5EF4-FFF2-40B4-BE49-F238E27FC236}">
                <a16:creationId xmlns:a16="http://schemas.microsoft.com/office/drawing/2014/main" id="{2F18BF0E-84DA-4EB8-9053-8022832B10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C3197E-4C17-49CA-96EF-B3ADECF8A9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64F98-0C23-4299-A8D7-711FEC496C42}" type="slidenum">
              <a:rPr lang="en-US" smtClean="0"/>
              <a:t>‹#›</a:t>
            </a:fld>
            <a:endParaRPr lang="en-US"/>
          </a:p>
        </p:txBody>
      </p:sp>
    </p:spTree>
    <p:extLst>
      <p:ext uri="{BB962C8B-B14F-4D97-AF65-F5344CB8AC3E}">
        <p14:creationId xmlns:p14="http://schemas.microsoft.com/office/powerpoint/2010/main" val="3997437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66D876-F783-4448-B822-1BE7F4D00680}"/>
              </a:ext>
            </a:extLst>
          </p:cNvPr>
          <p:cNvSpPr txBox="1"/>
          <p:nvPr/>
        </p:nvSpPr>
        <p:spPr>
          <a:xfrm>
            <a:off x="472105" y="5464155"/>
            <a:ext cx="4836389" cy="584775"/>
          </a:xfrm>
          <a:prstGeom prst="rect">
            <a:avLst/>
          </a:prstGeom>
          <a:noFill/>
        </p:spPr>
        <p:txBody>
          <a:bodyPr wrap="none" rtlCol="0">
            <a:spAutoFit/>
          </a:bodyPr>
          <a:lstStyle/>
          <a:p>
            <a:r>
              <a:rPr lang="en-US" sz="3200">
                <a:latin typeface="Segoe UI" panose="020B0502040204020203" pitchFamily="34" charset="0"/>
                <a:cs typeface="Segoe UI" panose="020B0502040204020203" pitchFamily="34" charset="0"/>
              </a:rPr>
              <a:t>Web Games: </a:t>
            </a:r>
            <a:r>
              <a:rPr lang="en-US" sz="2000">
                <a:latin typeface="Segoe UI Light" panose="020B0502040204020203" pitchFamily="34" charset="0"/>
                <a:cs typeface="Segoe UI Light" panose="020B0502040204020203" pitchFamily="34" charset="0"/>
              </a:rPr>
              <a:t>Advancing the Magic</a:t>
            </a:r>
          </a:p>
        </p:txBody>
      </p:sp>
      <p:pic>
        <p:nvPicPr>
          <p:cNvPr id="6" name="Picture 5">
            <a:extLst>
              <a:ext uri="{FF2B5EF4-FFF2-40B4-BE49-F238E27FC236}">
                <a16:creationId xmlns:a16="http://schemas.microsoft.com/office/drawing/2014/main" id="{694D68B3-33DC-46C4-AAC7-25B2B829A521}"/>
              </a:ext>
            </a:extLst>
          </p:cNvPr>
          <p:cNvPicPr>
            <a:picLocks noChangeAspect="1"/>
          </p:cNvPicPr>
          <p:nvPr/>
        </p:nvPicPr>
        <p:blipFill rotWithShape="1">
          <a:blip r:embed="rId3">
            <a:extLst>
              <a:ext uri="{28A0092B-C50C-407E-A947-70E740481C1C}">
                <a14:useLocalDpi xmlns:a14="http://schemas.microsoft.com/office/drawing/2010/main" val="0"/>
              </a:ext>
            </a:extLst>
          </a:blip>
          <a:srcRect l="16410" r="24495"/>
          <a:stretch/>
        </p:blipFill>
        <p:spPr>
          <a:xfrm>
            <a:off x="6095999" y="0"/>
            <a:ext cx="6079171" cy="6858000"/>
          </a:xfrm>
          <a:prstGeom prst="rect">
            <a:avLst/>
          </a:prstGeom>
          <a:effectLst>
            <a:outerShdw blurRad="114300" dist="50800" dir="10800000" sx="101000" sy="101000" algn="r" rotWithShape="0">
              <a:prstClr val="black">
                <a:alpha val="40000"/>
              </a:prstClr>
            </a:outerShdw>
          </a:effectLst>
        </p:spPr>
      </p:pic>
      <p:sp>
        <p:nvSpPr>
          <p:cNvPr id="5" name="TextBox 4">
            <a:extLst>
              <a:ext uri="{FF2B5EF4-FFF2-40B4-BE49-F238E27FC236}">
                <a16:creationId xmlns:a16="http://schemas.microsoft.com/office/drawing/2014/main" id="{5371C1B9-78F7-4E30-B22F-6FEC4D649BD9}"/>
              </a:ext>
            </a:extLst>
          </p:cNvPr>
          <p:cNvSpPr txBox="1"/>
          <p:nvPr/>
        </p:nvSpPr>
        <p:spPr>
          <a:xfrm>
            <a:off x="476684" y="6048930"/>
            <a:ext cx="1229439" cy="307777"/>
          </a:xfrm>
          <a:prstGeom prst="rect">
            <a:avLst/>
          </a:prstGeom>
          <a:noFill/>
        </p:spPr>
        <p:txBody>
          <a:bodyPr wrap="none" rtlCol="0">
            <a:spAutoFit/>
          </a:bodyPr>
          <a:lstStyle/>
          <a:p>
            <a:fld id="{FBD0F2F6-2714-473B-BAD9-8D0FD64E13DA}" type="datetime4">
              <a:rPr lang="en-US" sz="1400" smtClean="0">
                <a:latin typeface="Segoe UI Light" panose="020B0502040204020203" pitchFamily="34" charset="0"/>
                <a:cs typeface="Segoe UI Light" panose="020B0502040204020203" pitchFamily="34" charset="0"/>
              </a:rPr>
              <a:t>June 26, 2019</a:t>
            </a:fld>
            <a:endParaRPr lang="en-US" sz="140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70836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717" y="272131"/>
            <a:ext cx="8844298" cy="6810840"/>
          </a:xfrm>
          <a:prstGeom prst="rect">
            <a:avLst/>
          </a:prstGeom>
        </p:spPr>
      </p:pic>
      <p:pic>
        <p:nvPicPr>
          <p:cNvPr id="6146" name="Picture 2" descr="woman lying on stairs">
            <a:extLst>
              <a:ext uri="{FF2B5EF4-FFF2-40B4-BE49-F238E27FC236}">
                <a16:creationId xmlns:a16="http://schemas.microsoft.com/office/drawing/2014/main" id="{4B4B616C-C60D-478C-BCC3-AF5A464626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83" r="23294"/>
          <a:stretch/>
        </p:blipFill>
        <p:spPr bwMode="auto">
          <a:xfrm>
            <a:off x="7293325" y="1033463"/>
            <a:ext cx="3635023" cy="5291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01B49F-99B9-4BEC-AFA8-6111962CFA6F}"/>
              </a:ext>
            </a:extLst>
          </p:cNvPr>
          <p:cNvSpPr txBox="1"/>
          <p:nvPr/>
        </p:nvSpPr>
        <p:spPr>
          <a:xfrm>
            <a:off x="2281301" y="3446718"/>
            <a:ext cx="1960794" cy="461665"/>
          </a:xfrm>
          <a:prstGeom prst="rect">
            <a:avLst/>
          </a:prstGeom>
          <a:noFill/>
        </p:spPr>
        <p:txBody>
          <a:bodyPr wrap="none" rtlCol="0">
            <a:spAutoFit/>
          </a:bodyPr>
          <a:lstStyle/>
          <a:p>
            <a:pPr algn="ctr"/>
            <a:r>
              <a:rPr lang="en-US" sz="2400">
                <a:latin typeface="Segoe UI" panose="020B0502040204020203" pitchFamily="34" charset="0"/>
                <a:cs typeface="Segoe UI" panose="020B0502040204020203" pitchFamily="34" charset="0"/>
              </a:rPr>
              <a:t>Compression</a:t>
            </a:r>
          </a:p>
        </p:txBody>
      </p:sp>
      <p:sp>
        <p:nvSpPr>
          <p:cNvPr id="7" name="Title 10">
            <a:extLst>
              <a:ext uri="{FF2B5EF4-FFF2-40B4-BE49-F238E27FC236}">
                <a16:creationId xmlns:a16="http://schemas.microsoft.com/office/drawing/2014/main" id="{EB57041E-D0B9-4677-B256-0C25E2576003}"/>
              </a:ext>
            </a:extLst>
          </p:cNvPr>
          <p:cNvSpPr txBox="1">
            <a:spLocks/>
          </p:cNvSpPr>
          <p:nvPr/>
        </p:nvSpPr>
        <p:spPr>
          <a:xfrm>
            <a:off x="306958" y="363673"/>
            <a:ext cx="2390521" cy="473075"/>
          </a:xfrm>
          <a:prstGeom prst="rect">
            <a:avLst/>
          </a:prstGeom>
        </p:spPr>
        <p:txBody>
          <a:bodyPr>
            <a:normAutofit fontScale="92500"/>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Asset Management</a:t>
            </a: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41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508" y="272131"/>
            <a:ext cx="8844298" cy="6810840"/>
          </a:xfrm>
          <a:prstGeom prst="rect">
            <a:avLst/>
          </a:prstGeom>
        </p:spPr>
      </p:pic>
      <p:pic>
        <p:nvPicPr>
          <p:cNvPr id="3" name="Picture 2" descr="A picture containing person, sky, outdoor&#10;&#10;Description automatically generated">
            <a:extLst>
              <a:ext uri="{FF2B5EF4-FFF2-40B4-BE49-F238E27FC236}">
                <a16:creationId xmlns:a16="http://schemas.microsoft.com/office/drawing/2014/main" id="{9D1C2BB8-7C3E-4FA4-B835-979DA1F3FDAC}"/>
              </a:ext>
            </a:extLst>
          </p:cNvPr>
          <p:cNvPicPr>
            <a:picLocks noChangeAspect="1"/>
          </p:cNvPicPr>
          <p:nvPr/>
        </p:nvPicPr>
        <p:blipFill rotWithShape="1">
          <a:blip r:embed="rId4">
            <a:extLst>
              <a:ext uri="{28A0092B-C50C-407E-A947-70E740481C1C}">
                <a14:useLocalDpi xmlns:a14="http://schemas.microsoft.com/office/drawing/2010/main" val="0"/>
              </a:ext>
            </a:extLst>
          </a:blip>
          <a:srcRect t="9731"/>
          <a:stretch/>
        </p:blipFill>
        <p:spPr>
          <a:xfrm>
            <a:off x="1302104" y="1033463"/>
            <a:ext cx="3635022" cy="5291137"/>
          </a:xfrm>
          <a:prstGeom prst="rect">
            <a:avLst/>
          </a:prstGeom>
        </p:spPr>
      </p:pic>
      <p:sp>
        <p:nvSpPr>
          <p:cNvPr id="11" name="TextBox 10">
            <a:extLst>
              <a:ext uri="{FF2B5EF4-FFF2-40B4-BE49-F238E27FC236}">
                <a16:creationId xmlns:a16="http://schemas.microsoft.com/office/drawing/2014/main" id="{6001B49F-99B9-4BEC-AFA8-6111962CFA6F}"/>
              </a:ext>
            </a:extLst>
          </p:cNvPr>
          <p:cNvSpPr txBox="1"/>
          <p:nvPr/>
        </p:nvSpPr>
        <p:spPr>
          <a:xfrm>
            <a:off x="7979916" y="3198167"/>
            <a:ext cx="1409360" cy="461665"/>
          </a:xfrm>
          <a:prstGeom prst="rect">
            <a:avLst/>
          </a:prstGeom>
          <a:noFill/>
        </p:spPr>
        <p:txBody>
          <a:bodyPr wrap="none" rtlCol="0">
            <a:spAutoFit/>
          </a:bodyPr>
          <a:lstStyle/>
          <a:p>
            <a:pPr algn="ctr"/>
            <a:r>
              <a:rPr lang="en-US" sz="2400" err="1">
                <a:latin typeface="Segoe UI" panose="020B0502040204020203" pitchFamily="34" charset="0"/>
                <a:cs typeface="Segoe UI" panose="020B0502040204020203" pitchFamily="34" charset="0"/>
              </a:rPr>
              <a:t>WebGPU</a:t>
            </a:r>
            <a:endParaRPr lang="en-US" sz="240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0">
            <a:extLst>
              <a:ext uri="{FF2B5EF4-FFF2-40B4-BE49-F238E27FC236}">
                <a16:creationId xmlns:a16="http://schemas.microsoft.com/office/drawing/2014/main" id="{43E4D342-41B3-43BC-BF12-056161D21F57}"/>
              </a:ext>
            </a:extLst>
          </p:cNvPr>
          <p:cNvSpPr txBox="1">
            <a:spLocks/>
          </p:cNvSpPr>
          <p:nvPr/>
        </p:nvSpPr>
        <p:spPr>
          <a:xfrm>
            <a:off x="306958" y="363673"/>
            <a:ext cx="2390521" cy="473075"/>
          </a:xfrm>
          <a:prstGeom prst="rect">
            <a:avLst/>
          </a:prstGeom>
        </p:spPr>
        <p:txBody>
          <a:bodyPr>
            <a:normAutofit/>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Performance</a:t>
            </a:r>
          </a:p>
        </p:txBody>
      </p:sp>
    </p:spTree>
    <p:extLst>
      <p:ext uri="{BB962C8B-B14F-4D97-AF65-F5344CB8AC3E}">
        <p14:creationId xmlns:p14="http://schemas.microsoft.com/office/powerpoint/2010/main" val="369543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717" y="272131"/>
            <a:ext cx="8844298" cy="6810840"/>
          </a:xfrm>
          <a:prstGeom prst="rect">
            <a:avLst/>
          </a:prstGeom>
        </p:spPr>
      </p:pic>
      <p:pic>
        <p:nvPicPr>
          <p:cNvPr id="7170" name="Picture 2" descr="man standing in front of the waterfalls">
            <a:extLst>
              <a:ext uri="{FF2B5EF4-FFF2-40B4-BE49-F238E27FC236}">
                <a16:creationId xmlns:a16="http://schemas.microsoft.com/office/drawing/2014/main" id="{791D84FB-C30F-4F5F-A409-AC144E7C8F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18" r="30259"/>
          <a:stretch/>
        </p:blipFill>
        <p:spPr bwMode="auto">
          <a:xfrm>
            <a:off x="7293326" y="1033463"/>
            <a:ext cx="3635023" cy="5291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01B49F-99B9-4BEC-AFA8-6111962CFA6F}"/>
              </a:ext>
            </a:extLst>
          </p:cNvPr>
          <p:cNvSpPr txBox="1"/>
          <p:nvPr/>
        </p:nvSpPr>
        <p:spPr>
          <a:xfrm>
            <a:off x="2484502" y="3198167"/>
            <a:ext cx="1554400" cy="461665"/>
          </a:xfrm>
          <a:prstGeom prst="rect">
            <a:avLst/>
          </a:prstGeom>
          <a:noFill/>
        </p:spPr>
        <p:txBody>
          <a:bodyPr wrap="none" rtlCol="0">
            <a:spAutoFit/>
          </a:bodyPr>
          <a:lstStyle/>
          <a:p>
            <a:pPr algn="ctr"/>
            <a:r>
              <a:rPr lang="en-US" sz="2400">
                <a:latin typeface="Segoe UI" panose="020B0502040204020203" pitchFamily="34" charset="0"/>
                <a:cs typeface="Segoe UI" panose="020B0502040204020203" pitchFamily="34" charset="0"/>
              </a:rPr>
              <a:t>Threading</a:t>
            </a: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0">
            <a:extLst>
              <a:ext uri="{FF2B5EF4-FFF2-40B4-BE49-F238E27FC236}">
                <a16:creationId xmlns:a16="http://schemas.microsoft.com/office/drawing/2014/main" id="{AEBDC380-52D6-4527-926E-14CBADBD41EE}"/>
              </a:ext>
            </a:extLst>
          </p:cNvPr>
          <p:cNvSpPr txBox="1">
            <a:spLocks/>
          </p:cNvSpPr>
          <p:nvPr/>
        </p:nvSpPr>
        <p:spPr>
          <a:xfrm>
            <a:off x="306958" y="363673"/>
            <a:ext cx="2390521" cy="473075"/>
          </a:xfrm>
          <a:prstGeom prst="rect">
            <a:avLst/>
          </a:prstGeom>
        </p:spPr>
        <p:txBody>
          <a:bodyPr>
            <a:normAutofit/>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Performance</a:t>
            </a:r>
          </a:p>
        </p:txBody>
      </p:sp>
    </p:spTree>
    <p:extLst>
      <p:ext uri="{BB962C8B-B14F-4D97-AF65-F5344CB8AC3E}">
        <p14:creationId xmlns:p14="http://schemas.microsoft.com/office/powerpoint/2010/main" val="20784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508" y="272131"/>
            <a:ext cx="8844298" cy="6810840"/>
          </a:xfrm>
          <a:prstGeom prst="rect">
            <a:avLst/>
          </a:prstGeom>
        </p:spPr>
      </p:pic>
      <p:pic>
        <p:nvPicPr>
          <p:cNvPr id="12292" name="Picture 4" descr="person playing puppet dog">
            <a:extLst>
              <a:ext uri="{FF2B5EF4-FFF2-40B4-BE49-F238E27FC236}">
                <a16:creationId xmlns:a16="http://schemas.microsoft.com/office/drawing/2014/main" id="{90D92791-1FED-4E17-BF40-04698A352C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22"/>
          <a:stretch/>
        </p:blipFill>
        <p:spPr bwMode="auto">
          <a:xfrm>
            <a:off x="1302104" y="1033463"/>
            <a:ext cx="3635022" cy="5291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01B49F-99B9-4BEC-AFA8-6111962CFA6F}"/>
              </a:ext>
            </a:extLst>
          </p:cNvPr>
          <p:cNvSpPr txBox="1"/>
          <p:nvPr/>
        </p:nvSpPr>
        <p:spPr>
          <a:xfrm>
            <a:off x="7591192" y="3198167"/>
            <a:ext cx="2186817" cy="461665"/>
          </a:xfrm>
          <a:prstGeom prst="rect">
            <a:avLst/>
          </a:prstGeom>
          <a:noFill/>
        </p:spPr>
        <p:txBody>
          <a:bodyPr wrap="none" rtlCol="0">
            <a:spAutoFit/>
          </a:bodyPr>
          <a:lstStyle/>
          <a:p>
            <a:pPr algn="ctr"/>
            <a:r>
              <a:rPr lang="en-US" sz="2400">
                <a:latin typeface="Segoe UI" panose="020B0502040204020203" pitchFamily="34" charset="0"/>
                <a:cs typeface="Segoe UI" panose="020B0502040204020203" pitchFamily="34" charset="0"/>
              </a:rPr>
              <a:t>Web Assembly</a:t>
            </a: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0">
            <a:extLst>
              <a:ext uri="{FF2B5EF4-FFF2-40B4-BE49-F238E27FC236}">
                <a16:creationId xmlns:a16="http://schemas.microsoft.com/office/drawing/2014/main" id="{43E4D342-41B3-43BC-BF12-056161D21F57}"/>
              </a:ext>
            </a:extLst>
          </p:cNvPr>
          <p:cNvSpPr txBox="1">
            <a:spLocks/>
          </p:cNvSpPr>
          <p:nvPr/>
        </p:nvSpPr>
        <p:spPr>
          <a:xfrm>
            <a:off x="306958" y="363673"/>
            <a:ext cx="2390521" cy="473075"/>
          </a:xfrm>
          <a:prstGeom prst="rect">
            <a:avLst/>
          </a:prstGeom>
        </p:spPr>
        <p:txBody>
          <a:bodyPr>
            <a:normAutofit/>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Performance</a:t>
            </a:r>
          </a:p>
        </p:txBody>
      </p:sp>
    </p:spTree>
    <p:extLst>
      <p:ext uri="{BB962C8B-B14F-4D97-AF65-F5344CB8AC3E}">
        <p14:creationId xmlns:p14="http://schemas.microsoft.com/office/powerpoint/2010/main" val="157923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717" y="272131"/>
            <a:ext cx="8844298" cy="6810840"/>
          </a:xfrm>
          <a:prstGeom prst="rect">
            <a:avLst/>
          </a:prstGeom>
        </p:spPr>
      </p:pic>
      <p:pic>
        <p:nvPicPr>
          <p:cNvPr id="13314" name="Picture 2" descr="round silver-colored smartwatch bokeh photography">
            <a:extLst>
              <a:ext uri="{FF2B5EF4-FFF2-40B4-BE49-F238E27FC236}">
                <a16:creationId xmlns:a16="http://schemas.microsoft.com/office/drawing/2014/main" id="{80247F16-D860-4811-8C9A-7DE9AEF4F5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62" r="7062"/>
          <a:stretch/>
        </p:blipFill>
        <p:spPr bwMode="auto">
          <a:xfrm>
            <a:off x="7293325" y="1033463"/>
            <a:ext cx="3635024" cy="5291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01B49F-99B9-4BEC-AFA8-6111962CFA6F}"/>
              </a:ext>
            </a:extLst>
          </p:cNvPr>
          <p:cNvSpPr txBox="1"/>
          <p:nvPr/>
        </p:nvSpPr>
        <p:spPr>
          <a:xfrm>
            <a:off x="2326992" y="3215886"/>
            <a:ext cx="1869423" cy="461665"/>
          </a:xfrm>
          <a:prstGeom prst="rect">
            <a:avLst/>
          </a:prstGeom>
          <a:noFill/>
        </p:spPr>
        <p:txBody>
          <a:bodyPr wrap="none" rtlCol="0">
            <a:spAutoFit/>
          </a:bodyPr>
          <a:lstStyle/>
          <a:p>
            <a:pPr algn="ctr"/>
            <a:r>
              <a:rPr lang="en-US" sz="2400">
                <a:latin typeface="Segoe UI" panose="020B0502040204020203" pitchFamily="34" charset="0"/>
                <a:cs typeface="Segoe UI" panose="020B0502040204020203" pitchFamily="34" charset="0"/>
              </a:rPr>
              <a:t>New Codecs</a:t>
            </a: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0">
            <a:extLst>
              <a:ext uri="{FF2B5EF4-FFF2-40B4-BE49-F238E27FC236}">
                <a16:creationId xmlns:a16="http://schemas.microsoft.com/office/drawing/2014/main" id="{AEBDC380-52D6-4527-926E-14CBADBD41EE}"/>
              </a:ext>
            </a:extLst>
          </p:cNvPr>
          <p:cNvSpPr txBox="1">
            <a:spLocks/>
          </p:cNvSpPr>
          <p:nvPr/>
        </p:nvSpPr>
        <p:spPr>
          <a:xfrm>
            <a:off x="306958" y="363673"/>
            <a:ext cx="2390521" cy="473075"/>
          </a:xfrm>
          <a:prstGeom prst="rect">
            <a:avLst/>
          </a:prstGeom>
        </p:spPr>
        <p:txBody>
          <a:bodyPr>
            <a:normAutofit/>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Cloud Support</a:t>
            </a:r>
          </a:p>
        </p:txBody>
      </p:sp>
    </p:spTree>
    <p:extLst>
      <p:ext uri="{BB962C8B-B14F-4D97-AF65-F5344CB8AC3E}">
        <p14:creationId xmlns:p14="http://schemas.microsoft.com/office/powerpoint/2010/main" val="374250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508" y="272131"/>
            <a:ext cx="8844298" cy="6810840"/>
          </a:xfrm>
          <a:prstGeom prst="rect">
            <a:avLst/>
          </a:prstGeom>
        </p:spPr>
      </p:pic>
      <p:pic>
        <p:nvPicPr>
          <p:cNvPr id="10246" name="Picture 6" descr="disassembled Xbox One controller">
            <a:extLst>
              <a:ext uri="{FF2B5EF4-FFF2-40B4-BE49-F238E27FC236}">
                <a16:creationId xmlns:a16="http://schemas.microsoft.com/office/drawing/2014/main" id="{49A95827-1A3A-4D96-B7F3-F976431EFC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3" b="2591"/>
          <a:stretch/>
        </p:blipFill>
        <p:spPr bwMode="auto">
          <a:xfrm>
            <a:off x="1315895" y="1033462"/>
            <a:ext cx="3621232" cy="527685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hite Microsoft Xbox One controller">
            <a:extLst>
              <a:ext uri="{FF2B5EF4-FFF2-40B4-BE49-F238E27FC236}">
                <a16:creationId xmlns:a16="http://schemas.microsoft.com/office/drawing/2014/main" id="{5DCA19E7-515A-411C-9738-5FA77BBE0A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88" r="27088"/>
          <a:stretch/>
        </p:blipFill>
        <p:spPr bwMode="auto">
          <a:xfrm>
            <a:off x="1302105" y="1033462"/>
            <a:ext cx="3635022" cy="52911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01B49F-99B9-4BEC-AFA8-6111962CFA6F}"/>
              </a:ext>
            </a:extLst>
          </p:cNvPr>
          <p:cNvSpPr txBox="1"/>
          <p:nvPr/>
        </p:nvSpPr>
        <p:spPr>
          <a:xfrm>
            <a:off x="7350739" y="3198167"/>
            <a:ext cx="2667718" cy="461665"/>
          </a:xfrm>
          <a:prstGeom prst="rect">
            <a:avLst/>
          </a:prstGeom>
          <a:noFill/>
        </p:spPr>
        <p:txBody>
          <a:bodyPr wrap="none" rtlCol="0">
            <a:spAutoFit/>
          </a:bodyPr>
          <a:lstStyle/>
          <a:p>
            <a:pPr algn="ctr"/>
            <a:r>
              <a:rPr lang="en-US" sz="2400" err="1">
                <a:latin typeface="Segoe UI" panose="020B0502040204020203" pitchFamily="34" charset="0"/>
                <a:cs typeface="Segoe UI" panose="020B0502040204020203" pitchFamily="34" charset="0"/>
              </a:rPr>
              <a:t>GamePad</a:t>
            </a:r>
            <a:r>
              <a:rPr lang="en-US" sz="2400">
                <a:latin typeface="Segoe UI" panose="020B0502040204020203" pitchFamily="34" charset="0"/>
                <a:cs typeface="Segoe UI" panose="020B0502040204020203" pitchFamily="34" charset="0"/>
              </a:rPr>
              <a:t> Support</a:t>
            </a: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0">
            <a:extLst>
              <a:ext uri="{FF2B5EF4-FFF2-40B4-BE49-F238E27FC236}">
                <a16:creationId xmlns:a16="http://schemas.microsoft.com/office/drawing/2014/main" id="{43E4D342-41B3-43BC-BF12-056161D21F57}"/>
              </a:ext>
            </a:extLst>
          </p:cNvPr>
          <p:cNvSpPr txBox="1">
            <a:spLocks/>
          </p:cNvSpPr>
          <p:nvPr/>
        </p:nvSpPr>
        <p:spPr>
          <a:xfrm>
            <a:off x="306958" y="363673"/>
            <a:ext cx="2390521" cy="473075"/>
          </a:xfrm>
          <a:prstGeom prst="rect">
            <a:avLst/>
          </a:prstGeom>
        </p:spPr>
        <p:txBody>
          <a:bodyPr>
            <a:normAutofit/>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Cloud Support</a:t>
            </a:r>
          </a:p>
        </p:txBody>
      </p:sp>
    </p:spTree>
    <p:extLst>
      <p:ext uri="{BB962C8B-B14F-4D97-AF65-F5344CB8AC3E}">
        <p14:creationId xmlns:p14="http://schemas.microsoft.com/office/powerpoint/2010/main" val="153586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717" y="272131"/>
            <a:ext cx="8844298" cy="6810840"/>
          </a:xfrm>
          <a:prstGeom prst="rect">
            <a:avLst/>
          </a:prstGeom>
        </p:spPr>
      </p:pic>
      <p:sp>
        <p:nvSpPr>
          <p:cNvPr id="11" name="TextBox 10">
            <a:extLst>
              <a:ext uri="{FF2B5EF4-FFF2-40B4-BE49-F238E27FC236}">
                <a16:creationId xmlns:a16="http://schemas.microsoft.com/office/drawing/2014/main" id="{6001B49F-99B9-4BEC-AFA8-6111962CFA6F}"/>
              </a:ext>
            </a:extLst>
          </p:cNvPr>
          <p:cNvSpPr txBox="1"/>
          <p:nvPr/>
        </p:nvSpPr>
        <p:spPr>
          <a:xfrm>
            <a:off x="2103374" y="3215886"/>
            <a:ext cx="2316660" cy="461665"/>
          </a:xfrm>
          <a:prstGeom prst="rect">
            <a:avLst/>
          </a:prstGeom>
          <a:noFill/>
        </p:spPr>
        <p:txBody>
          <a:bodyPr wrap="none" rtlCol="0">
            <a:spAutoFit/>
          </a:bodyPr>
          <a:lstStyle/>
          <a:p>
            <a:pPr algn="ctr"/>
            <a:r>
              <a:rPr lang="en-US" sz="2400" dirty="0">
                <a:latin typeface="Segoe UI" panose="020B0502040204020203" pitchFamily="34" charset="0"/>
                <a:cs typeface="Segoe UI" panose="020B0502040204020203" pitchFamily="34" charset="0"/>
              </a:rPr>
              <a:t>Latency Control</a:t>
            </a: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0">
            <a:extLst>
              <a:ext uri="{FF2B5EF4-FFF2-40B4-BE49-F238E27FC236}">
                <a16:creationId xmlns:a16="http://schemas.microsoft.com/office/drawing/2014/main" id="{AEBDC380-52D6-4527-926E-14CBADBD41EE}"/>
              </a:ext>
            </a:extLst>
          </p:cNvPr>
          <p:cNvSpPr txBox="1">
            <a:spLocks/>
          </p:cNvSpPr>
          <p:nvPr/>
        </p:nvSpPr>
        <p:spPr>
          <a:xfrm>
            <a:off x="306958" y="363673"/>
            <a:ext cx="2390521" cy="473075"/>
          </a:xfrm>
          <a:prstGeom prst="rect">
            <a:avLst/>
          </a:prstGeom>
        </p:spPr>
        <p:txBody>
          <a:bodyPr>
            <a:normAutofit/>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Cloud Support</a:t>
            </a:r>
          </a:p>
        </p:txBody>
      </p:sp>
      <p:pic>
        <p:nvPicPr>
          <p:cNvPr id="7" name="Picture 2" descr="primate climbing tree">
            <a:extLst>
              <a:ext uri="{FF2B5EF4-FFF2-40B4-BE49-F238E27FC236}">
                <a16:creationId xmlns:a16="http://schemas.microsoft.com/office/drawing/2014/main" id="{042DF7EC-1ADD-4041-BCB6-4358A74903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 b="15"/>
          <a:stretch/>
        </p:blipFill>
        <p:spPr bwMode="auto">
          <a:xfrm>
            <a:off x="7300355" y="1031982"/>
            <a:ext cx="3635022" cy="52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90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790" y="-113393"/>
            <a:ext cx="9386154" cy="7228114"/>
          </a:xfrm>
          <a:prstGeom prst="rect">
            <a:avLst/>
          </a:prstGeom>
        </p:spPr>
      </p:pic>
      <p:pic>
        <p:nvPicPr>
          <p:cNvPr id="15362" name="Picture 2" descr="selective focus photography of spiderweb">
            <a:extLst>
              <a:ext uri="{FF2B5EF4-FFF2-40B4-BE49-F238E27FC236}">
                <a16:creationId xmlns:a16="http://schemas.microsoft.com/office/drawing/2014/main" id="{F63BA9E9-8F4F-43F6-94BE-FD25840B47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50" r="30020"/>
          <a:stretch/>
        </p:blipFill>
        <p:spPr bwMode="auto">
          <a:xfrm>
            <a:off x="7032598" y="679452"/>
            <a:ext cx="3865555" cy="56504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BCCE14C-0270-40DA-98F4-8A3C5FEEF451}"/>
              </a:ext>
            </a:extLst>
          </p:cNvPr>
          <p:cNvSpPr txBox="1"/>
          <p:nvPr/>
        </p:nvSpPr>
        <p:spPr>
          <a:xfrm>
            <a:off x="1954924" y="3269831"/>
            <a:ext cx="3767098" cy="461665"/>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Let’s Go Change The Web</a:t>
            </a:r>
            <a:endParaRPr lang="en-US" sz="2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39044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717" y="272131"/>
            <a:ext cx="8844298" cy="6810840"/>
          </a:xfrm>
          <a:prstGeom prst="rect">
            <a:avLst/>
          </a:prstGeom>
        </p:spPr>
      </p:pic>
      <p:pic>
        <p:nvPicPr>
          <p:cNvPr id="8" name="Picture 7">
            <a:extLst>
              <a:ext uri="{FF2B5EF4-FFF2-40B4-BE49-F238E27FC236}">
                <a16:creationId xmlns:a16="http://schemas.microsoft.com/office/drawing/2014/main" id="{36F1A02B-4CB2-41B7-B608-F5819C826C98}"/>
              </a:ext>
            </a:extLst>
          </p:cNvPr>
          <p:cNvPicPr>
            <a:picLocks noChangeAspect="1"/>
          </p:cNvPicPr>
          <p:nvPr/>
        </p:nvPicPr>
        <p:blipFill rotWithShape="1">
          <a:blip r:embed="rId4">
            <a:extLst>
              <a:ext uri="{28A0092B-C50C-407E-A947-70E740481C1C}">
                <a14:useLocalDpi xmlns:a14="http://schemas.microsoft.com/office/drawing/2010/main" val="0"/>
              </a:ext>
            </a:extLst>
          </a:blip>
          <a:srcRect l="18017" r="36183"/>
          <a:stretch/>
        </p:blipFill>
        <p:spPr>
          <a:xfrm>
            <a:off x="7293328" y="1033463"/>
            <a:ext cx="3635022" cy="5291137"/>
          </a:xfrm>
          <a:prstGeom prst="rect">
            <a:avLst/>
          </a:prstGeom>
        </p:spPr>
      </p:pic>
      <p:sp>
        <p:nvSpPr>
          <p:cNvPr id="11" name="TextBox 10">
            <a:extLst>
              <a:ext uri="{FF2B5EF4-FFF2-40B4-BE49-F238E27FC236}">
                <a16:creationId xmlns:a16="http://schemas.microsoft.com/office/drawing/2014/main" id="{6001B49F-99B9-4BEC-AFA8-6111962CFA6F}"/>
              </a:ext>
            </a:extLst>
          </p:cNvPr>
          <p:cNvSpPr txBox="1"/>
          <p:nvPr/>
        </p:nvSpPr>
        <p:spPr>
          <a:xfrm>
            <a:off x="2261261" y="3446718"/>
            <a:ext cx="2000869" cy="461665"/>
          </a:xfrm>
          <a:prstGeom prst="rect">
            <a:avLst/>
          </a:prstGeom>
          <a:noFill/>
        </p:spPr>
        <p:txBody>
          <a:bodyPr wrap="none" rtlCol="0">
            <a:spAutoFit/>
          </a:bodyPr>
          <a:lstStyle/>
          <a:p>
            <a:pPr algn="ctr"/>
            <a:r>
              <a:rPr lang="en-US" sz="2400">
                <a:latin typeface="Segoe UI" panose="020B0502040204020203" pitchFamily="34" charset="0"/>
                <a:cs typeface="Segoe UI" panose="020B0502040204020203" pitchFamily="34" charset="0"/>
              </a:rPr>
              <a:t>I ❤️ the Web</a:t>
            </a:r>
          </a:p>
        </p:txBody>
      </p:sp>
    </p:spTree>
    <p:extLst>
      <p:ext uri="{BB962C8B-B14F-4D97-AF65-F5344CB8AC3E}">
        <p14:creationId xmlns:p14="http://schemas.microsoft.com/office/powerpoint/2010/main" val="164846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E21F56-7A32-45B8-979F-A0431D8B4C9D}"/>
              </a:ext>
            </a:extLst>
          </p:cNvPr>
          <p:cNvPicPr>
            <a:picLocks noChangeAspect="1"/>
          </p:cNvPicPr>
          <p:nvPr/>
        </p:nvPicPr>
        <p:blipFill rotWithShape="1">
          <a:blip r:embed="rId3"/>
          <a:srcRect l="33004" t="44826" r="35778" b="26356"/>
          <a:stretch/>
        </p:blipFill>
        <p:spPr>
          <a:xfrm>
            <a:off x="8324847" y="-1"/>
            <a:ext cx="4571999" cy="2286001"/>
          </a:xfrm>
          <a:prstGeom prst="rect">
            <a:avLst/>
          </a:prstGeom>
        </p:spPr>
      </p:pic>
      <p:pic>
        <p:nvPicPr>
          <p:cNvPr id="1040" name="Picture 16" descr="grow cube flash game">
            <a:extLst>
              <a:ext uri="{FF2B5EF4-FFF2-40B4-BE49-F238E27FC236}">
                <a16:creationId xmlns:a16="http://schemas.microsoft.com/office/drawing/2014/main" id="{E8A1A457-D1B2-49D1-9D6D-64A4B2EE8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1" y="4572000"/>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59940E4-B1E8-4D83-AB25-4E1352384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49" y="0"/>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 game">
            <a:extLst>
              <a:ext uri="{FF2B5EF4-FFF2-40B4-BE49-F238E27FC236}">
                <a16:creationId xmlns:a16="http://schemas.microsoft.com/office/drawing/2014/main" id="{13C13B55-3731-4280-82BA-F8BFEC5C8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2851" y="0"/>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oons flash game">
            <a:extLst>
              <a:ext uri="{FF2B5EF4-FFF2-40B4-BE49-F238E27FC236}">
                <a16:creationId xmlns:a16="http://schemas.microsoft.com/office/drawing/2014/main" id="{5CD03697-23FA-405A-9F3F-3F8D29B05E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149" y="2286000"/>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rimson room">
            <a:extLst>
              <a:ext uri="{FF2B5EF4-FFF2-40B4-BE49-F238E27FC236}">
                <a16:creationId xmlns:a16="http://schemas.microsoft.com/office/drawing/2014/main" id="{161DFF67-A20C-4C26-A4EE-98D7AA6BDD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2851" y="2286000"/>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zuma flash">
            <a:extLst>
              <a:ext uri="{FF2B5EF4-FFF2-40B4-BE49-F238E27FC236}">
                <a16:creationId xmlns:a16="http://schemas.microsoft.com/office/drawing/2014/main" id="{38D78E6D-9A2F-4A76-BA79-6A542739DF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4850" y="2286000"/>
            <a:ext cx="457199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ine rider">
            <a:extLst>
              <a:ext uri="{FF2B5EF4-FFF2-40B4-BE49-F238E27FC236}">
                <a16:creationId xmlns:a16="http://schemas.microsoft.com/office/drawing/2014/main" id="{1E94E9BE-1B40-49A3-986F-B80CE324A6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9149" y="4572000"/>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itten cannon">
            <a:extLst>
              <a:ext uri="{FF2B5EF4-FFF2-40B4-BE49-F238E27FC236}">
                <a16:creationId xmlns:a16="http://schemas.microsoft.com/office/drawing/2014/main" id="{05A241C6-480C-4BC0-A195-2E7F41FDA1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24848" y="4572000"/>
            <a:ext cx="46863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46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8E6FB3-3916-441C-B919-BCCCF7A68196}"/>
              </a:ext>
            </a:extLst>
          </p:cNvPr>
          <p:cNvPicPr>
            <a:picLocks noChangeAspect="1"/>
          </p:cNvPicPr>
          <p:nvPr/>
        </p:nvPicPr>
        <p:blipFill rotWithShape="1">
          <a:blip r:embed="rId3"/>
          <a:srcRect l="25001" t="29865" r="25833" b="24176"/>
          <a:stretch/>
        </p:blipFill>
        <p:spPr>
          <a:xfrm>
            <a:off x="-762014" y="4571998"/>
            <a:ext cx="4514849" cy="2286002"/>
          </a:xfrm>
          <a:prstGeom prst="rect">
            <a:avLst/>
          </a:prstGeom>
        </p:spPr>
      </p:pic>
      <p:pic>
        <p:nvPicPr>
          <p:cNvPr id="10" name="Picture 9">
            <a:extLst>
              <a:ext uri="{FF2B5EF4-FFF2-40B4-BE49-F238E27FC236}">
                <a16:creationId xmlns:a16="http://schemas.microsoft.com/office/drawing/2014/main" id="{79284F3E-4512-4E53-B365-2665F78E1BDA}"/>
              </a:ext>
            </a:extLst>
          </p:cNvPr>
          <p:cNvPicPr>
            <a:picLocks noChangeAspect="1"/>
          </p:cNvPicPr>
          <p:nvPr/>
        </p:nvPicPr>
        <p:blipFill rotWithShape="1">
          <a:blip r:embed="rId4"/>
          <a:srcRect t="10336" r="2439"/>
          <a:stretch/>
        </p:blipFill>
        <p:spPr>
          <a:xfrm>
            <a:off x="8324841" y="4563427"/>
            <a:ext cx="4571994" cy="2276029"/>
          </a:xfrm>
          <a:prstGeom prst="rect">
            <a:avLst/>
          </a:prstGeom>
        </p:spPr>
      </p:pic>
      <p:pic>
        <p:nvPicPr>
          <p:cNvPr id="8" name="Picture 7">
            <a:extLst>
              <a:ext uri="{FF2B5EF4-FFF2-40B4-BE49-F238E27FC236}">
                <a16:creationId xmlns:a16="http://schemas.microsoft.com/office/drawing/2014/main" id="{FF457A4E-3252-44C4-9F80-8B60581C03CB}"/>
              </a:ext>
            </a:extLst>
          </p:cNvPr>
          <p:cNvPicPr>
            <a:picLocks noChangeAspect="1"/>
          </p:cNvPicPr>
          <p:nvPr/>
        </p:nvPicPr>
        <p:blipFill rotWithShape="1">
          <a:blip r:embed="rId5"/>
          <a:srcRect l="5425" t="15788" r="5425" b="1920"/>
          <a:stretch/>
        </p:blipFill>
        <p:spPr>
          <a:xfrm>
            <a:off x="3752846" y="4571999"/>
            <a:ext cx="4571994" cy="2286000"/>
          </a:xfrm>
          <a:prstGeom prst="rect">
            <a:avLst/>
          </a:prstGeom>
        </p:spPr>
      </p:pic>
      <p:pic>
        <p:nvPicPr>
          <p:cNvPr id="7" name="Picture 6">
            <a:extLst>
              <a:ext uri="{FF2B5EF4-FFF2-40B4-BE49-F238E27FC236}">
                <a16:creationId xmlns:a16="http://schemas.microsoft.com/office/drawing/2014/main" id="{67DC9380-45CA-44C4-9892-C82AF1164930}"/>
              </a:ext>
            </a:extLst>
          </p:cNvPr>
          <p:cNvPicPr>
            <a:picLocks noChangeAspect="1"/>
          </p:cNvPicPr>
          <p:nvPr/>
        </p:nvPicPr>
        <p:blipFill rotWithShape="1">
          <a:blip r:embed="rId6"/>
          <a:srcRect t="11913" r="15489" b="10077"/>
          <a:stretch/>
        </p:blipFill>
        <p:spPr>
          <a:xfrm>
            <a:off x="8324849" y="2285999"/>
            <a:ext cx="4571995" cy="2286000"/>
          </a:xfrm>
          <a:prstGeom prst="rect">
            <a:avLst/>
          </a:prstGeom>
        </p:spPr>
      </p:pic>
      <p:pic>
        <p:nvPicPr>
          <p:cNvPr id="6" name="Picture 5">
            <a:extLst>
              <a:ext uri="{FF2B5EF4-FFF2-40B4-BE49-F238E27FC236}">
                <a16:creationId xmlns:a16="http://schemas.microsoft.com/office/drawing/2014/main" id="{86E5F1A6-D7D0-4F73-B673-1C67097632C7}"/>
              </a:ext>
            </a:extLst>
          </p:cNvPr>
          <p:cNvPicPr>
            <a:picLocks noChangeAspect="1"/>
          </p:cNvPicPr>
          <p:nvPr/>
        </p:nvPicPr>
        <p:blipFill rotWithShape="1">
          <a:blip r:embed="rId7"/>
          <a:srcRect t="11111" r="3704"/>
          <a:stretch/>
        </p:blipFill>
        <p:spPr>
          <a:xfrm>
            <a:off x="8324848" y="0"/>
            <a:ext cx="4571998" cy="2285999"/>
          </a:xfrm>
          <a:prstGeom prst="rect">
            <a:avLst/>
          </a:prstGeom>
        </p:spPr>
      </p:pic>
      <p:pic>
        <p:nvPicPr>
          <p:cNvPr id="4" name="Picture 3">
            <a:extLst>
              <a:ext uri="{FF2B5EF4-FFF2-40B4-BE49-F238E27FC236}">
                <a16:creationId xmlns:a16="http://schemas.microsoft.com/office/drawing/2014/main" id="{55FC08CF-6D80-47FA-ACF8-27389A5EAF07}"/>
              </a:ext>
            </a:extLst>
          </p:cNvPr>
          <p:cNvPicPr>
            <a:picLocks noChangeAspect="1"/>
          </p:cNvPicPr>
          <p:nvPr/>
        </p:nvPicPr>
        <p:blipFill rotWithShape="1">
          <a:blip r:embed="rId8"/>
          <a:srcRect l="4198" t="10447" b="1120"/>
          <a:stretch/>
        </p:blipFill>
        <p:spPr>
          <a:xfrm>
            <a:off x="3752849" y="-1"/>
            <a:ext cx="4571999" cy="2286001"/>
          </a:xfrm>
          <a:prstGeom prst="rect">
            <a:avLst/>
          </a:prstGeom>
        </p:spPr>
      </p:pic>
      <p:pic>
        <p:nvPicPr>
          <p:cNvPr id="3" name="Picture 2">
            <a:extLst>
              <a:ext uri="{FF2B5EF4-FFF2-40B4-BE49-F238E27FC236}">
                <a16:creationId xmlns:a16="http://schemas.microsoft.com/office/drawing/2014/main" id="{3DF9903C-97B1-4A8B-9BDF-B834977CDFB9}"/>
              </a:ext>
            </a:extLst>
          </p:cNvPr>
          <p:cNvPicPr>
            <a:picLocks noChangeAspect="1"/>
          </p:cNvPicPr>
          <p:nvPr/>
        </p:nvPicPr>
        <p:blipFill rotWithShape="1">
          <a:blip r:embed="rId9"/>
          <a:srcRect l="3911" t="10180"/>
          <a:stretch/>
        </p:blipFill>
        <p:spPr>
          <a:xfrm>
            <a:off x="-762000" y="-1"/>
            <a:ext cx="4514848" cy="2286001"/>
          </a:xfrm>
          <a:prstGeom prst="rect">
            <a:avLst/>
          </a:prstGeom>
        </p:spPr>
      </p:pic>
      <p:pic>
        <p:nvPicPr>
          <p:cNvPr id="2" name="Picture 1">
            <a:extLst>
              <a:ext uri="{FF2B5EF4-FFF2-40B4-BE49-F238E27FC236}">
                <a16:creationId xmlns:a16="http://schemas.microsoft.com/office/drawing/2014/main" id="{31F8BA07-F61D-4BE9-85B3-C8451FCEF504}"/>
              </a:ext>
            </a:extLst>
          </p:cNvPr>
          <p:cNvPicPr>
            <a:picLocks noChangeAspect="1"/>
          </p:cNvPicPr>
          <p:nvPr/>
        </p:nvPicPr>
        <p:blipFill rotWithShape="1">
          <a:blip r:embed="rId10"/>
          <a:srcRect l="9521" r="9521" b="4062"/>
          <a:stretch/>
        </p:blipFill>
        <p:spPr>
          <a:xfrm>
            <a:off x="-761997" y="2286000"/>
            <a:ext cx="4571998" cy="2339340"/>
          </a:xfrm>
          <a:prstGeom prst="rect">
            <a:avLst/>
          </a:prstGeom>
        </p:spPr>
      </p:pic>
      <p:pic>
        <p:nvPicPr>
          <p:cNvPr id="2050" name="x_Picture 9">
            <a:extLst>
              <a:ext uri="{FF2B5EF4-FFF2-40B4-BE49-F238E27FC236}">
                <a16:creationId xmlns:a16="http://schemas.microsoft.com/office/drawing/2014/main" id="{0EE9D624-90F5-4CC2-A517-E1D20F5061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759"/>
          <a:stretch/>
        </p:blipFill>
        <p:spPr bwMode="auto">
          <a:xfrm>
            <a:off x="3752852" y="2286000"/>
            <a:ext cx="457199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3E5C21E-E94B-4844-91E6-145FA63AE156}"/>
              </a:ext>
            </a:extLst>
          </p:cNvPr>
          <p:cNvSpPr/>
          <p:nvPr/>
        </p:nvSpPr>
        <p:spPr>
          <a:xfrm>
            <a:off x="7874794" y="-1"/>
            <a:ext cx="450054" cy="147639"/>
          </a:xfrm>
          <a:prstGeom prst="rect">
            <a:avLst/>
          </a:prstGeom>
          <a:solidFill>
            <a:srgbClr val="7DA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169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717" y="272131"/>
            <a:ext cx="8844298" cy="6810840"/>
          </a:xfrm>
          <a:prstGeom prst="rect">
            <a:avLst/>
          </a:prstGeom>
        </p:spPr>
      </p:pic>
      <p:pic>
        <p:nvPicPr>
          <p:cNvPr id="8" name="Picture 7">
            <a:extLst>
              <a:ext uri="{FF2B5EF4-FFF2-40B4-BE49-F238E27FC236}">
                <a16:creationId xmlns:a16="http://schemas.microsoft.com/office/drawing/2014/main" id="{36F1A02B-4CB2-41B7-B608-F5819C826C98}"/>
              </a:ext>
            </a:extLst>
          </p:cNvPr>
          <p:cNvPicPr>
            <a:picLocks noChangeAspect="1"/>
          </p:cNvPicPr>
          <p:nvPr/>
        </p:nvPicPr>
        <p:blipFill rotWithShape="1">
          <a:blip r:embed="rId4">
            <a:extLst>
              <a:ext uri="{28A0092B-C50C-407E-A947-70E740481C1C}">
                <a14:useLocalDpi xmlns:a14="http://schemas.microsoft.com/office/drawing/2010/main" val="0"/>
              </a:ext>
            </a:extLst>
          </a:blip>
          <a:srcRect l="18017" r="36183"/>
          <a:stretch/>
        </p:blipFill>
        <p:spPr>
          <a:xfrm>
            <a:off x="7293328" y="1033463"/>
            <a:ext cx="3635022" cy="5291137"/>
          </a:xfrm>
          <a:prstGeom prst="rect">
            <a:avLst/>
          </a:prstGeom>
        </p:spPr>
      </p:pic>
      <p:sp>
        <p:nvSpPr>
          <p:cNvPr id="11" name="TextBox 10">
            <a:extLst>
              <a:ext uri="{FF2B5EF4-FFF2-40B4-BE49-F238E27FC236}">
                <a16:creationId xmlns:a16="http://schemas.microsoft.com/office/drawing/2014/main" id="{6001B49F-99B9-4BEC-AFA8-6111962CFA6F}"/>
              </a:ext>
            </a:extLst>
          </p:cNvPr>
          <p:cNvSpPr txBox="1"/>
          <p:nvPr/>
        </p:nvSpPr>
        <p:spPr>
          <a:xfrm>
            <a:off x="2261261" y="3446718"/>
            <a:ext cx="2000869" cy="461665"/>
          </a:xfrm>
          <a:prstGeom prst="rect">
            <a:avLst/>
          </a:prstGeom>
          <a:noFill/>
        </p:spPr>
        <p:txBody>
          <a:bodyPr wrap="none" rtlCol="0">
            <a:spAutoFit/>
          </a:bodyPr>
          <a:lstStyle/>
          <a:p>
            <a:pPr algn="ctr"/>
            <a:r>
              <a:rPr lang="en-US" sz="2400">
                <a:latin typeface="Segoe UI" panose="020B0502040204020203" pitchFamily="34" charset="0"/>
                <a:cs typeface="Segoe UI" panose="020B0502040204020203" pitchFamily="34" charset="0"/>
              </a:rPr>
              <a:t>I ❤️ the Web</a:t>
            </a:r>
          </a:p>
        </p:txBody>
      </p:sp>
    </p:spTree>
    <p:extLst>
      <p:ext uri="{BB962C8B-B14F-4D97-AF65-F5344CB8AC3E}">
        <p14:creationId xmlns:p14="http://schemas.microsoft.com/office/powerpoint/2010/main" val="31631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092" y="272131"/>
            <a:ext cx="8844298" cy="6810840"/>
          </a:xfrm>
          <a:prstGeom prst="rect">
            <a:avLst/>
          </a:prstGeom>
        </p:spPr>
      </p:pic>
      <p:pic>
        <p:nvPicPr>
          <p:cNvPr id="3074" name="Picture 2" descr="wildlife photography of white bird">
            <a:extLst>
              <a:ext uri="{FF2B5EF4-FFF2-40B4-BE49-F238E27FC236}">
                <a16:creationId xmlns:a16="http://schemas.microsoft.com/office/drawing/2014/main" id="{D6083C86-AB06-4766-BA13-D08F4FDC4D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5" r="12041"/>
          <a:stretch/>
        </p:blipFill>
        <p:spPr bwMode="auto">
          <a:xfrm>
            <a:off x="4197703" y="1033463"/>
            <a:ext cx="3635022" cy="52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5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17" y="1567745"/>
            <a:ext cx="5723908" cy="4407882"/>
          </a:xfrm>
          <a:prstGeom prst="rect">
            <a:avLst/>
          </a:prstGeom>
        </p:spPr>
      </p:pic>
      <p:pic>
        <p:nvPicPr>
          <p:cNvPr id="4102" name="Picture 6" descr="man holding black box with blue smoke walking on grass field during daytime">
            <a:extLst>
              <a:ext uri="{FF2B5EF4-FFF2-40B4-BE49-F238E27FC236}">
                <a16:creationId xmlns:a16="http://schemas.microsoft.com/office/drawing/2014/main" id="{C0AEAAE4-6113-418D-935B-3890EF7C58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80" r="10565"/>
          <a:stretch/>
        </p:blipFill>
        <p:spPr bwMode="auto">
          <a:xfrm>
            <a:off x="1411952" y="2051239"/>
            <a:ext cx="2337194" cy="34217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3FF3F97-737A-46CB-A4F4-5615B22AD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977" y="1544646"/>
            <a:ext cx="5723908" cy="4407882"/>
          </a:xfrm>
          <a:prstGeom prst="rect">
            <a:avLst/>
          </a:prstGeom>
        </p:spPr>
      </p:pic>
      <p:pic>
        <p:nvPicPr>
          <p:cNvPr id="4100" name="Picture 4" descr="boy standing on ladder reaching for the clouds">
            <a:extLst>
              <a:ext uri="{FF2B5EF4-FFF2-40B4-BE49-F238E27FC236}">
                <a16:creationId xmlns:a16="http://schemas.microsoft.com/office/drawing/2014/main" id="{13F533D8-BE86-49A7-8F98-3130737879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22" r="41838"/>
          <a:stretch/>
        </p:blipFill>
        <p:spPr bwMode="auto">
          <a:xfrm>
            <a:off x="8367399" y="2029410"/>
            <a:ext cx="2361868" cy="3421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3F2717-B999-44D5-88E7-F9FC43CDB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058" y="1567745"/>
            <a:ext cx="5723908" cy="4407882"/>
          </a:xfrm>
          <a:prstGeom prst="rect">
            <a:avLst/>
          </a:prstGeom>
        </p:spPr>
      </p:pic>
      <p:pic>
        <p:nvPicPr>
          <p:cNvPr id="4098" name="Picture 2" descr="man standing on dock steel wool photography">
            <a:extLst>
              <a:ext uri="{FF2B5EF4-FFF2-40B4-BE49-F238E27FC236}">
                <a16:creationId xmlns:a16="http://schemas.microsoft.com/office/drawing/2014/main" id="{5C614592-C9B2-4BC2-8397-1F6FF121D1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385" r="28261"/>
          <a:stretch/>
        </p:blipFill>
        <p:spPr bwMode="auto">
          <a:xfrm>
            <a:off x="4913524" y="2051239"/>
            <a:ext cx="2337194" cy="34217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CD80D4E-B34A-47AC-A98A-9254652410C3}"/>
              </a:ext>
            </a:extLst>
          </p:cNvPr>
          <p:cNvSpPr txBox="1"/>
          <p:nvPr/>
        </p:nvSpPr>
        <p:spPr>
          <a:xfrm>
            <a:off x="306950" y="1313814"/>
            <a:ext cx="6493823" cy="461665"/>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Some of The Topics We’ll Cover:</a:t>
            </a:r>
          </a:p>
        </p:txBody>
      </p:sp>
      <p:sp>
        <p:nvSpPr>
          <p:cNvPr id="9" name="TextBox 8">
            <a:extLst>
              <a:ext uri="{FF2B5EF4-FFF2-40B4-BE49-F238E27FC236}">
                <a16:creationId xmlns:a16="http://schemas.microsoft.com/office/drawing/2014/main" id="{42FF7611-4A4D-4B21-8DC2-134AA5160F5B}"/>
              </a:ext>
            </a:extLst>
          </p:cNvPr>
          <p:cNvSpPr txBox="1"/>
          <p:nvPr/>
        </p:nvSpPr>
        <p:spPr>
          <a:xfrm>
            <a:off x="1346753" y="5751588"/>
            <a:ext cx="2454965" cy="400110"/>
          </a:xfrm>
          <a:prstGeom prst="rect">
            <a:avLst/>
          </a:prstGeom>
          <a:noFill/>
        </p:spPr>
        <p:txBody>
          <a:bodyPr wrap="square" rtlCol="0">
            <a:spAutoFit/>
          </a:bodyPr>
          <a:lstStyle/>
          <a:p>
            <a:pPr algn="ctr"/>
            <a:r>
              <a:rPr lang="en-US" sz="2000">
                <a:latin typeface="Segoe UI Light" panose="020B0502040204020203" pitchFamily="34" charset="0"/>
                <a:cs typeface="Segoe UI Light" panose="020B0502040204020203" pitchFamily="34" charset="0"/>
              </a:rPr>
              <a:t>Asset Management</a:t>
            </a:r>
          </a:p>
        </p:txBody>
      </p:sp>
      <p:sp>
        <p:nvSpPr>
          <p:cNvPr id="20" name="TextBox 19">
            <a:extLst>
              <a:ext uri="{FF2B5EF4-FFF2-40B4-BE49-F238E27FC236}">
                <a16:creationId xmlns:a16="http://schemas.microsoft.com/office/drawing/2014/main" id="{8CDC4C05-BBAF-4782-8E76-CB68231B12AD}"/>
              </a:ext>
            </a:extLst>
          </p:cNvPr>
          <p:cNvSpPr txBox="1"/>
          <p:nvPr/>
        </p:nvSpPr>
        <p:spPr>
          <a:xfrm>
            <a:off x="4860236" y="5757325"/>
            <a:ext cx="2445158" cy="400110"/>
          </a:xfrm>
          <a:prstGeom prst="rect">
            <a:avLst/>
          </a:prstGeom>
          <a:noFill/>
        </p:spPr>
        <p:txBody>
          <a:bodyPr wrap="square" rtlCol="0">
            <a:spAutoFit/>
          </a:bodyPr>
          <a:lstStyle/>
          <a:p>
            <a:pPr algn="ctr"/>
            <a:r>
              <a:rPr lang="en-US" sz="2000">
                <a:latin typeface="Segoe UI Light" panose="020B0502040204020203" pitchFamily="34" charset="0"/>
                <a:cs typeface="Segoe UI Light" panose="020B0502040204020203" pitchFamily="34" charset="0"/>
              </a:rPr>
              <a:t>Performance</a:t>
            </a:r>
          </a:p>
        </p:txBody>
      </p:sp>
      <p:sp>
        <p:nvSpPr>
          <p:cNvPr id="21" name="TextBox 20">
            <a:extLst>
              <a:ext uri="{FF2B5EF4-FFF2-40B4-BE49-F238E27FC236}">
                <a16:creationId xmlns:a16="http://schemas.microsoft.com/office/drawing/2014/main" id="{F135AB88-E722-4E9D-9F16-097F7DB45196}"/>
              </a:ext>
            </a:extLst>
          </p:cNvPr>
          <p:cNvSpPr txBox="1"/>
          <p:nvPr/>
        </p:nvSpPr>
        <p:spPr>
          <a:xfrm>
            <a:off x="8324022" y="5751587"/>
            <a:ext cx="2445158" cy="400110"/>
          </a:xfrm>
          <a:prstGeom prst="rect">
            <a:avLst/>
          </a:prstGeom>
          <a:noFill/>
        </p:spPr>
        <p:txBody>
          <a:bodyPr wrap="square" rtlCol="0">
            <a:spAutoFit/>
          </a:bodyPr>
          <a:lstStyle/>
          <a:p>
            <a:pPr algn="ctr"/>
            <a:r>
              <a:rPr lang="en-US" sz="2000">
                <a:latin typeface="Segoe UI Light" panose="020B0502040204020203" pitchFamily="34" charset="0"/>
                <a:cs typeface="Segoe UI Light" panose="020B0502040204020203" pitchFamily="34" charset="0"/>
              </a:rPr>
              <a:t>Cloud Support</a:t>
            </a:r>
          </a:p>
        </p:txBody>
      </p:sp>
    </p:spTree>
    <p:extLst>
      <p:ext uri="{BB962C8B-B14F-4D97-AF65-F5344CB8AC3E}">
        <p14:creationId xmlns:p14="http://schemas.microsoft.com/office/powerpoint/2010/main" val="3748161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717" y="272131"/>
            <a:ext cx="8844298" cy="6810840"/>
          </a:xfrm>
          <a:prstGeom prst="rect">
            <a:avLst/>
          </a:prstGeom>
        </p:spPr>
      </p:pic>
      <p:pic>
        <p:nvPicPr>
          <p:cNvPr id="8194" name="Picture 2" descr="man riding horse">
            <a:extLst>
              <a:ext uri="{FF2B5EF4-FFF2-40B4-BE49-F238E27FC236}">
                <a16:creationId xmlns:a16="http://schemas.microsoft.com/office/drawing/2014/main" id="{E140C940-C6C8-4AE8-A4BF-24806A2481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97" r="7228"/>
          <a:stretch/>
        </p:blipFill>
        <p:spPr bwMode="auto">
          <a:xfrm>
            <a:off x="7293325" y="1033463"/>
            <a:ext cx="3635024" cy="5291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01B49F-99B9-4BEC-AFA8-6111962CFA6F}"/>
              </a:ext>
            </a:extLst>
          </p:cNvPr>
          <p:cNvSpPr txBox="1"/>
          <p:nvPr/>
        </p:nvSpPr>
        <p:spPr>
          <a:xfrm>
            <a:off x="2297330" y="3446718"/>
            <a:ext cx="1928734" cy="461665"/>
          </a:xfrm>
          <a:prstGeom prst="rect">
            <a:avLst/>
          </a:prstGeom>
          <a:noFill/>
        </p:spPr>
        <p:txBody>
          <a:bodyPr wrap="none" rtlCol="0">
            <a:spAutoFit/>
          </a:bodyPr>
          <a:lstStyle/>
          <a:p>
            <a:pPr algn="ctr"/>
            <a:r>
              <a:rPr lang="en-US" sz="2400">
                <a:latin typeface="Segoe UI" panose="020B0502040204020203" pitchFamily="34" charset="0"/>
                <a:cs typeface="Segoe UI" panose="020B0502040204020203" pitchFamily="34" charset="0"/>
              </a:rPr>
              <a:t>IP Protection</a:t>
            </a:r>
          </a:p>
        </p:txBody>
      </p:sp>
      <p:sp>
        <p:nvSpPr>
          <p:cNvPr id="7" name="Title 10">
            <a:extLst>
              <a:ext uri="{FF2B5EF4-FFF2-40B4-BE49-F238E27FC236}">
                <a16:creationId xmlns:a16="http://schemas.microsoft.com/office/drawing/2014/main" id="{EB57041E-D0B9-4677-B256-0C25E2576003}"/>
              </a:ext>
            </a:extLst>
          </p:cNvPr>
          <p:cNvSpPr txBox="1">
            <a:spLocks/>
          </p:cNvSpPr>
          <p:nvPr/>
        </p:nvSpPr>
        <p:spPr>
          <a:xfrm>
            <a:off x="306958" y="363673"/>
            <a:ext cx="2390521" cy="473075"/>
          </a:xfrm>
          <a:prstGeom prst="rect">
            <a:avLst/>
          </a:prstGeom>
        </p:spPr>
        <p:txBody>
          <a:bodyPr>
            <a:normAutofit fontScale="92500"/>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Asset Management</a:t>
            </a: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46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C9B913-436D-4369-9F0A-D89E83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508" y="272131"/>
            <a:ext cx="8844298" cy="6810840"/>
          </a:xfrm>
          <a:prstGeom prst="rect">
            <a:avLst/>
          </a:prstGeom>
        </p:spPr>
      </p:pic>
      <p:pic>
        <p:nvPicPr>
          <p:cNvPr id="9222" name="Picture 6" descr="stack rock on seashore">
            <a:extLst>
              <a:ext uri="{FF2B5EF4-FFF2-40B4-BE49-F238E27FC236}">
                <a16:creationId xmlns:a16="http://schemas.microsoft.com/office/drawing/2014/main" id="{EA6EB1BD-7053-4D49-A85D-6EED7928C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576" r="11524"/>
          <a:stretch/>
        </p:blipFill>
        <p:spPr bwMode="auto">
          <a:xfrm>
            <a:off x="1302103" y="1042307"/>
            <a:ext cx="3635022" cy="52822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01B49F-99B9-4BEC-AFA8-6111962CFA6F}"/>
              </a:ext>
            </a:extLst>
          </p:cNvPr>
          <p:cNvSpPr txBox="1"/>
          <p:nvPr/>
        </p:nvSpPr>
        <p:spPr>
          <a:xfrm>
            <a:off x="8049648" y="3198167"/>
            <a:ext cx="1269899" cy="461665"/>
          </a:xfrm>
          <a:prstGeom prst="rect">
            <a:avLst/>
          </a:prstGeom>
          <a:noFill/>
        </p:spPr>
        <p:txBody>
          <a:bodyPr wrap="none" rtlCol="0">
            <a:spAutoFit/>
          </a:bodyPr>
          <a:lstStyle/>
          <a:p>
            <a:pPr algn="ctr"/>
            <a:r>
              <a:rPr lang="en-US" sz="2400" dirty="0">
                <a:latin typeface="Segoe UI" panose="020B0502040204020203" pitchFamily="34" charset="0"/>
                <a:cs typeface="Segoe UI" panose="020B0502040204020203" pitchFamily="34" charset="0"/>
              </a:rPr>
              <a:t>File Size</a:t>
            </a:r>
          </a:p>
        </p:txBody>
      </p:sp>
      <p:sp>
        <p:nvSpPr>
          <p:cNvPr id="9" name="Rectangle 8">
            <a:extLst>
              <a:ext uri="{FF2B5EF4-FFF2-40B4-BE49-F238E27FC236}">
                <a16:creationId xmlns:a16="http://schemas.microsoft.com/office/drawing/2014/main" id="{01E98679-9999-455D-8455-C1C11949A646}"/>
              </a:ext>
            </a:extLst>
          </p:cNvPr>
          <p:cNvSpPr/>
          <p:nvPr/>
        </p:nvSpPr>
        <p:spPr>
          <a:xfrm>
            <a:off x="263080" y="288682"/>
            <a:ext cx="45719" cy="470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0">
            <a:extLst>
              <a:ext uri="{FF2B5EF4-FFF2-40B4-BE49-F238E27FC236}">
                <a16:creationId xmlns:a16="http://schemas.microsoft.com/office/drawing/2014/main" id="{43E4D342-41B3-43BC-BF12-056161D21F57}"/>
              </a:ext>
            </a:extLst>
          </p:cNvPr>
          <p:cNvSpPr txBox="1">
            <a:spLocks/>
          </p:cNvSpPr>
          <p:nvPr/>
        </p:nvSpPr>
        <p:spPr>
          <a:xfrm>
            <a:off x="306958" y="363673"/>
            <a:ext cx="2390521" cy="473075"/>
          </a:xfrm>
          <a:prstGeom prst="rect">
            <a:avLst/>
          </a:prstGeom>
        </p:spPr>
        <p:txBody>
          <a:bodyPr>
            <a:normAutofit fontScale="92500"/>
          </a:bodyPr>
          <a:lstStyle>
            <a:lvl1pPr algn="r" defTabSz="914400" rtl="0" eaLnBrk="1" latinLnBrk="0" hangingPunct="1">
              <a:lnSpc>
                <a:spcPct val="90000"/>
              </a:lnSpc>
              <a:spcBef>
                <a:spcPct val="0"/>
              </a:spcBef>
              <a:buNone/>
              <a:defRPr sz="1600" kern="1200" baseline="0">
                <a:solidFill>
                  <a:srgbClr val="20212A"/>
                </a:solidFill>
                <a:latin typeface="Haas Grot Disp 65 Medium" charset="0"/>
                <a:ea typeface="+mj-ea"/>
                <a:cs typeface="+mj-cs"/>
              </a:defRPr>
            </a:lvl1pPr>
          </a:lstStyle>
          <a:p>
            <a:pPr algn="l"/>
            <a:r>
              <a:rPr lang="en-US" spc="300">
                <a:solidFill>
                  <a:schemeClr val="tx1"/>
                </a:solidFill>
                <a:latin typeface="Segoe UI Light" panose="020B0502040204020203" pitchFamily="34" charset="0"/>
                <a:cs typeface="Segoe UI Light" panose="020B0502040204020203" pitchFamily="34" charset="0"/>
              </a:rPr>
              <a:t>Asset Management</a:t>
            </a:r>
          </a:p>
        </p:txBody>
      </p:sp>
    </p:spTree>
    <p:extLst>
      <p:ext uri="{BB962C8B-B14F-4D97-AF65-F5344CB8AC3E}">
        <p14:creationId xmlns:p14="http://schemas.microsoft.com/office/powerpoint/2010/main" val="17239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462</Words>
  <Application>Microsoft Office PowerPoint</Application>
  <PresentationFormat>Widescreen</PresentationFormat>
  <Paragraphs>59</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Segoe UI</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Carter</dc:creator>
  <cp:lastModifiedBy>David Catuhe</cp:lastModifiedBy>
  <cp:revision>3</cp:revision>
  <dcterms:created xsi:type="dcterms:W3CDTF">2018-03-12T18:04:48Z</dcterms:created>
  <dcterms:modified xsi:type="dcterms:W3CDTF">2019-06-26T18:01:16Z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jaca@microsoft.com</vt:lpwstr>
  </property>
  <property fmtid="{D5CDD505-2E9C-101B-9397-08002B2CF9AE}" pid="5" name="MSIP_Label_f42aa342-8706-4288-bd11-ebb85995028c_SetDate">
    <vt:lpwstr>2018-03-12T18:30:32.0345517Z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