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497" r:id="rId3"/>
    <p:sldId id="449" r:id="rId4"/>
    <p:sldId id="533" r:id="rId5"/>
    <p:sldId id="535" r:id="rId6"/>
    <p:sldId id="534" r:id="rId7"/>
    <p:sldId id="529" r:id="rId8"/>
    <p:sldId id="536" r:id="rId9"/>
    <p:sldId id="537" r:id="rId10"/>
    <p:sldId id="526" r:id="rId11"/>
    <p:sldId id="527" r:id="rId12"/>
    <p:sldId id="530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in Gerl" initials="A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389" autoAdjust="0"/>
    <p:restoredTop sz="92780" autoAdjust="0"/>
  </p:normalViewPr>
  <p:slideViewPr>
    <p:cSldViewPr>
      <p:cViewPr varScale="1">
        <p:scale>
          <a:sx n="82" d="100"/>
          <a:sy n="82" d="100"/>
        </p:scale>
        <p:origin x="91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F978C-1E99-44A6-AE2A-C91D224BF880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B52E4-843C-4AF9-BB39-F2D1C2B206F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6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6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6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76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76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96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93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70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76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59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52E4-843C-4AF9-BB39-F2D1C2B206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5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109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900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74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14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70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418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4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40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42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98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17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CA49-DC2D-49DE-94FC-45CF5B44F1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90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70180" y="2564904"/>
            <a:ext cx="8424936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10" name="Titel 9"/>
          <p:cNvSpPr>
            <a:spLocks noGrp="1"/>
          </p:cNvSpPr>
          <p:nvPr>
            <p:ph type="ctrTitle"/>
          </p:nvPr>
        </p:nvSpPr>
        <p:spPr>
          <a:xfrm>
            <a:off x="499694" y="2780928"/>
            <a:ext cx="8146504" cy="12961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Privacy Language</a:t>
            </a:r>
            <a:br>
              <a:rPr lang="en-US" sz="3600" b="1" dirty="0" smtClean="0"/>
            </a:br>
            <a:r>
              <a:rPr lang="en-US" sz="3600" b="1" dirty="0" smtClean="0"/>
              <a:t>Requirements</a:t>
            </a:r>
            <a:endParaRPr lang="de-DE" sz="36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pic>
        <p:nvPicPr>
          <p:cNvPr id="2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pic>
        <p:nvPicPr>
          <p:cNvPr id="2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3200" noProof="0" dirty="0" smtClean="0"/>
              <a:t>State-</a:t>
            </a:r>
            <a:r>
              <a:rPr lang="de-DE" sz="3200" noProof="0" dirty="0" err="1" smtClean="0"/>
              <a:t>of</a:t>
            </a:r>
            <a:r>
              <a:rPr lang="de-DE" sz="3200" dirty="0" smtClean="0"/>
              <a:t>-</a:t>
            </a:r>
            <a:r>
              <a:rPr lang="de-DE" sz="3200" dirty="0" err="1" smtClean="0"/>
              <a:t>the</a:t>
            </a:r>
            <a:r>
              <a:rPr lang="de-DE" sz="3200" dirty="0" smtClean="0"/>
              <a:t>-Art Analysis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976"/>
            <a:ext cx="565468" cy="56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67" y="1305937"/>
            <a:ext cx="8354371" cy="483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3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rmin\Box Sync\Root\!1 Uni Passau\Promotion\Papers\!1 LPL\pics\LPLschem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" b="3655"/>
          <a:stretch/>
        </p:blipFill>
        <p:spPr bwMode="auto">
          <a:xfrm>
            <a:off x="4148126" y="1196752"/>
            <a:ext cx="3931939" cy="117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rmin\Box Sync\Root\!1 Uni Passau\Promotion\!1 Papers\!5 GDPR Legal Analysis LPL\pics\LayeredPrivacyLanguage(V0-4)-legal extens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41" y="3748371"/>
            <a:ext cx="5172507" cy="277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 rot="10800000">
            <a:off x="0" y="980727"/>
            <a:ext cx="9144000" cy="72008"/>
          </a:xfrm>
          <a:prstGeom prst="rect">
            <a:avLst/>
          </a:prstGeom>
          <a:gradFill flip="none" rotWithShape="1">
            <a:gsLst>
              <a:gs pos="100000">
                <a:schemeClr val="accent6"/>
              </a:gs>
              <a:gs pos="57000">
                <a:schemeClr val="accent6"/>
              </a:gs>
              <a:gs pos="0">
                <a:schemeClr val="bg1">
                  <a:lumMod val="8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20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LPL Evolution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976"/>
            <a:ext cx="565468" cy="56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567289" y="1332260"/>
            <a:ext cx="26763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Layered</a:t>
            </a:r>
            <a:r>
              <a:rPr lang="de-DE" b="1" dirty="0" smtClean="0"/>
              <a:t> Privacy Language:</a:t>
            </a:r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 smtClean="0"/>
          </a:p>
          <a:p>
            <a:r>
              <a:rPr lang="en-US" b="1" dirty="0" smtClean="0"/>
              <a:t>LPL UI Extension: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LPL Art. 12-14 Extension:</a:t>
            </a:r>
          </a:p>
        </p:txBody>
      </p:sp>
      <p:pic>
        <p:nvPicPr>
          <p:cNvPr id="18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rmin\Box Sync\Root\!1 Uni Passau\Promotion\!1 Papers\!4 LPL UI Paper\pics\LayeredPrivacyLanguage(V0-3)-simple_entity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788" y="2204864"/>
            <a:ext cx="4641636" cy="162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5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pic>
        <p:nvPicPr>
          <p:cNvPr id="2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hape 213"/>
          <p:cNvSpPr txBox="1">
            <a:spLocks noGrp="1"/>
          </p:cNvSpPr>
          <p:nvPr>
            <p:ph type="ctrTitle" idx="4294967295"/>
          </p:nvPr>
        </p:nvSpPr>
        <p:spPr>
          <a:xfrm>
            <a:off x="251520" y="3501008"/>
            <a:ext cx="8862060" cy="115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dirty="0">
                <a:solidFill>
                  <a:srgbClr val="FF9800"/>
                </a:solidFill>
              </a:rPr>
              <a:t>HELLO</a:t>
            </a:r>
            <a:r>
              <a:rPr lang="en" sz="6000" dirty="0" smtClean="0">
                <a:solidFill>
                  <a:srgbClr val="FF9800"/>
                </a:solidFill>
              </a:rPr>
              <a:t>! BONJOUR! SERVUS!</a:t>
            </a:r>
            <a:endParaRPr lang="en" sz="6000" dirty="0">
              <a:solidFill>
                <a:srgbClr val="FF9800"/>
              </a:solidFill>
            </a:endParaRPr>
          </a:p>
        </p:txBody>
      </p:sp>
      <p:pic>
        <p:nvPicPr>
          <p:cNvPr id="17" name="Shape 215"/>
          <p:cNvPicPr preferRelativeResize="0"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883" t="-4933" r="-10376" b="-1376"/>
          <a:stretch/>
        </p:blipFill>
        <p:spPr>
          <a:xfrm>
            <a:off x="3489695" y="1412776"/>
            <a:ext cx="2049350" cy="2334300"/>
          </a:xfrm>
          <a:prstGeom prst="diamond">
            <a:avLst/>
          </a:prstGeom>
          <a:solidFill>
            <a:srgbClr val="C6C6C4"/>
          </a:solidFill>
          <a:ln w="38100" cap="flat" cmpd="sng">
            <a:solidFill>
              <a:srgbClr val="3F5378"/>
            </a:solidFill>
            <a:prstDash val="solid"/>
            <a:miter lim="8000"/>
            <a:headEnd type="none" w="med" len="med"/>
            <a:tailEnd type="none" w="med" len="med"/>
          </a:ln>
          <a:effectLst>
            <a:reflection stA="45000" endPos="0" dist="50800" dir="5400000" sy="-100000" algn="bl" rotWithShape="0"/>
          </a:effectLst>
        </p:spPr>
      </p:pic>
      <p:sp>
        <p:nvSpPr>
          <p:cNvPr id="5" name="Textfeld 4"/>
          <p:cNvSpPr txBox="1"/>
          <p:nvPr/>
        </p:nvSpPr>
        <p:spPr>
          <a:xfrm>
            <a:off x="571169" y="466591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</a:t>
            </a:r>
            <a:r>
              <a:rPr lang="en-US" dirty="0" err="1" smtClean="0"/>
              <a:t>Cotutelle</a:t>
            </a:r>
            <a:r>
              <a:rPr lang="en-US" dirty="0" smtClean="0"/>
              <a:t> PhD Student</a:t>
            </a:r>
          </a:p>
          <a:p>
            <a:pPr algn="ctr"/>
            <a:r>
              <a:rPr lang="en-US" dirty="0" smtClean="0"/>
              <a:t>Mail: Armin.Gerl@uni-passau.de</a:t>
            </a:r>
          </a:p>
          <a:p>
            <a:pPr algn="ctr"/>
            <a:r>
              <a:rPr lang="en-US" dirty="0" smtClean="0"/>
              <a:t>Thesis: </a:t>
            </a:r>
            <a:r>
              <a:rPr lang="en-US" b="1" dirty="0" smtClean="0"/>
              <a:t>Modelling </a:t>
            </a:r>
            <a:r>
              <a:rPr lang="en-US" b="1" dirty="0"/>
              <a:t>of a Privacy Language and Efficient Query-based </a:t>
            </a:r>
            <a:r>
              <a:rPr lang="en-US" b="1" dirty="0" smtClean="0"/>
              <a:t>Anonymization</a:t>
            </a:r>
          </a:p>
        </p:txBody>
      </p:sp>
      <p:pic>
        <p:nvPicPr>
          <p:cNvPr id="22" name="Picture 3" descr="C:\Users\Patrick\Desktop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44" y="1340768"/>
            <a:ext cx="2552328" cy="67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rmin\Box Sync\Root\!1 Uni Passau\Promotion\!2 Poster\!3 LPL-Privacy Icon Overview UI\Bilder\INSA Ly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561" y="1340768"/>
            <a:ext cx="1594824" cy="81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rmin\Box Sync\Root\!1 Uni Passau\Promotion\!2 Poster\!3 LPL-Privacy Icon Overview UI\Bilder\INSA Lyon LIRI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354" y="2157410"/>
            <a:ext cx="172402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7" y="2245459"/>
            <a:ext cx="2489600" cy="611695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2411760" y="5590063"/>
            <a:ext cx="4845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Supervisors: Prof. Harald Kosch, Prof. Lionel </a:t>
            </a:r>
            <a:r>
              <a:rPr lang="de-DE" sz="1600" dirty="0" err="1" smtClean="0"/>
              <a:t>Brunie</a:t>
            </a:r>
            <a:endParaRPr lang="de-DE" sz="1600" dirty="0" smtClean="0"/>
          </a:p>
          <a:p>
            <a:r>
              <a:rPr lang="de-DE" sz="1600" dirty="0" smtClean="0"/>
              <a:t>Co-Supervisor: Dr. Nadia </a:t>
            </a:r>
            <a:r>
              <a:rPr lang="de-DE" sz="1600" dirty="0" err="1" smtClean="0"/>
              <a:t>Bennani</a:t>
            </a:r>
            <a:endParaRPr lang="de-DE" sz="1600" dirty="0"/>
          </a:p>
        </p:txBody>
      </p:sp>
      <p:sp>
        <p:nvSpPr>
          <p:cNvPr id="18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13193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pic>
        <p:nvPicPr>
          <p:cNvPr id="2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474088" y="1600303"/>
            <a:ext cx="821271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1000"/>
              </a:spcAft>
              <a:buClr>
                <a:srgbClr val="C7D3E6"/>
              </a:buClr>
              <a:buSzPct val="100000"/>
            </a:pPr>
            <a:r>
              <a:rPr lang="de-DE" sz="1800" b="1" u="sng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Layered</a:t>
            </a:r>
            <a:r>
              <a:rPr lang="de-DE" sz="1800" b="1" u="sng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Privacy Language (LPL)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Policy-Structure</a:t>
            </a:r>
            <a:endParaRPr lang="de-DE" dirty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olicy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-&gt; </a:t>
            </a:r>
            <a:r>
              <a:rPr lang="de-DE" dirty="0" err="1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urposes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-&gt; Data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Separation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between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Data-Source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and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Data-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Recipient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Free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Specification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Content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for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Elements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P3P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had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limited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set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values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for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e.g.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purposes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Human-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Readability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and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Machine-Readability</a:t>
            </a:r>
            <a:endParaRPr lang="de-DE" sz="1800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Transfer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Data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is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considered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Sticky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Layers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Policies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(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can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be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discussed</a:t>
            </a: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)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en-US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Implementation agnostic formalization (XML, JSON, Semantic?, …)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en-US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en-US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Personalization of Privacy Policy</a:t>
            </a:r>
            <a:endParaRPr lang="en-US" sz="1800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endParaRPr lang="de-DE" dirty="0"/>
          </a:p>
        </p:txBody>
      </p:sp>
      <p:sp>
        <p:nvSpPr>
          <p:cNvPr id="38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3200" noProof="0" dirty="0" err="1" smtClean="0"/>
              <a:t>Lessons</a:t>
            </a:r>
            <a:r>
              <a:rPr lang="de-DE" sz="3200" noProof="0" dirty="0" smtClean="0"/>
              <a:t> </a:t>
            </a:r>
            <a:r>
              <a:rPr lang="de-DE" sz="3200" noProof="0" dirty="0" err="1" smtClean="0"/>
              <a:t>Learned</a:t>
            </a:r>
            <a:r>
              <a:rPr lang="de-DE" sz="3200" dirty="0"/>
              <a:t> </a:t>
            </a:r>
            <a:r>
              <a:rPr lang="de-DE" sz="3200" dirty="0" err="1" smtClean="0"/>
              <a:t>from</a:t>
            </a:r>
            <a:r>
              <a:rPr lang="de-DE" sz="3200" dirty="0" smtClean="0"/>
              <a:t> LPL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287852" y="3448411"/>
            <a:ext cx="2664296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Defintion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</a:p>
          <a:p>
            <a:pPr algn="ctr"/>
            <a:r>
              <a:rPr lang="de-DE" dirty="0" smtClean="0"/>
              <a:t>De-</a:t>
            </a:r>
            <a:r>
              <a:rPr lang="de-DE" dirty="0" err="1" smtClean="0"/>
              <a:t>Identification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(</a:t>
            </a:r>
            <a:r>
              <a:rPr lang="de-DE" dirty="0" err="1" smtClean="0"/>
              <a:t>anonymization</a:t>
            </a:r>
            <a:r>
              <a:rPr lang="de-DE" dirty="0" smtClean="0"/>
              <a:t>, </a:t>
            </a:r>
            <a:r>
              <a:rPr lang="de-DE" dirty="0" err="1" smtClean="0"/>
              <a:t>pseudonymization</a:t>
            </a:r>
            <a:r>
              <a:rPr lang="de-DE" dirty="0" smtClean="0"/>
              <a:t>, </a:t>
            </a:r>
            <a:r>
              <a:rPr lang="de-DE" dirty="0" err="1" smtClean="0"/>
              <a:t>privacy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) </a:t>
            </a:r>
            <a:r>
              <a:rPr lang="de-DE" dirty="0" err="1" smtClean="0"/>
              <a:t>realistic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01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 rot="10800000">
            <a:off x="0" y="980727"/>
            <a:ext cx="9144000" cy="72008"/>
          </a:xfrm>
          <a:prstGeom prst="rect">
            <a:avLst/>
          </a:prstGeom>
          <a:gradFill flip="none" rotWithShape="1">
            <a:gsLst>
              <a:gs pos="100000">
                <a:schemeClr val="accent6"/>
              </a:gs>
              <a:gs pos="57000">
                <a:schemeClr val="accent6"/>
              </a:gs>
              <a:gs pos="0">
                <a:schemeClr val="bg1">
                  <a:lumMod val="8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20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3200" dirty="0" err="1" smtClean="0"/>
              <a:t>Layered</a:t>
            </a:r>
            <a:r>
              <a:rPr lang="de-DE" sz="3200" dirty="0" smtClean="0"/>
              <a:t> Privacy Language (LPL)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99592" y="3140968"/>
            <a:ext cx="71988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LPL </a:t>
            </a:r>
            <a:r>
              <a:rPr lang="de-DE" b="1" dirty="0" err="1" smtClean="0"/>
              <a:t>is</a:t>
            </a:r>
            <a:r>
              <a:rPr lang="de-DE" b="1" dirty="0" smtClean="0"/>
              <a:t> a </a:t>
            </a:r>
            <a:r>
              <a:rPr lang="de-DE" b="1" dirty="0" err="1" smtClean="0"/>
              <a:t>language</a:t>
            </a:r>
            <a:r>
              <a:rPr lang="de-DE" b="1" dirty="0" smtClean="0"/>
              <a:t> </a:t>
            </a:r>
            <a:r>
              <a:rPr lang="de-DE" b="1" dirty="0" err="1" smtClean="0"/>
              <a:t>combining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Legal </a:t>
            </a:r>
            <a:r>
              <a:rPr lang="de-DE" b="1" dirty="0" err="1" smtClean="0"/>
              <a:t>and</a:t>
            </a:r>
            <a:r>
              <a:rPr lang="de-DE" b="1" dirty="0" smtClean="0"/>
              <a:t> Technical View on Privacy</a:t>
            </a:r>
            <a:endParaRPr lang="de-DE" b="1" dirty="0"/>
          </a:p>
        </p:txBody>
      </p:sp>
      <p:pic>
        <p:nvPicPr>
          <p:cNvPr id="1026" name="Picture 2" descr="C:\Users\Armin\Box Sync\Root\!1 Uni Passau\Promotion\Papers\!1 LPL\pics\LPLschem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" b="3655"/>
          <a:stretch/>
        </p:blipFill>
        <p:spPr bwMode="auto">
          <a:xfrm>
            <a:off x="0" y="3641328"/>
            <a:ext cx="9144000" cy="27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899592" y="1556792"/>
            <a:ext cx="286034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smtClean="0"/>
              <a:t>Legal 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Privacy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Data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Rights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Consent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Human-</a:t>
            </a:r>
            <a:r>
              <a:rPr lang="de-DE" dirty="0" err="1"/>
              <a:t>R</a:t>
            </a:r>
            <a:r>
              <a:rPr lang="de-DE" dirty="0" err="1" smtClean="0"/>
              <a:t>eadability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5238092" y="1561905"/>
            <a:ext cx="286034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smtClean="0"/>
              <a:t>Technical 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Access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trike="sngStrike" dirty="0" err="1" smtClean="0"/>
              <a:t>Anonymization</a:t>
            </a:r>
            <a:r>
              <a:rPr lang="de-DE" strike="sngStrike" dirty="0" smtClean="0"/>
              <a:t> </a:t>
            </a:r>
            <a:r>
              <a:rPr lang="de-DE" strike="sngStrike" dirty="0" err="1" smtClean="0"/>
              <a:t>Method</a:t>
            </a:r>
            <a:endParaRPr lang="de-DE" strike="sngStrik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trike="sngStrike" dirty="0" smtClean="0"/>
              <a:t>Privacy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Provenance</a:t>
            </a:r>
            <a:endParaRPr lang="de-DE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683568" y="1196752"/>
            <a:ext cx="784887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On May 25 2018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b="1" dirty="0" smtClean="0"/>
              <a:t>General Data </a:t>
            </a:r>
            <a:r>
              <a:rPr lang="de-DE" b="1" dirty="0" err="1" smtClean="0"/>
              <a:t>Protection</a:t>
            </a:r>
            <a:r>
              <a:rPr lang="de-DE" b="1" dirty="0" smtClean="0"/>
              <a:t> Regulation (GDPR) </a:t>
            </a:r>
            <a:r>
              <a:rPr lang="de-DE" dirty="0" smtClean="0"/>
              <a:t>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enforced</a:t>
            </a:r>
            <a:endParaRPr lang="de-DE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976"/>
            <a:ext cx="565468" cy="56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&quot;Nein&quot;-Symbol 2"/>
          <p:cNvSpPr/>
          <p:nvPr/>
        </p:nvSpPr>
        <p:spPr>
          <a:xfrm>
            <a:off x="7874024" y="3544580"/>
            <a:ext cx="658416" cy="57976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&quot;Nein&quot;-Symbol 21"/>
          <p:cNvSpPr/>
          <p:nvPr/>
        </p:nvSpPr>
        <p:spPr>
          <a:xfrm>
            <a:off x="7864897" y="4255368"/>
            <a:ext cx="658416" cy="57976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&quot;Nein&quot;-Symbol 22"/>
          <p:cNvSpPr/>
          <p:nvPr/>
        </p:nvSpPr>
        <p:spPr>
          <a:xfrm>
            <a:off x="7874024" y="4909036"/>
            <a:ext cx="658416" cy="57976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&quot;Nein&quot;-Symbol 23"/>
          <p:cNvSpPr/>
          <p:nvPr/>
        </p:nvSpPr>
        <p:spPr>
          <a:xfrm>
            <a:off x="5894784" y="4824581"/>
            <a:ext cx="658416" cy="57976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&quot;Nein&quot;-Symbol 24"/>
          <p:cNvSpPr/>
          <p:nvPr/>
        </p:nvSpPr>
        <p:spPr>
          <a:xfrm>
            <a:off x="5894784" y="5404341"/>
            <a:ext cx="658416" cy="57976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6" name="&quot;Nein&quot;-Symbol 25"/>
          <p:cNvSpPr/>
          <p:nvPr/>
        </p:nvSpPr>
        <p:spPr>
          <a:xfrm>
            <a:off x="4278796" y="5404341"/>
            <a:ext cx="658416" cy="57976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pic>
        <p:nvPicPr>
          <p:cNvPr id="2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474088" y="1600303"/>
            <a:ext cx="8212712" cy="4826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1000"/>
              </a:spcAft>
              <a:buClr>
                <a:srgbClr val="C7D3E6"/>
              </a:buClr>
              <a:buSzPct val="100000"/>
            </a:pPr>
            <a:r>
              <a:rPr lang="de-DE" sz="1800" b="1" u="sng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Topics (</a:t>
            </a:r>
            <a:r>
              <a:rPr lang="de-DE" sz="1800" b="1" u="sng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sz="1800" b="1" u="sng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Language Content)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What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does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model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Holistic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approach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or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Domain-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specific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approach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Consider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specific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legal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framework</a:t>
            </a:r>
            <a:endParaRPr lang="de-DE" dirty="0" smtClean="0">
              <a:solidFill>
                <a:srgbClr val="263248"/>
              </a:solidFill>
              <a:sym typeface="Roboto Condensed Light"/>
            </a:endParaRP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GDPR (different national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interpretation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)?</a:t>
            </a: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HIPAA? </a:t>
            </a: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Privacy in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Asia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Purpose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the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Policy</a:t>
            </a: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Language</a:t>
            </a:r>
            <a:endParaRPr lang="de-DE" dirty="0">
              <a:solidFill>
                <a:srgbClr val="263248"/>
              </a:solidFill>
              <a:sym typeface="Roboto Condensed Light"/>
            </a:endParaRP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Inform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Users?</a:t>
            </a: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Enable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Negotiation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?</a:t>
            </a: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Data Trading?</a:t>
            </a: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Enforcement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Policies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(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Purpose-based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Access Control)?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endParaRPr lang="de-DE" dirty="0"/>
          </a:p>
        </p:txBody>
      </p:sp>
      <p:sp>
        <p:nvSpPr>
          <p:cNvPr id="38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3200" noProof="0" dirty="0" smtClean="0"/>
              <a:t>Topics </a:t>
            </a:r>
            <a:r>
              <a:rPr lang="de-DE" sz="3200" noProof="0" dirty="0" err="1" smtClean="0"/>
              <a:t>to</a:t>
            </a:r>
            <a:r>
              <a:rPr lang="de-DE" sz="3200" noProof="0" dirty="0" smtClean="0"/>
              <a:t> </a:t>
            </a:r>
            <a:r>
              <a:rPr lang="de-DE" sz="3200" noProof="0" dirty="0" err="1" smtClean="0"/>
              <a:t>Consider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16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pic>
        <p:nvPicPr>
          <p:cNvPr id="2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474088" y="1600303"/>
            <a:ext cx="8212712" cy="4826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1000"/>
              </a:spcAft>
              <a:buClr>
                <a:srgbClr val="C7D3E6"/>
              </a:buClr>
              <a:buSzPct val="100000"/>
            </a:pPr>
            <a:r>
              <a:rPr lang="de-DE" sz="1800" b="1" u="sng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Topics (</a:t>
            </a:r>
            <a:r>
              <a:rPr lang="de-DE" sz="1800" b="1" u="sng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sz="1800" b="1" u="sng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Integration)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How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integrate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privacy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into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/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onto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existing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technologies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Internet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Things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Edge Computing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has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limited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resources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Cloud Computing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might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be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too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late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?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Big Data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How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to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process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policies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from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different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sources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What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is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the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overhead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(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storage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,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processing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time)?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Mobility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Differentiation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between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drivers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Communication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between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smart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cars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and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 smart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cities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?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„Default“ </a:t>
            </a:r>
            <a:r>
              <a:rPr lang="de-DE" dirty="0" err="1" smtClean="0">
                <a:solidFill>
                  <a:srgbClr val="263248"/>
                </a:solidFill>
                <a:sym typeface="Roboto Condensed Light"/>
              </a:rPr>
              <a:t>Applications</a:t>
            </a:r>
            <a:r>
              <a:rPr lang="de-DE" dirty="0" smtClean="0">
                <a:solidFill>
                  <a:srgbClr val="263248"/>
                </a:solidFill>
                <a:sym typeface="Roboto Condensed Light"/>
              </a:rPr>
              <a:t>? Integration in Databases? Privacy Patterns?</a:t>
            </a:r>
            <a:endParaRPr lang="de-DE" dirty="0"/>
          </a:p>
        </p:txBody>
      </p:sp>
      <p:sp>
        <p:nvSpPr>
          <p:cNvPr id="38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3200" noProof="0" dirty="0" smtClean="0"/>
              <a:t>Topics </a:t>
            </a:r>
            <a:r>
              <a:rPr lang="de-DE" sz="3200" noProof="0" dirty="0" err="1" smtClean="0"/>
              <a:t>to</a:t>
            </a:r>
            <a:r>
              <a:rPr lang="de-DE" sz="3200" noProof="0" dirty="0" smtClean="0"/>
              <a:t> </a:t>
            </a:r>
            <a:r>
              <a:rPr lang="de-DE" sz="3200" noProof="0" dirty="0" err="1" smtClean="0"/>
              <a:t>Consider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5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pic>
        <p:nvPicPr>
          <p:cNvPr id="2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474088" y="1600303"/>
            <a:ext cx="821271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1000"/>
              </a:spcAft>
              <a:buClr>
                <a:srgbClr val="C7D3E6"/>
              </a:buClr>
              <a:buSzPct val="100000"/>
            </a:pPr>
            <a:r>
              <a:rPr lang="de-DE" sz="1800" b="1" u="sng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Topics (User Interface)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Inform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Users on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processing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of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personal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data</a:t>
            </a:r>
            <a:endParaRPr lang="de-DE" sz="1800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Legal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Validity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should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be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assumed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; Focus on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Purposes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rocessing</a:t>
            </a:r>
            <a:endParaRPr lang="de-DE" dirty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Purposes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which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are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„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unusual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“</a:t>
            </a: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Purposes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which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can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be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modified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(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opt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-in;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opt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-out)</a:t>
            </a: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What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is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Privacy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by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Default?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Provide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different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pre-defined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settings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privacy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Privacy Icons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give</a:t>
            </a: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fast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overview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</a:p>
          <a:p>
            <a:pPr marL="1371600" lvl="2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Not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standardized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yet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; domain-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specific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b="1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How</a:t>
            </a:r>
            <a:r>
              <a:rPr lang="de-DE" b="1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b="1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</a:t>
            </a:r>
            <a:r>
              <a:rPr lang="de-DE" b="1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b="1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capture</a:t>
            </a:r>
            <a:r>
              <a:rPr lang="de-DE" b="1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b="1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consent</a:t>
            </a:r>
            <a:r>
              <a:rPr lang="de-DE" b="1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Guideline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for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Content (Text)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Creation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  <a:endParaRPr lang="de-DE" dirty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38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3200" noProof="0" dirty="0" smtClean="0"/>
              <a:t>Topics </a:t>
            </a:r>
            <a:r>
              <a:rPr lang="de-DE" sz="3200" noProof="0" dirty="0" err="1" smtClean="0"/>
              <a:t>to</a:t>
            </a:r>
            <a:r>
              <a:rPr lang="de-DE" sz="3200" noProof="0" dirty="0" smtClean="0"/>
              <a:t> </a:t>
            </a:r>
            <a:r>
              <a:rPr lang="de-DE" sz="3200" noProof="0" dirty="0" err="1" smtClean="0"/>
              <a:t>Consider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90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 rot="10800000">
            <a:off x="0" y="980727"/>
            <a:ext cx="9144000" cy="72008"/>
          </a:xfrm>
          <a:prstGeom prst="rect">
            <a:avLst/>
          </a:prstGeom>
          <a:gradFill flip="none" rotWithShape="1">
            <a:gsLst>
              <a:gs pos="100000">
                <a:schemeClr val="accent6"/>
              </a:gs>
              <a:gs pos="57000">
                <a:schemeClr val="accent6"/>
              </a:gs>
              <a:gs pos="0">
                <a:schemeClr val="bg1">
                  <a:lumMod val="8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sp>
        <p:nvSpPr>
          <p:cNvPr id="20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User Interface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976"/>
            <a:ext cx="565468" cy="56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07503" y="1545882"/>
            <a:ext cx="42690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" sz="2000" b="1" dirty="0" smtClean="0"/>
              <a:t>LPL Personalized Privacy Policy UI</a:t>
            </a:r>
            <a:endParaRPr lang="en" sz="2000" b="1" dirty="0"/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/>
              <a:t>VISM Approach</a:t>
            </a:r>
            <a:endParaRPr lang="de-DE" sz="2000" dirty="0"/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 smtClean="0"/>
              <a:t>Overview</a:t>
            </a:r>
            <a:r>
              <a:rPr lang="de-DE" sz="2000" dirty="0" smtClean="0"/>
              <a:t> </a:t>
            </a:r>
            <a:r>
              <a:rPr lang="de-DE" sz="2000" dirty="0" err="1"/>
              <a:t>with</a:t>
            </a:r>
            <a:r>
              <a:rPr lang="de-DE" sz="2000" dirty="0"/>
              <a:t> Privacy Icons 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 smtClean="0"/>
              <a:t>Consent</a:t>
            </a:r>
            <a:r>
              <a:rPr lang="de-DE" sz="2000" dirty="0" smtClean="0"/>
              <a:t>/</a:t>
            </a:r>
            <a:r>
              <a:rPr lang="de-DE" sz="2000" dirty="0" err="1" smtClean="0"/>
              <a:t>Dissent</a:t>
            </a:r>
            <a:r>
              <a:rPr lang="de-DE" sz="2000" dirty="0" smtClean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 smtClean="0"/>
              <a:t>Purposes</a:t>
            </a:r>
            <a:endParaRPr lang="de-DE" sz="2000" dirty="0"/>
          </a:p>
          <a:p>
            <a:pPr marL="5715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smtClean="0"/>
              <a:t>Proof-</a:t>
            </a:r>
            <a:r>
              <a:rPr lang="de-DE" sz="2000" dirty="0" err="1" smtClean="0"/>
              <a:t>of</a:t>
            </a:r>
            <a:r>
              <a:rPr lang="de-DE" sz="2000" dirty="0" smtClean="0"/>
              <a:t>-</a:t>
            </a:r>
            <a:r>
              <a:rPr lang="de-DE" sz="2000" dirty="0" err="1" smtClean="0"/>
              <a:t>Concept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Web-</a:t>
            </a:r>
            <a:r>
              <a:rPr lang="de-DE" sz="2000" dirty="0" err="1" smtClean="0"/>
              <a:t>Applications</a:t>
            </a:r>
            <a:endParaRPr lang="de-DE" sz="2000" dirty="0" smtClean="0"/>
          </a:p>
          <a:p>
            <a:pPr marL="228600">
              <a:lnSpc>
                <a:spcPct val="150000"/>
              </a:lnSpc>
            </a:pPr>
            <a:r>
              <a:rPr lang="de-DE" sz="2000" b="1" dirty="0" smtClean="0"/>
              <a:t>Future Work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M</a:t>
            </a:r>
            <a:r>
              <a:rPr lang="de-DE" sz="2000" dirty="0" smtClean="0"/>
              <a:t>ore </a:t>
            </a:r>
            <a:r>
              <a:rPr lang="de-DE" sz="2000" dirty="0" err="1" smtClean="0"/>
              <a:t>Personalization</a:t>
            </a:r>
            <a:r>
              <a:rPr lang="de-DE" sz="2000" dirty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DataRecipient</a:t>
            </a:r>
            <a:r>
              <a:rPr lang="de-DE" sz="2000" dirty="0" smtClean="0"/>
              <a:t>, Data, etc.)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/>
              <a:t>V2 </a:t>
            </a:r>
            <a:r>
              <a:rPr lang="de-DE" sz="2000" dirty="0" err="1" smtClean="0"/>
              <a:t>coming</a:t>
            </a:r>
            <a:r>
              <a:rPr lang="de-DE" sz="2000" dirty="0" smtClean="0"/>
              <a:t> </a:t>
            </a:r>
            <a:r>
              <a:rPr lang="de-DE" sz="2000" dirty="0" err="1" smtClean="0"/>
              <a:t>soon</a:t>
            </a:r>
            <a:r>
              <a:rPr lang="de-DE" sz="2000" dirty="0" smtClean="0"/>
              <a:t> (JSF-</a:t>
            </a:r>
            <a:r>
              <a:rPr lang="de-DE" sz="2000" dirty="0" err="1" smtClean="0"/>
              <a:t>TagLibrary</a:t>
            </a:r>
            <a:r>
              <a:rPr lang="de-DE" sz="2000" dirty="0" smtClean="0"/>
              <a:t>)</a:t>
            </a:r>
            <a:endParaRPr lang="de-DE" sz="2000" dirty="0"/>
          </a:p>
          <a:p>
            <a:endParaRPr lang="de-DE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601" y="1412776"/>
            <a:ext cx="4731903" cy="51042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6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pic>
        <p:nvPicPr>
          <p:cNvPr id="2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474088" y="1600303"/>
            <a:ext cx="821271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1000"/>
              </a:spcAft>
              <a:buClr>
                <a:srgbClr val="C7D3E6"/>
              </a:buClr>
              <a:buSzPct val="100000"/>
            </a:pPr>
            <a:r>
              <a:rPr lang="de-DE" sz="1800" b="1" u="sng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Topics (User Experience)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sz="1800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Consider</a:t>
            </a: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Different User Groups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„Normal“ User;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Children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;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Elderly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;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Disabilities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(Blind,…)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Personalized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Automatic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Negotiation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Personal Privacy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Preferences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Language (e.g. P3P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and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APPEL)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(College will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begin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his</a:t>
            </a: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PhD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thesis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on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this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with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LPL)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Tracing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Agreed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/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Consented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Policies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Browser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Plugin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browse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accepted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policies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„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Remember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“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decisions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apply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them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again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Give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user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feeling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that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a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service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is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privacy-conform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(e.g.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icon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in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url-line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?)</a:t>
            </a:r>
          </a:p>
        </p:txBody>
      </p:sp>
      <p:sp>
        <p:nvSpPr>
          <p:cNvPr id="38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3200" noProof="0" dirty="0" smtClean="0"/>
              <a:t>Topics </a:t>
            </a:r>
            <a:r>
              <a:rPr lang="de-DE" sz="3200" noProof="0" dirty="0" err="1" smtClean="0"/>
              <a:t>to</a:t>
            </a:r>
            <a:r>
              <a:rPr lang="de-DE" sz="3200" noProof="0" dirty="0" smtClean="0"/>
              <a:t> </a:t>
            </a:r>
            <a:r>
              <a:rPr lang="de-DE" sz="3200" noProof="0" dirty="0" err="1" smtClean="0"/>
              <a:t>Consider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8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15.11.2018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CA49-DC2D-49DE-94FC-45CF5B44F19B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Armin Gerl</a:t>
            </a:r>
            <a:endParaRPr lang="de-DE"/>
          </a:p>
        </p:txBody>
      </p:sp>
      <p:pic>
        <p:nvPicPr>
          <p:cNvPr id="2" name="Picture 2" descr="C:\Users\Armin\Google Drive\IRIXYS\Logo\LOGO IRIXYS 2016\dossier-logo-IRIXYS\logoIRIXY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5"/>
          <a:stretch/>
        </p:blipFill>
        <p:spPr bwMode="auto">
          <a:xfrm>
            <a:off x="7127776" y="125122"/>
            <a:ext cx="2016224" cy="8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min\Box Sync\Root\!1 Uni Passau\Promotion\Präsentationen und Meetings\2018-06-08 LIRIS Präsentation\pics\Cooler_Balk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80728"/>
            <a:ext cx="91249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474088" y="1600303"/>
            <a:ext cx="8212712" cy="4826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1000"/>
              </a:spcAft>
              <a:buClr>
                <a:srgbClr val="C7D3E6"/>
              </a:buClr>
              <a:buSzPct val="100000"/>
            </a:pPr>
            <a:r>
              <a:rPr lang="de-DE" sz="1800" b="1" u="sng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Topics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sz="1800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Securit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y</a:t>
            </a: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and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Privacy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Will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contain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personal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information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 Privacy-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Inferences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Do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need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ncryption?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Signatures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 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How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establish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Trust? (System like SSL?)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Avoid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Tampering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with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Policies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Validation (P3P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didnt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check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for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conflicts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)</a:t>
            </a:r>
          </a:p>
          <a:p>
            <a:pPr marL="457200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Protocol (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Centralized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?;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Dezentraliced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?)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How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communicate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between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machines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How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to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handle different Versions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of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(V1.0, V1.5, V2.0)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How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are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changes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communicted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within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the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„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policy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-network“ (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my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work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)</a:t>
            </a:r>
          </a:p>
          <a:p>
            <a:pPr marL="914400" lvl="1" indent="-228600"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</a:pP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de-DE" dirty="0" err="1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Accountability</a:t>
            </a:r>
            <a:r>
              <a:rPr lang="de-DE" dirty="0" smtClean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?</a:t>
            </a:r>
            <a:r>
              <a:rPr lang="de-DE" dirty="0">
                <a:solidFill>
                  <a:srgbClr val="263248"/>
                </a:solidFill>
                <a:ea typeface="Roboto Condensed Light"/>
                <a:cs typeface="Roboto Condensed Light"/>
                <a:sym typeface="Roboto Condensed Light"/>
              </a:rPr>
              <a:t> </a:t>
            </a:r>
            <a:endParaRPr lang="de-DE" dirty="0" smtClean="0">
              <a:solidFill>
                <a:srgbClr val="263248"/>
              </a:solidFill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38" name="Inhaltsplatzhalter 11"/>
          <p:cNvSpPr txBox="1">
            <a:spLocks/>
          </p:cNvSpPr>
          <p:nvPr/>
        </p:nvSpPr>
        <p:spPr>
          <a:xfrm>
            <a:off x="467544" y="188640"/>
            <a:ext cx="5552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3200" noProof="0" dirty="0" smtClean="0"/>
              <a:t>Topics </a:t>
            </a:r>
            <a:r>
              <a:rPr lang="de-DE" sz="3200" noProof="0" dirty="0" err="1" smtClean="0"/>
              <a:t>to</a:t>
            </a:r>
            <a:r>
              <a:rPr lang="de-DE" sz="3200" noProof="0" dirty="0" smtClean="0"/>
              <a:t> </a:t>
            </a:r>
            <a:r>
              <a:rPr lang="de-DE" sz="3200" noProof="0" dirty="0" err="1" smtClean="0"/>
              <a:t>Consider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2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Bildschirmpräsentation (4:3)</PresentationFormat>
  <Paragraphs>169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Roboto Condensed Light</vt:lpstr>
      <vt:lpstr>Wingdings</vt:lpstr>
      <vt:lpstr>Larissa</vt:lpstr>
      <vt:lpstr>Privacy Language Requirements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HELLO! BONJOUR! SERVUS!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Armin Gerl</dc:creator>
  <cp:lastModifiedBy>Armin Gerl</cp:lastModifiedBy>
  <cp:revision>1935</cp:revision>
  <dcterms:created xsi:type="dcterms:W3CDTF">2014-11-11T21:20:11Z</dcterms:created>
  <dcterms:modified xsi:type="dcterms:W3CDTF">2018-11-14T19:24:54Z</dcterms:modified>
</cp:coreProperties>
</file>