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69" r:id="rId9"/>
    <p:sldId id="271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等线" panose="02010600030101010101" charset="-122"/>
        <a:ea typeface="等线" panose="02010600030101010101" charset="-122"/>
        <a:cs typeface="等线" panose="02010600030101010101" charset="-122"/>
        <a:sym typeface="等线" panose="02010600030101010101" charset="-122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等线" panose="02010600030101010101" charset="-122"/>
        <a:ea typeface="等线" panose="02010600030101010101" charset="-122"/>
        <a:cs typeface="等线" panose="02010600030101010101" charset="-122"/>
        <a:sym typeface="等线" panose="02010600030101010101" charset="-122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等线" panose="02010600030101010101" charset="-122"/>
        <a:ea typeface="等线" panose="02010600030101010101" charset="-122"/>
        <a:cs typeface="等线" panose="02010600030101010101" charset="-122"/>
        <a:sym typeface="等线" panose="02010600030101010101" charset="-122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等线" panose="02010600030101010101" charset="-122"/>
        <a:ea typeface="等线" panose="02010600030101010101" charset="-122"/>
        <a:cs typeface="等线" panose="02010600030101010101" charset="-122"/>
        <a:sym typeface="等线" panose="02010600030101010101" charset="-122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等线" panose="02010600030101010101" charset="-122"/>
        <a:ea typeface="等线" panose="02010600030101010101" charset="-122"/>
        <a:cs typeface="等线" panose="02010600030101010101" charset="-122"/>
        <a:sym typeface="等线" panose="02010600030101010101" charset="-122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等线" panose="02010600030101010101" charset="-122"/>
        <a:ea typeface="等线" panose="02010600030101010101" charset="-122"/>
        <a:cs typeface="等线" panose="02010600030101010101" charset="-122"/>
        <a:sym typeface="等线" panose="02010600030101010101" charset="-122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等线" panose="02010600030101010101" charset="-122"/>
        <a:ea typeface="等线" panose="02010600030101010101" charset="-122"/>
        <a:cs typeface="等线" panose="02010600030101010101" charset="-122"/>
        <a:sym typeface="等线" panose="02010600030101010101" charset="-122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等线" panose="02010600030101010101" charset="-122"/>
        <a:ea typeface="等线" panose="02010600030101010101" charset="-122"/>
        <a:cs typeface="等线" panose="02010600030101010101" charset="-122"/>
        <a:sym typeface="等线" panose="02010600030101010101" charset="-122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等线" panose="02010600030101010101" charset="-122"/>
        <a:ea typeface="等线" panose="02010600030101010101" charset="-122"/>
        <a:cs typeface="等线" panose="02010600030101010101" charset="-122"/>
        <a:sym typeface="等线" panose="02010600030101010101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ED7D31"/>
    <a:srgbClr val="A5A5A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æ·±è²æ ·å¼ 1 - å¼ºè°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9"/>
  </p:normalViewPr>
  <p:slideViewPr>
    <p:cSldViewPr snapToGrid="0" snapToObjects="1">
      <p:cViewPr varScale="1">
        <p:scale>
          <a:sx n="58" d="100"/>
          <a:sy n="58" d="100"/>
        </p:scale>
        <p:origin x="-1320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7" name="Shape 8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463164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 panose="020F0502020204030204"/>
      </a:defRPr>
    </a:lvl1pPr>
    <a:lvl2pPr indent="228600" latinLnBrk="0">
      <a:defRPr sz="1200">
        <a:latin typeface="+mj-lt"/>
        <a:ea typeface="+mj-ea"/>
        <a:cs typeface="+mj-cs"/>
        <a:sym typeface="Calibri" panose="020F0502020204030204"/>
      </a:defRPr>
    </a:lvl2pPr>
    <a:lvl3pPr indent="457200" latinLnBrk="0">
      <a:defRPr sz="1200">
        <a:latin typeface="+mj-lt"/>
        <a:ea typeface="+mj-ea"/>
        <a:cs typeface="+mj-cs"/>
        <a:sym typeface="Calibri" panose="020F0502020204030204"/>
      </a:defRPr>
    </a:lvl3pPr>
    <a:lvl4pPr indent="685800" latinLnBrk="0">
      <a:defRPr sz="1200">
        <a:latin typeface="+mj-lt"/>
        <a:ea typeface="+mj-ea"/>
        <a:cs typeface="+mj-cs"/>
        <a:sym typeface="Calibri" panose="020F0502020204030204"/>
      </a:defRPr>
    </a:lvl4pPr>
    <a:lvl5pPr indent="914400" latinLnBrk="0">
      <a:defRPr sz="1200">
        <a:latin typeface="+mj-lt"/>
        <a:ea typeface="+mj-ea"/>
        <a:cs typeface="+mj-cs"/>
        <a:sym typeface="Calibri" panose="020F0502020204030204"/>
      </a:defRPr>
    </a:lvl5pPr>
    <a:lvl6pPr indent="1143000" latinLnBrk="0">
      <a:defRPr sz="1200">
        <a:latin typeface="+mj-lt"/>
        <a:ea typeface="+mj-ea"/>
        <a:cs typeface="+mj-cs"/>
        <a:sym typeface="Calibri" panose="020F0502020204030204"/>
      </a:defRPr>
    </a:lvl6pPr>
    <a:lvl7pPr indent="1371600" latinLnBrk="0">
      <a:defRPr sz="1200">
        <a:latin typeface="+mj-lt"/>
        <a:ea typeface="+mj-ea"/>
        <a:cs typeface="+mj-cs"/>
        <a:sym typeface="Calibri" panose="020F0502020204030204"/>
      </a:defRPr>
    </a:lvl7pPr>
    <a:lvl8pPr indent="1600200" latinLnBrk="0">
      <a:defRPr sz="1200">
        <a:latin typeface="+mj-lt"/>
        <a:ea typeface="+mj-ea"/>
        <a:cs typeface="+mj-cs"/>
        <a:sym typeface="Calibri" panose="020F0502020204030204"/>
      </a:defRPr>
    </a:lvl8pPr>
    <a:lvl9pPr indent="1828800" latinLnBrk="0">
      <a:defRPr sz="1200">
        <a:latin typeface="+mj-lt"/>
        <a:ea typeface="+mj-ea"/>
        <a:cs typeface="+mj-cs"/>
        <a:sym typeface="Calibri" panose="020F050202020403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3369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3369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3369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3369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3369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3369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3369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3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图片 9" descr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1008" y="1566478"/>
            <a:ext cx="9090992" cy="5291522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26" name="矩形 7"/>
          <p:cNvSpPr/>
          <p:nvPr/>
        </p:nvSpPr>
        <p:spPr>
          <a:xfrm>
            <a:off x="129986" y="2777099"/>
            <a:ext cx="8050308" cy="98611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/>
          </a:p>
        </p:txBody>
      </p:sp>
      <p:sp>
        <p:nvSpPr>
          <p:cNvPr id="27" name="标题文本"/>
          <p:cNvSpPr txBox="1">
            <a:spLocks noGrp="1"/>
          </p:cNvSpPr>
          <p:nvPr>
            <p:ph type="title" hasCustomPrompt="1"/>
          </p:nvPr>
        </p:nvSpPr>
        <p:spPr>
          <a:xfrm>
            <a:off x="699246" y="1057178"/>
            <a:ext cx="7297272" cy="1446681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t>标题文本</a:t>
            </a:r>
          </a:p>
        </p:txBody>
      </p:sp>
      <p:sp>
        <p:nvSpPr>
          <p:cNvPr id="28" name="正文级别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9246" y="2669525"/>
            <a:ext cx="7297272" cy="730152"/>
          </a:xfrm>
          <a:prstGeom prst="rect">
            <a:avLst/>
          </a:prstGeom>
        </p:spPr>
        <p:txBody>
          <a:bodyPr anchor="ctr"/>
          <a:lstStyle>
            <a:lvl1pPr marL="0" indent="0" algn="ctr">
              <a:buSzTx/>
              <a:buFontTx/>
              <a:buNone/>
              <a:def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  <a:lvl2pPr marL="0" indent="457200" algn="ctr">
              <a:buSzTx/>
              <a:buFontTx/>
              <a:buNone/>
              <a:def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2pPr>
            <a:lvl3pPr marL="0" indent="914400" algn="ctr">
              <a:buSzTx/>
              <a:buFontTx/>
              <a:buNone/>
              <a:def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3pPr>
            <a:lvl4pPr marL="0" indent="1371600" algn="ctr">
              <a:buSzTx/>
              <a:buFontTx/>
              <a:buNone/>
              <a:def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4pPr>
            <a:lvl5pPr marL="0" indent="1828800" algn="ctr">
              <a:buSzTx/>
              <a:buFontTx/>
              <a:buNone/>
              <a:def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grpSp>
        <p:nvGrpSpPr>
          <p:cNvPr id="31" name="组合 24"/>
          <p:cNvGrpSpPr/>
          <p:nvPr/>
        </p:nvGrpSpPr>
        <p:grpSpPr>
          <a:xfrm>
            <a:off x="277172" y="148617"/>
            <a:ext cx="1281440" cy="188160"/>
            <a:chOff x="0" y="0"/>
            <a:chExt cx="1281439" cy="188158"/>
          </a:xfrm>
        </p:grpSpPr>
        <p:pic>
          <p:nvPicPr>
            <p:cNvPr id="29" name="图片 6" descr="图片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0"/>
              <a:ext cx="1136913" cy="188159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sp>
          <p:nvSpPr>
            <p:cNvPr id="30" name="直接连接符 27"/>
            <p:cNvSpPr/>
            <p:nvPr/>
          </p:nvSpPr>
          <p:spPr>
            <a:xfrm>
              <a:off x="1281439" y="6569"/>
              <a:ext cx="1" cy="181590"/>
            </a:xfrm>
            <a:prstGeom prst="line">
              <a:avLst/>
            </a:prstGeom>
            <a:noFill/>
            <a:ln w="12700" cap="flat">
              <a:solidFill>
                <a:srgbClr val="80808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42" name="组 32"/>
          <p:cNvGrpSpPr/>
          <p:nvPr/>
        </p:nvGrpSpPr>
        <p:grpSpPr>
          <a:xfrm>
            <a:off x="1774579" y="81508"/>
            <a:ext cx="8362290" cy="333097"/>
            <a:chOff x="0" y="0"/>
            <a:chExt cx="8362288" cy="333095"/>
          </a:xfrm>
        </p:grpSpPr>
        <p:pic>
          <p:nvPicPr>
            <p:cNvPr id="32" name="内容占位符 13" descr="内容占位符 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23879" y="66444"/>
              <a:ext cx="442744" cy="196129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33" name="图片 34" descr="图片 3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957799" y="95004"/>
              <a:ext cx="1032359" cy="160555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34" name="图片 35" descr="图片 3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2786" y="82311"/>
              <a:ext cx="943671" cy="169593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35" name="图片 36" descr="图片 3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" y="101196"/>
              <a:ext cx="802795" cy="154682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36" name="图片 37" descr="图片 37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339250" y="84276"/>
              <a:ext cx="445921" cy="18201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37" name="图片 38" descr="图片 38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75421" y="101191"/>
              <a:ext cx="575831" cy="148334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38" name="图片 39" descr="图片 39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110985" y="63215"/>
              <a:ext cx="720001" cy="216000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39" name="图片 40" descr="图片 40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949770" y="48225"/>
              <a:ext cx="588278" cy="25200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40" name="图片 41" descr="图片 41"/>
            <p:cNvPicPr>
              <a:picLocks noChangeAspect="1"/>
            </p:cNvPicPr>
            <p:nvPr/>
          </p:nvPicPr>
          <p:blipFill>
            <a:blip r:embed="rId12"/>
            <a:srcRect t="22218" b="28117"/>
            <a:stretch>
              <a:fillRect/>
            </a:stretch>
          </p:blipFill>
          <p:spPr>
            <a:xfrm>
              <a:off x="7524274" y="-1"/>
              <a:ext cx="838015" cy="29652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41" name="图片 42" descr="图片 42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5249588" y="36577"/>
              <a:ext cx="764203" cy="296518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</p:grpSp>
      <p:sp>
        <p:nvSpPr>
          <p:cNvPr id="4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标题文本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51" name="正文级别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2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图片 7" descr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1332" y="1566478"/>
            <a:ext cx="9090992" cy="5291522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60" name="文本占位符 2"/>
          <p:cNvSpPr txBox="1"/>
          <p:nvPr/>
        </p:nvSpPr>
        <p:spPr>
          <a:xfrm>
            <a:off x="2285336" y="2136870"/>
            <a:ext cx="7627644" cy="883887"/>
          </a:xfrm>
          <a:prstGeom prst="rect">
            <a:avLst/>
          </a:prstGeom>
          <a:ln w="12700">
            <a:miter lim="400000"/>
          </a:ln>
        </p:spPr>
        <p:txBody>
          <a:bodyPr lIns="60942" tIns="60942" rIns="60942" bIns="60942">
            <a:spAutoFit/>
          </a:bodyPr>
          <a:lstStyle>
            <a:lvl1pPr algn="ctr" defTabSz="456565">
              <a:defRPr sz="4500" spc="1000">
                <a:solidFill>
                  <a:srgbClr val="FF8127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r>
              <a:t>让年轻人的快乐更阳光</a:t>
            </a:r>
          </a:p>
        </p:txBody>
      </p:sp>
      <p:grpSp>
        <p:nvGrpSpPr>
          <p:cNvPr id="71" name="组 17"/>
          <p:cNvGrpSpPr/>
          <p:nvPr/>
        </p:nvGrpSpPr>
        <p:grpSpPr>
          <a:xfrm>
            <a:off x="1918012" y="3061156"/>
            <a:ext cx="8362290" cy="333096"/>
            <a:chOff x="0" y="0"/>
            <a:chExt cx="8362288" cy="333095"/>
          </a:xfrm>
        </p:grpSpPr>
        <p:pic>
          <p:nvPicPr>
            <p:cNvPr id="61" name="内容占位符 13" descr="内容占位符 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23879" y="66444"/>
              <a:ext cx="442744" cy="196129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62" name="图片 19" descr="图片 1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57799" y="95004"/>
              <a:ext cx="1032359" cy="160555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63" name="图片 20" descr="图片 2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162786" y="82311"/>
              <a:ext cx="943671" cy="169593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64" name="图片 21" descr="图片 2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1" y="101196"/>
              <a:ext cx="802795" cy="154682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65" name="图片 22" descr="图片 2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339250" y="84276"/>
              <a:ext cx="445921" cy="18201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66" name="图片 23" descr="图片 2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75421" y="101191"/>
              <a:ext cx="575831" cy="148334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67" name="图片 24" descr="图片 24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110985" y="63215"/>
              <a:ext cx="720001" cy="216000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68" name="图片 25" descr="图片 25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949770" y="48225"/>
              <a:ext cx="588278" cy="25200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69" name="图片 26" descr="图片 26"/>
            <p:cNvPicPr>
              <a:picLocks noChangeAspect="1"/>
            </p:cNvPicPr>
            <p:nvPr/>
          </p:nvPicPr>
          <p:blipFill>
            <a:blip r:embed="rId11"/>
            <a:srcRect t="22218" b="28117"/>
            <a:stretch>
              <a:fillRect/>
            </a:stretch>
          </p:blipFill>
          <p:spPr>
            <a:xfrm>
              <a:off x="7524274" y="-1"/>
              <a:ext cx="838015" cy="29652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70" name="图片 27" descr="图片 27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5249588" y="36577"/>
              <a:ext cx="764203" cy="296518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</p:grpSp>
      <p:sp>
        <p:nvSpPr>
          <p:cNvPr id="72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标题文本"/>
          <p:cNvSpPr txBox="1"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400">
                <a:latin typeface="等线 Light" panose="02010600030101010101" charset="-122"/>
                <a:ea typeface="等线 Light" panose="02010600030101010101" charset="-122"/>
                <a:cs typeface="等线 Light" panose="02010600030101010101" charset="-122"/>
                <a:sym typeface="等线 Light" panose="02010600030101010101" charset="-122"/>
              </a:defRPr>
            </a:lvl1pPr>
          </a:lstStyle>
          <a:p>
            <a:r>
              <a:t>标题文本</a:t>
            </a:r>
          </a:p>
        </p:txBody>
      </p:sp>
      <p:sp>
        <p:nvSpPr>
          <p:cNvPr id="80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11080144" y="6404292"/>
            <a:ext cx="273657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85253DA-C7FB-467A-86F0-330C47A6FBE0}" type="datetimeFigureOut">
              <a:rPr lang="zh-CN" altLang="en-US" smtClean="0"/>
              <a:t>2018-11-16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E37A-41C3-4EAF-9367-D1C936E94D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文本"/>
          <p:cNvSpPr txBox="1">
            <a:spLocks noGrp="1"/>
          </p:cNvSpPr>
          <p:nvPr>
            <p:ph type="title"/>
          </p:nvPr>
        </p:nvSpPr>
        <p:spPr>
          <a:xfrm>
            <a:off x="838200" y="327025"/>
            <a:ext cx="10515600" cy="47755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t>标题文本</a:t>
            </a:r>
          </a:p>
        </p:txBody>
      </p:sp>
      <p:sp>
        <p:nvSpPr>
          <p:cNvPr id="3" name="正文级别 1…"/>
          <p:cNvSpPr txBox="1">
            <a:spLocks noGrp="1"/>
          </p:cNvSpPr>
          <p:nvPr>
            <p:ph type="body" idx="1"/>
          </p:nvPr>
        </p:nvSpPr>
        <p:spPr>
          <a:xfrm>
            <a:off x="837014" y="1093506"/>
            <a:ext cx="10515601" cy="4673041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normAutofit/>
          </a:bodyPr>
          <a:lstStyle>
            <a:lvl2pPr marL="725170" indent="-267970"/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pic>
        <p:nvPicPr>
          <p:cNvPr id="4" name="图片 5" descr="图片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35203" y="5611031"/>
            <a:ext cx="2083941" cy="1246969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5" name="等腰三角形 19"/>
          <p:cNvSpPr/>
          <p:nvPr/>
        </p:nvSpPr>
        <p:spPr>
          <a:xfrm rot="5400000">
            <a:off x="-121585" y="380447"/>
            <a:ext cx="577125" cy="333956"/>
          </a:xfrm>
          <a:prstGeom prst="triangle">
            <a:avLst/>
          </a:prstGeom>
          <a:solidFill>
            <a:srgbClr val="FF993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直接连接符 18"/>
          <p:cNvSpPr/>
          <p:nvPr/>
        </p:nvSpPr>
        <p:spPr>
          <a:xfrm>
            <a:off x="405517" y="6485613"/>
            <a:ext cx="2516978" cy="1"/>
          </a:xfrm>
          <a:prstGeom prst="line">
            <a:avLst/>
          </a:prstGeom>
          <a:ln w="6350">
            <a:solidFill>
              <a:srgbClr val="FF6600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7" name="组 17"/>
          <p:cNvGrpSpPr/>
          <p:nvPr/>
        </p:nvGrpSpPr>
        <p:grpSpPr>
          <a:xfrm>
            <a:off x="3226859" y="6319065"/>
            <a:ext cx="8362290" cy="333096"/>
            <a:chOff x="0" y="0"/>
            <a:chExt cx="8362288" cy="333095"/>
          </a:xfrm>
        </p:grpSpPr>
        <p:pic>
          <p:nvPicPr>
            <p:cNvPr id="7" name="内容占位符 13" descr="内容占位符 1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723879" y="66444"/>
              <a:ext cx="442744" cy="196129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8" name="图片 21" descr="图片 21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957799" y="95004"/>
              <a:ext cx="1032359" cy="160555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9" name="图片 22" descr="图片 22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162786" y="82311"/>
              <a:ext cx="943671" cy="169593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0" name="图片 23" descr="图片 23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-1" y="101196"/>
              <a:ext cx="802795" cy="154682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1" name="图片 24" descr="图片 24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339250" y="84276"/>
              <a:ext cx="445921" cy="18201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2" name="图片 25" descr="图片 25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975421" y="101191"/>
              <a:ext cx="575831" cy="148334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3" name="图片 26" descr="图片 26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6110985" y="63215"/>
              <a:ext cx="720001" cy="216000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4" name="图片 27" descr="图片 27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6949770" y="48225"/>
              <a:ext cx="588278" cy="25200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5" name="图片 28" descr="图片 28"/>
            <p:cNvPicPr>
              <a:picLocks noChangeAspect="1"/>
            </p:cNvPicPr>
            <p:nvPr/>
          </p:nvPicPr>
          <p:blipFill>
            <a:blip r:embed="rId16"/>
            <a:srcRect t="22218" b="28117"/>
            <a:stretch>
              <a:fillRect/>
            </a:stretch>
          </p:blipFill>
          <p:spPr>
            <a:xfrm>
              <a:off x="7524274" y="-1"/>
              <a:ext cx="838015" cy="29652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6" name="图片 30" descr="图片 30"/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5249588" y="36577"/>
              <a:ext cx="764203" cy="296518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</p:grpSp>
      <p:sp>
        <p:nvSpPr>
          <p:cNvPr id="18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iming>
    <p:tnLst>
      <p:par>
        <p:cTn id="1" dur="indefinite" restart="never" nodeType="tmRoot"/>
      </p:par>
    </p:tnLst>
  </p:timing>
  <p:txStyles>
    <p:titleStyle>
      <a:lvl1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1pPr>
      <a:lvl2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2pPr>
      <a:lvl3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3pPr>
      <a:lvl4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4pPr>
      <a:lvl5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5pPr>
      <a:lvl6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6pPr>
      <a:lvl7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7pPr>
      <a:lvl8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8pPr>
      <a:lvl9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9pPr>
    </p:titleStyle>
    <p:bodyStyle>
      <a:lvl1pPr marL="210820" marR="0" indent="-21082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1pPr>
      <a:lvl2pPr marL="704850" marR="0" indent="-24765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 pitchFamily="34" charset="0"/>
        <a:buChar char="➢"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2pPr>
      <a:lvl3pPr marL="1211580" marR="0" indent="-29718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 pitchFamily="34" charset="0"/>
        <a:buChar char="✓"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3pPr>
      <a:lvl4pPr marL="1701800" marR="0" indent="-3302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4pPr>
      <a:lvl5pPr marL="2159000" marR="0" indent="-3302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5pPr>
      <a:lvl6pPr marL="2616200" marR="0" indent="-3302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6pPr>
      <a:lvl7pPr marL="3073400" marR="0" indent="-3302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7pPr>
      <a:lvl8pPr marL="3530600" marR="0" indent="-3302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8pPr>
      <a:lvl9pPr marL="3987800" marR="0" indent="-3302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PingFang SC Regular"/>
          <a:ea typeface="PingFang SC Regular"/>
          <a:cs typeface="PingFang SC Regular"/>
          <a:sym typeface="PingFang SC Regular"/>
        </a:defRPr>
      </a:lvl9pPr>
    </p:bodyStyle>
    <p:otherStyle>
      <a:lvl1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等线" panose="02010600030101010101" charset="-122"/>
        </a:defRPr>
      </a:lvl1pPr>
      <a:lvl2pPr marL="0" marR="0" indent="4572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等线" panose="02010600030101010101" charset="-122"/>
        </a:defRPr>
      </a:lvl2pPr>
      <a:lvl3pPr marL="0" marR="0" indent="9144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等线" panose="02010600030101010101" charset="-122"/>
        </a:defRPr>
      </a:lvl3pPr>
      <a:lvl4pPr marL="0" marR="0" indent="13716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等线" panose="02010600030101010101" charset="-122"/>
        </a:defRPr>
      </a:lvl4pPr>
      <a:lvl5pPr marL="0" marR="0" indent="18288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等线" panose="02010600030101010101" charset="-122"/>
        </a:defRPr>
      </a:lvl5pPr>
      <a:lvl6pPr marL="0" marR="0" indent="22860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等线" panose="02010600030101010101" charset="-122"/>
        </a:defRPr>
      </a:lvl6pPr>
      <a:lvl7pPr marL="0" marR="0" indent="27432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等线" panose="02010600030101010101" charset="-122"/>
        </a:defRPr>
      </a:lvl7pPr>
      <a:lvl8pPr marL="0" marR="0" indent="32004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等线" panose="02010600030101010101" charset="-122"/>
        </a:defRPr>
      </a:lvl8pPr>
      <a:lvl9pPr marL="0" marR="0" indent="36576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等线" panose="02010600030101010101" charset="-122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标题 1"/>
          <p:cNvSpPr txBox="1">
            <a:spLocks noGrp="1"/>
          </p:cNvSpPr>
          <p:nvPr>
            <p:ph type="ctrTitle"/>
          </p:nvPr>
        </p:nvSpPr>
        <p:spPr>
          <a:xfrm>
            <a:off x="796925" y="1630045"/>
            <a:ext cx="8767445" cy="2491741"/>
          </a:xfrm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rPr lang="en-US" dirty="0" err="1" smtClean="0">
                <a:latin typeface="微软雅黑" panose="020B0503020204020204" charset="-122"/>
                <a:ea typeface="微软雅黑" panose="020B0503020204020204" charset="-122"/>
              </a:rPr>
              <a:t>WebAssembly</a:t>
            </a:r>
            <a:r>
              <a:rPr lang="zh-CN" altLang="en-US" dirty="0" smtClean="0">
                <a:latin typeface="微软雅黑" panose="020B0503020204020204" charset="-122"/>
                <a:ea typeface="微软雅黑" panose="020B0503020204020204" charset="-122"/>
              </a:rPr>
              <a:t>目前的问题和可能的解决方案</a:t>
            </a:r>
            <a:endParaRPr lang="x-none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92" name="组合 24"/>
          <p:cNvGrpSpPr/>
          <p:nvPr/>
        </p:nvGrpSpPr>
        <p:grpSpPr>
          <a:xfrm>
            <a:off x="277172" y="148617"/>
            <a:ext cx="1281440" cy="188160"/>
            <a:chOff x="0" y="0"/>
            <a:chExt cx="1281439" cy="188158"/>
          </a:xfrm>
        </p:grpSpPr>
        <p:pic>
          <p:nvPicPr>
            <p:cNvPr id="90" name="图片 19" descr="图片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" y="0"/>
              <a:ext cx="1136913" cy="188159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sp>
          <p:nvSpPr>
            <p:cNvPr id="91" name="直接连接符 27"/>
            <p:cNvSpPr/>
            <p:nvPr/>
          </p:nvSpPr>
          <p:spPr>
            <a:xfrm>
              <a:off x="1281439" y="6569"/>
              <a:ext cx="1" cy="181590"/>
            </a:xfrm>
            <a:prstGeom prst="line">
              <a:avLst/>
            </a:prstGeom>
            <a:noFill/>
            <a:ln w="12700" cap="flat">
              <a:solidFill>
                <a:srgbClr val="80808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非合成器动画 - 性能优化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721995">
              <a:defRPr sz="2210"/>
            </a:lvl1pPr>
          </a:lstStyle>
          <a:p>
            <a:r>
              <a:rPr lang="zh-CN" altLang="en-US" sz="2200" dirty="0">
                <a:latin typeface="微软雅黑" panose="020B0503020204020204" charset="-122"/>
                <a:ea typeface="微软雅黑" panose="020B0503020204020204" charset="-122"/>
              </a:rPr>
              <a:t>调试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chemeClr val="tx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100" y="2019300"/>
            <a:ext cx="67818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498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非合成器动画 - 性能优化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721995">
              <a:defRPr sz="2210"/>
            </a:lvl1pPr>
          </a:lstStyle>
          <a:p>
            <a:r>
              <a:rPr lang="en-US" altLang="zh-CN" sz="2200" dirty="0" smtClean="0">
                <a:latin typeface="微软雅黑" panose="020B0503020204020204" charset="-122"/>
                <a:ea typeface="微软雅黑" panose="020B0503020204020204" charset="-122"/>
              </a:rPr>
              <a:t>c/</a:t>
            </a:r>
            <a:r>
              <a:rPr lang="en-US" altLang="zh-CN" sz="2200" dirty="0" err="1" smtClean="0">
                <a:latin typeface="微软雅黑" panose="020B0503020204020204" charset="-122"/>
                <a:ea typeface="微软雅黑" panose="020B0503020204020204" charset="-122"/>
              </a:rPr>
              <a:t>c++</a:t>
            </a:r>
            <a:r>
              <a:rPr lang="zh-CN" altLang="en-US" sz="2200" dirty="0" smtClean="0">
                <a:latin typeface="微软雅黑" panose="020B0503020204020204" charset="-122"/>
                <a:ea typeface="微软雅黑" panose="020B0503020204020204" charset="-122"/>
              </a:rPr>
              <a:t>生成的代码</a:t>
            </a:r>
            <a:endParaRPr lang="zh-CN" altLang="en-US" sz="2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全局的</a:t>
            </a:r>
            <a:r>
              <a:rPr lang="en-US" altLang="zh-CN" dirty="0" smtClean="0">
                <a:solidFill>
                  <a:schemeClr val="tx1"/>
                </a:solidFill>
              </a:rPr>
              <a:t>stack point</a:t>
            </a:r>
            <a:endParaRPr lang="zh-CN" alt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\\VBOXSVR\Pictures\2018-11-16 08-56-35 的屏幕截图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1844620"/>
            <a:ext cx="3133725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68717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非合成器动画 - 性能优化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721995">
              <a:defRPr sz="2210"/>
            </a:lvl1pPr>
          </a:lstStyle>
          <a:p>
            <a:r>
              <a:rPr lang="en-US" altLang="zh-CN" sz="2200" dirty="0" smtClean="0">
                <a:latin typeface="微软雅黑" panose="020B0503020204020204" charset="-122"/>
                <a:ea typeface="微软雅黑" panose="020B0503020204020204" charset="-122"/>
              </a:rPr>
              <a:t>c/</a:t>
            </a:r>
            <a:r>
              <a:rPr lang="en-US" altLang="zh-CN" sz="2200" dirty="0" err="1" smtClean="0">
                <a:latin typeface="微软雅黑" panose="020B0503020204020204" charset="-122"/>
                <a:ea typeface="微软雅黑" panose="020B0503020204020204" charset="-122"/>
              </a:rPr>
              <a:t>c++</a:t>
            </a:r>
            <a:r>
              <a:rPr lang="zh-CN" altLang="en-US" sz="2200" dirty="0" smtClean="0">
                <a:latin typeface="微软雅黑" panose="020B0503020204020204" charset="-122"/>
                <a:ea typeface="微软雅黑" panose="020B0503020204020204" charset="-122"/>
              </a:rPr>
              <a:t>生成的代码</a:t>
            </a:r>
            <a:endParaRPr lang="zh-CN" altLang="en-US" sz="2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</a:rPr>
              <a:t>不完美</a:t>
            </a:r>
            <a:r>
              <a:rPr lang="zh-CN" altLang="en-US" dirty="0" smtClean="0">
                <a:solidFill>
                  <a:schemeClr val="tx1"/>
                </a:solidFill>
              </a:rPr>
              <a:t>的指令选择</a:t>
            </a:r>
            <a:endParaRPr lang="zh-CN" alt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 descr="\\VBOXSVR\Pictures\2018-11-16 09-11-28 的屏幕截图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701131"/>
            <a:ext cx="400050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\\VBOXSVR\Pictures\2018-11-16 09-12-37 的屏幕截图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3015581"/>
            <a:ext cx="2171700" cy="319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\\VBOXSVR\Pictures\2018-11-16 09-26-57 的屏幕截图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4384001"/>
            <a:ext cx="2009775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9216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非合成器动画 - 性能优化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721995">
              <a:defRPr sz="2210"/>
            </a:lvl1pPr>
          </a:lstStyle>
          <a:p>
            <a:r>
              <a:rPr lang="en-US" altLang="zh-CN" sz="2200" dirty="0" err="1" smtClean="0">
                <a:latin typeface="微软雅黑" panose="020B0503020204020204" charset="-122"/>
                <a:ea typeface="微软雅黑" panose="020B0503020204020204" charset="-122"/>
              </a:rPr>
              <a:t>assemblyscript</a:t>
            </a:r>
            <a:endParaRPr lang="zh-CN" altLang="en-US" sz="2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手动内存管理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没有全局</a:t>
            </a:r>
            <a:r>
              <a:rPr lang="en-US" altLang="zh-CN" dirty="0" smtClean="0">
                <a:solidFill>
                  <a:schemeClr val="tx1"/>
                </a:solidFill>
              </a:rPr>
              <a:t>stack point</a:t>
            </a:r>
            <a:r>
              <a:rPr lang="zh-CN" altLang="en-US" dirty="0" smtClean="0">
                <a:solidFill>
                  <a:schemeClr val="tx1"/>
                </a:solidFill>
              </a:rPr>
              <a:t>问题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生态未知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8559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非合成器动画 - 性能优化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721995">
              <a:defRPr sz="2210"/>
            </a:lvl1pPr>
          </a:lstStyle>
          <a:p>
            <a:r>
              <a:rPr lang="en-US" altLang="zh-CN" sz="2200" dirty="0" smtClean="0">
                <a:latin typeface="微软雅黑" panose="020B0503020204020204" charset="-122"/>
                <a:ea typeface="微软雅黑" panose="020B0503020204020204" charset="-122"/>
              </a:rPr>
              <a:t>V8 Turbofan VS LLVM/</a:t>
            </a:r>
            <a:r>
              <a:rPr lang="en-US" altLang="zh-CN" sz="2200" dirty="0" err="1" smtClean="0">
                <a:latin typeface="微软雅黑" panose="020B0503020204020204" charset="-122"/>
                <a:ea typeface="微软雅黑" panose="020B0503020204020204" charset="-122"/>
              </a:rPr>
              <a:t>gcc</a:t>
            </a:r>
            <a:endParaRPr lang="zh-CN" altLang="en-US" sz="2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目标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性能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编译时间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zh-CN" dirty="0" err="1"/>
              <a:t>InstantiateStreaming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3641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非合成器动画 - 性能优化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721995">
              <a:defRPr sz="2210"/>
            </a:lvl1pPr>
          </a:lstStyle>
          <a:p>
            <a:r>
              <a:rPr lang="zh-CN" altLang="en-US" sz="2200" dirty="0" smtClean="0">
                <a:latin typeface="微软雅黑" panose="020B0503020204020204" charset="-122"/>
                <a:ea typeface="微软雅黑" panose="020B0503020204020204" charset="-122"/>
              </a:rPr>
              <a:t>运行时问题</a:t>
            </a:r>
            <a:endParaRPr lang="zh-CN" altLang="en-US" sz="2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10820" lvl="1" indent="-210820">
              <a:buFont typeface="Arial" panose="020B0604020202020204" pitchFamily="34" charset="0"/>
              <a:buChar char="•"/>
            </a:pPr>
            <a:r>
              <a:rPr lang="zh-CN" altLang="en-US" dirty="0"/>
              <a:t>间接</a:t>
            </a:r>
            <a:r>
              <a:rPr lang="zh-CN" altLang="en-US" dirty="0" smtClean="0"/>
              <a:t>调用</a:t>
            </a:r>
            <a:endParaRPr lang="en-US" altLang="zh-CN" dirty="0" smtClean="0"/>
          </a:p>
          <a:p>
            <a:pPr marL="210820" lvl="1" indent="-210820">
              <a:buFont typeface="Arial" panose="020B0604020202020204" pitchFamily="34" charset="0"/>
              <a:buChar char="•"/>
            </a:pPr>
            <a:r>
              <a:rPr lang="en-US" altLang="zh-CN" dirty="0"/>
              <a:t>Bound </a:t>
            </a:r>
            <a:r>
              <a:rPr lang="en-US" altLang="zh-CN" dirty="0" smtClean="0"/>
              <a:t>Check</a:t>
            </a:r>
          </a:p>
          <a:p>
            <a:pPr marL="210820" lvl="1" indent="-210820">
              <a:buFont typeface="Arial" panose="020B0604020202020204" pitchFamily="34" charset="0"/>
              <a:buChar char="•"/>
            </a:pPr>
            <a:r>
              <a:rPr lang="zh-CN" altLang="en-US" dirty="0" smtClean="0"/>
              <a:t>调用本地</a:t>
            </a:r>
            <a:r>
              <a:rPr lang="en-US" altLang="zh-CN" dirty="0" smtClean="0"/>
              <a:t>API</a:t>
            </a:r>
            <a:endParaRPr lang="en-US" altLang="zh-CN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0684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矩形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31" name="图片 5" descr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1332" y="1566478"/>
            <a:ext cx="9090992" cy="5291522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32" name="文本占位符 2"/>
          <p:cNvSpPr txBox="1"/>
          <p:nvPr/>
        </p:nvSpPr>
        <p:spPr>
          <a:xfrm>
            <a:off x="2285336" y="2136870"/>
            <a:ext cx="7627644" cy="883887"/>
          </a:xfrm>
          <a:prstGeom prst="rect">
            <a:avLst/>
          </a:prstGeom>
          <a:ln w="12700">
            <a:miter lim="400000"/>
          </a:ln>
        </p:spPr>
        <p:txBody>
          <a:bodyPr lIns="60942" tIns="60942" rIns="60942" bIns="60942">
            <a:spAutoFit/>
          </a:bodyPr>
          <a:lstStyle>
            <a:lvl1pPr algn="ctr" defTabSz="456565">
              <a:defRPr sz="4500" spc="1000">
                <a:solidFill>
                  <a:srgbClr val="FF8127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r>
              <a:t>让年轻人的快乐更阳光</a:t>
            </a:r>
          </a:p>
        </p:txBody>
      </p:sp>
      <p:grpSp>
        <p:nvGrpSpPr>
          <p:cNvPr id="143" name="组 17"/>
          <p:cNvGrpSpPr/>
          <p:nvPr/>
        </p:nvGrpSpPr>
        <p:grpSpPr>
          <a:xfrm>
            <a:off x="1918012" y="3061156"/>
            <a:ext cx="8362290" cy="333096"/>
            <a:chOff x="0" y="0"/>
            <a:chExt cx="8362288" cy="333095"/>
          </a:xfrm>
        </p:grpSpPr>
        <p:pic>
          <p:nvPicPr>
            <p:cNvPr id="133" name="内容占位符 13" descr="内容占位符 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23879" y="66444"/>
              <a:ext cx="442744" cy="196129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34" name="图片 19" descr="图片 1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57799" y="95004"/>
              <a:ext cx="1032359" cy="160555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35" name="图片 20" descr="图片 2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162786" y="82311"/>
              <a:ext cx="943671" cy="169593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36" name="图片 21" descr="图片 2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1" y="101196"/>
              <a:ext cx="802795" cy="154682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37" name="图片 22" descr="图片 2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339250" y="84276"/>
              <a:ext cx="445921" cy="18201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38" name="图片 23" descr="图片 2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75421" y="101191"/>
              <a:ext cx="575831" cy="148334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39" name="图片 24" descr="图片 24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110985" y="63215"/>
              <a:ext cx="720001" cy="216000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40" name="图片 25" descr="图片 25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949770" y="48225"/>
              <a:ext cx="588278" cy="25200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41" name="图片 26" descr="图片 26"/>
            <p:cNvPicPr>
              <a:picLocks noChangeAspect="1"/>
            </p:cNvPicPr>
            <p:nvPr/>
          </p:nvPicPr>
          <p:blipFill>
            <a:blip r:embed="rId11"/>
            <a:srcRect t="22218" b="28117"/>
            <a:stretch>
              <a:fillRect/>
            </a:stretch>
          </p:blipFill>
          <p:spPr>
            <a:xfrm>
              <a:off x="7524274" y="-1"/>
              <a:ext cx="838015" cy="29652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42" name="图片 27" descr="图片 27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5249588" y="36577"/>
              <a:ext cx="764203" cy="296518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非合成器动画 - 性能优化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721995">
              <a:defRPr sz="2210"/>
            </a:lvl1pPr>
          </a:lstStyle>
          <a:p>
            <a:r>
              <a:rPr lang="zh-CN" altLang="en-US" sz="2200" dirty="0" smtClean="0">
                <a:latin typeface="微软雅黑" panose="020B0503020204020204" charset="-122"/>
                <a:ea typeface="微软雅黑" panose="020B0503020204020204" charset="-122"/>
              </a:rPr>
              <a:t>纲领</a:t>
            </a:r>
            <a:endParaRPr lang="zh-CN" altLang="en-US" sz="2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调试</a:t>
            </a:r>
            <a:endParaRPr lang="en-US" altLang="zh-CN" dirty="0" smtClean="0"/>
          </a:p>
          <a:p>
            <a:r>
              <a:rPr lang="zh-CN" altLang="en-US" dirty="0" smtClean="0"/>
              <a:t>代码生成</a:t>
            </a:r>
            <a:endParaRPr lang="en-US" altLang="zh-CN" dirty="0" smtClean="0"/>
          </a:p>
          <a:p>
            <a:pPr lvl="1"/>
            <a:r>
              <a:rPr lang="en-US" altLang="zh-CN" dirty="0" err="1"/>
              <a:t>w</a:t>
            </a:r>
            <a:r>
              <a:rPr lang="en-US" altLang="zh-CN" dirty="0" err="1" smtClean="0"/>
              <a:t>asm</a:t>
            </a:r>
            <a:r>
              <a:rPr lang="zh-CN" altLang="en-US" dirty="0" smtClean="0"/>
              <a:t>代码生成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c/</a:t>
            </a:r>
            <a:r>
              <a:rPr lang="en-US" altLang="zh-CN" dirty="0" err="1" smtClean="0"/>
              <a:t>c++</a:t>
            </a:r>
            <a:endParaRPr lang="en-US" altLang="zh-CN" dirty="0" smtClean="0"/>
          </a:p>
          <a:p>
            <a:pPr lvl="2"/>
            <a:r>
              <a:rPr lang="en-US" altLang="zh-CN" dirty="0" err="1"/>
              <a:t>a</a:t>
            </a:r>
            <a:r>
              <a:rPr lang="en-US" altLang="zh-CN" dirty="0" err="1" smtClean="0"/>
              <a:t>ssemblyscript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运行时代码生成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Turbofan </a:t>
            </a:r>
            <a:r>
              <a:rPr lang="en-US" altLang="zh-CN" dirty="0" err="1" smtClean="0"/>
              <a:t>vs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gcc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llvm</a:t>
            </a:r>
            <a:endParaRPr lang="en-US" altLang="zh-CN" dirty="0" smtClean="0"/>
          </a:p>
          <a:p>
            <a:pPr lvl="2"/>
            <a:r>
              <a:rPr lang="en-US" altLang="zh-CN" dirty="0" err="1"/>
              <a:t>InstantiateStreaming</a:t>
            </a:r>
            <a:endParaRPr lang="en-US" altLang="zh-CN" dirty="0" smtClean="0"/>
          </a:p>
          <a:p>
            <a:r>
              <a:rPr lang="zh-CN" altLang="en-US" dirty="0" smtClean="0"/>
              <a:t>执行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间接调用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Bound Check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b高可用监控V1.5">
  <a:themeElements>
    <a:clrScheme name="Office 主题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主题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等线" panose="02010600030101010101" charset="-122"/>
            <a:ea typeface="等线" panose="02010600030101010101" charset="-122"/>
            <a:cs typeface="等线" panose="02010600030101010101" charset="-122"/>
            <a:sym typeface="等线" panose="02010600030101010101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等线" panose="02010600030101010101" charset="-122"/>
            <a:ea typeface="等线" panose="02010600030101010101" charset="-122"/>
            <a:cs typeface="等线" panose="02010600030101010101" charset="-122"/>
            <a:sym typeface="等线" panose="02010600030101010101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 主题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主题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等线" panose="02010600030101010101" charset="-122"/>
            <a:ea typeface="等线" panose="02010600030101010101" charset="-122"/>
            <a:cs typeface="等线" panose="02010600030101010101" charset="-122"/>
            <a:sym typeface="等线" panose="02010600030101010101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等线" panose="02010600030101010101" charset="-122"/>
            <a:ea typeface="等线" panose="02010600030101010101" charset="-122"/>
            <a:cs typeface="等线" panose="02010600030101010101" charset="-122"/>
            <a:sym typeface="等线" panose="02010600030101010101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Web高可用监控V1.5</Template>
  <TotalTime>831</TotalTime>
  <Words>79</Words>
  <Application>Microsoft Office PowerPoint</Application>
  <PresentationFormat>自定义</PresentationFormat>
  <Paragraphs>32</Paragraphs>
  <Slides>9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Web高可用监控V1.5</vt:lpstr>
      <vt:lpstr>WebAssembly目前的问题和可能的解决方案</vt:lpstr>
      <vt:lpstr>调试</vt:lpstr>
      <vt:lpstr>c/c++生成的代码</vt:lpstr>
      <vt:lpstr>c/c++生成的代码</vt:lpstr>
      <vt:lpstr>assemblyscript</vt:lpstr>
      <vt:lpstr>V8 Turbofan VS LLVM/gcc</vt:lpstr>
      <vt:lpstr>运行时问题</vt:lpstr>
      <vt:lpstr>PowerPoint 演示文稿</vt:lpstr>
      <vt:lpstr>纲领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linzj</dc:creator>
  <cp:lastModifiedBy>linzj</cp:lastModifiedBy>
  <cp:revision>17</cp:revision>
  <dcterms:created xsi:type="dcterms:W3CDTF">2018-11-14T06:57:05Z</dcterms:created>
  <dcterms:modified xsi:type="dcterms:W3CDTF">2018-11-16T01:49:19Z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1033-10.1.0.6634</vt:lpwstr>
  </property>
</Properties>
</file>