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1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2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5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6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0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1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2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3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4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25.xml" ContentType="application/vnd.openxmlformats-officedocument.theme+xml"/>
  <Override PartName="/ppt/slideLayouts/slideLayout36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ags/tag2.xml" ContentType="application/vnd.openxmlformats-officedocument.presentationml.tags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0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1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2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theme/theme33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0" r:id="rId1"/>
    <p:sldMasterId id="2147484047" r:id="rId2"/>
    <p:sldMasterId id="2147484087" r:id="rId3"/>
    <p:sldMasterId id="2147484131" r:id="rId4"/>
    <p:sldMasterId id="2147484145" r:id="rId5"/>
    <p:sldMasterId id="2147484189" r:id="rId6"/>
    <p:sldMasterId id="2147484206" r:id="rId7"/>
    <p:sldMasterId id="2147484226" r:id="rId8"/>
    <p:sldMasterId id="2147484247" r:id="rId9"/>
    <p:sldMasterId id="2147484328" r:id="rId10"/>
    <p:sldMasterId id="2147484345" r:id="rId11"/>
    <p:sldMasterId id="2147484365" r:id="rId12"/>
    <p:sldMasterId id="2147484401" r:id="rId13"/>
    <p:sldMasterId id="2147484426" r:id="rId14"/>
    <p:sldMasterId id="2147484428" r:id="rId15"/>
    <p:sldMasterId id="2147484449" r:id="rId16"/>
    <p:sldMasterId id="2147484491" r:id="rId17"/>
    <p:sldMasterId id="2147484570" r:id="rId18"/>
    <p:sldMasterId id="2147484572" r:id="rId19"/>
    <p:sldMasterId id="2147484611" r:id="rId20"/>
    <p:sldMasterId id="2147484631" r:id="rId21"/>
    <p:sldMasterId id="2147484666" r:id="rId22"/>
    <p:sldMasterId id="2147484708" r:id="rId23"/>
    <p:sldMasterId id="2147484766" r:id="rId24"/>
    <p:sldMasterId id="2147484786" r:id="rId25"/>
    <p:sldMasterId id="2147484819" r:id="rId26"/>
    <p:sldMasterId id="2147484822" r:id="rId27"/>
    <p:sldMasterId id="2147484845" r:id="rId28"/>
    <p:sldMasterId id="2147484975" r:id="rId29"/>
    <p:sldMasterId id="2147485031" r:id="rId30"/>
    <p:sldMasterId id="2147485078" r:id="rId31"/>
    <p:sldMasterId id="2147485093" r:id="rId32"/>
    <p:sldMasterId id="2147485110" r:id="rId33"/>
    <p:sldMasterId id="2147485126" r:id="rId34"/>
  </p:sldMasterIdLst>
  <p:notesMasterIdLst>
    <p:notesMasterId r:id="rId51"/>
  </p:notesMasterIdLst>
  <p:sldIdLst>
    <p:sldId id="2916" r:id="rId35"/>
    <p:sldId id="2992" r:id="rId36"/>
    <p:sldId id="2993" r:id="rId37"/>
    <p:sldId id="2994" r:id="rId38"/>
    <p:sldId id="2919" r:id="rId39"/>
    <p:sldId id="2979" r:id="rId40"/>
    <p:sldId id="2991" r:id="rId41"/>
    <p:sldId id="2990" r:id="rId42"/>
    <p:sldId id="2986" r:id="rId43"/>
    <p:sldId id="2957" r:id="rId44"/>
    <p:sldId id="2982" r:id="rId45"/>
    <p:sldId id="2918" r:id="rId46"/>
    <p:sldId id="2935" r:id="rId47"/>
    <p:sldId id="2958" r:id="rId48"/>
    <p:sldId id="2932" r:id="rId49"/>
    <p:sldId id="2984" r:id="rId50"/>
  </p:sldIdLst>
  <p:sldSz cx="12241213" cy="7200900"/>
  <p:notesSz cx="6858000" cy="9144000"/>
  <p:defaultTextStyle>
    <a:defPPr>
      <a:defRPr lang="zh-CN"/>
    </a:defPPr>
    <a:lvl1pPr marL="0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5038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0063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65100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20130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75166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30196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85230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40268" algn="l" defTabSz="11100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,Xinyan(BizOps)" initials="W" lastIdx="2" clrIdx="0">
    <p:extLst/>
  </p:cmAuthor>
  <p:cmAuthor id="2" name="Wang,Zhen(MMS)" initials="W" lastIdx="18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36B1D2"/>
    <a:srgbClr val="DBEEF4"/>
    <a:srgbClr val="3BDADD"/>
    <a:srgbClr val="CCFF99"/>
    <a:srgbClr val="F2F2F2"/>
    <a:srgbClr val="3C78B4"/>
    <a:srgbClr val="237DAE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84615" autoAdjust="0"/>
  </p:normalViewPr>
  <p:slideViewPr>
    <p:cSldViewPr snapToObjects="1">
      <p:cViewPr varScale="1">
        <p:scale>
          <a:sx n="101" d="100"/>
          <a:sy n="101" d="100"/>
        </p:scale>
        <p:origin x="123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Objects="1">
      <p:cViewPr varScale="1">
        <p:scale>
          <a:sx n="54" d="100"/>
          <a:sy n="54" d="100"/>
        </p:scale>
        <p:origin x="2796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AF16F-E175-4AE0-9B90-9D4FB4FF913E}" type="datetimeFigureOut">
              <a:rPr lang="zh-CN" altLang="en-US" smtClean="0"/>
              <a:pPr/>
              <a:t>2018/11/15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15938" y="685800"/>
            <a:ext cx="5826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D7ADD-A65F-4384-B80E-AA60144582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7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5038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0063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65100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20130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75166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30196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885230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40268" algn="l" defTabSz="11100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zh-Hans" altLang="en-US" dirty="0"/>
              <a:t>月第一个双端版本，</a:t>
            </a:r>
            <a:r>
              <a:rPr kumimoji="1" lang="en-US" altLang="zh-Hans" dirty="0"/>
              <a:t>showcase</a:t>
            </a:r>
            <a:r>
              <a:rPr kumimoji="1" lang="zh-Hans" altLang="en-US" dirty="0"/>
              <a:t>上线；</a:t>
            </a:r>
            <a:r>
              <a:rPr kumimoji="1" lang="en-US" altLang="zh-Hans" dirty="0"/>
              <a:t>7</a:t>
            </a:r>
            <a:r>
              <a:rPr kumimoji="1" lang="zh-Hans" altLang="en-US" dirty="0"/>
              <a:t>月份</a:t>
            </a:r>
            <a:r>
              <a:rPr kumimoji="1" lang="zh-CN" altLang="en-US" dirty="0"/>
              <a:t>开发者大会小程序</a:t>
            </a:r>
            <a:r>
              <a:rPr kumimoji="1" lang="en-US" altLang="zh-Hans" dirty="0"/>
              <a:t>B</a:t>
            </a:r>
            <a:r>
              <a:rPr kumimoji="1" lang="zh-Hans" altLang="en-US" dirty="0"/>
              <a:t>端正式</a:t>
            </a:r>
            <a:r>
              <a:rPr kumimoji="1" lang="zh-CN" altLang="en-US" dirty="0"/>
              <a:t>上线，</a:t>
            </a:r>
            <a:r>
              <a:rPr kumimoji="1" lang="zh-Hans" altLang="en-US" dirty="0"/>
              <a:t>进入</a:t>
            </a:r>
            <a:r>
              <a:rPr kumimoji="1" lang="zh-CN" altLang="en-US" dirty="0"/>
              <a:t>公测；</a:t>
            </a:r>
            <a:r>
              <a:rPr kumimoji="1" lang="en-US" altLang="zh-CN" dirty="0"/>
              <a:t>10</a:t>
            </a:r>
            <a:r>
              <a:rPr kumimoji="1" lang="zh-CN" altLang="en-US" dirty="0"/>
              <a:t>月份开始全面开放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051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小程序</a:t>
            </a:r>
            <a:r>
              <a:rPr kumimoji="1" lang="en-US" altLang="zh-CN" dirty="0"/>
              <a:t>Runtime</a:t>
            </a:r>
            <a:r>
              <a:rPr kumimoji="1" lang="zh-CN" altLang="en-US" dirty="0"/>
              <a:t>，</a:t>
            </a:r>
            <a:r>
              <a:rPr kumimoji="1" lang="en-US" altLang="zh-CN" dirty="0"/>
              <a:t>1-2M</a:t>
            </a:r>
            <a:r>
              <a:rPr kumimoji="1" lang="zh-CN" altLang="en-US" dirty="0"/>
              <a:t>；必须全部集成，才能保证业务的兼容性；</a:t>
            </a:r>
            <a:endParaRPr kumimoji="1" lang="en-US" altLang="zh-CN" dirty="0"/>
          </a:p>
          <a:p>
            <a:r>
              <a:rPr kumimoji="1" lang="zh-CN" altLang="en-US" dirty="0"/>
              <a:t>基础依赖库，</a:t>
            </a:r>
            <a:r>
              <a:rPr kumimoji="1" lang="en-US" altLang="zh-CN" dirty="0"/>
              <a:t>Android </a:t>
            </a:r>
            <a:r>
              <a:rPr kumimoji="1" lang="zh-CN" altLang="zh-CN" dirty="0"/>
              <a:t>4</a:t>
            </a:r>
            <a:r>
              <a:rPr kumimoji="1" lang="en-US" altLang="zh-CN" dirty="0"/>
              <a:t>0M+</a:t>
            </a:r>
            <a:r>
              <a:rPr kumimoji="1" lang="zh-CN" altLang="en-US" dirty="0"/>
              <a:t>；其中，多媒体</a:t>
            </a:r>
            <a:r>
              <a:rPr kumimoji="1" lang="en-US" altLang="zh-CN" dirty="0"/>
              <a:t> 5M</a:t>
            </a:r>
            <a:r>
              <a:rPr kumimoji="1" lang="zh-CN" altLang="en-US" dirty="0"/>
              <a:t>，内核</a:t>
            </a:r>
            <a:r>
              <a:rPr kumimoji="1" lang="en-US" altLang="zh-CN" dirty="0"/>
              <a:t> 10M</a:t>
            </a:r>
            <a:r>
              <a:rPr kumimoji="1" lang="zh-CN" altLang="en-US" dirty="0"/>
              <a:t>，地图</a:t>
            </a:r>
            <a:r>
              <a:rPr kumimoji="1" lang="en-US" altLang="zh-CN" dirty="0"/>
              <a:t> 7M</a:t>
            </a:r>
            <a:r>
              <a:rPr kumimoji="1" lang="zh-CN" altLang="en-US" dirty="0"/>
              <a:t>，</a:t>
            </a:r>
            <a:r>
              <a:rPr kumimoji="1" lang="en-US" altLang="zh-CN" dirty="0"/>
              <a:t>AI 5M</a:t>
            </a:r>
            <a:r>
              <a:rPr kumimoji="1" lang="zh-CN" altLang="en-US" dirty="0"/>
              <a:t>等；</a:t>
            </a:r>
            <a:endParaRPr kumimoji="1" lang="en-US" altLang="zh-CN" dirty="0"/>
          </a:p>
          <a:p>
            <a:r>
              <a:rPr kumimoji="1" lang="en-US" altLang="zh-CN" dirty="0"/>
              <a:t>	</a:t>
            </a:r>
            <a:r>
              <a:rPr kumimoji="1" lang="en-US" altLang="zh-CN" dirty="0" err="1"/>
              <a:t>iOS</a:t>
            </a:r>
            <a:r>
              <a:rPr kumimoji="1" lang="en-US" altLang="zh-CN" dirty="0"/>
              <a:t> 70M+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r>
              <a:rPr kumimoji="1" lang="en-US" altLang="zh-CN" dirty="0"/>
              <a:t>	</a:t>
            </a:r>
            <a:r>
              <a:rPr kumimoji="1" lang="zh-CN" altLang="en-US" dirty="0"/>
              <a:t>静态库方式提供，或者合作伙伴自行实现替换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56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0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小程序</a:t>
            </a:r>
            <a:r>
              <a:rPr kumimoji="1" lang="en-US" altLang="zh-CN" dirty="0"/>
              <a:t>Runtime</a:t>
            </a:r>
            <a:r>
              <a:rPr kumimoji="1" lang="zh-CN" altLang="en-US" dirty="0"/>
              <a:t>，</a:t>
            </a:r>
            <a:r>
              <a:rPr kumimoji="1" lang="en-US" altLang="zh-CN" dirty="0"/>
              <a:t>1-2M</a:t>
            </a:r>
            <a:r>
              <a:rPr kumimoji="1" lang="zh-CN" altLang="en-US" dirty="0"/>
              <a:t>；必须全部集成，才能保证业务的兼容性；</a:t>
            </a:r>
            <a:endParaRPr kumimoji="1" lang="en-US" altLang="zh-CN" dirty="0"/>
          </a:p>
          <a:p>
            <a:r>
              <a:rPr kumimoji="1" lang="zh-CN" altLang="en-US" dirty="0"/>
              <a:t>基础依赖库，</a:t>
            </a:r>
            <a:r>
              <a:rPr kumimoji="1" lang="en-US" altLang="zh-CN" dirty="0"/>
              <a:t>Android </a:t>
            </a:r>
            <a:r>
              <a:rPr kumimoji="1" lang="zh-CN" altLang="zh-CN" dirty="0"/>
              <a:t>4</a:t>
            </a:r>
            <a:r>
              <a:rPr kumimoji="1" lang="en-US" altLang="zh-CN" dirty="0"/>
              <a:t>0M+</a:t>
            </a:r>
            <a:r>
              <a:rPr kumimoji="1" lang="zh-CN" altLang="en-US" dirty="0"/>
              <a:t>；其中，多媒体</a:t>
            </a:r>
            <a:r>
              <a:rPr kumimoji="1" lang="en-US" altLang="zh-CN" dirty="0"/>
              <a:t> 5M</a:t>
            </a:r>
            <a:r>
              <a:rPr kumimoji="1" lang="zh-CN" altLang="en-US" dirty="0"/>
              <a:t>，内核</a:t>
            </a:r>
            <a:r>
              <a:rPr kumimoji="1" lang="en-US" altLang="zh-CN" dirty="0"/>
              <a:t> 10M</a:t>
            </a:r>
            <a:r>
              <a:rPr kumimoji="1" lang="zh-CN" altLang="en-US" dirty="0"/>
              <a:t>，地图</a:t>
            </a:r>
            <a:r>
              <a:rPr kumimoji="1" lang="en-US" altLang="zh-CN" dirty="0"/>
              <a:t> 7M</a:t>
            </a:r>
            <a:r>
              <a:rPr kumimoji="1" lang="zh-CN" altLang="en-US" dirty="0"/>
              <a:t>，</a:t>
            </a:r>
            <a:r>
              <a:rPr kumimoji="1" lang="en-US" altLang="zh-CN" dirty="0"/>
              <a:t>AI 5M</a:t>
            </a:r>
            <a:r>
              <a:rPr kumimoji="1" lang="zh-CN" altLang="en-US" dirty="0"/>
              <a:t>等；</a:t>
            </a:r>
            <a:endParaRPr kumimoji="1" lang="en-US" altLang="zh-CN" dirty="0"/>
          </a:p>
          <a:p>
            <a:r>
              <a:rPr kumimoji="1" lang="en-US" altLang="zh-CN" dirty="0"/>
              <a:t>	</a:t>
            </a:r>
            <a:r>
              <a:rPr kumimoji="1" lang="en-US" altLang="zh-CN" dirty="0" err="1"/>
              <a:t>iOS</a:t>
            </a:r>
            <a:r>
              <a:rPr kumimoji="1" lang="en-US" altLang="zh-CN" dirty="0"/>
              <a:t> 70M+</a:t>
            </a:r>
            <a:r>
              <a:rPr kumimoji="1" lang="zh-CN" altLang="en-US" dirty="0"/>
              <a:t>；</a:t>
            </a:r>
            <a:endParaRPr kumimoji="1" lang="en-US" altLang="zh-CN" dirty="0"/>
          </a:p>
          <a:p>
            <a:r>
              <a:rPr kumimoji="1" lang="en-US" altLang="zh-CN" dirty="0"/>
              <a:t>	</a:t>
            </a:r>
            <a:r>
              <a:rPr kumimoji="1" lang="zh-CN" altLang="en-US" dirty="0"/>
              <a:t>静态库方式提供，或者合作伙伴自行实现替换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85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99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l" defTabSz="457200">
              <a:defRPr sz="7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dirty="0"/>
              <a:t>携程：访问深度对比</a:t>
            </a:r>
            <a:r>
              <a:rPr lang="en" altLang="zh-CN" dirty="0"/>
              <a:t>H5</a:t>
            </a:r>
            <a:r>
              <a:rPr lang="zh-CN" altLang="en-US" dirty="0"/>
              <a:t>提升</a:t>
            </a:r>
            <a:r>
              <a:rPr lang="en-US" altLang="zh-CN" dirty="0"/>
              <a:t>1</a:t>
            </a:r>
            <a:r>
              <a:rPr lang="en-US" altLang="zh-Hans" dirty="0"/>
              <a:t>50%</a:t>
            </a:r>
            <a:r>
              <a:rPr lang="zh-Hans" altLang="en-US" dirty="0"/>
              <a:t>；小红书：人均时长对比</a:t>
            </a:r>
            <a:r>
              <a:rPr lang="en-US" altLang="zh-Hans" dirty="0"/>
              <a:t>H5</a:t>
            </a:r>
            <a:r>
              <a:rPr lang="zh-Hans" altLang="en-US" dirty="0"/>
              <a:t>提升</a:t>
            </a:r>
            <a:r>
              <a:rPr lang="en-US" altLang="zh-Hans" dirty="0"/>
              <a:t>50%</a:t>
            </a:r>
            <a:r>
              <a:rPr lang="zh-Hans" altLang="en-US" dirty="0"/>
              <a:t> </a:t>
            </a:r>
            <a:endParaRPr lang="en-US" altLang="zh-Hans" dirty="0"/>
          </a:p>
          <a:p>
            <a:pPr algn="l" defTabSz="457200">
              <a:defRPr sz="7200" b="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Hans" altLang="en-U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基于搜索</a:t>
            </a:r>
            <a:r>
              <a:rPr lang="en-US" altLang="zh-Han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,feed, </a:t>
            </a:r>
            <a:r>
              <a:rPr lang="zh-Hans" altLang="en-U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百度</a:t>
            </a:r>
            <a:r>
              <a:rPr lang="en-US" altLang="zh-Han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APP</a:t>
            </a:r>
            <a:r>
              <a:rPr lang="zh-Hans" altLang="en-U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自有</a:t>
            </a:r>
            <a:r>
              <a:rPr lang="en-US" altLang="zh-CN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US" altLang="zh-Han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0+</a:t>
            </a:r>
            <a:r>
              <a:rPr lang="zh-Hans" altLang="en-U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的流量入口，</a:t>
            </a:r>
            <a:r>
              <a:rPr lang="zh-CN" altLang="en-U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用户沉淀，二次运营让开发者拥有更大的发挥</a:t>
            </a:r>
            <a:r>
              <a:rPr lang="zh-Hans" altLang="en-US" sz="7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空间；聚合推荐，文章页挂载</a:t>
            </a:r>
            <a:endParaRPr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6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5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01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F97EC-095F-4D40-9DFA-314FBF8C70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309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533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05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zh-Han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701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D7ADD-A65F-4384-B80E-AA601445822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7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5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763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55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0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2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30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85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40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03117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1235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49694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297225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/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6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59633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67395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42201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722"/>
            </a:lvl6pPr>
            <a:lvl7pPr>
              <a:defRPr sz="1722"/>
            </a:lvl7pPr>
            <a:lvl8pPr>
              <a:defRPr sz="1722"/>
            </a:lvl8pPr>
            <a:lvl9pPr>
              <a:defRPr sz="1722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722"/>
            </a:lvl6pPr>
            <a:lvl7pPr>
              <a:defRPr sz="1722"/>
            </a:lvl7pPr>
            <a:lvl8pPr>
              <a:defRPr sz="1722"/>
            </a:lvl8pPr>
            <a:lvl9pPr>
              <a:defRPr sz="17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2" b="0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2" b="0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801895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531"/>
            </a:lvl6pPr>
            <a:lvl7pPr>
              <a:defRPr sz="1531"/>
            </a:lvl7pPr>
            <a:lvl8pPr>
              <a:defRPr sz="1531"/>
            </a:lvl8pPr>
            <a:lvl9pPr>
              <a:defRPr sz="153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531"/>
            </a:lvl6pPr>
            <a:lvl7pPr>
              <a:defRPr sz="1531"/>
            </a:lvl7pPr>
            <a:lvl8pPr>
              <a:defRPr sz="1531"/>
            </a:lvl8pPr>
            <a:lvl9pPr>
              <a:defRPr sz="153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286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90115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21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2414077">
            <a:off x="10790391" y="401283"/>
            <a:ext cx="158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3682" y="41786"/>
            <a:ext cx="12017677" cy="534328"/>
          </a:xfrm>
          <a:prstGeom prst="rect">
            <a:avLst/>
          </a:prstGeom>
          <a:noFill/>
        </p:spPr>
        <p:txBody>
          <a:bodyPr lIns="87046" tIns="43524" rIns="87046" bIns="43524" anchor="ctr">
            <a:noAutofit/>
          </a:bodyPr>
          <a:lstStyle>
            <a:lvl1pPr algn="l">
              <a:defRPr sz="32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266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4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30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1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3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4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978472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165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50464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79090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37098832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503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7869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9793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0867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0867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398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6682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/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/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1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062" y="6674169"/>
            <a:ext cx="2856283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fld id="{AEFAF4BF-354F-435D-A573-8897D9A086D9}" type="datetimeFigureOut">
              <a:rPr lang="zh-CN" altLang="en-US" sz="2103" smtClean="0">
                <a:solidFill>
                  <a:prstClr val="black"/>
                </a:solidFill>
              </a:rPr>
              <a:pPr defTabSz="1061453">
                <a:defRPr/>
              </a:pPr>
              <a:t>2018/11/15</a:t>
            </a:fld>
            <a:endParaRPr lang="zh-CN" altLang="en-US" sz="2103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2415" y="6674169"/>
            <a:ext cx="3876384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endParaRPr lang="zh-CN" altLang="en-US" sz="2103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869" y="6674169"/>
            <a:ext cx="2856283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fld id="{32D3F360-65AA-4F0E-BA29-762107DBB9F8}" type="slidenum">
              <a:rPr lang="zh-CN" altLang="en-US" sz="2103" smtClean="0">
                <a:solidFill>
                  <a:prstClr val="black"/>
                </a:solidFill>
              </a:rPr>
              <a:pPr defTabSz="1061453">
                <a:defRPr/>
              </a:pPr>
              <a:t>‹#›</a:t>
            </a:fld>
            <a:endParaRPr lang="zh-CN" altLang="en-US" sz="210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907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398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04553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07077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9818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144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372239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854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4460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60135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270E79FD-C402-4CC3-9A82-BAE1DCDFB08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9C3BABE4-52A5-4B0F-907F-4727857335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71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78410-22BD-4826-85AD-4068340E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4331-42DF-4261-9157-D6028F3F8674}" type="datetimeFigureOut">
              <a:rPr lang="zh-CN" altLang="en-US" smtClean="0"/>
              <a:t>2018/11/15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90998-F181-4110-8A53-C9617B1D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E03D69-A0BD-494A-AC96-A8A7F349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4229-65D2-4279-ADBB-D1459B287A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7331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22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49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77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48925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|| 朴素的标题&amp;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984" y="288371"/>
            <a:ext cx="11017092" cy="791800"/>
          </a:xfrm>
          <a:prstGeom prst="rect">
            <a:avLst/>
          </a:prstGeom>
        </p:spPr>
        <p:txBody>
          <a:bodyPr/>
          <a:lstStyle>
            <a:lvl1pPr algn="l">
              <a:defRPr sz="4284" b="1" spc="402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18984" y="1080170"/>
            <a:ext cx="11017092" cy="505469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pc="0">
                <a:solidFill>
                  <a:srgbClr val="70001F"/>
                </a:solidFill>
                <a:latin typeface="微软雅黑"/>
                <a:ea typeface="微软雅黑"/>
                <a:cs typeface="微软雅黑"/>
              </a:defRPr>
            </a:lvl1pPr>
            <a:lvl2pPr marL="1224047" indent="-612023">
              <a:lnSpc>
                <a:spcPct val="100000"/>
              </a:lnSpc>
              <a:buFont typeface="Arial"/>
              <a:buChar char="•"/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2pPr>
            <a:lvl3pPr>
              <a:lnSpc>
                <a:spcPct val="100000"/>
              </a:lnSpc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3pPr>
            <a:lvl4pPr>
              <a:lnSpc>
                <a:spcPct val="100000"/>
              </a:lnSpc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4pPr>
            <a:lvl5pPr>
              <a:lnSpc>
                <a:spcPct val="100000"/>
              </a:lnSpc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5pPr>
          </a:lstStyle>
          <a:p>
            <a:pPr lvl="0"/>
            <a:r>
              <a:rPr kumimoji="1" lang="zh-CN" altLang="en-US" dirty="0"/>
              <a:t> </a:t>
            </a:r>
            <a:r>
              <a:rPr kumimoji="1" lang="en-US" altLang="zh-CN" dirty="0"/>
              <a:t>	</a:t>
            </a:r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061" y="6674168"/>
            <a:ext cx="1459821" cy="4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718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fld id="{E51EE6DE-BDED-42FA-BA75-78CE9C2E16CB}" type="datetime10">
              <a:rPr lang="zh-CN" altLang="en-US" smtClean="0"/>
              <a:pPr/>
              <a:t>19:14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071882" y="6646225"/>
            <a:ext cx="3876384" cy="5070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718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/>
              <a:t>页脚内容</a:t>
            </a:r>
          </a:p>
        </p:txBody>
      </p:sp>
    </p:spTree>
    <p:extLst>
      <p:ext uri="{BB962C8B-B14F-4D97-AF65-F5344CB8AC3E}">
        <p14:creationId xmlns:p14="http://schemas.microsoft.com/office/powerpoint/2010/main" val="12130966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644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814431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54486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55165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42576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8398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37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00452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47064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24853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7939054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270E79FD-C402-4CC3-9A82-BAE1DCDFB08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9C3BABE4-52A5-4B0F-907F-4727857335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971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063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49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77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13782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3682" y="90983"/>
            <a:ext cx="12017677" cy="534328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3072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69545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B1C2-25D1-49D7-B3E6-BD8961197B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0DC-24E0-4EA9-99FD-E514C61A20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222965" cy="507492"/>
          </a:xfrm>
          <a:prstGeom prst="rect">
            <a:avLst/>
          </a:prstGeom>
          <a:solidFill>
            <a:srgbClr val="E10500"/>
          </a:solidFill>
          <a:ln>
            <a:solidFill>
              <a:srgbClr val="E10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8058"/>
            <a:endParaRPr lang="zh-CN" altLang="en-US" sz="1807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507492"/>
            <a:ext cx="222965" cy="507492"/>
          </a:xfrm>
          <a:prstGeom prst="rect">
            <a:avLst/>
          </a:prstGeom>
          <a:solidFill>
            <a:srgbClr val="2319DC"/>
          </a:solidFill>
          <a:ln>
            <a:solidFill>
              <a:srgbClr val="231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8058"/>
            <a:endParaRPr lang="zh-CN" altLang="en-US" sz="180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71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13234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81361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694595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894409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14407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2223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939728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391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16295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98614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4601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83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5848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3213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83788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81311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5433000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792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137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73901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10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872275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21321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48150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932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84985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03807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35790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622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417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17290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324520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3145815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963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294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5430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87905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6603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96061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54596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00908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48635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18946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275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2923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840855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25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06123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109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485593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855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40651768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9021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3498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64852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04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672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7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2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99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9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632926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/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6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58679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74337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35254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722"/>
            </a:lvl6pPr>
            <a:lvl7pPr>
              <a:defRPr sz="1722"/>
            </a:lvl7pPr>
            <a:lvl8pPr>
              <a:defRPr sz="1722"/>
            </a:lvl8pPr>
            <a:lvl9pPr>
              <a:defRPr sz="1722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722"/>
            </a:lvl6pPr>
            <a:lvl7pPr>
              <a:defRPr sz="1722"/>
            </a:lvl7pPr>
            <a:lvl8pPr>
              <a:defRPr sz="1722"/>
            </a:lvl8pPr>
            <a:lvl9pPr>
              <a:defRPr sz="17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2" b="0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2" b="0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51819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531"/>
            </a:lvl6pPr>
            <a:lvl7pPr>
              <a:defRPr sz="1531"/>
            </a:lvl7pPr>
            <a:lvl8pPr>
              <a:defRPr sz="1531"/>
            </a:lvl8pPr>
            <a:lvl9pPr>
              <a:defRPr sz="153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352" indent="0">
              <a:buNone/>
              <a:defRPr sz="1913" b="1"/>
            </a:lvl2pPr>
            <a:lvl3pPr marL="874067" indent="0">
              <a:buNone/>
              <a:defRPr sz="1722" b="1"/>
            </a:lvl3pPr>
            <a:lvl4pPr marL="1311420" indent="0">
              <a:buNone/>
              <a:defRPr sz="1531" b="1"/>
            </a:lvl4pPr>
            <a:lvl5pPr marL="1748772" indent="0">
              <a:buNone/>
              <a:defRPr sz="1531" b="1"/>
            </a:lvl5pPr>
            <a:lvl6pPr marL="2186125" indent="0">
              <a:buNone/>
              <a:defRPr sz="1531" b="1"/>
            </a:lvl6pPr>
            <a:lvl7pPr marL="2622840" indent="0">
              <a:buNone/>
              <a:defRPr sz="1531" b="1"/>
            </a:lvl7pPr>
            <a:lvl8pPr marL="3060192" indent="0">
              <a:buNone/>
              <a:defRPr sz="1531" b="1"/>
            </a:lvl8pPr>
            <a:lvl9pPr marL="3497544" indent="0">
              <a:buNone/>
              <a:defRPr sz="153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2"/>
            </a:lvl2pPr>
            <a:lvl3pPr>
              <a:defRPr sz="1531"/>
            </a:lvl3pPr>
            <a:lvl4pPr>
              <a:defRPr sz="1340"/>
            </a:lvl4pPr>
            <a:lvl5pPr>
              <a:defRPr sz="1340"/>
            </a:lvl5pPr>
            <a:lvl6pPr>
              <a:defRPr sz="1531"/>
            </a:lvl6pPr>
            <a:lvl7pPr>
              <a:defRPr sz="1531"/>
            </a:lvl7pPr>
            <a:lvl8pPr>
              <a:defRPr sz="1531"/>
            </a:lvl8pPr>
            <a:lvl9pPr>
              <a:defRPr sz="153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8627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54589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2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107442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270E79FD-C402-4CC3-9A82-BAE1DCDFB08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9C3BABE4-52A5-4B0F-907F-4727857335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8236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2062" y="6674168"/>
            <a:ext cx="2856283" cy="38338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2415" y="6674168"/>
            <a:ext cx="3876384" cy="38338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734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199481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36194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27008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6929009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2739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4304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651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2360825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241213" cy="720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75" tIns="59488" rIns="118975" bIns="59488" rtlCol="0" anchor="ctr"/>
          <a:lstStyle/>
          <a:p>
            <a:pPr algn="ctr" defTabSz="1060867"/>
            <a:endParaRPr lang="zh-CN" altLang="en-US" sz="2103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241213" cy="720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975" tIns="59488" rIns="118975" bIns="59488" rtlCol="0" anchor="ctr"/>
          <a:lstStyle/>
          <a:p>
            <a:pPr algn="ctr" defTabSz="1060867"/>
            <a:endParaRPr lang="zh-CN" altLang="en-US" sz="2103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7958" y="86436"/>
            <a:ext cx="11017092" cy="547261"/>
          </a:xfrm>
          <a:prstGeom prst="rect">
            <a:avLst/>
          </a:prstGeom>
        </p:spPr>
        <p:txBody>
          <a:bodyPr lIns="124402" tIns="62202" rIns="124402" bIns="62202">
            <a:noAutofit/>
          </a:bodyPr>
          <a:lstStyle>
            <a:lvl1pPr algn="l">
              <a:defRPr sz="19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这里是标题区域</a:t>
            </a: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3" name="矩形 2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0867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0867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7"/>
          <p:cNvSpPr txBox="1"/>
          <p:nvPr userDrawn="1"/>
        </p:nvSpPr>
        <p:spPr>
          <a:xfrm>
            <a:off x="11217594" y="6621519"/>
            <a:ext cx="1044724" cy="399766"/>
          </a:xfrm>
          <a:prstGeom prst="rect">
            <a:avLst/>
          </a:prstGeom>
          <a:noFill/>
        </p:spPr>
        <p:txBody>
          <a:bodyPr wrap="square" lIns="118975" tIns="59488" rIns="118975" bIns="59488" rtlCol="0">
            <a:spAutoFit/>
          </a:bodyPr>
          <a:lstStyle/>
          <a:p>
            <a:pPr algn="ctr" defTabSz="1060867"/>
            <a:fld id="{4434E472-F95D-422C-AA1E-FBC5F38D882C}" type="slidenum">
              <a:rPr lang="zh-CN" altLang="en-US" sz="1817">
                <a:solidFill>
                  <a:prstClr val="black"/>
                </a:solidFill>
              </a:rPr>
              <a:pPr algn="ctr" defTabSz="1060867"/>
              <a:t>‹#›</a:t>
            </a:fld>
            <a:endParaRPr lang="zh-CN" altLang="en-US" sz="181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06727"/>
      </p:ext>
    </p:extLst>
  </p:cSld>
  <p:clrMapOvr>
    <a:masterClrMapping/>
  </p:clrMapOvr>
  <p:hf hd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0867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0867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398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267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62922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74484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8267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4492902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18709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62832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0749222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531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04309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565193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911003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9131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54896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09134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4951859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1171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69839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928969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10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401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659836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661922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3213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68718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909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0821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35766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750871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1089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486206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27993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391235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444252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3706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17226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892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64646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4811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513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333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61" y="198072"/>
            <a:ext cx="11017092" cy="52925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13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这里是标题区域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12061" y="1222083"/>
            <a:ext cx="11017092" cy="570514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1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/>
              <a:t>内容标题一</a:t>
            </a:r>
            <a:endParaRPr lang="en-US" altLang="zh-CN" dirty="0"/>
          </a:p>
          <a:p>
            <a:pPr lvl="0"/>
            <a:r>
              <a:rPr lang="zh-CN" altLang="en-US" dirty="0"/>
              <a:t>内容标题二</a:t>
            </a:r>
            <a:endParaRPr lang="en-US" altLang="zh-CN" dirty="0"/>
          </a:p>
          <a:p>
            <a:pPr lvl="0"/>
            <a:r>
              <a:rPr lang="zh-CN" altLang="en-US" dirty="0"/>
              <a:t>内容标题三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9687341" y="46855"/>
            <a:ext cx="2427235" cy="756084"/>
            <a:chOff x="7330892" y="-20538"/>
            <a:chExt cx="1813108" cy="720080"/>
          </a:xfrm>
        </p:grpSpPr>
        <p:pic>
          <p:nvPicPr>
            <p:cNvPr id="5" name="Picture 7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30892" y="103240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矩形 5"/>
            <p:cNvSpPr/>
            <p:nvPr userDrawn="1"/>
          </p:nvSpPr>
          <p:spPr>
            <a:xfrm>
              <a:off x="7771884" y="-20538"/>
              <a:ext cx="1372116" cy="7200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8058"/>
              <a:r>
                <a:rPr lang="en-US" altLang="zh-CN" sz="1807" b="1" dirty="0">
                  <a:solidFill>
                    <a:srgbClr val="5893D8"/>
                  </a:solidFill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UBS</a:t>
              </a:r>
            </a:p>
            <a:p>
              <a:pPr defTabSz="918058"/>
              <a:r>
                <a:rPr lang="zh-CN" altLang="en-US" sz="1104" b="1" dirty="0">
                  <a:solidFill>
                    <a:srgbClr val="5893D8"/>
                  </a:solidFill>
                  <a:latin typeface="微软雅黑" pitchFamily="34" charset="-122"/>
                </a:rPr>
                <a:t>百度用户行为研究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7205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941360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096734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801183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028340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667813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0372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90665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466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84632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276452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3269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593048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98896830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37823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83828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7309958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113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6465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140649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3051736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2166027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23886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907404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5496534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78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675116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92870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42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46675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626741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0214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25673698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5867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00012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245542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6634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6829475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589801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0264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0115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53260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153682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907088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4183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889538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57006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22570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87594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84332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797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0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8836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1409913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722822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6815968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285088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25865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262387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040591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3295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06468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636544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04143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0811856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8806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406679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886477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15292879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74737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78201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15356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600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19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9334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3213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082675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5843344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7490692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059562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50056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7010105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827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409199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304550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166214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361160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49591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58558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7705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367047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3312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784318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8173385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255960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101162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140968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0530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158583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415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23934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603499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341675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290519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002036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385309253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25571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8401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5587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744727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9143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9184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8124908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3019725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3213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233880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403880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770496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353124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3019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7457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8877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895989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78862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43462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094208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190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3645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61" y="198072"/>
            <a:ext cx="11017092" cy="52925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13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这里是标题区域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12061" y="1222083"/>
            <a:ext cx="11017092" cy="570514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1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/>
              <a:t>内容标题一</a:t>
            </a:r>
            <a:endParaRPr lang="en-US" altLang="zh-CN" dirty="0"/>
          </a:p>
          <a:p>
            <a:pPr lvl="0"/>
            <a:r>
              <a:rPr lang="zh-CN" altLang="en-US" dirty="0"/>
              <a:t>内容标题二</a:t>
            </a:r>
            <a:endParaRPr lang="en-US" altLang="zh-CN" dirty="0"/>
          </a:p>
          <a:p>
            <a:pPr lvl="0"/>
            <a:r>
              <a:rPr lang="zh-CN" altLang="en-US" dirty="0"/>
              <a:t>内容标题三</a:t>
            </a:r>
            <a:endParaRPr lang="en-US" altLang="zh-CN" dirty="0"/>
          </a:p>
          <a:p>
            <a:pPr lvl="0"/>
            <a:endParaRPr lang="zh-CN" alt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9687341" y="46855"/>
            <a:ext cx="2427235" cy="756084"/>
            <a:chOff x="7330892" y="-20538"/>
            <a:chExt cx="1813108" cy="720080"/>
          </a:xfrm>
        </p:grpSpPr>
        <p:pic>
          <p:nvPicPr>
            <p:cNvPr id="5" name="Picture 7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0892" y="103240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矩形 5"/>
            <p:cNvSpPr/>
            <p:nvPr userDrawn="1"/>
          </p:nvSpPr>
          <p:spPr>
            <a:xfrm>
              <a:off x="7771884" y="-20538"/>
              <a:ext cx="1372116" cy="7200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8058"/>
              <a:r>
                <a:rPr lang="en-US" altLang="zh-CN" sz="1807" b="1" dirty="0">
                  <a:solidFill>
                    <a:srgbClr val="5893D8"/>
                  </a:solidFill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UBS</a:t>
              </a:r>
            </a:p>
            <a:p>
              <a:pPr defTabSz="918058"/>
              <a:r>
                <a:rPr lang="zh-CN" altLang="en-US" sz="1104" b="1" dirty="0">
                  <a:solidFill>
                    <a:srgbClr val="5893D8"/>
                  </a:solidFill>
                  <a:latin typeface="微软雅黑" pitchFamily="34" charset="-122"/>
                </a:rPr>
                <a:t>百度用户行为研究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71819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2414077">
            <a:off x="10790391" y="401282"/>
            <a:ext cx="158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  <a:endParaRPr lang="zh-CN" altLang="en-US" dirty="0">
              <a:solidFill>
                <a:srgbClr val="4F81B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3681" y="41786"/>
            <a:ext cx="12017677" cy="534328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32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775824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442500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01638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573896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563383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520149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733416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8052312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2656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94287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391427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0617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72862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2048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1579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018640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61653367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76665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959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4289363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818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785481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983014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3213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372604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070197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406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567380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6472271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0298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343163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41417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377050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83703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8110884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0324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062" y="6674169"/>
            <a:ext cx="2856283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fld id="{AEFAF4BF-354F-435D-A573-8897D9A086D9}" type="datetimeFigureOut">
              <a:rPr lang="zh-CN" altLang="en-US" sz="2103" smtClean="0">
                <a:solidFill>
                  <a:prstClr val="black"/>
                </a:solidFill>
              </a:rPr>
              <a:pPr defTabSz="1061453">
                <a:defRPr/>
              </a:pPr>
              <a:t>2018/11/15</a:t>
            </a:fld>
            <a:endParaRPr lang="zh-CN" altLang="en-US" sz="2103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2415" y="6674169"/>
            <a:ext cx="3876384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endParaRPr lang="zh-CN" altLang="en-US" sz="2103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869" y="6674169"/>
            <a:ext cx="2856283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fld id="{32D3F360-65AA-4F0E-BA29-762107DBB9F8}" type="slidenum">
              <a:rPr lang="zh-CN" altLang="en-US" sz="2103" smtClean="0">
                <a:solidFill>
                  <a:prstClr val="black"/>
                </a:solidFill>
              </a:rPr>
              <a:pPr defTabSz="1061453">
                <a:defRPr/>
              </a:pPr>
              <a:t>‹#›</a:t>
            </a:fld>
            <a:endParaRPr lang="zh-CN" altLang="en-US" sz="210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2417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2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3584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6324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2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3765176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0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4862576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47024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132543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2" y="2468879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2468879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0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8" y="1341120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0998387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3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1568133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9181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4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2" y="2712719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2850056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79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4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79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0" y="6244544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637803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45678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48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9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8804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42791"/>
      </p:ext>
    </p:extLst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2062" y="6674168"/>
            <a:ext cx="2856283" cy="38338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2415" y="6674168"/>
            <a:ext cx="3876384" cy="383382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fld id="{D99619C8-A375-448C-891B-9999C6BE8E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02971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6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010309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4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5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4317475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2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829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2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7"/>
            <a:ext cx="10507374" cy="555084"/>
          </a:xfrm>
          <a:prstGeom prst="rect">
            <a:avLst/>
          </a:prstGeom>
        </p:spPr>
        <p:txBody>
          <a:bodyPr vert="horz" lIns="83610" tIns="41805" rIns="83610" bIns="41805" rtlCol="0" anchor="ctr">
            <a:noAutofit/>
          </a:bodyPr>
          <a:lstStyle/>
          <a:p>
            <a:pPr defTabSz="877855">
              <a:spcBef>
                <a:spcPct val="0"/>
              </a:spcBef>
              <a:defRPr/>
            </a:pPr>
            <a:r>
              <a:rPr lang="zh-CN" altLang="en-US" sz="2561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421537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2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6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25298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2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6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6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299289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4" y="2468881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829"/>
            </a:lvl1pPr>
            <a:lvl2pPr>
              <a:defRPr sz="1646"/>
            </a:lvl2pPr>
            <a:lvl3pPr>
              <a:defRPr sz="1463"/>
            </a:lvl3pPr>
            <a:lvl4pPr>
              <a:defRPr sz="1279"/>
            </a:lvl4pPr>
            <a:lvl5pPr>
              <a:defRPr sz="1279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5" y="2468881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829"/>
            </a:lvl1pPr>
            <a:lvl2pPr>
              <a:defRPr sz="1646"/>
            </a:lvl2pPr>
            <a:lvl3pPr>
              <a:defRPr sz="1463"/>
            </a:lvl3pPr>
            <a:lvl4pPr>
              <a:defRPr sz="1279"/>
            </a:lvl4pPr>
            <a:lvl5pPr>
              <a:defRPr sz="1279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5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40" y="818835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2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46" b="0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40" y="1341122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46" b="0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58054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8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877855"/>
            <a:fld id="{270E79FD-C402-4CC3-9A82-BAE1DCDFB089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8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80" y="6674178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877855"/>
            <a:fld id="{9C3BABE4-52A5-4B0F-907F-4727857335A2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5682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81503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2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1959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1526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06072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221128158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5683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0622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1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072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824230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36626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062" y="6674169"/>
            <a:ext cx="2856283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fld id="{AEFAF4BF-354F-435D-A573-8897D9A086D9}" type="datetimeFigureOut">
              <a:rPr lang="zh-CN" altLang="en-US" sz="2103" smtClean="0">
                <a:solidFill>
                  <a:prstClr val="black"/>
                </a:solidFill>
              </a:rPr>
              <a:pPr defTabSz="1061453">
                <a:defRPr/>
              </a:pPr>
              <a:t>2018/11/15</a:t>
            </a:fld>
            <a:endParaRPr lang="zh-CN" altLang="en-US" sz="2103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2415" y="6674169"/>
            <a:ext cx="3876384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endParaRPr lang="zh-CN" altLang="en-US" sz="2103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869" y="6674169"/>
            <a:ext cx="2856283" cy="383381"/>
          </a:xfrm>
          <a:prstGeom prst="rect">
            <a:avLst/>
          </a:prstGeom>
        </p:spPr>
        <p:txBody>
          <a:bodyPr lIns="111090" tIns="55545" rIns="111090" bIns="5554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defTabSz="1061453">
              <a:defRPr/>
            </a:pPr>
            <a:fld id="{32D3F360-65AA-4F0E-BA29-762107DBB9F8}" type="slidenum">
              <a:rPr lang="zh-CN" altLang="en-US" sz="2103" smtClean="0">
                <a:solidFill>
                  <a:prstClr val="black"/>
                </a:solidFill>
              </a:rPr>
              <a:pPr defTabSz="1061453">
                <a:defRPr/>
              </a:pPr>
              <a:t>‹#›</a:t>
            </a:fld>
            <a:endParaRPr lang="zh-CN" altLang="en-US" sz="210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8664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6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365366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4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5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7361912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2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829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2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7"/>
            <a:ext cx="10507374" cy="555084"/>
          </a:xfrm>
          <a:prstGeom prst="rect">
            <a:avLst/>
          </a:prstGeom>
        </p:spPr>
        <p:txBody>
          <a:bodyPr vert="horz" lIns="83610" tIns="41805" rIns="83610" bIns="41805" rtlCol="0" anchor="ctr">
            <a:noAutofit/>
          </a:bodyPr>
          <a:lstStyle/>
          <a:p>
            <a:pPr defTabSz="877855">
              <a:spcBef>
                <a:spcPct val="0"/>
              </a:spcBef>
              <a:defRPr/>
            </a:pPr>
            <a:r>
              <a:rPr lang="zh-CN" altLang="en-US" sz="2561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119510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2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6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6620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79644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2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6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6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06457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4" y="2468881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829"/>
            </a:lvl1pPr>
            <a:lvl2pPr>
              <a:defRPr sz="1646"/>
            </a:lvl2pPr>
            <a:lvl3pPr>
              <a:defRPr sz="1463"/>
            </a:lvl3pPr>
            <a:lvl4pPr>
              <a:defRPr sz="1279"/>
            </a:lvl4pPr>
            <a:lvl5pPr>
              <a:defRPr sz="1279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5" y="2468881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829"/>
            </a:lvl1pPr>
            <a:lvl2pPr>
              <a:defRPr sz="1646"/>
            </a:lvl2pPr>
            <a:lvl3pPr>
              <a:defRPr sz="1463"/>
            </a:lvl3pPr>
            <a:lvl4pPr>
              <a:defRPr sz="1279"/>
            </a:lvl4pPr>
            <a:lvl5pPr>
              <a:defRPr sz="1279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5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40" y="818835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2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46" b="0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40" y="1341122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46" b="0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2650101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8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877855"/>
            <a:fld id="{270E79FD-C402-4CC3-9A82-BAE1DCDFB089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8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80" y="6674178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877855"/>
            <a:fld id="{9C3BABE4-52A5-4B0F-907F-4727857335A2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645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377958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2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1959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064258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38726531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52987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4604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1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072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21324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793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91074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6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224494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4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5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7039922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2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829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2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7"/>
            <a:ext cx="10507374" cy="555084"/>
          </a:xfrm>
          <a:prstGeom prst="rect">
            <a:avLst/>
          </a:prstGeom>
        </p:spPr>
        <p:txBody>
          <a:bodyPr vert="horz" lIns="83610" tIns="41805" rIns="83610" bIns="41805" rtlCol="0" anchor="ctr">
            <a:noAutofit/>
          </a:bodyPr>
          <a:lstStyle/>
          <a:p>
            <a:pPr defTabSz="877855">
              <a:spcBef>
                <a:spcPct val="0"/>
              </a:spcBef>
              <a:defRPr/>
            </a:pPr>
            <a:r>
              <a:rPr lang="zh-CN" altLang="en-US" sz="2561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37910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2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6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83418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2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6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46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6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29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704175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4" y="2468881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829"/>
            </a:lvl1pPr>
            <a:lvl2pPr>
              <a:defRPr sz="1646"/>
            </a:lvl2pPr>
            <a:lvl3pPr>
              <a:defRPr sz="1463"/>
            </a:lvl3pPr>
            <a:lvl4pPr>
              <a:defRPr sz="1279"/>
            </a:lvl4pPr>
            <a:lvl5pPr>
              <a:defRPr sz="1279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5" y="2468881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829"/>
            </a:lvl1pPr>
            <a:lvl2pPr>
              <a:defRPr sz="1646"/>
            </a:lvl2pPr>
            <a:lvl3pPr>
              <a:defRPr sz="1463"/>
            </a:lvl3pPr>
            <a:lvl4pPr>
              <a:defRPr sz="1279"/>
            </a:lvl4pPr>
            <a:lvl5pPr>
              <a:defRPr sz="1279"/>
            </a:lvl5pPr>
            <a:lvl6pPr>
              <a:defRPr sz="1646"/>
            </a:lvl6pPr>
            <a:lvl7pPr>
              <a:defRPr sz="1646"/>
            </a:lvl7pPr>
            <a:lvl8pPr>
              <a:defRPr sz="1646"/>
            </a:lvl8pPr>
            <a:lvl9pPr>
              <a:defRPr sz="164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B8CBA3BE-3236-4ADB-A207-F386C99C43FF}" type="datetimeFigureOut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2018/11/15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2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877855"/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7" y="6673852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877855"/>
            <a:fld id="{0FB7EC70-51C2-4279-8B7A-78ABF2C09015}" type="slidenum">
              <a:rPr lang="zh-CN" altLang="en-US" sz="1728" smtClean="0">
                <a:solidFill>
                  <a:prstClr val="black">
                    <a:tint val="75000"/>
                  </a:prstClr>
                </a:solidFill>
              </a:rPr>
              <a:pPr defTabSz="877855"/>
              <a:t>‹#›</a:t>
            </a:fld>
            <a:endParaRPr lang="zh-CN" altLang="en-US" sz="172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5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40" y="818835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829" b="1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2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46" b="0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40" y="1341122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46" b="0"/>
            </a:lvl1pPr>
            <a:lvl2pPr marL="418034" indent="0">
              <a:buNone/>
              <a:defRPr sz="1829" b="1"/>
            </a:lvl2pPr>
            <a:lvl3pPr marL="836071" indent="0">
              <a:buNone/>
              <a:defRPr sz="1646" b="1"/>
            </a:lvl3pPr>
            <a:lvl4pPr marL="1254104" indent="0">
              <a:buNone/>
              <a:defRPr sz="1463" b="1"/>
            </a:lvl4pPr>
            <a:lvl5pPr marL="1672139" indent="0">
              <a:buNone/>
              <a:defRPr sz="1463" b="1"/>
            </a:lvl5pPr>
            <a:lvl6pPr marL="2090173" indent="0">
              <a:buNone/>
              <a:defRPr sz="1463" b="1"/>
            </a:lvl6pPr>
            <a:lvl7pPr marL="2508209" indent="0">
              <a:buNone/>
              <a:defRPr sz="1463" b="1"/>
            </a:lvl7pPr>
            <a:lvl8pPr marL="2926243" indent="0">
              <a:buNone/>
              <a:defRPr sz="1463" b="1"/>
            </a:lvl8pPr>
            <a:lvl9pPr marL="3344278" indent="0">
              <a:buNone/>
              <a:defRPr sz="14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5745507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650484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2"/>
            <a:ext cx="9687340" cy="676925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1959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   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939928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91690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1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072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93607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4527138" y="3665"/>
            <a:ext cx="3186938" cy="143466"/>
            <a:chOff x="2971800" y="1458310"/>
            <a:chExt cx="2380594" cy="102476"/>
          </a:xfrm>
        </p:grpSpPr>
        <p:sp>
          <p:nvSpPr>
            <p:cNvPr id="10" name="矩形 9"/>
            <p:cNvSpPr/>
            <p:nvPr userDrawn="1"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61453"/>
              <a:endParaRPr lang="zh-CN" altLang="en-US" sz="2103">
                <a:solidFill>
                  <a:prstClr val="white"/>
                </a:solidFill>
              </a:endParaRPr>
            </a:p>
          </p:txBody>
        </p:sp>
      </p:grpSp>
      <p:sp>
        <p:nvSpPr>
          <p:cNvPr id="5" name="矩形 4"/>
          <p:cNvSpPr/>
          <p:nvPr userDrawn="1"/>
        </p:nvSpPr>
        <p:spPr>
          <a:xfrm>
            <a:off x="1" y="2635482"/>
            <a:ext cx="12241211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44241" tIns="68848" rIns="103272" bIns="68848" anchor="ctr"/>
          <a:lstStyle/>
          <a:p>
            <a:pPr defTabSz="757599">
              <a:spcBef>
                <a:spcPct val="0"/>
              </a:spcBef>
              <a:defRPr/>
            </a:pPr>
            <a:endParaRPr lang="zh-CN" altLang="en-US" sz="3825" kern="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02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921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8091" y="2800350"/>
            <a:ext cx="10507041" cy="1520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37714" tIns="0" rIns="165256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819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5013374" y="4320540"/>
            <a:ext cx="1107234" cy="1600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  <p:pic>
        <p:nvPicPr>
          <p:cNvPr id="4" name="Picture 4" descr="logo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80" y="1040131"/>
            <a:ext cx="2550253" cy="6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6120607" y="4320540"/>
            <a:ext cx="1107235" cy="16002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8058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7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75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2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87575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0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843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1249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2348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799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2" y="2468879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2468879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0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8" y="1341120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05422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3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1568133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3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4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2" y="2712719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5832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79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4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79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0" y="6244544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530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2241213" cy="802939"/>
          </a:xfrm>
          <a:prstGeom prst="rect">
            <a:avLst/>
          </a:prstGeom>
          <a:solidFill>
            <a:srgbClr val="007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9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69" y="223251"/>
            <a:ext cx="1156779" cy="3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1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77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2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700284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0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4781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2" y="2468879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2468879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0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8" y="1341120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829195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494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0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3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20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8009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2" y="2468879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3" y="2468879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3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0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8" y="1341120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09997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3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1568133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254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4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2" y="2712719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2397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79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4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79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0" y="6244544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6907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2241213" cy="802939"/>
          </a:xfrm>
          <a:prstGeom prst="rect">
            <a:avLst/>
          </a:prstGeom>
          <a:solidFill>
            <a:srgbClr val="007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9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69" y="223251"/>
            <a:ext cx="1156779" cy="3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22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51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48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9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7598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3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8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8" y="1568133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40181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40413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6215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636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1118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36253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372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060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5414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270E79FD-C402-4CC3-9A82-BAE1DCDFB08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fld id="{9C3BABE4-52A5-4B0F-907F-4727857335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13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7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4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2" y="2712719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5401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49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77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89783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3682" y="90983"/>
            <a:ext cx="12017677" cy="534328"/>
          </a:xfrm>
          <a:prstGeom prst="rect">
            <a:avLst/>
          </a:prstGeom>
          <a:noFill/>
        </p:spPr>
        <p:txBody>
          <a:bodyPr lIns="87056" tIns="43529" rIns="87056" bIns="43529" anchor="ctr">
            <a:noAutofit/>
          </a:bodyPr>
          <a:lstStyle>
            <a:lvl1pPr algn="l">
              <a:defRPr sz="3072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42461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B1C2-25D1-49D7-B3E6-BD8961197B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180DC-24E0-4EA9-99FD-E514C61A205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222965" cy="507492"/>
          </a:xfrm>
          <a:prstGeom prst="rect">
            <a:avLst/>
          </a:prstGeom>
          <a:solidFill>
            <a:srgbClr val="E10500"/>
          </a:solidFill>
          <a:ln>
            <a:solidFill>
              <a:srgbClr val="E10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8058"/>
            <a:endParaRPr lang="zh-CN" altLang="en-US" sz="1807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507492"/>
            <a:ext cx="222965" cy="507492"/>
          </a:xfrm>
          <a:prstGeom prst="rect">
            <a:avLst/>
          </a:prstGeom>
          <a:solidFill>
            <a:srgbClr val="2319DC"/>
          </a:solidFill>
          <a:ln>
            <a:solidFill>
              <a:srgbClr val="231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8058"/>
            <a:endParaRPr lang="zh-CN" altLang="en-US" sz="180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61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|| 朴素的标题&amp;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984" y="288371"/>
            <a:ext cx="11017092" cy="791800"/>
          </a:xfrm>
          <a:prstGeom prst="rect">
            <a:avLst/>
          </a:prstGeom>
        </p:spPr>
        <p:txBody>
          <a:bodyPr/>
          <a:lstStyle>
            <a:lvl1pPr algn="l">
              <a:defRPr sz="4284" b="1" spc="402">
                <a:solidFill>
                  <a:schemeClr val="bg1">
                    <a:lumMod val="50000"/>
                  </a:schemeClr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18984" y="1080170"/>
            <a:ext cx="11017092" cy="505469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pc="0">
                <a:solidFill>
                  <a:srgbClr val="70001F"/>
                </a:solidFill>
                <a:latin typeface="微软雅黑"/>
                <a:ea typeface="微软雅黑"/>
                <a:cs typeface="微软雅黑"/>
              </a:defRPr>
            </a:lvl1pPr>
            <a:lvl2pPr marL="1224047" indent="-612023">
              <a:lnSpc>
                <a:spcPct val="100000"/>
              </a:lnSpc>
              <a:buFont typeface="Arial"/>
              <a:buChar char="•"/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2pPr>
            <a:lvl3pPr>
              <a:lnSpc>
                <a:spcPct val="100000"/>
              </a:lnSpc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3pPr>
            <a:lvl4pPr>
              <a:lnSpc>
                <a:spcPct val="100000"/>
              </a:lnSpc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4pPr>
            <a:lvl5pPr>
              <a:lnSpc>
                <a:spcPct val="100000"/>
              </a:lnSpc>
              <a:defRPr spc="0">
                <a:solidFill>
                  <a:schemeClr val="tx1">
                    <a:lumMod val="50000"/>
                    <a:lumOff val="50000"/>
                  </a:schemeClr>
                </a:solidFill>
                <a:latin typeface="微软雅黑"/>
                <a:ea typeface="微软雅黑"/>
                <a:cs typeface="微软雅黑"/>
              </a:defRPr>
            </a:lvl5pPr>
          </a:lstStyle>
          <a:p>
            <a:pPr lvl="0"/>
            <a:r>
              <a:rPr kumimoji="1" lang="zh-CN" altLang="en-US" dirty="0"/>
              <a:t> </a:t>
            </a:r>
            <a:r>
              <a:rPr kumimoji="1" lang="en-US" altLang="zh-CN" dirty="0"/>
              <a:t>	</a:t>
            </a:r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061" y="6674168"/>
            <a:ext cx="1459821" cy="4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718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fld id="{E51EE6DE-BDED-42FA-BA75-78CE9C2E16CB}" type="datetime10">
              <a:rPr lang="zh-CN" altLang="en-US" smtClean="0"/>
              <a:pPr/>
              <a:t>19:14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071882" y="6646225"/>
            <a:ext cx="3876384" cy="5070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7181"/>
                </a:solidFill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/>
              <a:t>页脚内容</a:t>
            </a:r>
          </a:p>
        </p:txBody>
      </p:sp>
    </p:spTree>
    <p:extLst>
      <p:ext uri="{BB962C8B-B14F-4D97-AF65-F5344CB8AC3E}">
        <p14:creationId xmlns:p14="http://schemas.microsoft.com/office/powerpoint/2010/main" val="1578324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50467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子标题单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793" y="1249681"/>
            <a:ext cx="11700127" cy="5198110"/>
          </a:xfrm>
          <a:ln>
            <a:solidFill>
              <a:srgbClr val="237DAE"/>
            </a:solidFill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idx="13"/>
          </p:nvPr>
        </p:nvSpPr>
        <p:spPr>
          <a:xfrm>
            <a:off x="232793" y="77311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11437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子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86161" y="838200"/>
            <a:ext cx="731520" cy="559435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eaVert"/>
          <a:lstStyle>
            <a:lvl1pPr>
              <a:defRPr sz="1913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1" y="838200"/>
            <a:ext cx="10698480" cy="5594350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87438" tIns="43719" rIns="87438" bIns="43719" rtlCol="0" anchor="ctr">
            <a:noAutofit/>
          </a:bodyPr>
          <a:lstStyle/>
          <a:p>
            <a:pPr defTabSz="918058">
              <a:spcBef>
                <a:spcPct val="0"/>
              </a:spcBef>
              <a:defRPr/>
            </a:pPr>
            <a:r>
              <a:rPr lang="zh-CN" altLang="en-US" sz="2678" b="1" dirty="0">
                <a:solidFill>
                  <a:prstClr val="white"/>
                </a:solidFill>
                <a:latin typeface="微软雅黑" pitchFamily="34" charset="-122"/>
              </a:rPr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16633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单子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111525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11152504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21309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单内容&amp;底部双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内容占位符 12"/>
          <p:cNvSpPr>
            <a:spLocks noGrp="1"/>
          </p:cNvSpPr>
          <p:nvPr>
            <p:ph sz="quarter" idx="13"/>
          </p:nvPr>
        </p:nvSpPr>
        <p:spPr>
          <a:xfrm>
            <a:off x="551816" y="792481"/>
            <a:ext cx="11152504" cy="4312920"/>
          </a:xfrm>
          <a:ln>
            <a:solidFill>
              <a:srgbClr val="237DAE"/>
            </a:solidFill>
          </a:ln>
        </p:spPr>
        <p:txBody>
          <a:bodyPr/>
          <a:lstStyle>
            <a:lvl1pPr>
              <a:buClr>
                <a:srgbClr val="237DAE"/>
              </a:buClr>
              <a:defRPr/>
            </a:lvl1pPr>
            <a:lvl2pPr>
              <a:buClr>
                <a:srgbClr val="237DAE"/>
              </a:buClr>
              <a:defRPr/>
            </a:lvl2pPr>
            <a:lvl3pPr>
              <a:buClr>
                <a:srgbClr val="237DAE"/>
              </a:buClr>
              <a:defRPr/>
            </a:lvl3pPr>
            <a:lvl4pPr>
              <a:buClr>
                <a:srgbClr val="237DAE"/>
              </a:buClr>
              <a:defRPr/>
            </a:lvl4pPr>
            <a:lvl5pPr>
              <a:buClr>
                <a:srgbClr val="237DAE"/>
              </a:buCl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/>
          </p:nvPr>
        </p:nvSpPr>
        <p:spPr>
          <a:xfrm>
            <a:off x="551816" y="5684520"/>
            <a:ext cx="5508000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5"/>
          </p:nvPr>
        </p:nvSpPr>
        <p:spPr>
          <a:xfrm>
            <a:off x="5518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6190616" y="5684520"/>
            <a:ext cx="5513704" cy="76263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72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6190616" y="5181284"/>
            <a:ext cx="5508000" cy="47275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913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25786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顶部双子标题+文本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32793" y="2468880"/>
            <a:ext cx="5810821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014" y="2468880"/>
            <a:ext cx="5813107" cy="3963671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721"/>
            </a:lvl6pPr>
            <a:lvl7pPr>
              <a:defRPr sz="1721"/>
            </a:lvl7pPr>
            <a:lvl8pPr>
              <a:defRPr sz="1721"/>
            </a:lvl8pPr>
            <a:lvl9pPr>
              <a:defRPr sz="172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>
            <p:ph type="body" idx="13"/>
          </p:nvPr>
        </p:nvSpPr>
        <p:spPr>
          <a:xfrm>
            <a:off x="232793" y="818834"/>
            <a:ext cx="5788596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4"/>
            <a:ext cx="5745162" cy="44608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4"/>
          </p:nvPr>
        </p:nvSpPr>
        <p:spPr>
          <a:xfrm>
            <a:off x="232793" y="1341121"/>
            <a:ext cx="5788596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5"/>
          </p:nvPr>
        </p:nvSpPr>
        <p:spPr>
          <a:xfrm>
            <a:off x="6218239" y="1341121"/>
            <a:ext cx="5745162" cy="1034733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721" b="0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093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79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4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6999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79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0" y="6244544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4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3976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顶部双子标题&amp;底部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818833"/>
            <a:ext cx="5788596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32793" y="1568134"/>
            <a:ext cx="5788596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18239" y="818833"/>
            <a:ext cx="5745162" cy="6731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marL="0" indent="0">
              <a:buNone/>
              <a:defRPr sz="1913" b="1"/>
            </a:lvl1pPr>
            <a:lvl2pPr marL="437179" indent="0">
              <a:buNone/>
              <a:defRPr sz="1913" b="1"/>
            </a:lvl2pPr>
            <a:lvl3pPr marL="874359" indent="0">
              <a:buNone/>
              <a:defRPr sz="1721" b="1"/>
            </a:lvl3pPr>
            <a:lvl4pPr marL="1311537" indent="0">
              <a:buNone/>
              <a:defRPr sz="1530" b="1"/>
            </a:lvl4pPr>
            <a:lvl5pPr marL="1748716" indent="0">
              <a:buNone/>
              <a:defRPr sz="1530" b="1"/>
            </a:lvl5pPr>
            <a:lvl6pPr marL="2185895" indent="0">
              <a:buNone/>
              <a:defRPr sz="1530" b="1"/>
            </a:lvl6pPr>
            <a:lvl7pPr marL="2623074" indent="0">
              <a:buNone/>
              <a:defRPr sz="1530" b="1"/>
            </a:lvl7pPr>
            <a:lvl8pPr marL="3060253" indent="0">
              <a:buNone/>
              <a:defRPr sz="1530" b="1"/>
            </a:lvl8pPr>
            <a:lvl9pPr marL="3497432" indent="0">
              <a:buNone/>
              <a:defRPr sz="15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18239" y="1568134"/>
            <a:ext cx="5745162" cy="4925377"/>
          </a:xfrm>
          <a:ln>
            <a:solidFill>
              <a:srgbClr val="237DAE"/>
            </a:solidFill>
          </a:ln>
        </p:spPr>
        <p:txBody>
          <a:bodyPr>
            <a:normAutofit/>
          </a:bodyPr>
          <a:lstStyle>
            <a:lvl1pPr>
              <a:defRPr sz="1913"/>
            </a:lvl1pPr>
            <a:lvl2pPr>
              <a:defRPr sz="1721"/>
            </a:lvl2pPr>
            <a:lvl3pPr>
              <a:defRPr sz="1530"/>
            </a:lvl3pPr>
            <a:lvl4pPr>
              <a:defRPr sz="1338"/>
            </a:lvl4pPr>
            <a:lvl5pPr>
              <a:defRPr sz="1338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78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3" y="686434"/>
            <a:ext cx="520788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8"/>
          <p:cNvSpPr>
            <a:spLocks noGrp="1"/>
          </p:cNvSpPr>
          <p:nvPr>
            <p:ph sz="quarter" idx="14"/>
          </p:nvPr>
        </p:nvSpPr>
        <p:spPr>
          <a:xfrm>
            <a:off x="232792" y="4739005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内容占位符 8"/>
          <p:cNvSpPr>
            <a:spLocks noGrp="1"/>
          </p:cNvSpPr>
          <p:nvPr>
            <p:ph sz="quarter" idx="15"/>
          </p:nvPr>
        </p:nvSpPr>
        <p:spPr>
          <a:xfrm>
            <a:off x="248033" y="2712720"/>
            <a:ext cx="5207888" cy="198056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5641976" y="104643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5641976" y="68643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8"/>
          </p:nvPr>
        </p:nvSpPr>
        <p:spPr>
          <a:xfrm>
            <a:off x="5641976" y="307335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5641976" y="2713356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5641976" y="5099005"/>
            <a:ext cx="6367144" cy="16205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5641976" y="4739005"/>
            <a:ext cx="6367144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78967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版内容+子标题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B8CBA3BE-3236-4ADB-A207-F386C99C43FF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/>
          <a:lstStyle/>
          <a:p>
            <a:pPr defTabSz="918058"/>
            <a:fld id="{0FB7EC70-51C2-4279-8B7A-78ABF2C09015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248032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6"/>
          </p:nvPr>
        </p:nvSpPr>
        <p:spPr>
          <a:xfrm>
            <a:off x="232792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7"/>
          </p:nvPr>
        </p:nvSpPr>
        <p:spPr>
          <a:xfrm>
            <a:off x="232792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19" name="内容占位符 8"/>
          <p:cNvSpPr>
            <a:spLocks noGrp="1"/>
          </p:cNvSpPr>
          <p:nvPr>
            <p:ph sz="quarter" idx="18"/>
          </p:nvPr>
        </p:nvSpPr>
        <p:spPr>
          <a:xfrm>
            <a:off x="232792" y="3903980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9"/>
          </p:nvPr>
        </p:nvSpPr>
        <p:spPr>
          <a:xfrm>
            <a:off x="217552" y="6244545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20"/>
          </p:nvPr>
        </p:nvSpPr>
        <p:spPr>
          <a:xfrm>
            <a:off x="217552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内容占位符 8"/>
          <p:cNvSpPr>
            <a:spLocks noGrp="1"/>
          </p:cNvSpPr>
          <p:nvPr>
            <p:ph sz="quarter" idx="21"/>
          </p:nvPr>
        </p:nvSpPr>
        <p:spPr>
          <a:xfrm>
            <a:off x="6156960" y="686434"/>
            <a:ext cx="568032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22"/>
          </p:nvPr>
        </p:nvSpPr>
        <p:spPr>
          <a:xfrm>
            <a:off x="6141720" y="3027001"/>
            <a:ext cx="569556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23"/>
          </p:nvPr>
        </p:nvSpPr>
        <p:spPr>
          <a:xfrm>
            <a:off x="6141720" y="2666999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5" name="内容占位符 8"/>
          <p:cNvSpPr>
            <a:spLocks noGrp="1"/>
          </p:cNvSpPr>
          <p:nvPr>
            <p:ph sz="quarter" idx="24"/>
          </p:nvPr>
        </p:nvSpPr>
        <p:spPr>
          <a:xfrm>
            <a:off x="6141720" y="3903980"/>
            <a:ext cx="5695568" cy="198056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25"/>
          </p:nvPr>
        </p:nvSpPr>
        <p:spPr>
          <a:xfrm>
            <a:off x="6126481" y="6244545"/>
            <a:ext cx="5710808" cy="752521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>
            <a:lvl1pPr>
              <a:buClr>
                <a:srgbClr val="237DAE"/>
              </a:buClr>
              <a:defRPr sz="153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26"/>
          </p:nvPr>
        </p:nvSpPr>
        <p:spPr>
          <a:xfrm>
            <a:off x="6126480" y="5884545"/>
            <a:ext cx="5695568" cy="360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>
              <a:buNone/>
              <a:defRPr sz="1721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18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667" y="1582648"/>
            <a:ext cx="12640802" cy="5618279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258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6863" y="825084"/>
            <a:ext cx="11571852" cy="6000792"/>
          </a:xfrm>
        </p:spPr>
        <p:txBody>
          <a:bodyPr>
            <a:normAutofit/>
          </a:bodyPr>
          <a:lstStyle>
            <a:lvl1pPr marL="0" indent="0" algn="l">
              <a:buNone/>
              <a:defRPr sz="2295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5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7689403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063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270E79FD-C402-4CC3-9A82-BAE1DCDFB089}" type="datetimeFigureOut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2018/11/15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82424" y="6674177"/>
            <a:ext cx="38763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72879" y="6674177"/>
            <a:ext cx="2856284" cy="383381"/>
          </a:xfrm>
          <a:prstGeom prst="rect">
            <a:avLst/>
          </a:prstGeom>
        </p:spPr>
        <p:txBody>
          <a:bodyPr lIns="111008" tIns="55507" rIns="111008" bIns="55507"/>
          <a:lstStyle/>
          <a:p>
            <a:pPr defTabSz="918058"/>
            <a:fld id="{9C3BABE4-52A5-4B0F-907F-4727857335A2}" type="slidenum">
              <a:rPr lang="zh-CN" altLang="en-US" sz="1807" smtClean="0">
                <a:solidFill>
                  <a:prstClr val="black">
                    <a:tint val="75000"/>
                  </a:prstClr>
                </a:solidFill>
              </a:rPr>
              <a:pPr defTabSz="918058"/>
              <a:t>‹#›</a:t>
            </a:fld>
            <a:endParaRPr lang="zh-CN" altLang="en-US" sz="180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485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44105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625908" y="4227423"/>
            <a:ext cx="11017092" cy="12001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1998013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2876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062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1工作\周报\xianghailong\img\bg_c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665" y="1582650"/>
            <a:ext cx="12640802" cy="561827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427" y="1"/>
            <a:ext cx="10405031" cy="600054"/>
          </a:xfrm>
        </p:spPr>
        <p:txBody>
          <a:bodyPr>
            <a:noAutofit/>
          </a:bodyPr>
          <a:lstStyle>
            <a:lvl1pPr algn="l">
              <a:defRPr sz="3213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995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95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89.xml"/><Relationship Id="rId19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Relationship Id="rId22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38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45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256.xml"/><Relationship Id="rId21" Type="http://schemas.openxmlformats.org/officeDocument/2006/relationships/image" Target="../media/image11.emf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263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1.xml"/><Relationship Id="rId16" Type="http://schemas.openxmlformats.org/officeDocument/2006/relationships/slideLayout" Target="../slideLayouts/slideLayout285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79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0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0" Type="http://schemas.openxmlformats.org/officeDocument/2006/relationships/theme" Target="../theme/theme22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image" Target="../media/image2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3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20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6.xml"/><Relationship Id="rId18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36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34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43.xml"/><Relationship Id="rId19" Type="http://schemas.openxmlformats.org/officeDocument/2006/relationships/theme" Target="../theme/theme24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13" Type="http://schemas.openxmlformats.org/officeDocument/2006/relationships/slideLayout" Target="../slideLayouts/slideLayout364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slideLayout" Target="../slideLayouts/slideLayout363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53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5" Type="http://schemas.openxmlformats.org/officeDocument/2006/relationships/slideLayout" Target="../slideLayouts/slideLayout36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Relationship Id="rId14" Type="http://schemas.openxmlformats.org/officeDocument/2006/relationships/slideLayout" Target="../slideLayouts/slideLayout36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7.xml"/><Relationship Id="rId4" Type="http://schemas.openxmlformats.org/officeDocument/2006/relationships/image" Target="../media/image2.jpe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80.xml"/><Relationship Id="rId18" Type="http://schemas.openxmlformats.org/officeDocument/2006/relationships/theme" Target="../theme/theme28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17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69.xml"/><Relationship Id="rId16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7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81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2.jpeg"/><Relationship Id="rId2" Type="http://schemas.openxmlformats.org/officeDocument/2006/relationships/vmlDrawing" Target="../drawings/vmlDrawing2.vml"/><Relationship Id="rId1" Type="http://schemas.openxmlformats.org/officeDocument/2006/relationships/theme" Target="../theme/theme29.xml"/><Relationship Id="rId6" Type="http://schemas.openxmlformats.org/officeDocument/2006/relationships/image" Target="../media/image1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86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9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410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Relationship Id="rId14" Type="http://schemas.openxmlformats.org/officeDocument/2006/relationships/image" Target="../media/image1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2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12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5" Type="http://schemas.openxmlformats.org/officeDocument/2006/relationships/theme" Target="../theme/theme33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slideLayout" Target="../slideLayouts/slideLayout43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46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41.xml"/><Relationship Id="rId1" Type="http://schemas.openxmlformats.org/officeDocument/2006/relationships/slideLayout" Target="../slideLayouts/slideLayout440.xml"/><Relationship Id="rId6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4.xml"/><Relationship Id="rId10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3.xml"/><Relationship Id="rId9" Type="http://schemas.openxmlformats.org/officeDocument/2006/relationships/slideLayout" Target="../slideLayouts/slideLayout448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Verdana"/>
                <a:ea typeface="微软雅黑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Verdana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6423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932" r:id="rId11"/>
    <p:sldLayoutId id="2147485142" r:id="rId12"/>
    <p:sldLayoutId id="214748514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1453"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145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</p:sldLayoutIdLst>
  <p:txStyles>
    <p:titleStyle>
      <a:lvl1pPr algn="l" defTabSz="874359" rtl="0" eaLnBrk="1" latinLnBrk="0" hangingPunct="1">
        <a:spcBef>
          <a:spcPct val="0"/>
        </a:spcBef>
        <a:buNone/>
        <a:defRPr sz="2581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2342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  <p:sldLayoutId id="2147484359" r:id="rId14"/>
    <p:sldLayoutId id="2147484360" r:id="rId15"/>
    <p:sldLayoutId id="2147484361" r:id="rId16"/>
    <p:sldLayoutId id="2147484362" r:id="rId17"/>
    <p:sldLayoutId id="2147484363" r:id="rId18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74692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347293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  <p:sldLayoutId id="2147484416" r:id="rId15"/>
    <p:sldLayoutId id="2147484417" r:id="rId16"/>
    <p:sldLayoutId id="2147484418" r:id="rId17"/>
    <p:sldLayoutId id="2147484419" r:id="rId18"/>
    <p:sldLayoutId id="2147484421" r:id="rId19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905416" y="6696834"/>
            <a:ext cx="111984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439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0867"/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0867"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08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0867"/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08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9" r:id="rId10"/>
    <p:sldLayoutId id="2147484440" r:id="rId11"/>
    <p:sldLayoutId id="2147484441" r:id="rId12"/>
    <p:sldLayoutId id="2147484442" r:id="rId13"/>
    <p:sldLayoutId id="2147484443" r:id="rId14"/>
    <p:sldLayoutId id="2147484444" r:id="rId15"/>
    <p:sldLayoutId id="2147484445" r:id="rId16"/>
    <p:sldLayoutId id="2147484446" r:id="rId17"/>
    <p:sldLayoutId id="2147484447" r:id="rId18"/>
    <p:sldLayoutId id="2147484448" r:id="rId19"/>
  </p:sldLayoutIdLst>
  <p:txStyles>
    <p:titleStyle>
      <a:lvl1pPr algn="l" defTabSz="874067" rtl="0" eaLnBrk="1" latinLnBrk="0" hangingPunct="1">
        <a:spcBef>
          <a:spcPct val="0"/>
        </a:spcBef>
        <a:buNone/>
        <a:defRPr sz="258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696" indent="-327696" algn="l" defTabSz="874067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220" indent="-273505" algn="l" defTabSz="874067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2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744" indent="-218676" algn="l" defTabSz="874067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096" indent="-218676" algn="l" defTabSz="874067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4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448" indent="-218676" algn="l" defTabSz="874067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4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801" indent="-218676" algn="l" defTabSz="874067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516" indent="-218676" algn="l" defTabSz="874067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68" indent="-218676" algn="l" defTabSz="874067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221" indent="-218676" algn="l" defTabSz="874067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1pPr>
      <a:lvl2pPr marL="437352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2pPr>
      <a:lvl3pPr marL="874067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3pPr>
      <a:lvl4pPr marL="1311420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48772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86125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622840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3060192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4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249304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2" r:id="rId12"/>
    <p:sldLayoutId id="2147484464" r:id="rId13"/>
    <p:sldLayoutId id="2147484465" r:id="rId14"/>
    <p:sldLayoutId id="2147484466" r:id="rId15"/>
    <p:sldLayoutId id="2147484467" r:id="rId16"/>
    <p:sldLayoutId id="2147484468" r:id="rId17"/>
    <p:sldLayoutId id="2147484469" r:id="rId18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274148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4" r:id="rId12"/>
    <p:sldLayoutId id="2147484505" r:id="rId13"/>
    <p:sldLayoutId id="2147484506" r:id="rId14"/>
    <p:sldLayoutId id="2147484507" r:id="rId15"/>
    <p:sldLayoutId id="2147484508" r:id="rId16"/>
    <p:sldLayoutId id="2147484509" r:id="rId17"/>
    <p:sldLayoutId id="2147484510" r:id="rId18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905416" y="6696834"/>
            <a:ext cx="111984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551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/>
          </p:nvPr>
        </p:nvGraphicFramePr>
        <p:xfrm>
          <a:off x="1595" y="1668"/>
          <a:ext cx="1593" cy="1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"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95" y="1668"/>
                        <a:ext cx="1593" cy="1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6444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  <p:sldLayoutId id="2147484584" r:id="rId12"/>
    <p:sldLayoutId id="2147484585" r:id="rId13"/>
    <p:sldLayoutId id="2147484586" r:id="rId14"/>
    <p:sldLayoutId id="2147484587" r:id="rId15"/>
    <p:sldLayoutId id="2147484588" r:id="rId16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387398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1" r:id="rId13"/>
    <p:sldLayoutId id="2147484062" r:id="rId14"/>
    <p:sldLayoutId id="2147484063" r:id="rId15"/>
    <p:sldLayoutId id="2147484064" r:id="rId16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13110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2" r:id="rId10"/>
    <p:sldLayoutId id="2147484624" r:id="rId11"/>
    <p:sldLayoutId id="2147484625" r:id="rId12"/>
    <p:sldLayoutId id="2147484626" r:id="rId13"/>
    <p:sldLayoutId id="2147484627" r:id="rId14"/>
    <p:sldLayoutId id="2147484628" r:id="rId15"/>
    <p:sldLayoutId id="2147484629" r:id="rId16"/>
    <p:sldLayoutId id="2147484630" r:id="rId17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387157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  <p:sldLayoutId id="2147484643" r:id="rId12"/>
    <p:sldLayoutId id="2147484644" r:id="rId13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78673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9" r:id="rId12"/>
    <p:sldLayoutId id="2147484680" r:id="rId13"/>
    <p:sldLayoutId id="2147484681" r:id="rId14"/>
    <p:sldLayoutId id="2147484682" r:id="rId15"/>
    <p:sldLayoutId id="2147484683" r:id="rId16"/>
    <p:sldLayoutId id="2147484684" r:id="rId17"/>
    <p:sldLayoutId id="2147484685" r:id="rId18"/>
    <p:sldLayoutId id="2147484686" r:id="rId19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161339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9" r:id="rId10"/>
    <p:sldLayoutId id="2147484720" r:id="rId11"/>
    <p:sldLayoutId id="2147484721" r:id="rId12"/>
    <p:sldLayoutId id="2147484722" r:id="rId13"/>
    <p:sldLayoutId id="2147484723" r:id="rId14"/>
    <p:sldLayoutId id="2147484724" r:id="rId15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99765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  <p:sldLayoutId id="2147484779" r:id="rId13"/>
    <p:sldLayoutId id="2147484780" r:id="rId14"/>
    <p:sldLayoutId id="2147484781" r:id="rId15"/>
    <p:sldLayoutId id="2147484782" r:id="rId16"/>
    <p:sldLayoutId id="2147484783" r:id="rId17"/>
    <p:sldLayoutId id="2147484784" r:id="rId18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318933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  <p:sldLayoutId id="2147484798" r:id="rId12"/>
    <p:sldLayoutId id="2147484799" r:id="rId13"/>
    <p:sldLayoutId id="2147484800" r:id="rId14"/>
    <p:sldLayoutId id="2147484801" r:id="rId15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905416" y="6696834"/>
            <a:ext cx="111984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9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905416" y="6696834"/>
            <a:ext cx="111984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30" tIns="45714" rIns="91430" bIns="45714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30" tIns="45714" rIns="91430" bIns="45714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937"/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09937"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93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937"/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0993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2373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296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860" indent="-342860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865" indent="-285718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2869" indent="-228574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313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1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9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7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1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1683760" y="6827521"/>
            <a:ext cx="469889" cy="2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8058"/>
            <a:fld id="{201194CE-DA41-4DF6-B68B-D435AE780EBD}" type="slidenum">
              <a:rPr lang="zh-CN" altLang="en-US" sz="1205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algn="ctr" defTabSz="918058"/>
              <a:t>‹#›</a:t>
            </a:fld>
            <a:endParaRPr lang="zh-CN" altLang="en-US" sz="1205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7" r:id="rId11"/>
    <p:sldLayoutId id="2147484858" r:id="rId12"/>
    <p:sldLayoutId id="2147484859" r:id="rId13"/>
    <p:sldLayoutId id="2147484860" r:id="rId14"/>
    <p:sldLayoutId id="2147484861" r:id="rId15"/>
    <p:sldLayoutId id="2147484862" r:id="rId16"/>
    <p:sldLayoutId id="2147484863" r:id="rId17"/>
  </p:sldLayoutIdLst>
  <p:hf hdr="0" ftr="0" dt="0"/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对象 8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0905416" y="6696834"/>
            <a:ext cx="111984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30" tIns="45714" rIns="91430" bIns="45714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30" tIns="45714" rIns="91430" bIns="45714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937"/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09937"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93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 vert="horz" lIns="91430" tIns="45714" rIns="9143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937"/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10993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696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296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860" indent="-342860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865" indent="-285718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2869" indent="-228574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313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1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9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7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1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252050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1" r:id="rId13"/>
    <p:sldLayoutId id="2147484102" r:id="rId14"/>
    <p:sldLayoutId id="2147484103" r:id="rId15"/>
    <p:sldLayoutId id="2147484104" r:id="rId16"/>
    <p:sldLayoutId id="2147484105" r:id="rId17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89237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2" r:id="rId1"/>
    <p:sldLayoutId id="2147485033" r:id="rId2"/>
    <p:sldLayoutId id="2147485034" r:id="rId3"/>
    <p:sldLayoutId id="2147485035" r:id="rId4"/>
    <p:sldLayoutId id="2147485036" r:id="rId5"/>
    <p:sldLayoutId id="2147485037" r:id="rId6"/>
    <p:sldLayoutId id="2147485038" r:id="rId7"/>
    <p:sldLayoutId id="2147485039" r:id="rId8"/>
    <p:sldLayoutId id="2147485040" r:id="rId9"/>
    <p:sldLayoutId id="2147485041" r:id="rId10"/>
    <p:sldLayoutId id="2147485042" r:id="rId11"/>
    <p:sldLayoutId id="2147485043" r:id="rId12"/>
    <p:sldLayoutId id="2147485044" r:id="rId13"/>
    <p:sldLayoutId id="2147485140" r:id="rId14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9" r:id="rId10"/>
    <p:sldLayoutId id="2147485090" r:id="rId11"/>
    <p:sldLayoutId id="214748509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-21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7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4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29197" lvl="1">
              <a:buFontTx/>
              <a:buChar char="•"/>
              <a:defRPr/>
            </a:pPr>
            <a:r>
              <a:rPr lang="zh-CN" altLang="en-US" sz="2304" b="1" dirty="0">
                <a:cs typeface="+mn-cs"/>
              </a:rPr>
              <a:t>正文不小于</a:t>
            </a:r>
            <a:r>
              <a:rPr lang="en-US" altLang="zh-CN" sz="2304" b="1" dirty="0">
                <a:cs typeface="+mn-cs"/>
              </a:rPr>
              <a:t>24</a:t>
            </a:r>
            <a:r>
              <a:rPr lang="zh-CN" altLang="en-US" sz="2304" b="1" dirty="0">
                <a:cs typeface="+mn-cs"/>
              </a:rPr>
              <a:t>号字</a:t>
            </a:r>
            <a:endParaRPr lang="en-US" altLang="zh-CN" sz="2304" b="1" dirty="0">
              <a:cs typeface="+mn-cs"/>
            </a:endParaRPr>
          </a:p>
          <a:p>
            <a:pPr marL="329197" lvl="1">
              <a:buFontTx/>
              <a:buChar char="•"/>
              <a:defRPr/>
            </a:pPr>
            <a:r>
              <a:rPr lang="zh-CN" altLang="en-US" sz="2304" b="1" dirty="0"/>
              <a:t>正文不小于</a:t>
            </a:r>
            <a:r>
              <a:rPr lang="en-US" altLang="zh-CN" sz="2304" b="1" dirty="0"/>
              <a:t>24</a:t>
            </a:r>
            <a:r>
              <a:rPr lang="zh-CN" altLang="en-US" sz="2304" b="1" dirty="0"/>
              <a:t>号字</a:t>
            </a:r>
            <a:endParaRPr lang="en-US" altLang="zh-CN" sz="2304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29197" lvl="1">
              <a:buFontTx/>
              <a:buChar char="•"/>
              <a:defRPr/>
            </a:pPr>
            <a:r>
              <a:rPr lang="zh-CN" altLang="en-US" sz="2304" b="1" dirty="0"/>
              <a:t>正文不小于</a:t>
            </a:r>
            <a:r>
              <a:rPr lang="en-US" altLang="zh-CN" sz="2304" b="1" dirty="0"/>
              <a:t>24</a:t>
            </a:r>
            <a:r>
              <a:rPr lang="zh-CN" altLang="en-US" sz="2304" b="1" dirty="0"/>
              <a:t>号字</a:t>
            </a:r>
            <a:endParaRPr lang="en-US" altLang="zh-CN" sz="2304" b="1" dirty="0"/>
          </a:p>
        </p:txBody>
      </p:sp>
    </p:spTree>
    <p:extLst>
      <p:ext uri="{BB962C8B-B14F-4D97-AF65-F5344CB8AC3E}">
        <p14:creationId xmlns:p14="http://schemas.microsoft.com/office/powerpoint/2010/main" val="380875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06" r:id="rId12"/>
    <p:sldLayoutId id="2147485107" r:id="rId13"/>
    <p:sldLayoutId id="2147485108" r:id="rId14"/>
    <p:sldLayoutId id="2147485109" r:id="rId15"/>
  </p:sldLayoutIdLst>
  <p:txStyles>
    <p:titleStyle>
      <a:lvl1pPr algn="l" defTabSz="836071" rtl="0" eaLnBrk="1" latinLnBrk="0" hangingPunct="1">
        <a:spcBef>
          <a:spcPct val="0"/>
        </a:spcBef>
        <a:buNone/>
        <a:defRPr sz="3072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13526" indent="-313526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82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679306" indent="-261272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646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45087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46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463121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27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881157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27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299192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17226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135261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553296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034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071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104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139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0173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8209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43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4278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0" y="-21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7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4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29197" lvl="1">
              <a:buFontTx/>
              <a:buChar char="•"/>
              <a:defRPr/>
            </a:pPr>
            <a:r>
              <a:rPr lang="zh-CN" altLang="en-US" sz="2304" b="1" dirty="0">
                <a:cs typeface="+mn-cs"/>
              </a:rPr>
              <a:t>正文不小于</a:t>
            </a:r>
            <a:r>
              <a:rPr lang="en-US" altLang="zh-CN" sz="2304" b="1" dirty="0">
                <a:cs typeface="+mn-cs"/>
              </a:rPr>
              <a:t>24</a:t>
            </a:r>
            <a:r>
              <a:rPr lang="zh-CN" altLang="en-US" sz="2304" b="1" dirty="0">
                <a:cs typeface="+mn-cs"/>
              </a:rPr>
              <a:t>号字</a:t>
            </a:r>
            <a:endParaRPr lang="en-US" altLang="zh-CN" sz="2304" b="1" dirty="0">
              <a:cs typeface="+mn-cs"/>
            </a:endParaRPr>
          </a:p>
          <a:p>
            <a:pPr marL="329197" lvl="1">
              <a:buFontTx/>
              <a:buChar char="•"/>
              <a:defRPr/>
            </a:pPr>
            <a:r>
              <a:rPr lang="zh-CN" altLang="en-US" sz="2304" b="1" dirty="0"/>
              <a:t>正文不小于</a:t>
            </a:r>
            <a:r>
              <a:rPr lang="en-US" altLang="zh-CN" sz="2304" b="1" dirty="0"/>
              <a:t>24</a:t>
            </a:r>
            <a:r>
              <a:rPr lang="zh-CN" altLang="en-US" sz="2304" b="1" dirty="0"/>
              <a:t>号字</a:t>
            </a:r>
            <a:endParaRPr lang="en-US" altLang="zh-CN" sz="2304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29197" lvl="1">
              <a:buFontTx/>
              <a:buChar char="•"/>
              <a:defRPr/>
            </a:pPr>
            <a:r>
              <a:rPr lang="zh-CN" altLang="en-US" sz="2304" b="1" dirty="0"/>
              <a:t>正文不小于</a:t>
            </a:r>
            <a:r>
              <a:rPr lang="en-US" altLang="zh-CN" sz="2304" b="1" dirty="0"/>
              <a:t>24</a:t>
            </a:r>
            <a:r>
              <a:rPr lang="zh-CN" altLang="en-US" sz="2304" b="1" dirty="0"/>
              <a:t>号字</a:t>
            </a:r>
            <a:endParaRPr lang="en-US" altLang="zh-CN" sz="2304" b="1" dirty="0"/>
          </a:p>
        </p:txBody>
      </p:sp>
    </p:spTree>
    <p:extLst>
      <p:ext uri="{BB962C8B-B14F-4D97-AF65-F5344CB8AC3E}">
        <p14:creationId xmlns:p14="http://schemas.microsoft.com/office/powerpoint/2010/main" val="40849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119" r:id="rId9"/>
    <p:sldLayoutId id="2147485120" r:id="rId10"/>
    <p:sldLayoutId id="2147485121" r:id="rId11"/>
    <p:sldLayoutId id="2147485122" r:id="rId12"/>
    <p:sldLayoutId id="2147485123" r:id="rId13"/>
    <p:sldLayoutId id="2147485124" r:id="rId14"/>
  </p:sldLayoutIdLst>
  <p:txStyles>
    <p:titleStyle>
      <a:lvl1pPr algn="l" defTabSz="836071" rtl="0" eaLnBrk="1" latinLnBrk="0" hangingPunct="1">
        <a:spcBef>
          <a:spcPct val="0"/>
        </a:spcBef>
        <a:buNone/>
        <a:defRPr sz="3072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13526" indent="-313526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82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679306" indent="-261272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646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45087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46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463121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27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881157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27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299192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17226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135261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553296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034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071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104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139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0173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8209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43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4278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-21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7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4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29197" lvl="1">
              <a:buFontTx/>
              <a:buChar char="•"/>
              <a:defRPr/>
            </a:pPr>
            <a:r>
              <a:rPr lang="zh-CN" altLang="en-US" sz="2304" b="1" dirty="0">
                <a:cs typeface="+mn-cs"/>
              </a:rPr>
              <a:t>正文不小于</a:t>
            </a:r>
            <a:r>
              <a:rPr lang="en-US" altLang="zh-CN" sz="2304" b="1" dirty="0">
                <a:cs typeface="+mn-cs"/>
              </a:rPr>
              <a:t>24</a:t>
            </a:r>
            <a:r>
              <a:rPr lang="zh-CN" altLang="en-US" sz="2304" b="1" dirty="0">
                <a:cs typeface="+mn-cs"/>
              </a:rPr>
              <a:t>号字</a:t>
            </a:r>
            <a:endParaRPr lang="en-US" altLang="zh-CN" sz="2304" b="1" dirty="0">
              <a:cs typeface="+mn-cs"/>
            </a:endParaRPr>
          </a:p>
          <a:p>
            <a:pPr marL="329197" lvl="1">
              <a:buFontTx/>
              <a:buChar char="•"/>
              <a:defRPr/>
            </a:pPr>
            <a:r>
              <a:rPr lang="zh-CN" altLang="en-US" sz="2304" b="1" dirty="0"/>
              <a:t>正文不小于</a:t>
            </a:r>
            <a:r>
              <a:rPr lang="en-US" altLang="zh-CN" sz="2304" b="1" dirty="0"/>
              <a:t>24</a:t>
            </a:r>
            <a:r>
              <a:rPr lang="zh-CN" altLang="en-US" sz="2304" b="1" dirty="0"/>
              <a:t>号字</a:t>
            </a:r>
            <a:endParaRPr lang="en-US" altLang="zh-CN" sz="2304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29197" lvl="1">
              <a:buFontTx/>
              <a:buChar char="•"/>
              <a:defRPr/>
            </a:pPr>
            <a:r>
              <a:rPr lang="zh-CN" altLang="en-US" sz="2304" b="1" dirty="0"/>
              <a:t>正文不小于</a:t>
            </a:r>
            <a:r>
              <a:rPr lang="en-US" altLang="zh-CN" sz="2304" b="1" dirty="0"/>
              <a:t>24</a:t>
            </a:r>
            <a:r>
              <a:rPr lang="zh-CN" altLang="en-US" sz="2304" b="1" dirty="0"/>
              <a:t>号字</a:t>
            </a:r>
            <a:endParaRPr lang="en-US" altLang="zh-CN" sz="2304" b="1" dirty="0"/>
          </a:p>
        </p:txBody>
      </p:sp>
    </p:spTree>
    <p:extLst>
      <p:ext uri="{BB962C8B-B14F-4D97-AF65-F5344CB8AC3E}">
        <p14:creationId xmlns:p14="http://schemas.microsoft.com/office/powerpoint/2010/main" val="8219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5" r:id="rId7"/>
    <p:sldLayoutId id="2147485136" r:id="rId8"/>
    <p:sldLayoutId id="2147485137" r:id="rId9"/>
    <p:sldLayoutId id="2147485138" r:id="rId10"/>
    <p:sldLayoutId id="2147485139" r:id="rId11"/>
  </p:sldLayoutIdLst>
  <p:txStyles>
    <p:titleStyle>
      <a:lvl1pPr algn="l" defTabSz="836071" rtl="0" eaLnBrk="1" latinLnBrk="0" hangingPunct="1">
        <a:spcBef>
          <a:spcPct val="0"/>
        </a:spcBef>
        <a:buNone/>
        <a:defRPr sz="3072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13526" indent="-313526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82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679306" indent="-261272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646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45087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46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463121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27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881157" indent="-209018" algn="l" defTabSz="836071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279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299192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17226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135261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553296" indent="-209018" algn="l" defTabSz="836071" rtl="0" eaLnBrk="1" latinLnBrk="0" hangingPunct="1">
        <a:spcBef>
          <a:spcPct val="20000"/>
        </a:spcBef>
        <a:buFont typeface="Arial" pitchFamily="34" charset="0"/>
        <a:buChar char="•"/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1pPr>
      <a:lvl2pPr marL="418034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2pPr>
      <a:lvl3pPr marL="836071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3pPr>
      <a:lvl4pPr marL="1254104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4pPr>
      <a:lvl5pPr marL="1672139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5pPr>
      <a:lvl6pPr marL="2090173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6pPr>
      <a:lvl7pPr marL="2508209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43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8pPr>
      <a:lvl9pPr marL="3344278" algn="l" defTabSz="836071" rtl="0" eaLnBrk="1" latinLnBrk="0" hangingPunct="1">
        <a:defRPr sz="1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0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2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-23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5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2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0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5" y="6673850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1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6" r:id="rId10"/>
    <p:sldLayoutId id="2147484157" r:id="rId11"/>
    <p:sldLayoutId id="214748415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700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6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1453"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145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3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4205" r:id="rId15"/>
  </p:sldLayoutIdLst>
  <p:txStyles>
    <p:titleStyle>
      <a:lvl1pPr algn="l" defTabSz="874359" rtl="0" eaLnBrk="1" latinLnBrk="0" hangingPunct="1">
        <a:spcBef>
          <a:spcPct val="0"/>
        </a:spcBef>
        <a:buNone/>
        <a:defRPr sz="2581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213554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20" r:id="rId13"/>
    <p:sldLayoutId id="2147484221" r:id="rId14"/>
    <p:sldLayoutId id="2147484222" r:id="rId15"/>
    <p:sldLayoutId id="2147484223" r:id="rId16"/>
    <p:sldLayoutId id="2147484224" r:id="rId17"/>
  </p:sldLayoutIdLst>
  <p:txStyles>
    <p:titleStyle>
      <a:lvl1pPr algn="l" defTabSz="874359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标题不小于</a:t>
            </a:r>
            <a:r>
              <a:rPr lang="en-US" altLang="zh-CN" dirty="0"/>
              <a:t>32</a:t>
            </a:r>
            <a:r>
              <a:rPr lang="zh-CN" altLang="en-US" dirty="0"/>
              <a:t>号字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4272" lvl="1">
              <a:buFontTx/>
              <a:buChar char="•"/>
              <a:defRPr/>
            </a:pPr>
            <a:r>
              <a:rPr lang="zh-CN" altLang="en-US" sz="2410" b="1" dirty="0">
                <a:cs typeface="+mn-cs"/>
              </a:rPr>
              <a:t>正文不小于</a:t>
            </a:r>
            <a:r>
              <a:rPr lang="en-US" altLang="zh-CN" sz="2410" b="1" dirty="0">
                <a:cs typeface="+mn-cs"/>
              </a:rPr>
              <a:t>24</a:t>
            </a:r>
            <a:r>
              <a:rPr lang="zh-CN" altLang="en-US" sz="2410" b="1" dirty="0">
                <a:cs typeface="+mn-cs"/>
              </a:rPr>
              <a:t>号字</a:t>
            </a:r>
            <a:endParaRPr lang="en-US" altLang="zh-CN" sz="2410" b="1" dirty="0">
              <a:cs typeface="+mn-cs"/>
            </a:endParaRPr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lvl="1">
              <a:defRPr/>
            </a:pPr>
            <a:r>
              <a:rPr lang="zh-CN" altLang="en-US" b="1" dirty="0"/>
              <a:t>正文内容不小于</a:t>
            </a:r>
            <a:r>
              <a:rPr lang="en-US" altLang="zh-CN" b="1" dirty="0"/>
              <a:t>20</a:t>
            </a:r>
            <a:r>
              <a:rPr lang="zh-CN" altLang="en-US" b="1" dirty="0"/>
              <a:t>号字</a:t>
            </a:r>
            <a:endParaRPr lang="en-US" altLang="zh-CN" b="1" dirty="0"/>
          </a:p>
          <a:p>
            <a:pPr marL="344272" lvl="1">
              <a:buFontTx/>
              <a:buChar char="•"/>
              <a:defRPr/>
            </a:pPr>
            <a:r>
              <a:rPr lang="zh-CN" altLang="en-US" sz="2410" b="1" dirty="0"/>
              <a:t>正文不小于</a:t>
            </a:r>
            <a:r>
              <a:rPr lang="en-US" altLang="zh-CN" sz="2410" b="1" dirty="0"/>
              <a:t>24</a:t>
            </a:r>
            <a:r>
              <a:rPr lang="zh-CN" altLang="en-US" sz="2410" b="1" dirty="0"/>
              <a:t>号字</a:t>
            </a:r>
            <a:endParaRPr lang="en-US" altLang="zh-CN" sz="2410" b="1" dirty="0"/>
          </a:p>
        </p:txBody>
      </p:sp>
    </p:spTree>
    <p:extLst>
      <p:ext uri="{BB962C8B-B14F-4D97-AF65-F5344CB8AC3E}">
        <p14:creationId xmlns:p14="http://schemas.microsoft.com/office/powerpoint/2010/main" val="33411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9" r:id="rId12"/>
    <p:sldLayoutId id="2147484240" r:id="rId13"/>
    <p:sldLayoutId id="2147484241" r:id="rId14"/>
    <p:sldLayoutId id="2147484242" r:id="rId15"/>
    <p:sldLayoutId id="2147484243" r:id="rId16"/>
    <p:sldLayoutId id="2147484244" r:id="rId17"/>
    <p:sldLayoutId id="2147484245" r:id="rId18"/>
    <p:sldLayoutId id="2147484246" r:id="rId19"/>
  </p:sldLayoutIdLst>
  <p:txStyles>
    <p:titleStyle>
      <a:lvl1pPr algn="l" defTabSz="874067" rtl="0" eaLnBrk="1" latinLnBrk="0" hangingPunct="1">
        <a:spcBef>
          <a:spcPct val="0"/>
        </a:spcBef>
        <a:buNone/>
        <a:defRPr sz="3213" b="1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27696" indent="-327696" algn="l" defTabSz="874067" rtl="0" eaLnBrk="1" latinLnBrk="0" hangingPunct="1">
        <a:spcBef>
          <a:spcPct val="20000"/>
        </a:spcBef>
        <a:buClr>
          <a:srgbClr val="237DAE"/>
        </a:buClr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10220" indent="-273505" algn="l" defTabSz="874067" rtl="0" eaLnBrk="1" latinLnBrk="0" hangingPunct="1">
        <a:spcBef>
          <a:spcPct val="20000"/>
        </a:spcBef>
        <a:buClr>
          <a:srgbClr val="237DAE"/>
        </a:buClr>
        <a:buFont typeface="Arial" panose="020B0604020202020204" pitchFamily="34" charset="0"/>
        <a:buChar char="–"/>
        <a:defRPr sz="1722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092744" indent="-218676" algn="l" defTabSz="874067" rtl="0" eaLnBrk="1" latinLnBrk="0" hangingPunct="1">
        <a:spcBef>
          <a:spcPct val="20000"/>
        </a:spcBef>
        <a:buClr>
          <a:srgbClr val="237DAE"/>
        </a:buClr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530096" indent="-218676" algn="l" defTabSz="874067" rtl="0" eaLnBrk="1" latinLnBrk="0" hangingPunct="1">
        <a:spcBef>
          <a:spcPct val="20000"/>
        </a:spcBef>
        <a:buClr>
          <a:srgbClr val="237DAE"/>
        </a:buClr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967448" indent="-218676" algn="l" defTabSz="874067" rtl="0" eaLnBrk="1" latinLnBrk="0" hangingPunct="1">
        <a:spcBef>
          <a:spcPct val="20000"/>
        </a:spcBef>
        <a:buClr>
          <a:srgbClr val="237DAE"/>
        </a:buClr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404801" indent="-218676" algn="l" defTabSz="87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516" indent="-218676" algn="l" defTabSz="87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68" indent="-218676" algn="l" defTabSz="87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221" indent="-218676" algn="l" defTabSz="87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1pPr>
      <a:lvl2pPr marL="437352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2pPr>
      <a:lvl3pPr marL="874067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3pPr>
      <a:lvl4pPr marL="1311420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4pPr>
      <a:lvl5pPr marL="1748772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5pPr>
      <a:lvl6pPr marL="2186125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6pPr>
      <a:lvl7pPr marL="2622840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7pPr>
      <a:lvl8pPr marL="3060192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4" algn="l" defTabSz="874067" rtl="0" eaLnBrk="1" latinLnBrk="0" hangingPunct="1">
        <a:defRPr sz="17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1工作\周报\xianghailong\img\bg_top.jpg"/>
          <p:cNvPicPr>
            <a:picLocks noChangeAspect="1" noChangeArrowheads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0" y="-22"/>
            <a:ext cx="12241213" cy="900095"/>
          </a:xfrm>
          <a:prstGeom prst="rect">
            <a:avLst/>
          </a:prstGeom>
          <a:noFill/>
        </p:spPr>
      </p:pic>
      <p:pic>
        <p:nvPicPr>
          <p:cNvPr id="8" name="Picture 5" descr="logonew2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10723479" y="6615198"/>
            <a:ext cx="1373791" cy="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2792" y="25486"/>
            <a:ext cx="10507374" cy="555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2793" y="900073"/>
            <a:ext cx="11700127" cy="553247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277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fld id="{B8CBA3BE-3236-4ADB-A207-F386C99C43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1453"/>
              <a:t>2018/11/15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83063" y="6673851"/>
            <a:ext cx="3875087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72526" y="6673851"/>
            <a:ext cx="285591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453"/>
            <a:fld id="{0FB7EC70-51C2-4279-8B7A-78ABF2C090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6145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0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8" r:id="rId10"/>
    <p:sldLayoutId id="2147484259" r:id="rId11"/>
    <p:sldLayoutId id="2147484260" r:id="rId12"/>
    <p:sldLayoutId id="2147484263" r:id="rId13"/>
  </p:sldLayoutIdLst>
  <p:txStyles>
    <p:titleStyle>
      <a:lvl1pPr algn="l" defTabSz="874359" rtl="0" eaLnBrk="1" latinLnBrk="0" hangingPunct="1">
        <a:spcBef>
          <a:spcPct val="0"/>
        </a:spcBef>
        <a:buNone/>
        <a:defRPr sz="2581" b="0" kern="120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27884" indent="-327884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913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10416" indent="-273237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721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092947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•"/>
        <a:defRPr sz="153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53012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–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1967306" indent="-218590" algn="l" defTabSz="874359" rtl="0" eaLnBrk="1" latinLnBrk="0" hangingPunct="1">
        <a:spcBef>
          <a:spcPct val="20000"/>
        </a:spcBef>
        <a:buClr>
          <a:srgbClr val="237DAE"/>
        </a:buClr>
        <a:buFont typeface="Arial" pitchFamily="34" charset="0"/>
        <a:buChar char="»"/>
        <a:defRPr sz="1338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404485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84166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278843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716022" indent="-218590" algn="l" defTabSz="874359" rtl="0" eaLnBrk="1" latinLnBrk="0" hangingPunct="1">
        <a:spcBef>
          <a:spcPct val="20000"/>
        </a:spcBef>
        <a:buFont typeface="Arial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1pPr>
      <a:lvl2pPr marL="43717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2pPr>
      <a:lvl3pPr marL="874359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3pPr>
      <a:lvl4pPr marL="1311537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4pPr>
      <a:lvl5pPr marL="1748716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5pPr>
      <a:lvl6pPr marL="2185895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6pPr>
      <a:lvl7pPr marL="2623074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3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8pPr>
      <a:lvl9pPr marL="3497432" algn="l" defTabSz="874359" rtl="0" eaLnBrk="1" latinLnBrk="0" hangingPunct="1">
        <a:defRPr sz="17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tif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tiff"/><Relationship Id="rId11" Type="http://schemas.openxmlformats.org/officeDocument/2006/relationships/image" Target="../media/image28.jpeg"/><Relationship Id="rId5" Type="http://schemas.openxmlformats.org/officeDocument/2006/relationships/image" Target="../media/image22.tiff"/><Relationship Id="rId10" Type="http://schemas.openxmlformats.org/officeDocument/2006/relationships/image" Target="../media/image27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1" y="504106"/>
            <a:ext cx="12241213" cy="7200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CN" altLang="en-US" sz="1800" kern="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百度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4607139" y="2618"/>
            <a:ext cx="3026935" cy="141448"/>
            <a:chOff x="2971800" y="1458310"/>
            <a:chExt cx="2380594" cy="102476"/>
          </a:xfrm>
        </p:grpSpPr>
        <p:sp>
          <p:nvSpPr>
            <p:cNvPr id="47" name="矩形 46"/>
            <p:cNvSpPr/>
            <p:nvPr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0" y="1728242"/>
            <a:ext cx="12241213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0" tIns="72000" rIns="108000" bIns="72000" anchor="ctr"/>
          <a:lstStyle/>
          <a:p>
            <a:pPr algn="ctr" defTabSz="792294">
              <a:spcBef>
                <a:spcPct val="0"/>
              </a:spcBef>
              <a:defRPr/>
            </a:pPr>
            <a:r>
              <a:rPr lang="zh-Hans" altLang="en-US" sz="3600" kern="0" dirty="0">
                <a:solidFill>
                  <a:prstClr val="white"/>
                </a:solidFill>
                <a:latin typeface="微软雅黑" panose="020B0503020204020204" pitchFamily="34" charset="-122"/>
              </a:rPr>
              <a:t>百度智能小程序 </a:t>
            </a:r>
            <a:r>
              <a:rPr lang="en-US" altLang="zh-Hans" sz="3600" kern="0" dirty="0">
                <a:solidFill>
                  <a:prstClr val="white"/>
                </a:solidFill>
                <a:latin typeface="微软雅黑" panose="020B0503020204020204" pitchFamily="34" charset="-122"/>
              </a:rPr>
              <a:t>-</a:t>
            </a:r>
            <a:r>
              <a:rPr lang="zh-Hans" altLang="en-US" sz="3600" kern="0" dirty="0">
                <a:solidFill>
                  <a:prstClr val="white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3600" kern="0" dirty="0">
                <a:solidFill>
                  <a:prstClr val="white"/>
                </a:solidFill>
                <a:latin typeface="微软雅黑" panose="020B0503020204020204" pitchFamily="34" charset="-122"/>
              </a:rPr>
              <a:t>生态共建，流量共享，商业共赢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2A6DB43-3230-D04E-9EF6-6EB4BE944DD8}"/>
              </a:ext>
            </a:extLst>
          </p:cNvPr>
          <p:cNvSpPr txBox="1"/>
          <p:nvPr/>
        </p:nvSpPr>
        <p:spPr>
          <a:xfrm>
            <a:off x="4176390" y="4876463"/>
            <a:ext cx="35830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百度</a:t>
            </a:r>
            <a:r>
              <a:rPr kumimoji="1" lang="en-US" altLang="zh-CN" dirty="0"/>
              <a:t>APP</a:t>
            </a:r>
            <a:r>
              <a:rPr kumimoji="1" lang="zh-CN" altLang="en-US" dirty="0"/>
              <a:t>主任架构师 </a:t>
            </a:r>
            <a:r>
              <a:rPr kumimoji="1" lang="en-US" altLang="zh-CN" dirty="0"/>
              <a:t>-</a:t>
            </a:r>
            <a:r>
              <a:rPr kumimoji="1" lang="zh-CN" altLang="en-US" dirty="0"/>
              <a:t> 吴萍</a:t>
            </a:r>
          </a:p>
        </p:txBody>
      </p:sp>
    </p:spTree>
    <p:extLst>
      <p:ext uri="{BB962C8B-B14F-4D97-AF65-F5344CB8AC3E}">
        <p14:creationId xmlns:p14="http://schemas.microsoft.com/office/powerpoint/2010/main" val="59810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矩形 110">
            <a:extLst>
              <a:ext uri="{FF2B5EF4-FFF2-40B4-BE49-F238E27FC236}">
                <a16:creationId xmlns:a16="http://schemas.microsoft.com/office/drawing/2014/main" id="{109AE66E-44FF-E940-8D39-E649F273DFD7}"/>
              </a:ext>
            </a:extLst>
          </p:cNvPr>
          <p:cNvSpPr/>
          <p:nvPr/>
        </p:nvSpPr>
        <p:spPr>
          <a:xfrm>
            <a:off x="1286" y="1728242"/>
            <a:ext cx="12240000" cy="54726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CA3C187-D1FD-4C4C-B007-B0F8BF213F91}"/>
              </a:ext>
            </a:extLst>
          </p:cNvPr>
          <p:cNvSpPr/>
          <p:nvPr/>
        </p:nvSpPr>
        <p:spPr>
          <a:xfrm>
            <a:off x="417695" y="1978790"/>
            <a:ext cx="2052000" cy="49284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38B7EE6-5262-B942-882C-16740D7D3181}"/>
              </a:ext>
            </a:extLst>
          </p:cNvPr>
          <p:cNvSpPr/>
          <p:nvPr/>
        </p:nvSpPr>
        <p:spPr>
          <a:xfrm>
            <a:off x="2770583" y="1978790"/>
            <a:ext cx="2052000" cy="49284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59E0E-35C0-E949-9F18-436E7D564F2E}"/>
              </a:ext>
            </a:extLst>
          </p:cNvPr>
          <p:cNvSpPr/>
          <p:nvPr/>
        </p:nvSpPr>
        <p:spPr>
          <a:xfrm>
            <a:off x="5123471" y="1978790"/>
            <a:ext cx="2052000" cy="49284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B541241-D548-A840-A740-4F2ED122B6E7}"/>
              </a:ext>
            </a:extLst>
          </p:cNvPr>
          <p:cNvSpPr/>
          <p:nvPr/>
        </p:nvSpPr>
        <p:spPr>
          <a:xfrm>
            <a:off x="7476359" y="1978790"/>
            <a:ext cx="2052000" cy="49284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74D6726-4089-8242-864C-A9BCB3F4EBB5}"/>
              </a:ext>
            </a:extLst>
          </p:cNvPr>
          <p:cNvSpPr/>
          <p:nvPr/>
        </p:nvSpPr>
        <p:spPr>
          <a:xfrm>
            <a:off x="9829246" y="1978790"/>
            <a:ext cx="2052000" cy="49284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2B6B2CA2-2B14-C242-AB34-5F9931AE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0" y="25487"/>
            <a:ext cx="12025262" cy="555084"/>
          </a:xfrm>
        </p:spPr>
        <p:txBody>
          <a:bodyPr anchor="ctr"/>
          <a:lstStyle/>
          <a:p>
            <a:r>
              <a:rPr kumimoji="1" lang="zh-CN" altLang="en-US" sz="3200" b="1" dirty="0"/>
              <a:t>智能</a:t>
            </a:r>
            <a:r>
              <a:rPr kumimoji="1" lang="zh-Hans" altLang="en-US" sz="3200" b="1" dirty="0"/>
              <a:t>小程序</a:t>
            </a:r>
            <a:r>
              <a:rPr kumimoji="1" lang="zh-CN" altLang="en-US" sz="3200" dirty="0"/>
              <a:t>业务</a:t>
            </a:r>
            <a:r>
              <a:rPr kumimoji="1" lang="zh-CN" altLang="en-US" sz="3200" b="1" dirty="0"/>
              <a:t>进展</a:t>
            </a:r>
            <a:endParaRPr kumimoji="1" lang="zh-CN" altLang="en-US" sz="3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8C8C7D-F9B2-5E4B-A577-00FE31BBF595}"/>
              </a:ext>
            </a:extLst>
          </p:cNvPr>
          <p:cNvSpPr txBox="1"/>
          <p:nvPr/>
        </p:nvSpPr>
        <p:spPr>
          <a:xfrm>
            <a:off x="3913614" y="908800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ans" altLang="en-US" sz="3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百度智能小程序月活</a:t>
            </a:r>
            <a:endParaRPr kumimoji="1" lang="zh-CN" altLang="en-US" sz="3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7EBF256-CF4C-9241-ACDD-8B6D00511C96}"/>
              </a:ext>
            </a:extLst>
          </p:cNvPr>
          <p:cNvGrpSpPr/>
          <p:nvPr/>
        </p:nvGrpSpPr>
        <p:grpSpPr>
          <a:xfrm>
            <a:off x="7632774" y="576114"/>
            <a:ext cx="2112680" cy="1224136"/>
            <a:chOff x="8469968" y="580571"/>
            <a:chExt cx="2112680" cy="1224136"/>
          </a:xfrm>
        </p:grpSpPr>
        <p:sp>
          <p:nvSpPr>
            <p:cNvPr id="3" name="爆炸形 2 2">
              <a:extLst>
                <a:ext uri="{FF2B5EF4-FFF2-40B4-BE49-F238E27FC236}">
                  <a16:creationId xmlns:a16="http://schemas.microsoft.com/office/drawing/2014/main" id="{02790C51-83C6-514A-9239-091A5B42DF70}"/>
                </a:ext>
              </a:extLst>
            </p:cNvPr>
            <p:cNvSpPr/>
            <p:nvPr/>
          </p:nvSpPr>
          <p:spPr>
            <a:xfrm>
              <a:off x="8469968" y="580571"/>
              <a:ext cx="2112680" cy="1224136"/>
            </a:xfrm>
            <a:prstGeom prst="irregularSeal2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BDC7C78-02CC-A047-8322-FAF128A3408E}"/>
                </a:ext>
              </a:extLst>
            </p:cNvPr>
            <p:cNvSpPr/>
            <p:nvPr/>
          </p:nvSpPr>
          <p:spPr>
            <a:xfrm>
              <a:off x="8928919" y="864146"/>
              <a:ext cx="1125226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dist"/>
              <a:r>
                <a:rPr kumimoji="1" lang="zh-Hans" altLang="en-US" sz="3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破亿</a:t>
              </a:r>
              <a:endParaRPr lang="zh-CN" altLang="en-US" sz="3200" dirty="0"/>
            </a:p>
          </p:txBody>
        </p:sp>
      </p:grpSp>
      <p:pic>
        <p:nvPicPr>
          <p:cNvPr id="110" name="图片 109" descr="1218cf49520ee3e558b7240869d98097">
            <a:extLst>
              <a:ext uri="{FF2B5EF4-FFF2-40B4-BE49-F238E27FC236}">
                <a16:creationId xmlns:a16="http://schemas.microsoft.com/office/drawing/2014/main" id="{F8743433-A9BC-734E-B1D9-CFCC1B548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4" y="2517470"/>
            <a:ext cx="2032000" cy="36156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12" name="文本框 111">
            <a:extLst>
              <a:ext uri="{FF2B5EF4-FFF2-40B4-BE49-F238E27FC236}">
                <a16:creationId xmlns:a16="http://schemas.microsoft.com/office/drawing/2014/main" id="{DC488A26-9B7C-4F4B-ACEF-852542A5EADC}"/>
              </a:ext>
            </a:extLst>
          </p:cNvPr>
          <p:cNvSpPr txBox="1"/>
          <p:nvPr/>
        </p:nvSpPr>
        <p:spPr>
          <a:xfrm>
            <a:off x="772389" y="2091385"/>
            <a:ext cx="1320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爱奇艺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D91855D2-7B69-064E-A901-72970481DDFA}"/>
              </a:ext>
            </a:extLst>
          </p:cNvPr>
          <p:cNvSpPr txBox="1"/>
          <p:nvPr/>
        </p:nvSpPr>
        <p:spPr>
          <a:xfrm>
            <a:off x="494259" y="6192738"/>
            <a:ext cx="187706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小程序日活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1400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万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</a:endParaRPr>
          </a:p>
        </p:txBody>
      </p:sp>
      <p:pic>
        <p:nvPicPr>
          <p:cNvPr id="119" name="图片 118" descr="30ce2b697f940aa2f17f4b256813e584">
            <a:extLst>
              <a:ext uri="{FF2B5EF4-FFF2-40B4-BE49-F238E27FC236}">
                <a16:creationId xmlns:a16="http://schemas.microsoft.com/office/drawing/2014/main" id="{74757914-04AB-1949-9C5C-7D6A3B98F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458" y="2517470"/>
            <a:ext cx="2027555" cy="360743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6C6F6103-DB8B-BE45-83C6-543FA3FDDA65}"/>
              </a:ext>
            </a:extLst>
          </p:cNvPr>
          <p:cNvSpPr txBox="1"/>
          <p:nvPr/>
        </p:nvSpPr>
        <p:spPr>
          <a:xfrm>
            <a:off x="8025566" y="2091385"/>
            <a:ext cx="9753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唯品会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18C8F04-12BD-AD41-A230-FF2DF27E2D30}"/>
              </a:ext>
            </a:extLst>
          </p:cNvPr>
          <p:cNvSpPr txBox="1"/>
          <p:nvPr/>
        </p:nvSpPr>
        <p:spPr>
          <a:xfrm>
            <a:off x="7776790" y="6192738"/>
            <a:ext cx="157416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新客成本较H5降低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30%</a:t>
            </a: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8860B86F-B866-0C49-B7F1-87098854048F}"/>
              </a:ext>
            </a:extLst>
          </p:cNvPr>
          <p:cNvSpPr txBox="1"/>
          <p:nvPr/>
        </p:nvSpPr>
        <p:spPr>
          <a:xfrm>
            <a:off x="10200406" y="2091385"/>
            <a:ext cx="1320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同程艺龙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E79895A6-5218-1D4D-B345-63543D486417}"/>
              </a:ext>
            </a:extLst>
          </p:cNvPr>
          <p:cNvSpPr txBox="1"/>
          <p:nvPr/>
        </p:nvSpPr>
        <p:spPr>
          <a:xfrm>
            <a:off x="10157372" y="6192738"/>
            <a:ext cx="133921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ROI较H5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提升</a:t>
            </a:r>
            <a:r>
              <a:rPr kumimoji="0" lang="zh-Han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2</a:t>
            </a:r>
            <a:r>
              <a:rPr kumimoji="0" lang="en-US" altLang="zh-Han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1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%</a:t>
            </a:r>
          </a:p>
        </p:txBody>
      </p:sp>
      <p:pic>
        <p:nvPicPr>
          <p:cNvPr id="124" name="图片 123" descr="191537703946_.pic">
            <a:extLst>
              <a:ext uri="{FF2B5EF4-FFF2-40B4-BE49-F238E27FC236}">
                <a16:creationId xmlns:a16="http://schemas.microsoft.com/office/drawing/2014/main" id="{9183C2A5-970E-CE4D-AE00-40F04151C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246" y="2517470"/>
            <a:ext cx="2032000" cy="3614420"/>
          </a:xfrm>
          <a:prstGeom prst="rect">
            <a:avLst/>
          </a:prstGeom>
        </p:spPr>
      </p:pic>
      <p:sp>
        <p:nvSpPr>
          <p:cNvPr id="131" name="文本框 130">
            <a:extLst>
              <a:ext uri="{FF2B5EF4-FFF2-40B4-BE49-F238E27FC236}">
                <a16:creationId xmlns:a16="http://schemas.microsoft.com/office/drawing/2014/main" id="{30B83A4B-B280-424B-B961-EEA840ADEA4F}"/>
              </a:ext>
            </a:extLst>
          </p:cNvPr>
          <p:cNvSpPr txBox="1"/>
          <p:nvPr/>
        </p:nvSpPr>
        <p:spPr>
          <a:xfrm>
            <a:off x="5256510" y="2092020"/>
            <a:ext cx="176530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台风路径查询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26846E67-482E-5F49-8276-97D9C5062A1F}"/>
              </a:ext>
            </a:extLst>
          </p:cNvPr>
          <p:cNvSpPr txBox="1"/>
          <p:nvPr/>
        </p:nvSpPr>
        <p:spPr>
          <a:xfrm>
            <a:off x="5074197" y="6290640"/>
            <a:ext cx="181864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ea"/>
            </a:endParaRPr>
          </a:p>
        </p:txBody>
      </p:sp>
      <p:pic>
        <p:nvPicPr>
          <p:cNvPr id="128" name="图片 127" descr="1191537688880_.pic_hd">
            <a:extLst>
              <a:ext uri="{FF2B5EF4-FFF2-40B4-BE49-F238E27FC236}">
                <a16:creationId xmlns:a16="http://schemas.microsoft.com/office/drawing/2014/main" id="{9C54F5FC-BACC-5643-9064-796EA8281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065" y="2517470"/>
            <a:ext cx="2042160" cy="3607435"/>
          </a:xfrm>
          <a:prstGeom prst="rect">
            <a:avLst/>
          </a:prstGeom>
        </p:spPr>
      </p:pic>
      <p:sp>
        <p:nvSpPr>
          <p:cNvPr id="129" name="矩形 128">
            <a:extLst>
              <a:ext uri="{FF2B5EF4-FFF2-40B4-BE49-F238E27FC236}">
                <a16:creationId xmlns:a16="http://schemas.microsoft.com/office/drawing/2014/main" id="{D89334A4-D2A0-5441-A677-CA50EBFB6060}"/>
              </a:ext>
            </a:extLst>
          </p:cNvPr>
          <p:cNvSpPr/>
          <p:nvPr/>
        </p:nvSpPr>
        <p:spPr>
          <a:xfrm>
            <a:off x="5132597" y="3643169"/>
            <a:ext cx="2041647" cy="1546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D97D7748-FF02-1345-A733-29B5C22A13F0}"/>
              </a:ext>
            </a:extLst>
          </p:cNvPr>
          <p:cNvSpPr txBox="1"/>
          <p:nvPr/>
        </p:nvSpPr>
        <p:spPr>
          <a:xfrm>
            <a:off x="3024262" y="6192738"/>
            <a:ext cx="1575125" cy="68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10000"/>
              </a:lnSpc>
              <a:defRPr/>
            </a:pPr>
            <a:r>
              <a:rPr lang="zh-CN" altLang="en-US" sz="1800" kern="0" dirty="0">
                <a:solidFill>
                  <a:prstClr val="white"/>
                </a:solidFill>
                <a:latin typeface="+mn-ea"/>
                <a:sym typeface="+mn-ea"/>
              </a:rPr>
              <a:t>次日留存率</a:t>
            </a:r>
            <a:endParaRPr lang="en-US" altLang="zh-CN" sz="1800" kern="0" dirty="0">
              <a:solidFill>
                <a:prstClr val="white"/>
              </a:solidFill>
              <a:latin typeface="+mn-ea"/>
              <a:sym typeface="+mn-ea"/>
            </a:endParaRPr>
          </a:p>
          <a:p>
            <a:pPr algn="ctr" defTabSz="914400">
              <a:lnSpc>
                <a:spcPct val="110000"/>
              </a:lnSpc>
              <a:defRPr/>
            </a:pPr>
            <a:r>
              <a:rPr lang="zh-CN" altLang="en-US" sz="1800" kern="0" dirty="0">
                <a:solidFill>
                  <a:prstClr val="white"/>
                </a:solidFill>
                <a:latin typeface="+mn-ea"/>
                <a:sym typeface="+mn-ea"/>
              </a:rPr>
              <a:t>提升</a:t>
            </a:r>
            <a:r>
              <a:rPr lang="en-US" altLang="zh-CN" sz="1800" b="1" kern="0" dirty="0">
                <a:solidFill>
                  <a:srgbClr val="FF0000"/>
                </a:solidFill>
                <a:latin typeface="+mn-ea"/>
                <a:sym typeface="+mn-ea"/>
              </a:rPr>
              <a:t>17.2%</a:t>
            </a:r>
            <a:endParaRPr lang="zh-CN" altLang="en-US" sz="1800" b="1" kern="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48841890-ACA6-F940-B9FA-0AF62E3F4F4D}"/>
              </a:ext>
            </a:extLst>
          </p:cNvPr>
          <p:cNvSpPr txBox="1"/>
          <p:nvPr/>
        </p:nvSpPr>
        <p:spPr>
          <a:xfrm>
            <a:off x="5400526" y="6192738"/>
            <a:ext cx="1583751" cy="68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zh-Hans" altLang="en-US" sz="1800" dirty="0">
                <a:solidFill>
                  <a:prstClr val="white"/>
                </a:solidFill>
                <a:latin typeface="+mn-ea"/>
              </a:rPr>
              <a:t>热点文章</a:t>
            </a:r>
            <a:r>
              <a:rPr lang="zh-CN" altLang="en-US" sz="1800" dirty="0">
                <a:solidFill>
                  <a:prstClr val="white"/>
                </a:solidFill>
                <a:latin typeface="+mn-ea"/>
              </a:rPr>
              <a:t>点击率</a:t>
            </a:r>
            <a:r>
              <a:rPr lang="en-US" altLang="zh-CN" sz="1800" b="1" dirty="0">
                <a:solidFill>
                  <a:srgbClr val="FF0000"/>
                </a:solidFill>
                <a:latin typeface="+mn-ea"/>
              </a:rPr>
              <a:t>10.33%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CDBB9AE6-5E0B-A947-8833-070A3D7BE897}"/>
              </a:ext>
            </a:extLst>
          </p:cNvPr>
          <p:cNvSpPr txBox="1"/>
          <p:nvPr/>
        </p:nvSpPr>
        <p:spPr>
          <a:xfrm>
            <a:off x="3143622" y="2092020"/>
            <a:ext cx="1320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贴吧</a:t>
            </a:r>
          </a:p>
        </p:txBody>
      </p:sp>
      <p:pic>
        <p:nvPicPr>
          <p:cNvPr id="105" name="图片 104" descr="dbd85e6cf2ad69c7ff8c0d2c474fc20e">
            <a:extLst>
              <a:ext uri="{FF2B5EF4-FFF2-40B4-BE49-F238E27FC236}">
                <a16:creationId xmlns:a16="http://schemas.microsoft.com/office/drawing/2014/main" id="{8DEFE9CB-92A5-D34C-899C-001F69F0B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4467" y="2517470"/>
            <a:ext cx="2031365" cy="36156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877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圆角矩形 123">
            <a:extLst>
              <a:ext uri="{FF2B5EF4-FFF2-40B4-BE49-F238E27FC236}">
                <a16:creationId xmlns:a16="http://schemas.microsoft.com/office/drawing/2014/main" id="{47245318-B1F6-124D-9E51-9D32BB5AEAF7}"/>
              </a:ext>
            </a:extLst>
          </p:cNvPr>
          <p:cNvSpPr/>
          <p:nvPr/>
        </p:nvSpPr>
        <p:spPr>
          <a:xfrm>
            <a:off x="8070496" y="2448322"/>
            <a:ext cx="3914971" cy="2963919"/>
          </a:xfrm>
          <a:prstGeom prst="roundRect">
            <a:avLst>
              <a:gd name="adj" fmla="val 445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en-US" altLang="zh-CN" sz="1004" dirty="0"/>
          </a:p>
        </p:txBody>
      </p:sp>
      <p:sp>
        <p:nvSpPr>
          <p:cNvPr id="123" name="圆角矩形 122">
            <a:extLst>
              <a:ext uri="{FF2B5EF4-FFF2-40B4-BE49-F238E27FC236}">
                <a16:creationId xmlns:a16="http://schemas.microsoft.com/office/drawing/2014/main" id="{1435AD5D-5988-3749-BABF-479D6D6EC356}"/>
              </a:ext>
            </a:extLst>
          </p:cNvPr>
          <p:cNvSpPr/>
          <p:nvPr/>
        </p:nvSpPr>
        <p:spPr>
          <a:xfrm>
            <a:off x="1930287" y="743074"/>
            <a:ext cx="5326235" cy="6261866"/>
          </a:xfrm>
          <a:prstGeom prst="roundRect">
            <a:avLst>
              <a:gd name="adj" fmla="val 407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en-US" altLang="zh-CN" sz="1004" dirty="0"/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FF9323AC-1522-5E44-A579-777B1F8A3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0" y="45329"/>
            <a:ext cx="11482754" cy="530785"/>
          </a:xfrm>
        </p:spPr>
        <p:txBody>
          <a:bodyPr/>
          <a:lstStyle/>
          <a:p>
            <a:r>
              <a:rPr lang="zh-CN" altLang="en-US" sz="3200" dirty="0"/>
              <a:t>智能小程序开源</a:t>
            </a:r>
            <a:r>
              <a:rPr lang="zh-Hans" altLang="en-US" sz="3200" dirty="0"/>
              <a:t> </a:t>
            </a:r>
            <a:r>
              <a:rPr lang="en-US" altLang="zh-Hans" sz="3200" dirty="0"/>
              <a:t>-</a:t>
            </a:r>
            <a:r>
              <a:rPr lang="zh-Hans" altLang="en-US" sz="3200" dirty="0"/>
              <a:t> 接入流程，</a:t>
            </a:r>
            <a:r>
              <a:rPr kumimoji="1" lang="zh-CN" altLang="en-US" sz="3200" dirty="0"/>
              <a:t>生态统一，分发差异化</a:t>
            </a:r>
            <a:endParaRPr lang="zh-CN" altLang="en-US" sz="3200" dirty="0"/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E0E65CB7-B4D0-B742-B19A-849FC8325932}"/>
              </a:ext>
            </a:extLst>
          </p:cNvPr>
          <p:cNvSpPr/>
          <p:nvPr/>
        </p:nvSpPr>
        <p:spPr>
          <a:xfrm>
            <a:off x="3126829" y="6092767"/>
            <a:ext cx="1655999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/>
              <a:t>宿主平台</a:t>
            </a:r>
            <a:endParaRPr kumimoji="1" lang="en-US" altLang="zh-CN" sz="1800" b="1" dirty="0"/>
          </a:p>
          <a:p>
            <a:pPr algn="ctr"/>
            <a:r>
              <a:rPr kumimoji="1" lang="zh-CN" altLang="en-US" sz="1800" b="1" dirty="0"/>
              <a:t>兼容性测试</a:t>
            </a: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14C7AF93-C344-9047-BCFA-C26B28179F53}"/>
              </a:ext>
            </a:extLst>
          </p:cNvPr>
          <p:cNvSpPr/>
          <p:nvPr/>
        </p:nvSpPr>
        <p:spPr>
          <a:xfrm>
            <a:off x="3126829" y="1765252"/>
            <a:ext cx="1655999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资质审核</a:t>
            </a:r>
            <a:endParaRPr kumimoji="1" lang="en-US" altLang="zh-Hans" sz="1800" b="1" dirty="0"/>
          </a:p>
          <a:p>
            <a:pPr algn="ctr"/>
            <a:r>
              <a:rPr kumimoji="1" lang="zh-CN" altLang="en-US" sz="1800" b="1" dirty="0"/>
              <a:t>开发者</a:t>
            </a:r>
            <a:r>
              <a:rPr kumimoji="1" lang="en-US" altLang="zh-CN" sz="1800" b="1" dirty="0"/>
              <a:t>ID</a:t>
            </a:r>
            <a:endParaRPr kumimoji="1" lang="zh-CN" altLang="en-US" sz="1800" b="1" dirty="0"/>
          </a:p>
        </p:txBody>
      </p:sp>
      <p:sp>
        <p:nvSpPr>
          <p:cNvPr id="79" name="圆角矩形 78">
            <a:extLst>
              <a:ext uri="{FF2B5EF4-FFF2-40B4-BE49-F238E27FC236}">
                <a16:creationId xmlns:a16="http://schemas.microsoft.com/office/drawing/2014/main" id="{FFEC31E1-3BCE-8F48-BA0A-B56720E66747}"/>
              </a:ext>
            </a:extLst>
          </p:cNvPr>
          <p:cNvSpPr/>
          <p:nvPr/>
        </p:nvSpPr>
        <p:spPr>
          <a:xfrm>
            <a:off x="3126829" y="3140439"/>
            <a:ext cx="1655999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小程序</a:t>
            </a:r>
            <a:r>
              <a:rPr kumimoji="1" lang="zh-CN" altLang="en-US" sz="1800" b="1" dirty="0"/>
              <a:t>审核</a:t>
            </a:r>
          </a:p>
        </p:txBody>
      </p:sp>
      <p:sp>
        <p:nvSpPr>
          <p:cNvPr id="80" name="圆角矩形 79">
            <a:extLst>
              <a:ext uri="{FF2B5EF4-FFF2-40B4-BE49-F238E27FC236}">
                <a16:creationId xmlns:a16="http://schemas.microsoft.com/office/drawing/2014/main" id="{B10477C9-54F3-9748-A842-E65992CCFF75}"/>
              </a:ext>
            </a:extLst>
          </p:cNvPr>
          <p:cNvSpPr/>
          <p:nvPr/>
        </p:nvSpPr>
        <p:spPr>
          <a:xfrm>
            <a:off x="3126829" y="4724687"/>
            <a:ext cx="1655999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资质审核</a:t>
            </a:r>
            <a:endParaRPr kumimoji="1" lang="en-US" altLang="zh-Hans" sz="1800" b="1" dirty="0"/>
          </a:p>
          <a:p>
            <a:pPr algn="ctr"/>
            <a:r>
              <a:rPr kumimoji="1" lang="zh-CN" altLang="en-US" sz="1800" b="1" dirty="0"/>
              <a:t>开发者</a:t>
            </a:r>
            <a:r>
              <a:rPr kumimoji="1" lang="en-US" altLang="zh-CN" sz="1800" b="1" dirty="0"/>
              <a:t>ID</a:t>
            </a:r>
            <a:endParaRPr kumimoji="1" lang="zh-CN" altLang="en-US" sz="1800" b="1" dirty="0"/>
          </a:p>
        </p:txBody>
      </p:sp>
      <p:sp>
        <p:nvSpPr>
          <p:cNvPr id="82" name="圆角矩形 81">
            <a:extLst>
              <a:ext uri="{FF2B5EF4-FFF2-40B4-BE49-F238E27FC236}">
                <a16:creationId xmlns:a16="http://schemas.microsoft.com/office/drawing/2014/main" id="{ED696640-2495-2F4B-BDA6-9434704ECB43}"/>
              </a:ext>
            </a:extLst>
          </p:cNvPr>
          <p:cNvSpPr/>
          <p:nvPr/>
        </p:nvSpPr>
        <p:spPr>
          <a:xfrm>
            <a:off x="9316845" y="3236236"/>
            <a:ext cx="1655999" cy="648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差异化</a:t>
            </a:r>
            <a:endParaRPr kumimoji="1" lang="en-US" altLang="zh-Hans" sz="1800" b="1" dirty="0"/>
          </a:p>
          <a:p>
            <a:pPr algn="ctr"/>
            <a:r>
              <a:rPr kumimoji="1" lang="zh-Hans" altLang="en-US" sz="1800" b="1" dirty="0"/>
              <a:t>流量分发</a:t>
            </a:r>
            <a:endParaRPr kumimoji="1" lang="zh-CN" altLang="en-US" sz="1800" b="1" dirty="0"/>
          </a:p>
        </p:txBody>
      </p:sp>
      <p:sp>
        <p:nvSpPr>
          <p:cNvPr id="83" name="圆角矩形 82">
            <a:extLst>
              <a:ext uri="{FF2B5EF4-FFF2-40B4-BE49-F238E27FC236}">
                <a16:creationId xmlns:a16="http://schemas.microsoft.com/office/drawing/2014/main" id="{5A9A09F7-363F-384B-A706-D4E7176567EC}"/>
              </a:ext>
            </a:extLst>
          </p:cNvPr>
          <p:cNvSpPr/>
          <p:nvPr/>
        </p:nvSpPr>
        <p:spPr>
          <a:xfrm>
            <a:off x="9336150" y="4620225"/>
            <a:ext cx="1655999" cy="648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宿主</a:t>
            </a:r>
            <a:r>
              <a:rPr kumimoji="1" lang="en-US" altLang="zh-Hans" sz="1800" b="1" dirty="0"/>
              <a:t>APP</a:t>
            </a:r>
            <a:endParaRPr kumimoji="1" lang="zh-CN" altLang="en-US" sz="1800" b="1" dirty="0"/>
          </a:p>
        </p:txBody>
      </p:sp>
      <p:sp>
        <p:nvSpPr>
          <p:cNvPr id="3" name="右箭头 2">
            <a:extLst>
              <a:ext uri="{FF2B5EF4-FFF2-40B4-BE49-F238E27FC236}">
                <a16:creationId xmlns:a16="http://schemas.microsoft.com/office/drawing/2014/main" id="{7146D18A-7F94-6246-82AE-741C62D55F1E}"/>
              </a:ext>
            </a:extLst>
          </p:cNvPr>
          <p:cNvSpPr/>
          <p:nvPr/>
        </p:nvSpPr>
        <p:spPr>
          <a:xfrm>
            <a:off x="1881464" y="1950982"/>
            <a:ext cx="1140886" cy="2880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5" name="右箭头 84">
            <a:extLst>
              <a:ext uri="{FF2B5EF4-FFF2-40B4-BE49-F238E27FC236}">
                <a16:creationId xmlns:a16="http://schemas.microsoft.com/office/drawing/2014/main" id="{0A8B9048-CB71-264F-A78C-4E12F407B6F4}"/>
              </a:ext>
            </a:extLst>
          </p:cNvPr>
          <p:cNvSpPr/>
          <p:nvPr/>
        </p:nvSpPr>
        <p:spPr>
          <a:xfrm>
            <a:off x="4870298" y="1945236"/>
            <a:ext cx="394366" cy="2880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6" name="右箭头 85">
            <a:extLst>
              <a:ext uri="{FF2B5EF4-FFF2-40B4-BE49-F238E27FC236}">
                <a16:creationId xmlns:a16="http://schemas.microsoft.com/office/drawing/2014/main" id="{6C152B6F-44F8-2642-ADB9-821CDB1945F6}"/>
              </a:ext>
            </a:extLst>
          </p:cNvPr>
          <p:cNvSpPr/>
          <p:nvPr/>
        </p:nvSpPr>
        <p:spPr>
          <a:xfrm>
            <a:off x="4870298" y="3320423"/>
            <a:ext cx="394366" cy="2880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右箭头 86">
            <a:extLst>
              <a:ext uri="{FF2B5EF4-FFF2-40B4-BE49-F238E27FC236}">
                <a16:creationId xmlns:a16="http://schemas.microsoft.com/office/drawing/2014/main" id="{B07FAB39-AFB1-B444-8047-96C7CEFC41E5}"/>
              </a:ext>
            </a:extLst>
          </p:cNvPr>
          <p:cNvSpPr/>
          <p:nvPr/>
        </p:nvSpPr>
        <p:spPr>
          <a:xfrm>
            <a:off x="7344742" y="3343284"/>
            <a:ext cx="1876083" cy="2880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直角上箭头 4">
            <a:extLst>
              <a:ext uri="{FF2B5EF4-FFF2-40B4-BE49-F238E27FC236}">
                <a16:creationId xmlns:a16="http://schemas.microsoft.com/office/drawing/2014/main" id="{AEE1A047-E205-BA43-9BA1-970B074DD93A}"/>
              </a:ext>
            </a:extLst>
          </p:cNvPr>
          <p:cNvSpPr/>
          <p:nvPr/>
        </p:nvSpPr>
        <p:spPr>
          <a:xfrm rot="5400000">
            <a:off x="1340489" y="1986632"/>
            <a:ext cx="1180960" cy="2192286"/>
          </a:xfrm>
          <a:prstGeom prst="bentUpArrow">
            <a:avLst>
              <a:gd name="adj1" fmla="val 11002"/>
              <a:gd name="adj2" fmla="val 14793"/>
              <a:gd name="adj3" fmla="val 162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右箭头 87">
            <a:extLst>
              <a:ext uri="{FF2B5EF4-FFF2-40B4-BE49-F238E27FC236}">
                <a16:creationId xmlns:a16="http://schemas.microsoft.com/office/drawing/2014/main" id="{68EAC125-5060-964B-9002-1F27E60388B6}"/>
              </a:ext>
            </a:extLst>
          </p:cNvPr>
          <p:cNvSpPr/>
          <p:nvPr/>
        </p:nvSpPr>
        <p:spPr>
          <a:xfrm>
            <a:off x="1881464" y="4899521"/>
            <a:ext cx="1149845" cy="2880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右箭头 88">
            <a:extLst>
              <a:ext uri="{FF2B5EF4-FFF2-40B4-BE49-F238E27FC236}">
                <a16:creationId xmlns:a16="http://schemas.microsoft.com/office/drawing/2014/main" id="{86A796C1-0D7E-F042-8A0D-72324C13C8C2}"/>
              </a:ext>
            </a:extLst>
          </p:cNvPr>
          <p:cNvSpPr/>
          <p:nvPr/>
        </p:nvSpPr>
        <p:spPr>
          <a:xfrm>
            <a:off x="4887197" y="4909154"/>
            <a:ext cx="394366" cy="28803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直角上箭头 90">
            <a:extLst>
              <a:ext uri="{FF2B5EF4-FFF2-40B4-BE49-F238E27FC236}">
                <a16:creationId xmlns:a16="http://schemas.microsoft.com/office/drawing/2014/main" id="{F5E2CB58-103B-9A4A-9307-2C3A6636C943}"/>
              </a:ext>
            </a:extLst>
          </p:cNvPr>
          <p:cNvSpPr/>
          <p:nvPr/>
        </p:nvSpPr>
        <p:spPr>
          <a:xfrm rot="5400000">
            <a:off x="1340489" y="4917479"/>
            <a:ext cx="1180960" cy="2192286"/>
          </a:xfrm>
          <a:prstGeom prst="bentUpArrow">
            <a:avLst>
              <a:gd name="adj1" fmla="val 11002"/>
              <a:gd name="adj2" fmla="val 14793"/>
              <a:gd name="adj3" fmla="val 162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直角上箭头 91">
            <a:extLst>
              <a:ext uri="{FF2B5EF4-FFF2-40B4-BE49-F238E27FC236}">
                <a16:creationId xmlns:a16="http://schemas.microsoft.com/office/drawing/2014/main" id="{21F32E8E-A32C-2B4A-B392-88B2B744E7FE}"/>
              </a:ext>
            </a:extLst>
          </p:cNvPr>
          <p:cNvSpPr/>
          <p:nvPr/>
        </p:nvSpPr>
        <p:spPr>
          <a:xfrm>
            <a:off x="4870298" y="5423143"/>
            <a:ext cx="1365128" cy="1070260"/>
          </a:xfrm>
          <a:prstGeom prst="bentUpArrow">
            <a:avLst>
              <a:gd name="adj1" fmla="val 11002"/>
              <a:gd name="adj2" fmla="val 14793"/>
              <a:gd name="adj3" fmla="val 1625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右箭头 92">
            <a:extLst>
              <a:ext uri="{FF2B5EF4-FFF2-40B4-BE49-F238E27FC236}">
                <a16:creationId xmlns:a16="http://schemas.microsoft.com/office/drawing/2014/main" id="{ADCE79E2-8D23-BC4E-959C-04C2D3523774}"/>
              </a:ext>
            </a:extLst>
          </p:cNvPr>
          <p:cNvSpPr/>
          <p:nvPr/>
        </p:nvSpPr>
        <p:spPr>
          <a:xfrm rot="5400000">
            <a:off x="9842351" y="4164313"/>
            <a:ext cx="684000" cy="27066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F62C0A00-AACD-D545-B89A-CFAC5FD0459A}"/>
              </a:ext>
            </a:extLst>
          </p:cNvPr>
          <p:cNvSpPr/>
          <p:nvPr/>
        </p:nvSpPr>
        <p:spPr>
          <a:xfrm>
            <a:off x="881432" y="6027070"/>
            <a:ext cx="1753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/>
              <a:t>集成</a:t>
            </a:r>
            <a:r>
              <a:rPr kumimoji="1" lang="en-US" altLang="zh-Hans" sz="1600" b="1" dirty="0"/>
              <a:t>Runtime</a:t>
            </a:r>
            <a:endParaRPr kumimoji="1" lang="zh-CN" altLang="en-US" sz="1600" b="1" dirty="0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5839D8A7-0C6E-F046-A552-1A493C73D698}"/>
              </a:ext>
            </a:extLst>
          </p:cNvPr>
          <p:cNvSpPr/>
          <p:nvPr/>
        </p:nvSpPr>
        <p:spPr>
          <a:xfrm>
            <a:off x="1770930" y="3050277"/>
            <a:ext cx="1185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/>
              <a:t>提审</a:t>
            </a:r>
            <a:endParaRPr kumimoji="1" lang="zh-CN" altLang="en-US" sz="1600" b="1" dirty="0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C1021B2B-F021-4A40-86A9-5F2AC003843E}"/>
              </a:ext>
            </a:extLst>
          </p:cNvPr>
          <p:cNvSpPr/>
          <p:nvPr/>
        </p:nvSpPr>
        <p:spPr>
          <a:xfrm>
            <a:off x="1770930" y="1660740"/>
            <a:ext cx="1185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/>
              <a:t>接入</a:t>
            </a:r>
            <a:endParaRPr kumimoji="1" lang="zh-CN" altLang="en-US" sz="1600" b="1" dirty="0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0B516F15-5D9F-624D-8AAE-A4A653DEB401}"/>
              </a:ext>
            </a:extLst>
          </p:cNvPr>
          <p:cNvSpPr/>
          <p:nvPr/>
        </p:nvSpPr>
        <p:spPr>
          <a:xfrm>
            <a:off x="1770930" y="4613347"/>
            <a:ext cx="1185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/>
              <a:t>接入</a:t>
            </a:r>
            <a:endParaRPr kumimoji="1" lang="zh-CN" altLang="en-US" sz="1600" b="1" dirty="0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DE4CBEAE-1E87-2E41-8921-B353093365EF}"/>
              </a:ext>
            </a:extLst>
          </p:cNvPr>
          <p:cNvSpPr/>
          <p:nvPr/>
        </p:nvSpPr>
        <p:spPr>
          <a:xfrm>
            <a:off x="4691432" y="6522370"/>
            <a:ext cx="1753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/>
              <a:t>赋予分发权限</a:t>
            </a:r>
            <a:endParaRPr kumimoji="1" lang="zh-CN" altLang="en-US" sz="1600" b="1" dirty="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60C820A1-D6A4-164B-AE52-2E478F706DED}"/>
              </a:ext>
            </a:extLst>
          </p:cNvPr>
          <p:cNvSpPr/>
          <p:nvPr/>
        </p:nvSpPr>
        <p:spPr>
          <a:xfrm>
            <a:off x="7948003" y="3096394"/>
            <a:ext cx="1300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600" b="1" dirty="0"/>
              <a:t>业务筛选</a:t>
            </a:r>
          </a:p>
        </p:txBody>
      </p:sp>
      <p:sp>
        <p:nvSpPr>
          <p:cNvPr id="10" name="罐形 9">
            <a:extLst>
              <a:ext uri="{FF2B5EF4-FFF2-40B4-BE49-F238E27FC236}">
                <a16:creationId xmlns:a16="http://schemas.microsoft.com/office/drawing/2014/main" id="{CC470065-65AB-1A4D-8D5B-B1FC9EFBB8E1}"/>
              </a:ext>
            </a:extLst>
          </p:cNvPr>
          <p:cNvSpPr/>
          <p:nvPr/>
        </p:nvSpPr>
        <p:spPr>
          <a:xfrm>
            <a:off x="5386364" y="1745911"/>
            <a:ext cx="1516150" cy="708806"/>
          </a:xfrm>
          <a:prstGeom prst="ca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开发者</a:t>
            </a:r>
            <a:endParaRPr kumimoji="1" lang="en-US" altLang="zh-Hans" sz="1800" b="1" dirty="0"/>
          </a:p>
          <a:p>
            <a:pPr algn="ctr"/>
            <a:r>
              <a:rPr kumimoji="1" lang="zh-Hans" altLang="en-US" sz="1800" b="1" dirty="0"/>
              <a:t>资源池</a:t>
            </a:r>
            <a:endParaRPr kumimoji="1" lang="zh-CN" altLang="en-US" sz="1800" b="1" dirty="0"/>
          </a:p>
        </p:txBody>
      </p:sp>
      <p:sp>
        <p:nvSpPr>
          <p:cNvPr id="112" name="罐形 111">
            <a:extLst>
              <a:ext uri="{FF2B5EF4-FFF2-40B4-BE49-F238E27FC236}">
                <a16:creationId xmlns:a16="http://schemas.microsoft.com/office/drawing/2014/main" id="{2C499C77-A75B-F94C-8F15-3300E5F41789}"/>
              </a:ext>
            </a:extLst>
          </p:cNvPr>
          <p:cNvSpPr/>
          <p:nvPr/>
        </p:nvSpPr>
        <p:spPr>
          <a:xfrm>
            <a:off x="5388270" y="3110036"/>
            <a:ext cx="1516150" cy="708806"/>
          </a:xfrm>
          <a:prstGeom prst="ca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小程序</a:t>
            </a:r>
            <a:endParaRPr kumimoji="1" lang="en-US" altLang="zh-Hans" sz="1800" b="1" dirty="0"/>
          </a:p>
          <a:p>
            <a:pPr algn="ctr"/>
            <a:r>
              <a:rPr kumimoji="1" lang="zh-Hans" altLang="en-US" sz="1800" b="1" dirty="0"/>
              <a:t>资源池</a:t>
            </a:r>
            <a:endParaRPr kumimoji="1" lang="zh-CN" altLang="en-US" sz="1800" b="1" dirty="0"/>
          </a:p>
        </p:txBody>
      </p:sp>
      <p:sp>
        <p:nvSpPr>
          <p:cNvPr id="113" name="罐形 112">
            <a:extLst>
              <a:ext uri="{FF2B5EF4-FFF2-40B4-BE49-F238E27FC236}">
                <a16:creationId xmlns:a16="http://schemas.microsoft.com/office/drawing/2014/main" id="{E0B5A027-8F83-E241-813A-9C604F98E5BC}"/>
              </a:ext>
            </a:extLst>
          </p:cNvPr>
          <p:cNvSpPr/>
          <p:nvPr/>
        </p:nvSpPr>
        <p:spPr>
          <a:xfrm>
            <a:off x="5388270" y="4701606"/>
            <a:ext cx="1516150" cy="708806"/>
          </a:xfrm>
          <a:prstGeom prst="ca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800" b="1" dirty="0"/>
              <a:t>宿主</a:t>
            </a:r>
            <a:endParaRPr kumimoji="1" lang="en-US" altLang="zh-Hans" sz="1800" b="1" dirty="0"/>
          </a:p>
          <a:p>
            <a:pPr algn="ctr"/>
            <a:r>
              <a:rPr kumimoji="1" lang="zh-Hans" altLang="en-US" sz="1800" b="1" dirty="0"/>
              <a:t>资源池</a:t>
            </a:r>
            <a:endParaRPr kumimoji="1" lang="zh-CN" altLang="en-US" sz="1800" b="1" dirty="0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61113AC6-8ADC-ED4C-82BE-D344E9275CC0}"/>
              </a:ext>
            </a:extLst>
          </p:cNvPr>
          <p:cNvSpPr/>
          <p:nvPr/>
        </p:nvSpPr>
        <p:spPr>
          <a:xfrm>
            <a:off x="3836872" y="914590"/>
            <a:ext cx="170911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2000" b="1" dirty="0"/>
              <a:t>接入平台</a:t>
            </a:r>
            <a:endParaRPr kumimoji="1" lang="zh-CN" altLang="en-US" sz="2000" b="1" dirty="0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7D31C1FE-F5AD-FF4A-A769-291B9A0FABBE}"/>
              </a:ext>
            </a:extLst>
          </p:cNvPr>
          <p:cNvSpPr/>
          <p:nvPr/>
        </p:nvSpPr>
        <p:spPr>
          <a:xfrm>
            <a:off x="9132919" y="2635867"/>
            <a:ext cx="202385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2000" b="1" dirty="0"/>
              <a:t>合作伙伴</a:t>
            </a:r>
            <a:r>
              <a:rPr kumimoji="1" lang="en-US" altLang="zh-Hans" sz="2000" b="1" dirty="0"/>
              <a:t>(</a:t>
            </a:r>
            <a:r>
              <a:rPr kumimoji="1" lang="zh-CN" altLang="en-US" sz="2000" b="1" dirty="0"/>
              <a:t>宿主</a:t>
            </a:r>
            <a:r>
              <a:rPr kumimoji="1" lang="en-US" altLang="zh-CN" sz="2000" b="1" dirty="0"/>
              <a:t>)</a:t>
            </a:r>
            <a:endParaRPr kumimoji="1" lang="zh-CN" altLang="en-US" sz="2000" b="1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6BED15E-F7EF-C149-A3C8-E0C3C5763A74}"/>
              </a:ext>
            </a:extLst>
          </p:cNvPr>
          <p:cNvGrpSpPr/>
          <p:nvPr/>
        </p:nvGrpSpPr>
        <p:grpSpPr>
          <a:xfrm>
            <a:off x="612616" y="4340644"/>
            <a:ext cx="827264" cy="646489"/>
            <a:chOff x="940960" y="4388548"/>
            <a:chExt cx="1147198" cy="851174"/>
          </a:xfrm>
          <a:solidFill>
            <a:schemeClr val="accent6"/>
          </a:solidFill>
        </p:grpSpPr>
        <p:sp>
          <p:nvSpPr>
            <p:cNvPr id="117" name="出自【趣你的PPT】(微信:qunideppt)：最优质的PPT资源库">
              <a:extLst>
                <a:ext uri="{FF2B5EF4-FFF2-40B4-BE49-F238E27FC236}">
                  <a16:creationId xmlns:a16="http://schemas.microsoft.com/office/drawing/2014/main" id="{3732C1D9-7ABC-2F40-AC51-E7FF5C470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960" y="4388548"/>
              <a:ext cx="697556" cy="847184"/>
            </a:xfrm>
            <a:custGeom>
              <a:avLst/>
              <a:gdLst>
                <a:gd name="T0" fmla="*/ 74 w 93"/>
                <a:gd name="T1" fmla="*/ 51 h 107"/>
                <a:gd name="T2" fmla="*/ 67 w 93"/>
                <a:gd name="T3" fmla="*/ 46 h 107"/>
                <a:gd name="T4" fmla="*/ 65 w 93"/>
                <a:gd name="T5" fmla="*/ 38 h 107"/>
                <a:gd name="T6" fmla="*/ 68 w 93"/>
                <a:gd name="T7" fmla="*/ 33 h 107"/>
                <a:gd name="T8" fmla="*/ 70 w 93"/>
                <a:gd name="T9" fmla="*/ 24 h 107"/>
                <a:gd name="T10" fmla="*/ 46 w 93"/>
                <a:gd name="T11" fmla="*/ 0 h 107"/>
                <a:gd name="T12" fmla="*/ 23 w 93"/>
                <a:gd name="T13" fmla="*/ 24 h 107"/>
                <a:gd name="T14" fmla="*/ 25 w 93"/>
                <a:gd name="T15" fmla="*/ 34 h 107"/>
                <a:gd name="T16" fmla="*/ 27 w 93"/>
                <a:gd name="T17" fmla="*/ 39 h 107"/>
                <a:gd name="T18" fmla="*/ 26 w 93"/>
                <a:gd name="T19" fmla="*/ 46 h 107"/>
                <a:gd name="T20" fmla="*/ 18 w 93"/>
                <a:gd name="T21" fmla="*/ 51 h 107"/>
                <a:gd name="T22" fmla="*/ 0 w 93"/>
                <a:gd name="T23" fmla="*/ 88 h 107"/>
                <a:gd name="T24" fmla="*/ 93 w 93"/>
                <a:gd name="T25" fmla="*/ 88 h 107"/>
                <a:gd name="T26" fmla="*/ 74 w 93"/>
                <a:gd name="T27" fmla="*/ 51 h 107"/>
                <a:gd name="T28" fmla="*/ 57 w 93"/>
                <a:gd name="T29" fmla="*/ 91 h 107"/>
                <a:gd name="T30" fmla="*/ 51 w 93"/>
                <a:gd name="T31" fmla="*/ 96 h 107"/>
                <a:gd name="T32" fmla="*/ 48 w 93"/>
                <a:gd name="T33" fmla="*/ 98 h 107"/>
                <a:gd name="T34" fmla="*/ 45 w 93"/>
                <a:gd name="T35" fmla="*/ 98 h 107"/>
                <a:gd name="T36" fmla="*/ 42 w 93"/>
                <a:gd name="T37" fmla="*/ 96 h 107"/>
                <a:gd name="T38" fmla="*/ 36 w 93"/>
                <a:gd name="T39" fmla="*/ 91 h 107"/>
                <a:gd name="T40" fmla="*/ 33 w 93"/>
                <a:gd name="T41" fmla="*/ 84 h 107"/>
                <a:gd name="T42" fmla="*/ 36 w 93"/>
                <a:gd name="T43" fmla="*/ 76 h 107"/>
                <a:gd name="T44" fmla="*/ 39 w 93"/>
                <a:gd name="T45" fmla="*/ 68 h 107"/>
                <a:gd name="T46" fmla="*/ 42 w 93"/>
                <a:gd name="T47" fmla="*/ 61 h 107"/>
                <a:gd name="T48" fmla="*/ 44 w 93"/>
                <a:gd name="T49" fmla="*/ 57 h 107"/>
                <a:gd name="T50" fmla="*/ 42 w 93"/>
                <a:gd name="T51" fmla="*/ 55 h 107"/>
                <a:gd name="T52" fmla="*/ 36 w 93"/>
                <a:gd name="T53" fmla="*/ 51 h 107"/>
                <a:gd name="T54" fmla="*/ 46 w 93"/>
                <a:gd name="T55" fmla="*/ 46 h 107"/>
                <a:gd name="T56" fmla="*/ 57 w 93"/>
                <a:gd name="T57" fmla="*/ 51 h 107"/>
                <a:gd name="T58" fmla="*/ 51 w 93"/>
                <a:gd name="T59" fmla="*/ 55 h 107"/>
                <a:gd name="T60" fmla="*/ 49 w 93"/>
                <a:gd name="T61" fmla="*/ 57 h 107"/>
                <a:gd name="T62" fmla="*/ 51 w 93"/>
                <a:gd name="T63" fmla="*/ 61 h 107"/>
                <a:gd name="T64" fmla="*/ 54 w 93"/>
                <a:gd name="T65" fmla="*/ 68 h 107"/>
                <a:gd name="T66" fmla="*/ 57 w 93"/>
                <a:gd name="T67" fmla="*/ 76 h 107"/>
                <a:gd name="T68" fmla="*/ 60 w 93"/>
                <a:gd name="T69" fmla="*/ 84 h 107"/>
                <a:gd name="T70" fmla="*/ 57 w 93"/>
                <a:gd name="T71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" h="107">
                  <a:moveTo>
                    <a:pt x="74" y="51"/>
                  </a:moveTo>
                  <a:cubicBezTo>
                    <a:pt x="70" y="48"/>
                    <a:pt x="67" y="46"/>
                    <a:pt x="67" y="46"/>
                  </a:cubicBezTo>
                  <a:cubicBezTo>
                    <a:pt x="63" y="45"/>
                    <a:pt x="62" y="41"/>
                    <a:pt x="65" y="38"/>
                  </a:cubicBezTo>
                  <a:cubicBezTo>
                    <a:pt x="65" y="38"/>
                    <a:pt x="67" y="37"/>
                    <a:pt x="68" y="33"/>
                  </a:cubicBezTo>
                  <a:cubicBezTo>
                    <a:pt x="70" y="30"/>
                    <a:pt x="70" y="27"/>
                    <a:pt x="70" y="24"/>
                  </a:cubicBezTo>
                  <a:cubicBezTo>
                    <a:pt x="70" y="11"/>
                    <a:pt x="60" y="0"/>
                    <a:pt x="46" y="0"/>
                  </a:cubicBezTo>
                  <a:cubicBezTo>
                    <a:pt x="33" y="0"/>
                    <a:pt x="23" y="11"/>
                    <a:pt x="23" y="24"/>
                  </a:cubicBezTo>
                  <a:cubicBezTo>
                    <a:pt x="23" y="27"/>
                    <a:pt x="23" y="31"/>
                    <a:pt x="25" y="34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31" y="41"/>
                    <a:pt x="30" y="45"/>
                    <a:pt x="26" y="46"/>
                  </a:cubicBezTo>
                  <a:cubicBezTo>
                    <a:pt x="26" y="46"/>
                    <a:pt x="23" y="48"/>
                    <a:pt x="18" y="51"/>
                  </a:cubicBezTo>
                  <a:cubicBezTo>
                    <a:pt x="7" y="60"/>
                    <a:pt x="0" y="73"/>
                    <a:pt x="0" y="88"/>
                  </a:cubicBezTo>
                  <a:cubicBezTo>
                    <a:pt x="0" y="106"/>
                    <a:pt x="93" y="107"/>
                    <a:pt x="93" y="88"/>
                  </a:cubicBezTo>
                  <a:cubicBezTo>
                    <a:pt x="93" y="73"/>
                    <a:pt x="86" y="59"/>
                    <a:pt x="74" y="51"/>
                  </a:cubicBezTo>
                  <a:close/>
                  <a:moveTo>
                    <a:pt x="57" y="91"/>
                  </a:moveTo>
                  <a:cubicBezTo>
                    <a:pt x="55" y="93"/>
                    <a:pt x="53" y="95"/>
                    <a:pt x="51" y="96"/>
                  </a:cubicBezTo>
                  <a:cubicBezTo>
                    <a:pt x="49" y="97"/>
                    <a:pt x="48" y="98"/>
                    <a:pt x="48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4" y="97"/>
                    <a:pt x="42" y="96"/>
                  </a:cubicBezTo>
                  <a:cubicBezTo>
                    <a:pt x="40" y="95"/>
                    <a:pt x="38" y="93"/>
                    <a:pt x="36" y="91"/>
                  </a:cubicBezTo>
                  <a:cubicBezTo>
                    <a:pt x="35" y="89"/>
                    <a:pt x="33" y="87"/>
                    <a:pt x="33" y="84"/>
                  </a:cubicBezTo>
                  <a:cubicBezTo>
                    <a:pt x="33" y="82"/>
                    <a:pt x="35" y="79"/>
                    <a:pt x="36" y="76"/>
                  </a:cubicBezTo>
                  <a:cubicBezTo>
                    <a:pt x="37" y="74"/>
                    <a:pt x="38" y="71"/>
                    <a:pt x="39" y="68"/>
                  </a:cubicBezTo>
                  <a:cubicBezTo>
                    <a:pt x="40" y="66"/>
                    <a:pt x="41" y="63"/>
                    <a:pt x="42" y="61"/>
                  </a:cubicBezTo>
                  <a:cubicBezTo>
                    <a:pt x="43" y="60"/>
                    <a:pt x="43" y="58"/>
                    <a:pt x="44" y="57"/>
                  </a:cubicBezTo>
                  <a:cubicBezTo>
                    <a:pt x="43" y="56"/>
                    <a:pt x="43" y="56"/>
                    <a:pt x="42" y="55"/>
                  </a:cubicBezTo>
                  <a:cubicBezTo>
                    <a:pt x="40" y="54"/>
                    <a:pt x="38" y="53"/>
                    <a:pt x="36" y="51"/>
                  </a:cubicBezTo>
                  <a:cubicBezTo>
                    <a:pt x="35" y="49"/>
                    <a:pt x="42" y="46"/>
                    <a:pt x="46" y="46"/>
                  </a:cubicBezTo>
                  <a:cubicBezTo>
                    <a:pt x="51" y="46"/>
                    <a:pt x="58" y="49"/>
                    <a:pt x="57" y="51"/>
                  </a:cubicBezTo>
                  <a:cubicBezTo>
                    <a:pt x="55" y="53"/>
                    <a:pt x="53" y="54"/>
                    <a:pt x="51" y="55"/>
                  </a:cubicBezTo>
                  <a:cubicBezTo>
                    <a:pt x="50" y="56"/>
                    <a:pt x="49" y="56"/>
                    <a:pt x="49" y="57"/>
                  </a:cubicBezTo>
                  <a:cubicBezTo>
                    <a:pt x="49" y="58"/>
                    <a:pt x="50" y="60"/>
                    <a:pt x="51" y="61"/>
                  </a:cubicBezTo>
                  <a:cubicBezTo>
                    <a:pt x="52" y="63"/>
                    <a:pt x="53" y="66"/>
                    <a:pt x="54" y="68"/>
                  </a:cubicBezTo>
                  <a:cubicBezTo>
                    <a:pt x="55" y="71"/>
                    <a:pt x="56" y="74"/>
                    <a:pt x="57" y="76"/>
                  </a:cubicBezTo>
                  <a:cubicBezTo>
                    <a:pt x="57" y="79"/>
                    <a:pt x="60" y="82"/>
                    <a:pt x="60" y="84"/>
                  </a:cubicBezTo>
                  <a:cubicBezTo>
                    <a:pt x="60" y="87"/>
                    <a:pt x="58" y="89"/>
                    <a:pt x="57" y="9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18" name="出自【趣你的PPT】(微信:qunideppt)：最优质的PPT资源库">
              <a:extLst>
                <a:ext uri="{FF2B5EF4-FFF2-40B4-BE49-F238E27FC236}">
                  <a16:creationId xmlns:a16="http://schemas.microsoft.com/office/drawing/2014/main" id="{E1C8BDAB-0B2D-C94A-B000-BA082EF4A8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0602" y="4392538"/>
              <a:ext cx="697556" cy="847184"/>
            </a:xfrm>
            <a:custGeom>
              <a:avLst/>
              <a:gdLst>
                <a:gd name="T0" fmla="*/ 74 w 93"/>
                <a:gd name="T1" fmla="*/ 51 h 107"/>
                <a:gd name="T2" fmla="*/ 67 w 93"/>
                <a:gd name="T3" fmla="*/ 46 h 107"/>
                <a:gd name="T4" fmla="*/ 65 w 93"/>
                <a:gd name="T5" fmla="*/ 38 h 107"/>
                <a:gd name="T6" fmla="*/ 68 w 93"/>
                <a:gd name="T7" fmla="*/ 33 h 107"/>
                <a:gd name="T8" fmla="*/ 70 w 93"/>
                <a:gd name="T9" fmla="*/ 24 h 107"/>
                <a:gd name="T10" fmla="*/ 46 w 93"/>
                <a:gd name="T11" fmla="*/ 0 h 107"/>
                <a:gd name="T12" fmla="*/ 23 w 93"/>
                <a:gd name="T13" fmla="*/ 24 h 107"/>
                <a:gd name="T14" fmla="*/ 25 w 93"/>
                <a:gd name="T15" fmla="*/ 34 h 107"/>
                <a:gd name="T16" fmla="*/ 27 w 93"/>
                <a:gd name="T17" fmla="*/ 39 h 107"/>
                <a:gd name="T18" fmla="*/ 26 w 93"/>
                <a:gd name="T19" fmla="*/ 46 h 107"/>
                <a:gd name="T20" fmla="*/ 18 w 93"/>
                <a:gd name="T21" fmla="*/ 51 h 107"/>
                <a:gd name="T22" fmla="*/ 0 w 93"/>
                <a:gd name="T23" fmla="*/ 88 h 107"/>
                <a:gd name="T24" fmla="*/ 93 w 93"/>
                <a:gd name="T25" fmla="*/ 88 h 107"/>
                <a:gd name="T26" fmla="*/ 74 w 93"/>
                <a:gd name="T27" fmla="*/ 51 h 107"/>
                <a:gd name="T28" fmla="*/ 57 w 93"/>
                <a:gd name="T29" fmla="*/ 91 h 107"/>
                <a:gd name="T30" fmla="*/ 51 w 93"/>
                <a:gd name="T31" fmla="*/ 96 h 107"/>
                <a:gd name="T32" fmla="*/ 48 w 93"/>
                <a:gd name="T33" fmla="*/ 98 h 107"/>
                <a:gd name="T34" fmla="*/ 45 w 93"/>
                <a:gd name="T35" fmla="*/ 98 h 107"/>
                <a:gd name="T36" fmla="*/ 42 w 93"/>
                <a:gd name="T37" fmla="*/ 96 h 107"/>
                <a:gd name="T38" fmla="*/ 36 w 93"/>
                <a:gd name="T39" fmla="*/ 91 h 107"/>
                <a:gd name="T40" fmla="*/ 33 w 93"/>
                <a:gd name="T41" fmla="*/ 84 h 107"/>
                <a:gd name="T42" fmla="*/ 36 w 93"/>
                <a:gd name="T43" fmla="*/ 76 h 107"/>
                <a:gd name="T44" fmla="*/ 39 w 93"/>
                <a:gd name="T45" fmla="*/ 68 h 107"/>
                <a:gd name="T46" fmla="*/ 42 w 93"/>
                <a:gd name="T47" fmla="*/ 61 h 107"/>
                <a:gd name="T48" fmla="*/ 44 w 93"/>
                <a:gd name="T49" fmla="*/ 57 h 107"/>
                <a:gd name="T50" fmla="*/ 42 w 93"/>
                <a:gd name="T51" fmla="*/ 55 h 107"/>
                <a:gd name="T52" fmla="*/ 36 w 93"/>
                <a:gd name="T53" fmla="*/ 51 h 107"/>
                <a:gd name="T54" fmla="*/ 46 w 93"/>
                <a:gd name="T55" fmla="*/ 46 h 107"/>
                <a:gd name="T56" fmla="*/ 57 w 93"/>
                <a:gd name="T57" fmla="*/ 51 h 107"/>
                <a:gd name="T58" fmla="*/ 51 w 93"/>
                <a:gd name="T59" fmla="*/ 55 h 107"/>
                <a:gd name="T60" fmla="*/ 49 w 93"/>
                <a:gd name="T61" fmla="*/ 57 h 107"/>
                <a:gd name="T62" fmla="*/ 51 w 93"/>
                <a:gd name="T63" fmla="*/ 61 h 107"/>
                <a:gd name="T64" fmla="*/ 54 w 93"/>
                <a:gd name="T65" fmla="*/ 68 h 107"/>
                <a:gd name="T66" fmla="*/ 57 w 93"/>
                <a:gd name="T67" fmla="*/ 76 h 107"/>
                <a:gd name="T68" fmla="*/ 60 w 93"/>
                <a:gd name="T69" fmla="*/ 84 h 107"/>
                <a:gd name="T70" fmla="*/ 57 w 93"/>
                <a:gd name="T71" fmla="*/ 9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" h="107">
                  <a:moveTo>
                    <a:pt x="74" y="51"/>
                  </a:moveTo>
                  <a:cubicBezTo>
                    <a:pt x="70" y="48"/>
                    <a:pt x="67" y="46"/>
                    <a:pt x="67" y="46"/>
                  </a:cubicBezTo>
                  <a:cubicBezTo>
                    <a:pt x="63" y="45"/>
                    <a:pt x="62" y="41"/>
                    <a:pt x="65" y="38"/>
                  </a:cubicBezTo>
                  <a:cubicBezTo>
                    <a:pt x="65" y="38"/>
                    <a:pt x="67" y="37"/>
                    <a:pt x="68" y="33"/>
                  </a:cubicBezTo>
                  <a:cubicBezTo>
                    <a:pt x="70" y="30"/>
                    <a:pt x="70" y="27"/>
                    <a:pt x="70" y="24"/>
                  </a:cubicBezTo>
                  <a:cubicBezTo>
                    <a:pt x="70" y="11"/>
                    <a:pt x="60" y="0"/>
                    <a:pt x="46" y="0"/>
                  </a:cubicBezTo>
                  <a:cubicBezTo>
                    <a:pt x="33" y="0"/>
                    <a:pt x="23" y="11"/>
                    <a:pt x="23" y="24"/>
                  </a:cubicBezTo>
                  <a:cubicBezTo>
                    <a:pt x="23" y="27"/>
                    <a:pt x="23" y="31"/>
                    <a:pt x="25" y="34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31" y="41"/>
                    <a:pt x="30" y="45"/>
                    <a:pt x="26" y="46"/>
                  </a:cubicBezTo>
                  <a:cubicBezTo>
                    <a:pt x="26" y="46"/>
                    <a:pt x="23" y="48"/>
                    <a:pt x="18" y="51"/>
                  </a:cubicBezTo>
                  <a:cubicBezTo>
                    <a:pt x="7" y="60"/>
                    <a:pt x="0" y="73"/>
                    <a:pt x="0" y="88"/>
                  </a:cubicBezTo>
                  <a:cubicBezTo>
                    <a:pt x="0" y="106"/>
                    <a:pt x="93" y="107"/>
                    <a:pt x="93" y="88"/>
                  </a:cubicBezTo>
                  <a:cubicBezTo>
                    <a:pt x="93" y="73"/>
                    <a:pt x="86" y="59"/>
                    <a:pt x="74" y="51"/>
                  </a:cubicBezTo>
                  <a:close/>
                  <a:moveTo>
                    <a:pt x="57" y="91"/>
                  </a:moveTo>
                  <a:cubicBezTo>
                    <a:pt x="55" y="93"/>
                    <a:pt x="53" y="95"/>
                    <a:pt x="51" y="96"/>
                  </a:cubicBezTo>
                  <a:cubicBezTo>
                    <a:pt x="49" y="97"/>
                    <a:pt x="48" y="98"/>
                    <a:pt x="48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4" y="97"/>
                    <a:pt x="42" y="96"/>
                  </a:cubicBezTo>
                  <a:cubicBezTo>
                    <a:pt x="40" y="95"/>
                    <a:pt x="38" y="93"/>
                    <a:pt x="36" y="91"/>
                  </a:cubicBezTo>
                  <a:cubicBezTo>
                    <a:pt x="35" y="89"/>
                    <a:pt x="33" y="87"/>
                    <a:pt x="33" y="84"/>
                  </a:cubicBezTo>
                  <a:cubicBezTo>
                    <a:pt x="33" y="82"/>
                    <a:pt x="35" y="79"/>
                    <a:pt x="36" y="76"/>
                  </a:cubicBezTo>
                  <a:cubicBezTo>
                    <a:pt x="37" y="74"/>
                    <a:pt x="38" y="71"/>
                    <a:pt x="39" y="68"/>
                  </a:cubicBezTo>
                  <a:cubicBezTo>
                    <a:pt x="40" y="66"/>
                    <a:pt x="41" y="63"/>
                    <a:pt x="42" y="61"/>
                  </a:cubicBezTo>
                  <a:cubicBezTo>
                    <a:pt x="43" y="60"/>
                    <a:pt x="43" y="58"/>
                    <a:pt x="44" y="57"/>
                  </a:cubicBezTo>
                  <a:cubicBezTo>
                    <a:pt x="43" y="56"/>
                    <a:pt x="43" y="56"/>
                    <a:pt x="42" y="55"/>
                  </a:cubicBezTo>
                  <a:cubicBezTo>
                    <a:pt x="40" y="54"/>
                    <a:pt x="38" y="53"/>
                    <a:pt x="36" y="51"/>
                  </a:cubicBezTo>
                  <a:cubicBezTo>
                    <a:pt x="35" y="49"/>
                    <a:pt x="42" y="46"/>
                    <a:pt x="46" y="46"/>
                  </a:cubicBezTo>
                  <a:cubicBezTo>
                    <a:pt x="51" y="46"/>
                    <a:pt x="58" y="49"/>
                    <a:pt x="57" y="51"/>
                  </a:cubicBezTo>
                  <a:cubicBezTo>
                    <a:pt x="55" y="53"/>
                    <a:pt x="53" y="54"/>
                    <a:pt x="51" y="55"/>
                  </a:cubicBezTo>
                  <a:cubicBezTo>
                    <a:pt x="50" y="56"/>
                    <a:pt x="49" y="56"/>
                    <a:pt x="49" y="57"/>
                  </a:cubicBezTo>
                  <a:cubicBezTo>
                    <a:pt x="49" y="58"/>
                    <a:pt x="50" y="60"/>
                    <a:pt x="51" y="61"/>
                  </a:cubicBezTo>
                  <a:cubicBezTo>
                    <a:pt x="52" y="63"/>
                    <a:pt x="53" y="66"/>
                    <a:pt x="54" y="68"/>
                  </a:cubicBezTo>
                  <a:cubicBezTo>
                    <a:pt x="55" y="71"/>
                    <a:pt x="56" y="74"/>
                    <a:pt x="57" y="76"/>
                  </a:cubicBezTo>
                  <a:cubicBezTo>
                    <a:pt x="57" y="79"/>
                    <a:pt x="60" y="82"/>
                    <a:pt x="60" y="84"/>
                  </a:cubicBezTo>
                  <a:cubicBezTo>
                    <a:pt x="60" y="87"/>
                    <a:pt x="58" y="89"/>
                    <a:pt x="57" y="9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9D6468A-9155-6F45-8923-9AA8DC163343}"/>
              </a:ext>
            </a:extLst>
          </p:cNvPr>
          <p:cNvGrpSpPr/>
          <p:nvPr/>
        </p:nvGrpSpPr>
        <p:grpSpPr>
          <a:xfrm>
            <a:off x="657486" y="1388316"/>
            <a:ext cx="673474" cy="650517"/>
            <a:chOff x="882940" y="1855931"/>
            <a:chExt cx="383724" cy="373314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9" name="出自【趣你的PPT】(微信:qunideppt)：最优质的PPT资源库">
              <a:extLst>
                <a:ext uri="{FF2B5EF4-FFF2-40B4-BE49-F238E27FC236}">
                  <a16:creationId xmlns:a16="http://schemas.microsoft.com/office/drawing/2014/main" id="{135D0C01-CD9F-6D4B-BE51-FF288688A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421" y="1855931"/>
              <a:ext cx="147243" cy="242431"/>
            </a:xfrm>
            <a:custGeom>
              <a:avLst/>
              <a:gdLst>
                <a:gd name="T0" fmla="*/ 30 w 42"/>
                <a:gd name="T1" fmla="*/ 35 h 69"/>
                <a:gd name="T2" fmla="*/ 25 w 42"/>
                <a:gd name="T3" fmla="*/ 32 h 69"/>
                <a:gd name="T4" fmla="*/ 24 w 42"/>
                <a:gd name="T5" fmla="*/ 26 h 69"/>
                <a:gd name="T6" fmla="*/ 26 w 42"/>
                <a:gd name="T7" fmla="*/ 23 h 69"/>
                <a:gd name="T8" fmla="*/ 27 w 42"/>
                <a:gd name="T9" fmla="*/ 16 h 69"/>
                <a:gd name="T10" fmla="*/ 11 w 42"/>
                <a:gd name="T11" fmla="*/ 0 h 69"/>
                <a:gd name="T12" fmla="*/ 0 w 42"/>
                <a:gd name="T13" fmla="*/ 4 h 69"/>
                <a:gd name="T14" fmla="*/ 8 w 42"/>
                <a:gd name="T15" fmla="*/ 24 h 69"/>
                <a:gd name="T16" fmla="*/ 6 w 42"/>
                <a:gd name="T17" fmla="*/ 35 h 69"/>
                <a:gd name="T18" fmla="*/ 2 w 42"/>
                <a:gd name="T19" fmla="*/ 42 h 69"/>
                <a:gd name="T20" fmla="*/ 10 w 42"/>
                <a:gd name="T21" fmla="*/ 47 h 69"/>
                <a:gd name="T22" fmla="*/ 27 w 42"/>
                <a:gd name="T23" fmla="*/ 69 h 69"/>
                <a:gd name="T24" fmla="*/ 42 w 42"/>
                <a:gd name="T25" fmla="*/ 60 h 69"/>
                <a:gd name="T26" fmla="*/ 30 w 42"/>
                <a:gd name="T27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69">
                  <a:moveTo>
                    <a:pt x="30" y="35"/>
                  </a:moveTo>
                  <a:cubicBezTo>
                    <a:pt x="27" y="33"/>
                    <a:pt x="25" y="32"/>
                    <a:pt x="25" y="32"/>
                  </a:cubicBezTo>
                  <a:cubicBezTo>
                    <a:pt x="22" y="31"/>
                    <a:pt x="22" y="28"/>
                    <a:pt x="24" y="26"/>
                  </a:cubicBezTo>
                  <a:cubicBezTo>
                    <a:pt x="24" y="26"/>
                    <a:pt x="25" y="26"/>
                    <a:pt x="26" y="23"/>
                  </a:cubicBezTo>
                  <a:cubicBezTo>
                    <a:pt x="27" y="21"/>
                    <a:pt x="27" y="19"/>
                    <a:pt x="27" y="16"/>
                  </a:cubicBezTo>
                  <a:cubicBezTo>
                    <a:pt x="27" y="7"/>
                    <a:pt x="20" y="0"/>
                    <a:pt x="11" y="0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5" y="9"/>
                    <a:pt x="8" y="16"/>
                    <a:pt x="8" y="24"/>
                  </a:cubicBezTo>
                  <a:cubicBezTo>
                    <a:pt x="8" y="28"/>
                    <a:pt x="7" y="31"/>
                    <a:pt x="6" y="35"/>
                  </a:cubicBezTo>
                  <a:cubicBezTo>
                    <a:pt x="4" y="39"/>
                    <a:pt x="3" y="41"/>
                    <a:pt x="2" y="42"/>
                  </a:cubicBezTo>
                  <a:cubicBezTo>
                    <a:pt x="3" y="42"/>
                    <a:pt x="6" y="44"/>
                    <a:pt x="10" y="47"/>
                  </a:cubicBezTo>
                  <a:cubicBezTo>
                    <a:pt x="18" y="52"/>
                    <a:pt x="23" y="60"/>
                    <a:pt x="27" y="69"/>
                  </a:cubicBezTo>
                  <a:cubicBezTo>
                    <a:pt x="36" y="67"/>
                    <a:pt x="42" y="64"/>
                    <a:pt x="42" y="60"/>
                  </a:cubicBezTo>
                  <a:cubicBezTo>
                    <a:pt x="42" y="50"/>
                    <a:pt x="37" y="41"/>
                    <a:pt x="3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出自【趣你的PPT】(微信:qunideppt)：最优质的PPT资源库">
              <a:extLst>
                <a:ext uri="{FF2B5EF4-FFF2-40B4-BE49-F238E27FC236}">
                  <a16:creationId xmlns:a16="http://schemas.microsoft.com/office/drawing/2014/main" id="{2D19F0E0-F74C-714B-B2E7-E39174F4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0" y="1855931"/>
              <a:ext cx="324233" cy="373314"/>
            </a:xfrm>
            <a:custGeom>
              <a:avLst/>
              <a:gdLst>
                <a:gd name="T0" fmla="*/ 74 w 92"/>
                <a:gd name="T1" fmla="*/ 51 h 106"/>
                <a:gd name="T2" fmla="*/ 66 w 92"/>
                <a:gd name="T3" fmla="*/ 46 h 106"/>
                <a:gd name="T4" fmla="*/ 65 w 92"/>
                <a:gd name="T5" fmla="*/ 39 h 106"/>
                <a:gd name="T6" fmla="*/ 68 w 92"/>
                <a:gd name="T7" fmla="*/ 33 h 106"/>
                <a:gd name="T8" fmla="*/ 70 w 92"/>
                <a:gd name="T9" fmla="*/ 24 h 106"/>
                <a:gd name="T10" fmla="*/ 46 w 92"/>
                <a:gd name="T11" fmla="*/ 0 h 106"/>
                <a:gd name="T12" fmla="*/ 22 w 92"/>
                <a:gd name="T13" fmla="*/ 24 h 106"/>
                <a:gd name="T14" fmla="*/ 24 w 92"/>
                <a:gd name="T15" fmla="*/ 34 h 106"/>
                <a:gd name="T16" fmla="*/ 27 w 92"/>
                <a:gd name="T17" fmla="*/ 39 h 106"/>
                <a:gd name="T18" fmla="*/ 26 w 92"/>
                <a:gd name="T19" fmla="*/ 46 h 106"/>
                <a:gd name="T20" fmla="*/ 18 w 92"/>
                <a:gd name="T21" fmla="*/ 51 h 106"/>
                <a:gd name="T22" fmla="*/ 0 w 92"/>
                <a:gd name="T23" fmla="*/ 88 h 106"/>
                <a:gd name="T24" fmla="*/ 92 w 92"/>
                <a:gd name="T25" fmla="*/ 88 h 106"/>
                <a:gd name="T26" fmla="*/ 74 w 92"/>
                <a:gd name="T27" fmla="*/ 5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6">
                  <a:moveTo>
                    <a:pt x="74" y="51"/>
                  </a:moveTo>
                  <a:cubicBezTo>
                    <a:pt x="69" y="48"/>
                    <a:pt x="66" y="46"/>
                    <a:pt x="66" y="46"/>
                  </a:cubicBezTo>
                  <a:cubicBezTo>
                    <a:pt x="62" y="45"/>
                    <a:pt x="62" y="41"/>
                    <a:pt x="65" y="39"/>
                  </a:cubicBezTo>
                  <a:cubicBezTo>
                    <a:pt x="65" y="39"/>
                    <a:pt x="66" y="37"/>
                    <a:pt x="68" y="33"/>
                  </a:cubicBezTo>
                  <a:cubicBezTo>
                    <a:pt x="69" y="30"/>
                    <a:pt x="70" y="27"/>
                    <a:pt x="70" y="24"/>
                  </a:cubicBezTo>
                  <a:cubicBezTo>
                    <a:pt x="70" y="11"/>
                    <a:pt x="59" y="0"/>
                    <a:pt x="46" y="0"/>
                  </a:cubicBezTo>
                  <a:cubicBezTo>
                    <a:pt x="33" y="0"/>
                    <a:pt x="22" y="11"/>
                    <a:pt x="22" y="24"/>
                  </a:cubicBezTo>
                  <a:cubicBezTo>
                    <a:pt x="22" y="27"/>
                    <a:pt x="23" y="31"/>
                    <a:pt x="24" y="34"/>
                  </a:cubicBezTo>
                  <a:cubicBezTo>
                    <a:pt x="26" y="38"/>
                    <a:pt x="27" y="39"/>
                    <a:pt x="27" y="39"/>
                  </a:cubicBezTo>
                  <a:cubicBezTo>
                    <a:pt x="30" y="41"/>
                    <a:pt x="29" y="45"/>
                    <a:pt x="26" y="46"/>
                  </a:cubicBezTo>
                  <a:cubicBezTo>
                    <a:pt x="26" y="46"/>
                    <a:pt x="22" y="48"/>
                    <a:pt x="18" y="51"/>
                  </a:cubicBezTo>
                  <a:cubicBezTo>
                    <a:pt x="7" y="60"/>
                    <a:pt x="0" y="73"/>
                    <a:pt x="0" y="88"/>
                  </a:cubicBezTo>
                  <a:cubicBezTo>
                    <a:pt x="0" y="106"/>
                    <a:pt x="92" y="106"/>
                    <a:pt x="92" y="88"/>
                  </a:cubicBezTo>
                  <a:cubicBezTo>
                    <a:pt x="92" y="73"/>
                    <a:pt x="85" y="59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1" name="矩形 120">
            <a:extLst>
              <a:ext uri="{FF2B5EF4-FFF2-40B4-BE49-F238E27FC236}">
                <a16:creationId xmlns:a16="http://schemas.microsoft.com/office/drawing/2014/main" id="{E00A92C9-EBEC-9D44-83B6-7390C5D9C09A}"/>
              </a:ext>
            </a:extLst>
          </p:cNvPr>
          <p:cNvSpPr/>
          <p:nvPr/>
        </p:nvSpPr>
        <p:spPr>
          <a:xfrm>
            <a:off x="258930" y="2094628"/>
            <a:ext cx="1512000" cy="338554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/>
              <a:t>小程序开发者</a:t>
            </a:r>
            <a:endParaRPr kumimoji="1" lang="zh-CN" altLang="en-US" sz="1600" b="1" dirty="0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98999B59-3C5C-734A-9588-8B6B80BAE0C9}"/>
              </a:ext>
            </a:extLst>
          </p:cNvPr>
          <p:cNvSpPr/>
          <p:nvPr/>
        </p:nvSpPr>
        <p:spPr>
          <a:xfrm>
            <a:off x="229384" y="5010302"/>
            <a:ext cx="1541546" cy="338554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zh-Hans" altLang="en-US" sz="1600" b="1" dirty="0">
                <a:solidFill>
                  <a:schemeClr val="accent6"/>
                </a:solidFill>
              </a:rPr>
              <a:t>合作伙伴</a:t>
            </a:r>
            <a:r>
              <a:rPr kumimoji="1" lang="en-US" altLang="zh-Hans" sz="1600" b="1" dirty="0">
                <a:solidFill>
                  <a:schemeClr val="accent6"/>
                </a:solidFill>
              </a:rPr>
              <a:t>(</a:t>
            </a:r>
            <a:r>
              <a:rPr kumimoji="1" lang="zh-CN" altLang="en-US" sz="1600" b="1" dirty="0">
                <a:solidFill>
                  <a:schemeClr val="accent6"/>
                </a:solidFill>
              </a:rPr>
              <a:t>宿主</a:t>
            </a:r>
            <a:r>
              <a:rPr kumimoji="1" lang="en-US" altLang="zh-CN" sz="1600" b="1" dirty="0">
                <a:solidFill>
                  <a:schemeClr val="accent6"/>
                </a:solidFill>
              </a:rPr>
              <a:t>)</a:t>
            </a:r>
            <a:endParaRPr kumimoji="1" lang="zh-CN" altLang="en-US" sz="1600" b="1" dirty="0">
              <a:solidFill>
                <a:schemeClr val="accent6"/>
              </a:solidFill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7A299D1-895E-7A4D-BE28-C6258E38192B}"/>
              </a:ext>
            </a:extLst>
          </p:cNvPr>
          <p:cNvSpPr/>
          <p:nvPr/>
        </p:nvSpPr>
        <p:spPr>
          <a:xfrm>
            <a:off x="4501386" y="2982042"/>
            <a:ext cx="1185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600" b="1" dirty="0"/>
              <a:t>发布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10AFCC5-922A-AD47-899D-E577A91494B9}"/>
              </a:ext>
            </a:extLst>
          </p:cNvPr>
          <p:cNvSpPr txBox="1"/>
          <p:nvPr/>
        </p:nvSpPr>
        <p:spPr>
          <a:xfrm>
            <a:off x="7558514" y="5527778"/>
            <a:ext cx="4565136" cy="99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HiraginoSans-W3" panose="020B0400000000000000" pitchFamily="34" charset="-128"/>
              <a:buChar char="◉"/>
            </a:pPr>
            <a:r>
              <a:rPr lang="zh-CN" altLang="en-US" sz="1600" b="1" dirty="0">
                <a:latin typeface="+mn-ea"/>
              </a:rPr>
              <a:t>统一接入</a:t>
            </a:r>
            <a:endParaRPr lang="en-US" altLang="zh-CN" sz="1600" b="1" dirty="0">
              <a:latin typeface="+mn-ea"/>
            </a:endParaRPr>
          </a:p>
          <a:p>
            <a:pPr marL="679450" lvl="1" indent="-358775">
              <a:lnSpc>
                <a:spcPct val="130000"/>
              </a:lnSpc>
              <a:buClr>
                <a:schemeClr val="accent1"/>
              </a:buClr>
              <a:buFont typeface="AppleSymbols" panose="02000000000000000000" pitchFamily="2" charset="-79"/>
              <a:buChar char="⎻"/>
            </a:pPr>
            <a:r>
              <a:rPr lang="zh-CN" altLang="en-US" sz="1400" dirty="0">
                <a:latin typeface="+mn-ea"/>
              </a:rPr>
              <a:t>简化开发者接入及审核过程</a:t>
            </a:r>
            <a:endParaRPr lang="en-US" altLang="zh-CN" sz="1400" dirty="0">
              <a:latin typeface="+mn-ea"/>
            </a:endParaRPr>
          </a:p>
          <a:p>
            <a:pPr marL="679450" lvl="1" indent="-358775">
              <a:lnSpc>
                <a:spcPct val="130000"/>
              </a:lnSpc>
              <a:buClr>
                <a:schemeClr val="accent1"/>
              </a:buClr>
              <a:buFont typeface="AppleSymbols" panose="02000000000000000000" pitchFamily="2" charset="-79"/>
              <a:buChar char="⎻"/>
            </a:pPr>
            <a:r>
              <a:rPr lang="zh-CN" altLang="en-US" sz="1400" dirty="0">
                <a:latin typeface="+mn-ea"/>
              </a:rPr>
              <a:t>统一开发工具</a:t>
            </a:r>
            <a:r>
              <a:rPr lang="zh-Hans" altLang="en-US" sz="1400" dirty="0">
                <a:latin typeface="+mn-ea"/>
              </a:rPr>
              <a:t>及</a:t>
            </a:r>
            <a:r>
              <a:rPr lang="zh-CN" altLang="en-US" sz="1400" dirty="0">
                <a:latin typeface="+mn-ea"/>
              </a:rPr>
              <a:t>文档，保证小程序的兼容性</a:t>
            </a:r>
            <a:endParaRPr lang="en-US" altLang="zh-CN" sz="1400" dirty="0">
              <a:latin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F179E79-3C11-2349-BB0C-275501BAA09B}"/>
              </a:ext>
            </a:extLst>
          </p:cNvPr>
          <p:cNvSpPr/>
          <p:nvPr/>
        </p:nvSpPr>
        <p:spPr>
          <a:xfrm>
            <a:off x="7422880" y="5480816"/>
            <a:ext cx="4680000" cy="1123286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BC43843-70B3-E842-B732-017FDEE195DA}"/>
              </a:ext>
            </a:extLst>
          </p:cNvPr>
          <p:cNvSpPr txBox="1"/>
          <p:nvPr/>
        </p:nvSpPr>
        <p:spPr>
          <a:xfrm>
            <a:off x="7534009" y="760932"/>
            <a:ext cx="4579742" cy="1554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HiraginoSans-W3" panose="020B0400000000000000" pitchFamily="34" charset="-128"/>
              <a:buChar char="◉"/>
            </a:pPr>
            <a:r>
              <a:rPr lang="zh-CN" altLang="en-US" sz="1600" b="1" dirty="0">
                <a:latin typeface="+mn-ea"/>
              </a:rPr>
              <a:t>双向选择</a:t>
            </a:r>
            <a:endParaRPr lang="en-US" altLang="zh-CN" sz="1600" b="1" dirty="0">
              <a:latin typeface="+mn-ea"/>
            </a:endParaRPr>
          </a:p>
          <a:p>
            <a:pPr marL="679450" lvl="1" indent="-358775">
              <a:lnSpc>
                <a:spcPct val="130000"/>
              </a:lnSpc>
              <a:buClr>
                <a:schemeClr val="accent1"/>
              </a:buClr>
              <a:buFont typeface="AppleSymbols" panose="02000000000000000000" pitchFamily="2" charset="-79"/>
              <a:buChar char="⎻"/>
            </a:pPr>
            <a:r>
              <a:rPr lang="zh-CN" altLang="en-US" sz="1400" dirty="0">
                <a:latin typeface="+mn-ea"/>
              </a:rPr>
              <a:t>开发者，根据自身业务特点，可以选择分发到不同的流量平台</a:t>
            </a:r>
            <a:endParaRPr lang="en-US" altLang="zh-CN" sz="1400" dirty="0">
              <a:latin typeface="+mn-ea"/>
            </a:endParaRPr>
          </a:p>
          <a:p>
            <a:pPr marL="679450" lvl="1" indent="-358775">
              <a:lnSpc>
                <a:spcPct val="130000"/>
              </a:lnSpc>
              <a:buClr>
                <a:schemeClr val="accent1"/>
              </a:buClr>
              <a:buFont typeface="AppleSymbols" panose="02000000000000000000" pitchFamily="2" charset="-79"/>
              <a:buChar char="⎻"/>
            </a:pPr>
            <a:r>
              <a:rPr lang="zh-CN" altLang="en-US" sz="1400" dirty="0">
                <a:latin typeface="+mn-ea"/>
              </a:rPr>
              <a:t>流量平台，也可以根据自身流量特性，决定是否分发该小程序</a:t>
            </a:r>
            <a:endParaRPr lang="en-US" altLang="zh-CN" sz="1400" dirty="0">
              <a:latin typeface="+mn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14DA8BF-B2FD-1642-AC00-12CDC2E7BBFF}"/>
              </a:ext>
            </a:extLst>
          </p:cNvPr>
          <p:cNvSpPr/>
          <p:nvPr/>
        </p:nvSpPr>
        <p:spPr>
          <a:xfrm>
            <a:off x="7426811" y="774697"/>
            <a:ext cx="4680000" cy="1601617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442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>
            <a:extLst>
              <a:ext uri="{FF2B5EF4-FFF2-40B4-BE49-F238E27FC236}">
                <a16:creationId xmlns:a16="http://schemas.microsoft.com/office/drawing/2014/main" id="{C606E66B-66F9-5844-982B-A98C57D5B236}"/>
              </a:ext>
            </a:extLst>
          </p:cNvPr>
          <p:cNvSpPr/>
          <p:nvPr/>
        </p:nvSpPr>
        <p:spPr>
          <a:xfrm>
            <a:off x="232790" y="792138"/>
            <a:ext cx="9704239" cy="37444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55153" y="4680569"/>
            <a:ext cx="9073008" cy="237144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基础依赖库</a:t>
            </a:r>
            <a:endParaRPr kumimoji="1"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791" y="25486"/>
            <a:ext cx="12008421" cy="555084"/>
          </a:xfrm>
        </p:spPr>
        <p:txBody>
          <a:bodyPr/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智能小程序开源架构概览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647998" y="1008162"/>
            <a:ext cx="9073008" cy="4320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 Framework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JS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CSS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47998" y="1571372"/>
            <a:ext cx="9073008" cy="210108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 Runtime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Android/iOS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73345" y="1728242"/>
            <a:ext cx="3880048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API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200+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20945" y="482458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多媒体能力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（音视频，直播）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385441" y="1728242"/>
            <a:ext cx="3880048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组件（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30+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081185" y="482458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浏览内核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T7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内核）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241425" y="482458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地图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7401665" y="482458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定位能力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37435" y="5688682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</a:p>
          <a:p>
            <a:pPr algn="ctr"/>
            <a:r>
              <a:rPr kumimoji="1" lang="zh-CN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Paddle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kumimoji="1" lang="mr-IN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097675" y="5688682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账号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百度</a:t>
            </a: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Passport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257915" y="5688682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支付能力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百度钱包，微信，支付宝）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418155" y="5688682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互动能力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IM/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分享</a:t>
            </a:r>
            <a:r>
              <a:rPr kumimoji="1" lang="en-US" altLang="zh-CN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关注）</a:t>
            </a:r>
            <a:endParaRPr kumimoji="1" lang="en-US" altLang="zh-CN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椭圆形标注 20"/>
          <p:cNvSpPr/>
          <p:nvPr/>
        </p:nvSpPr>
        <p:spPr>
          <a:xfrm>
            <a:off x="9937030" y="792138"/>
            <a:ext cx="2160240" cy="1127664"/>
          </a:xfrm>
          <a:prstGeom prst="wedgeEllipseCallout">
            <a:avLst>
              <a:gd name="adj1" fmla="val -62811"/>
              <a:gd name="adj2" fmla="val -1069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智能小程序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前端框架</a:t>
            </a:r>
          </a:p>
        </p:txBody>
      </p:sp>
      <p:sp>
        <p:nvSpPr>
          <p:cNvPr id="22" name="椭圆形标注 21"/>
          <p:cNvSpPr/>
          <p:nvPr/>
        </p:nvSpPr>
        <p:spPr>
          <a:xfrm>
            <a:off x="9937030" y="2288228"/>
            <a:ext cx="2160240" cy="1384230"/>
          </a:xfrm>
          <a:prstGeom prst="wedgeEllipseCallout">
            <a:avLst>
              <a:gd name="adj1" fmla="val -66881"/>
              <a:gd name="adj2" fmla="val -2279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智能小程序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Runtime</a:t>
            </a:r>
          </a:p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1-2MB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3" name="椭圆形标注 22"/>
          <p:cNvSpPr/>
          <p:nvPr/>
        </p:nvSpPr>
        <p:spPr>
          <a:xfrm>
            <a:off x="9937030" y="4536554"/>
            <a:ext cx="2160240" cy="1388580"/>
          </a:xfrm>
          <a:prstGeom prst="wedgeEllipseCallout">
            <a:avLst>
              <a:gd name="adj1" fmla="val -65221"/>
              <a:gd name="adj2" fmla="val 3889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依赖的核心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业务能力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40MB+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7B5A0ADC-14F7-4846-A02F-F6FFD23D97A5}"/>
              </a:ext>
            </a:extLst>
          </p:cNvPr>
          <p:cNvSpPr/>
          <p:nvPr/>
        </p:nvSpPr>
        <p:spPr>
          <a:xfrm>
            <a:off x="655153" y="3816474"/>
            <a:ext cx="9073008" cy="504056"/>
          </a:xfrm>
          <a:prstGeom prst="roundRect">
            <a:avLst/>
          </a:prstGeom>
          <a:solidFill>
            <a:srgbClr val="3BDAD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 Porting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Layer</a:t>
            </a:r>
          </a:p>
        </p:txBody>
      </p:sp>
      <p:sp>
        <p:nvSpPr>
          <p:cNvPr id="4" name="上下箭头 3">
            <a:extLst>
              <a:ext uri="{FF2B5EF4-FFF2-40B4-BE49-F238E27FC236}">
                <a16:creationId xmlns:a16="http://schemas.microsoft.com/office/drawing/2014/main" id="{96735297-E134-574A-B01C-EB87D088B6EE}"/>
              </a:ext>
            </a:extLst>
          </p:cNvPr>
          <p:cNvSpPr/>
          <p:nvPr/>
        </p:nvSpPr>
        <p:spPr>
          <a:xfrm>
            <a:off x="2741945" y="3672458"/>
            <a:ext cx="542847" cy="972330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上下箭头 24">
            <a:extLst>
              <a:ext uri="{FF2B5EF4-FFF2-40B4-BE49-F238E27FC236}">
                <a16:creationId xmlns:a16="http://schemas.microsoft.com/office/drawing/2014/main" id="{0A596B24-FED1-714B-9265-3FC81F085236}"/>
              </a:ext>
            </a:extLst>
          </p:cNvPr>
          <p:cNvSpPr/>
          <p:nvPr/>
        </p:nvSpPr>
        <p:spPr>
          <a:xfrm>
            <a:off x="7066339" y="3672458"/>
            <a:ext cx="542847" cy="1003297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A90DA8-C488-454F-B3E6-7FC51ACA66D6}"/>
              </a:ext>
            </a:extLst>
          </p:cNvPr>
          <p:cNvSpPr txBox="1"/>
          <p:nvPr/>
        </p:nvSpPr>
        <p:spPr>
          <a:xfrm>
            <a:off x="196786" y="2045975"/>
            <a:ext cx="523220" cy="19442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开源代码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C6DFE2F-EF60-7B4E-8B7D-858139F27D03}"/>
              </a:ext>
            </a:extLst>
          </p:cNvPr>
          <p:cNvSpPr/>
          <p:nvPr/>
        </p:nvSpPr>
        <p:spPr>
          <a:xfrm>
            <a:off x="1073345" y="2404708"/>
            <a:ext cx="1374853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页面路由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45928783-6947-3C48-8A63-C5E503C18060}"/>
              </a:ext>
            </a:extLst>
          </p:cNvPr>
          <p:cNvSpPr/>
          <p:nvPr/>
        </p:nvSpPr>
        <p:spPr>
          <a:xfrm>
            <a:off x="2664222" y="2412318"/>
            <a:ext cx="1668600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生命周期管理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3D75E908-26D5-BD4B-BBE0-B264F2264997}"/>
              </a:ext>
            </a:extLst>
          </p:cNvPr>
          <p:cNvSpPr/>
          <p:nvPr/>
        </p:nvSpPr>
        <p:spPr>
          <a:xfrm>
            <a:off x="4596022" y="2404708"/>
            <a:ext cx="1380568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进程管理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EDB36B2E-E6B9-8A47-BC21-9A251342D919}"/>
              </a:ext>
            </a:extLst>
          </p:cNvPr>
          <p:cNvSpPr/>
          <p:nvPr/>
        </p:nvSpPr>
        <p:spPr>
          <a:xfrm>
            <a:off x="6264622" y="2414151"/>
            <a:ext cx="1344564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App</a:t>
            </a: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管理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E21107F0-A9F8-0942-9BC9-28E6A01CA0A6}"/>
              </a:ext>
            </a:extLst>
          </p:cNvPr>
          <p:cNvSpPr/>
          <p:nvPr/>
        </p:nvSpPr>
        <p:spPr>
          <a:xfrm>
            <a:off x="7895760" y="2389168"/>
            <a:ext cx="1344564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权限管理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75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>
            <a:extLst>
              <a:ext uri="{FF2B5EF4-FFF2-40B4-BE49-F238E27FC236}">
                <a16:creationId xmlns:a16="http://schemas.microsoft.com/office/drawing/2014/main" id="{CDDC91A3-D301-0647-8776-EFA19CE65644}"/>
              </a:ext>
            </a:extLst>
          </p:cNvPr>
          <p:cNvSpPr/>
          <p:nvPr/>
        </p:nvSpPr>
        <p:spPr>
          <a:xfrm>
            <a:off x="7973670" y="1440210"/>
            <a:ext cx="3960440" cy="42484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扩展能力</a:t>
            </a:r>
            <a:endParaRPr kumimoji="1"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87958" y="1440210"/>
            <a:ext cx="7335244" cy="42484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基础能力</a:t>
            </a:r>
            <a:endParaRPr kumimoji="1"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791" y="25486"/>
            <a:ext cx="12008421" cy="555084"/>
          </a:xfrm>
        </p:spPr>
        <p:txBody>
          <a:bodyPr/>
          <a:lstStyle/>
          <a:p>
            <a:r>
              <a:rPr lang="zh-CN" altLang="en-US" sz="3200" b="1" dirty="0"/>
              <a:t>智能小程序</a:t>
            </a:r>
            <a:r>
              <a:rPr lang="zh-CN" altLang="en-US" sz="3200" dirty="0"/>
              <a:t>开源</a:t>
            </a:r>
            <a:r>
              <a:rPr lang="zh-CN" altLang="en-US" sz="3200" b="1" dirty="0"/>
              <a:t>接入方案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566418" y="1739240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多媒体能力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（音视频，直播）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913966" y="1733908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浏览内核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T7</a:t>
            </a:r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内核）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913966" y="269212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地图</a:t>
            </a:r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导航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918938" y="1739240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定位能力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8913966" y="3650344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</a:p>
          <a:p>
            <a:pPr algn="ctr"/>
            <a:r>
              <a:rPr kumimoji="1" lang="zh-CN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Paddle</a:t>
            </a:r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kumimoji="1" lang="mr-IN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66418" y="3650344"/>
            <a:ext cx="2079848" cy="720080"/>
          </a:xfrm>
          <a:prstGeom prst="roundRect">
            <a:avLst/>
          </a:prstGeom>
          <a:solidFill>
            <a:srgbClr val="3BDAD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账号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924726" y="3645012"/>
            <a:ext cx="2079848" cy="720080"/>
          </a:xfrm>
          <a:prstGeom prst="roundRect">
            <a:avLst/>
          </a:prstGeom>
          <a:solidFill>
            <a:srgbClr val="3BDAD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支付能力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</a:t>
            </a:r>
            <a:r>
              <a:rPr kumimoji="1" lang="en-US" altLang="zh-CN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支付宝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66418" y="4608562"/>
            <a:ext cx="2079848" cy="720080"/>
          </a:xfrm>
          <a:prstGeom prst="roundRect">
            <a:avLst/>
          </a:prstGeom>
          <a:solidFill>
            <a:srgbClr val="3BDAD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分享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28663F9C-BAA5-C645-BD25-EE8293EDE033}"/>
              </a:ext>
            </a:extLst>
          </p:cNvPr>
          <p:cNvSpPr/>
          <p:nvPr/>
        </p:nvSpPr>
        <p:spPr>
          <a:xfrm>
            <a:off x="5283034" y="3645012"/>
            <a:ext cx="2079848" cy="720080"/>
          </a:xfrm>
          <a:prstGeom prst="roundRect">
            <a:avLst/>
          </a:prstGeom>
          <a:solidFill>
            <a:srgbClr val="3BDAD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业务统计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8C11D8C3-9095-294A-BE14-7A383C4AB3D6}"/>
              </a:ext>
            </a:extLst>
          </p:cNvPr>
          <p:cNvSpPr/>
          <p:nvPr/>
        </p:nvSpPr>
        <p:spPr>
          <a:xfrm>
            <a:off x="5277246" y="1733908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网络库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AFN/OKHTTP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6443C82B-C0D8-A242-B6BF-2B242D0616FE}"/>
              </a:ext>
            </a:extLst>
          </p:cNvPr>
          <p:cNvSpPr/>
          <p:nvPr/>
        </p:nvSpPr>
        <p:spPr>
          <a:xfrm>
            <a:off x="566418" y="269212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下载能力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0384F1F5-DC38-6B43-8C06-CC208E2E6D7A}"/>
              </a:ext>
            </a:extLst>
          </p:cNvPr>
          <p:cNvSpPr/>
          <p:nvPr/>
        </p:nvSpPr>
        <p:spPr>
          <a:xfrm>
            <a:off x="2924726" y="269212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图片库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图片缓存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5E21BF45-65AF-F243-AE74-131D82AE89C4}"/>
              </a:ext>
            </a:extLst>
          </p:cNvPr>
          <p:cNvSpPr/>
          <p:nvPr/>
        </p:nvSpPr>
        <p:spPr>
          <a:xfrm>
            <a:off x="5283034" y="2692126"/>
            <a:ext cx="2079848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解压缩</a:t>
            </a:r>
            <a:endParaRPr kumimoji="1" lang="en-US" altLang="zh-CN"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Zip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B90507-252E-AA41-A61C-3DEAB4F61880}"/>
              </a:ext>
            </a:extLst>
          </p:cNvPr>
          <p:cNvSpPr txBox="1"/>
          <p:nvPr/>
        </p:nvSpPr>
        <p:spPr>
          <a:xfrm>
            <a:off x="647998" y="5869274"/>
            <a:ext cx="9073008" cy="115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HiraginoSans-W3" panose="020B0400000000000000" pitchFamily="34" charset="-128"/>
              <a:buChar char="◉"/>
            </a:pPr>
            <a:r>
              <a:rPr lang="zh-CN" altLang="en-US" sz="1600" dirty="0">
                <a:latin typeface="+mn-ea"/>
              </a:rPr>
              <a:t>基础能力，保证业务完整运行的最小集，必须要实现对接</a:t>
            </a:r>
            <a:endParaRPr lang="en-US" altLang="zh-CN" sz="1600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HiraginoSans-W3" panose="020B0400000000000000" pitchFamily="34" charset="-128"/>
              <a:buChar char="◉"/>
            </a:pPr>
            <a:r>
              <a:rPr lang="zh-CN" altLang="en-US" sz="1600" dirty="0">
                <a:latin typeface="+mn-ea"/>
              </a:rPr>
              <a:t>扩展能力，作为能力加强或性能加强，可根据业务需要选择接入</a:t>
            </a:r>
            <a:endParaRPr lang="en-US" altLang="zh-CN" sz="1600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HiraginoSans-W3" panose="020B0400000000000000" pitchFamily="34" charset="-128"/>
              <a:buChar char="◉"/>
            </a:pPr>
            <a:r>
              <a:rPr lang="zh-CN" altLang="en-US" sz="1600" dirty="0">
                <a:latin typeface="+mn-ea"/>
              </a:rPr>
              <a:t>兼容性测试，保证流量平台接口及行为一致性，保证小程序业务的互通</a:t>
            </a:r>
            <a:endParaRPr kumimoji="1" lang="zh-CN" altLang="en-US" sz="1600" dirty="0"/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2CE45BD9-EBC8-A24B-938C-83D2226C1164}"/>
              </a:ext>
            </a:extLst>
          </p:cNvPr>
          <p:cNvSpPr/>
          <p:nvPr/>
        </p:nvSpPr>
        <p:spPr>
          <a:xfrm>
            <a:off x="287958" y="792138"/>
            <a:ext cx="11646152" cy="47025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小程序兼容性测试</a:t>
            </a:r>
            <a:endParaRPr kumimoji="1" lang="en-US" altLang="zh-CN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91319C6-1AFD-4E47-AF1E-E585A6086012}"/>
              </a:ext>
            </a:extLst>
          </p:cNvPr>
          <p:cNvSpPr/>
          <p:nvPr/>
        </p:nvSpPr>
        <p:spPr>
          <a:xfrm>
            <a:off x="217262" y="5869274"/>
            <a:ext cx="11808000" cy="1187560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506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>
            <a:extLst>
              <a:ext uri="{FF2B5EF4-FFF2-40B4-BE49-F238E27FC236}">
                <a16:creationId xmlns:a16="http://schemas.microsoft.com/office/drawing/2014/main" id="{C606E66B-66F9-5844-982B-A98C57D5B236}"/>
              </a:ext>
            </a:extLst>
          </p:cNvPr>
          <p:cNvSpPr/>
          <p:nvPr/>
        </p:nvSpPr>
        <p:spPr>
          <a:xfrm>
            <a:off x="3746743" y="1483067"/>
            <a:ext cx="4577769" cy="3209719"/>
          </a:xfrm>
          <a:prstGeom prst="roundRect">
            <a:avLst>
              <a:gd name="adj" fmla="val 582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开源代码</a:t>
            </a:r>
            <a:endParaRPr kumimoji="1" lang="en-US" altLang="zh-CN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746743" y="4837811"/>
            <a:ext cx="4577769" cy="1502487"/>
          </a:xfrm>
          <a:prstGeom prst="roundRect">
            <a:avLst>
              <a:gd name="adj" fmla="val 743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基础依赖库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791" y="25486"/>
            <a:ext cx="12008421" cy="555084"/>
          </a:xfrm>
        </p:spPr>
        <p:txBody>
          <a:bodyPr/>
          <a:lstStyle/>
          <a:p>
            <a:r>
              <a:rPr kumimoji="1" lang="zh-CN" altLang="en-US" sz="3200" dirty="0"/>
              <a:t>智能小程序开源 </a:t>
            </a:r>
            <a:r>
              <a:rPr kumimoji="1" lang="en-US" altLang="zh-CN" sz="3200" dirty="0"/>
              <a:t>–</a:t>
            </a:r>
            <a:r>
              <a:rPr kumimoji="1" lang="zh-CN" altLang="en-US" sz="3200" dirty="0"/>
              <a:t> 开源</a:t>
            </a:r>
            <a:r>
              <a:rPr kumimoji="1" lang="zh-Hans" altLang="en-US" sz="3200" dirty="0"/>
              <a:t>技术</a:t>
            </a:r>
            <a:r>
              <a:rPr kumimoji="1" lang="zh-CN" altLang="en-US" sz="3200" dirty="0"/>
              <a:t>共建方案，可开发个性化能力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973248" y="1868716"/>
            <a:ext cx="2168675" cy="72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 Framework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JS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CSS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962767" y="2786809"/>
            <a:ext cx="4057104" cy="72000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SWAN Runtime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Android/iOS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962767" y="5106575"/>
            <a:ext cx="2160241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百度提供的</a:t>
            </a:r>
            <a:endParaRPr kumimoji="1" lang="en-US" altLang="zh-Han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通用功能模块</a:t>
            </a:r>
            <a:r>
              <a:rPr kumimoji="1" lang="en-US" altLang="zh-Han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292647" y="5120019"/>
            <a:ext cx="1743715" cy="72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宿主个性化能力</a:t>
            </a:r>
            <a:r>
              <a:rPr kumimoji="1" lang="en-US" altLang="zh-Han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7B5A0ADC-14F7-4846-A02F-F6FFD23D97A5}"/>
              </a:ext>
            </a:extLst>
          </p:cNvPr>
          <p:cNvSpPr/>
          <p:nvPr/>
        </p:nvSpPr>
        <p:spPr>
          <a:xfrm>
            <a:off x="3973248" y="3756763"/>
            <a:ext cx="4046624" cy="72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SWAN Porting</a:t>
            </a:r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Layer</a:t>
            </a:r>
          </a:p>
        </p:txBody>
      </p:sp>
      <p:sp>
        <p:nvSpPr>
          <p:cNvPr id="4" name="上下箭头 3">
            <a:extLst>
              <a:ext uri="{FF2B5EF4-FFF2-40B4-BE49-F238E27FC236}">
                <a16:creationId xmlns:a16="http://schemas.microsoft.com/office/drawing/2014/main" id="{96735297-E134-574A-B01C-EB87D088B6EE}"/>
              </a:ext>
            </a:extLst>
          </p:cNvPr>
          <p:cNvSpPr/>
          <p:nvPr/>
        </p:nvSpPr>
        <p:spPr>
          <a:xfrm>
            <a:off x="4338395" y="3537358"/>
            <a:ext cx="253326" cy="1587477"/>
          </a:xfrm>
          <a:prstGeom prst="up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0A4C58EC-D9B1-9E48-92D2-7856577A08BB}"/>
              </a:ext>
            </a:extLst>
          </p:cNvPr>
          <p:cNvSpPr/>
          <p:nvPr/>
        </p:nvSpPr>
        <p:spPr>
          <a:xfrm>
            <a:off x="6292647" y="1861532"/>
            <a:ext cx="1724477" cy="7271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Hans" sz="14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extension.js</a:t>
            </a:r>
            <a:endParaRPr kumimoji="1" lang="en-US" altLang="zh-Han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（百度</a:t>
            </a:r>
            <a:r>
              <a:rPr kumimoji="1" lang="en-US" altLang="zh-Han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CDN</a:t>
            </a:r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上）</a:t>
            </a:r>
            <a:endParaRPr kumimoji="1" lang="en-US" altLang="zh-Han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DFF5FD7C-E38C-3E43-8BA4-F371EEBF73B6}"/>
              </a:ext>
            </a:extLst>
          </p:cNvPr>
          <p:cNvSpPr/>
          <p:nvPr/>
        </p:nvSpPr>
        <p:spPr>
          <a:xfrm>
            <a:off x="10329571" y="3572687"/>
            <a:ext cx="1294656" cy="72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脚手架工具</a:t>
            </a:r>
            <a:endParaRPr kumimoji="1" lang="en-US" altLang="zh-Han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Han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描述文件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上下箭头 42">
            <a:extLst>
              <a:ext uri="{FF2B5EF4-FFF2-40B4-BE49-F238E27FC236}">
                <a16:creationId xmlns:a16="http://schemas.microsoft.com/office/drawing/2014/main" id="{512BBD84-90D9-494E-A05F-B50841D51A63}"/>
              </a:ext>
            </a:extLst>
          </p:cNvPr>
          <p:cNvSpPr/>
          <p:nvPr/>
        </p:nvSpPr>
        <p:spPr>
          <a:xfrm>
            <a:off x="7562648" y="2594827"/>
            <a:ext cx="215342" cy="2511748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8908CD26-741C-A54E-BEDC-7937051C9BB7}"/>
              </a:ext>
            </a:extLst>
          </p:cNvPr>
          <p:cNvSpPr/>
          <p:nvPr/>
        </p:nvSpPr>
        <p:spPr>
          <a:xfrm>
            <a:off x="7240337" y="3415229"/>
            <a:ext cx="1075307" cy="4182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Han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bridge</a:t>
            </a:r>
            <a:endParaRPr kumimoji="1" lang="en-US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左箭头 48">
            <a:extLst>
              <a:ext uri="{FF2B5EF4-FFF2-40B4-BE49-F238E27FC236}">
                <a16:creationId xmlns:a16="http://schemas.microsoft.com/office/drawing/2014/main" id="{DDAB1360-B029-0D4E-8343-25A30812D821}"/>
              </a:ext>
            </a:extLst>
          </p:cNvPr>
          <p:cNvSpPr/>
          <p:nvPr/>
        </p:nvSpPr>
        <p:spPr>
          <a:xfrm>
            <a:off x="8073019" y="2129979"/>
            <a:ext cx="502985" cy="20798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6BEE8FE1-98C8-344B-86AF-6F9A40016EEB}"/>
              </a:ext>
            </a:extLst>
          </p:cNvPr>
          <p:cNvSpPr/>
          <p:nvPr/>
        </p:nvSpPr>
        <p:spPr>
          <a:xfrm>
            <a:off x="10329572" y="1928202"/>
            <a:ext cx="1294656" cy="72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前端程序模板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圆角矩形 49">
            <a:extLst>
              <a:ext uri="{FF2B5EF4-FFF2-40B4-BE49-F238E27FC236}">
                <a16:creationId xmlns:a16="http://schemas.microsoft.com/office/drawing/2014/main" id="{316239E8-A2BC-8945-9D8A-886459A7FC2F}"/>
              </a:ext>
            </a:extLst>
          </p:cNvPr>
          <p:cNvSpPr/>
          <p:nvPr/>
        </p:nvSpPr>
        <p:spPr>
          <a:xfrm>
            <a:off x="10328954" y="5173474"/>
            <a:ext cx="1294656" cy="7200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端功能模板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多文档 7">
            <a:extLst>
              <a:ext uri="{FF2B5EF4-FFF2-40B4-BE49-F238E27FC236}">
                <a16:creationId xmlns:a16="http://schemas.microsoft.com/office/drawing/2014/main" id="{10620048-B1B5-584A-BA12-F9A9E66D0723}"/>
              </a:ext>
            </a:extLst>
          </p:cNvPr>
          <p:cNvSpPr/>
          <p:nvPr/>
        </p:nvSpPr>
        <p:spPr>
          <a:xfrm>
            <a:off x="8721871" y="3507095"/>
            <a:ext cx="802705" cy="840340"/>
          </a:xfrm>
          <a:prstGeom prst="flowChartMultidocument">
            <a:avLst/>
          </a:prstGeom>
          <a:solidFill>
            <a:schemeClr val="accent6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/>
              <a:t>指导规范</a:t>
            </a:r>
            <a:endParaRPr kumimoji="1" lang="zh-CN" altLang="en-US" sz="1400" b="1" dirty="0"/>
          </a:p>
        </p:txBody>
      </p:sp>
      <p:sp>
        <p:nvSpPr>
          <p:cNvPr id="9" name="决策 8">
            <a:extLst>
              <a:ext uri="{FF2B5EF4-FFF2-40B4-BE49-F238E27FC236}">
                <a16:creationId xmlns:a16="http://schemas.microsoft.com/office/drawing/2014/main" id="{7F33C890-ABF3-1341-AF33-2469C2EEB6F1}"/>
              </a:ext>
            </a:extLst>
          </p:cNvPr>
          <p:cNvSpPr/>
          <p:nvPr/>
        </p:nvSpPr>
        <p:spPr>
          <a:xfrm>
            <a:off x="8669913" y="1928202"/>
            <a:ext cx="935683" cy="648072"/>
          </a:xfrm>
          <a:prstGeom prst="flowChartDecisi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开发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决策 54">
            <a:extLst>
              <a:ext uri="{FF2B5EF4-FFF2-40B4-BE49-F238E27FC236}">
                <a16:creationId xmlns:a16="http://schemas.microsoft.com/office/drawing/2014/main" id="{871B37A8-FF5E-314C-BED3-A11C2085C1EF}"/>
              </a:ext>
            </a:extLst>
          </p:cNvPr>
          <p:cNvSpPr/>
          <p:nvPr/>
        </p:nvSpPr>
        <p:spPr>
          <a:xfrm>
            <a:off x="8669913" y="5198173"/>
            <a:ext cx="935683" cy="648072"/>
          </a:xfrm>
          <a:prstGeom prst="flowChartDecisi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ans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开发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左箭头 55">
            <a:extLst>
              <a:ext uri="{FF2B5EF4-FFF2-40B4-BE49-F238E27FC236}">
                <a16:creationId xmlns:a16="http://schemas.microsoft.com/office/drawing/2014/main" id="{5D8EB89D-0456-BD46-9709-FA043AF8E8D4}"/>
              </a:ext>
            </a:extLst>
          </p:cNvPr>
          <p:cNvSpPr/>
          <p:nvPr/>
        </p:nvSpPr>
        <p:spPr>
          <a:xfrm rot="5400000">
            <a:off x="10621125" y="2894152"/>
            <a:ext cx="639834" cy="308709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左箭头 56">
            <a:extLst>
              <a:ext uri="{FF2B5EF4-FFF2-40B4-BE49-F238E27FC236}">
                <a16:creationId xmlns:a16="http://schemas.microsoft.com/office/drawing/2014/main" id="{AF8BD0E7-C3C5-D941-8238-CF9CCBF9D8FE}"/>
              </a:ext>
            </a:extLst>
          </p:cNvPr>
          <p:cNvSpPr/>
          <p:nvPr/>
        </p:nvSpPr>
        <p:spPr>
          <a:xfrm rot="16200000">
            <a:off x="10660296" y="4618634"/>
            <a:ext cx="639834" cy="308709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左箭头 59">
            <a:extLst>
              <a:ext uri="{FF2B5EF4-FFF2-40B4-BE49-F238E27FC236}">
                <a16:creationId xmlns:a16="http://schemas.microsoft.com/office/drawing/2014/main" id="{45C40F5B-6024-B74B-8B02-5BA87C429409}"/>
              </a:ext>
            </a:extLst>
          </p:cNvPr>
          <p:cNvSpPr/>
          <p:nvPr/>
        </p:nvSpPr>
        <p:spPr>
          <a:xfrm rot="5400000">
            <a:off x="8815601" y="2918942"/>
            <a:ext cx="639834" cy="308708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左箭头 60">
            <a:extLst>
              <a:ext uri="{FF2B5EF4-FFF2-40B4-BE49-F238E27FC236}">
                <a16:creationId xmlns:a16="http://schemas.microsoft.com/office/drawing/2014/main" id="{EC0B67D7-D1A7-0A40-8F85-19F25D355E2C}"/>
              </a:ext>
            </a:extLst>
          </p:cNvPr>
          <p:cNvSpPr/>
          <p:nvPr/>
        </p:nvSpPr>
        <p:spPr>
          <a:xfrm rot="16200000">
            <a:off x="8815601" y="4615220"/>
            <a:ext cx="639834" cy="308708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左箭头 29">
            <a:extLst>
              <a:ext uri="{FF2B5EF4-FFF2-40B4-BE49-F238E27FC236}">
                <a16:creationId xmlns:a16="http://schemas.microsoft.com/office/drawing/2014/main" id="{78280145-C3BD-6247-9665-EEEDFA419191}"/>
              </a:ext>
            </a:extLst>
          </p:cNvPr>
          <p:cNvSpPr/>
          <p:nvPr/>
        </p:nvSpPr>
        <p:spPr>
          <a:xfrm>
            <a:off x="8074365" y="5416995"/>
            <a:ext cx="502985" cy="20798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左箭头 30">
            <a:extLst>
              <a:ext uri="{FF2B5EF4-FFF2-40B4-BE49-F238E27FC236}">
                <a16:creationId xmlns:a16="http://schemas.microsoft.com/office/drawing/2014/main" id="{F296997A-89FA-A741-B0E0-FD971683D97D}"/>
              </a:ext>
            </a:extLst>
          </p:cNvPr>
          <p:cNvSpPr/>
          <p:nvPr/>
        </p:nvSpPr>
        <p:spPr>
          <a:xfrm>
            <a:off x="9716437" y="2173390"/>
            <a:ext cx="502985" cy="20798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左箭头 32">
            <a:extLst>
              <a:ext uri="{FF2B5EF4-FFF2-40B4-BE49-F238E27FC236}">
                <a16:creationId xmlns:a16="http://schemas.microsoft.com/office/drawing/2014/main" id="{4E5E940D-7B83-3842-BE75-570B70206D6A}"/>
              </a:ext>
            </a:extLst>
          </p:cNvPr>
          <p:cNvSpPr/>
          <p:nvPr/>
        </p:nvSpPr>
        <p:spPr>
          <a:xfrm>
            <a:off x="9672628" y="5441175"/>
            <a:ext cx="502985" cy="20798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8AE0D69D-4733-A34D-8646-17B3365EF09D}"/>
              </a:ext>
            </a:extLst>
          </p:cNvPr>
          <p:cNvSpPr/>
          <p:nvPr/>
        </p:nvSpPr>
        <p:spPr>
          <a:xfrm>
            <a:off x="685932" y="5601280"/>
            <a:ext cx="2160241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标准提案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4E63C451-62C9-EC42-81EC-2D07B4477DE9}"/>
              </a:ext>
            </a:extLst>
          </p:cNvPr>
          <p:cNvSpPr/>
          <p:nvPr/>
        </p:nvSpPr>
        <p:spPr>
          <a:xfrm>
            <a:off x="685932" y="4413988"/>
            <a:ext cx="2160241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工作组讨论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7EF2E094-763D-F240-970E-98344B34587F}"/>
              </a:ext>
            </a:extLst>
          </p:cNvPr>
          <p:cNvSpPr/>
          <p:nvPr/>
        </p:nvSpPr>
        <p:spPr>
          <a:xfrm>
            <a:off x="685932" y="3180020"/>
            <a:ext cx="2160241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标准推荐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000503DB-462D-CC4C-8916-E9D377B5A480}"/>
              </a:ext>
            </a:extLst>
          </p:cNvPr>
          <p:cNvSpPr/>
          <p:nvPr/>
        </p:nvSpPr>
        <p:spPr>
          <a:xfrm>
            <a:off x="685932" y="1964328"/>
            <a:ext cx="2160241" cy="7200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宿主实现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左箭头 44">
            <a:extLst>
              <a:ext uri="{FF2B5EF4-FFF2-40B4-BE49-F238E27FC236}">
                <a16:creationId xmlns:a16="http://schemas.microsoft.com/office/drawing/2014/main" id="{B58D4FCE-97C6-D645-98BE-8E758971061C}"/>
              </a:ext>
            </a:extLst>
          </p:cNvPr>
          <p:cNvSpPr/>
          <p:nvPr/>
        </p:nvSpPr>
        <p:spPr>
          <a:xfrm rot="5400000">
            <a:off x="1537416" y="4016522"/>
            <a:ext cx="396705" cy="253326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左箭头 45">
            <a:extLst>
              <a:ext uri="{FF2B5EF4-FFF2-40B4-BE49-F238E27FC236}">
                <a16:creationId xmlns:a16="http://schemas.microsoft.com/office/drawing/2014/main" id="{E5BE1A23-D05C-074A-8287-AEA788C5F8F9}"/>
              </a:ext>
            </a:extLst>
          </p:cNvPr>
          <p:cNvSpPr/>
          <p:nvPr/>
        </p:nvSpPr>
        <p:spPr>
          <a:xfrm rot="5400000">
            <a:off x="1537416" y="2798974"/>
            <a:ext cx="396705" cy="253326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B1C315DE-BDE6-FE42-B190-EB50A12DEE22}"/>
              </a:ext>
            </a:extLst>
          </p:cNvPr>
          <p:cNvSpPr/>
          <p:nvPr/>
        </p:nvSpPr>
        <p:spPr>
          <a:xfrm>
            <a:off x="488522" y="839634"/>
            <a:ext cx="5693284" cy="5857160"/>
          </a:xfrm>
          <a:prstGeom prst="roundRect">
            <a:avLst>
              <a:gd name="adj" fmla="val 3437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标准扩展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47F48DF0-E0FF-1645-87A6-D77A357BFDE9}"/>
              </a:ext>
            </a:extLst>
          </p:cNvPr>
          <p:cNvSpPr/>
          <p:nvPr/>
        </p:nvSpPr>
        <p:spPr>
          <a:xfrm>
            <a:off x="6292647" y="839634"/>
            <a:ext cx="5516591" cy="5857160"/>
          </a:xfrm>
          <a:prstGeom prst="roundRect">
            <a:avLst>
              <a:gd name="adj" fmla="val 2778"/>
            </a:avLst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非标准扩展</a:t>
            </a:r>
            <a:endParaRPr kumimoji="1" lang="en-US" altLang="zh-CN" sz="1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左箭头 50">
            <a:extLst>
              <a:ext uri="{FF2B5EF4-FFF2-40B4-BE49-F238E27FC236}">
                <a16:creationId xmlns:a16="http://schemas.microsoft.com/office/drawing/2014/main" id="{C97AF758-7934-7347-A543-644DF85258E6}"/>
              </a:ext>
            </a:extLst>
          </p:cNvPr>
          <p:cNvSpPr/>
          <p:nvPr/>
        </p:nvSpPr>
        <p:spPr>
          <a:xfrm rot="10800000">
            <a:off x="3011797" y="2126523"/>
            <a:ext cx="620413" cy="477814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左箭头 51">
            <a:extLst>
              <a:ext uri="{FF2B5EF4-FFF2-40B4-BE49-F238E27FC236}">
                <a16:creationId xmlns:a16="http://schemas.microsoft.com/office/drawing/2014/main" id="{A8C0F6B7-0B62-0B4A-B512-48BDFE40E2B5}"/>
              </a:ext>
            </a:extLst>
          </p:cNvPr>
          <p:cNvSpPr/>
          <p:nvPr/>
        </p:nvSpPr>
        <p:spPr>
          <a:xfrm rot="5400000">
            <a:off x="1537416" y="5219650"/>
            <a:ext cx="396705" cy="253326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19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950" y="45329"/>
            <a:ext cx="11482754" cy="530785"/>
          </a:xfrm>
        </p:spPr>
        <p:txBody>
          <a:bodyPr/>
          <a:lstStyle/>
          <a:p>
            <a:r>
              <a:rPr lang="zh-CN" altLang="en-US" sz="3200" dirty="0"/>
              <a:t>智能小程序开源进展</a:t>
            </a: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4B06F9B4-8A37-3549-B928-7E3A2F75E810}"/>
              </a:ext>
            </a:extLst>
          </p:cNvPr>
          <p:cNvCxnSpPr/>
          <p:nvPr/>
        </p:nvCxnSpPr>
        <p:spPr>
          <a:xfrm>
            <a:off x="401084" y="1596349"/>
            <a:ext cx="10800000" cy="0"/>
          </a:xfrm>
          <a:prstGeom prst="line">
            <a:avLst/>
          </a:prstGeom>
          <a:ln w="57150" cmpd="sng">
            <a:solidFill>
              <a:srgbClr val="0070C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8418B8A5-7EA9-1C40-AF8F-00EF1ED7F75F}"/>
              </a:ext>
            </a:extLst>
          </p:cNvPr>
          <p:cNvSpPr/>
          <p:nvPr/>
        </p:nvSpPr>
        <p:spPr>
          <a:xfrm>
            <a:off x="2687637" y="1510842"/>
            <a:ext cx="172121" cy="17212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21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4082B23-81C1-CF49-8CCF-4A39FC2FC407}"/>
              </a:ext>
            </a:extLst>
          </p:cNvPr>
          <p:cNvSpPr/>
          <p:nvPr/>
        </p:nvSpPr>
        <p:spPr>
          <a:xfrm>
            <a:off x="2332374" y="1836172"/>
            <a:ext cx="886781" cy="357149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1721" kern="0" dirty="0">
                <a:latin typeface="+mj-ea"/>
              </a:rPr>
              <a:t>2018.7</a:t>
            </a:r>
            <a:endParaRPr lang="zh-CN" altLang="en-US" sz="172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0F0ABA-066C-D640-82D5-0D08BBF1FBF8}"/>
              </a:ext>
            </a:extLst>
          </p:cNvPr>
          <p:cNvSpPr/>
          <p:nvPr/>
        </p:nvSpPr>
        <p:spPr>
          <a:xfrm>
            <a:off x="1751534" y="792600"/>
            <a:ext cx="2057342" cy="646331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开发者大会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正式发布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508EB59-A162-204F-8070-18C8FFEE1BC0}"/>
              </a:ext>
            </a:extLst>
          </p:cNvPr>
          <p:cNvSpPr/>
          <p:nvPr/>
        </p:nvSpPr>
        <p:spPr>
          <a:xfrm>
            <a:off x="4608479" y="1512732"/>
            <a:ext cx="172121" cy="17212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21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5AD09D-3E9E-7743-91DA-19DDF795FF3C}"/>
              </a:ext>
            </a:extLst>
          </p:cNvPr>
          <p:cNvSpPr/>
          <p:nvPr/>
        </p:nvSpPr>
        <p:spPr>
          <a:xfrm>
            <a:off x="4297455" y="1840927"/>
            <a:ext cx="882314" cy="35756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1721" kern="0" dirty="0">
                <a:latin typeface="+mj-ea"/>
              </a:rPr>
              <a:t>2018.9</a:t>
            </a:r>
            <a:endParaRPr lang="zh-CN" altLang="en-US" sz="172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95E9461-B849-F24E-ADD1-649586FE68F0}"/>
              </a:ext>
            </a:extLst>
          </p:cNvPr>
          <p:cNvSpPr/>
          <p:nvPr/>
        </p:nvSpPr>
        <p:spPr>
          <a:xfrm>
            <a:off x="3678048" y="787435"/>
            <a:ext cx="2057342" cy="646331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前端框架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开源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2B8771-7A59-AB44-B7E3-66C9B87E7A63}"/>
              </a:ext>
            </a:extLst>
          </p:cNvPr>
          <p:cNvSpPr/>
          <p:nvPr/>
        </p:nvSpPr>
        <p:spPr>
          <a:xfrm>
            <a:off x="549163" y="1848229"/>
            <a:ext cx="882314" cy="35756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1721" kern="0" dirty="0">
                <a:latin typeface="+mj-ea"/>
              </a:rPr>
              <a:t>2018.2</a:t>
            </a:r>
            <a:endParaRPr lang="zh-CN" altLang="en-US" sz="1721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B1D7377-93B2-0C4B-9630-137F06837EB9}"/>
              </a:ext>
            </a:extLst>
          </p:cNvPr>
          <p:cNvSpPr/>
          <p:nvPr/>
        </p:nvSpPr>
        <p:spPr>
          <a:xfrm>
            <a:off x="862344" y="1520034"/>
            <a:ext cx="172121" cy="172121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21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C501D11-ABBF-4846-A9A3-FC4B370518E9}"/>
              </a:ext>
            </a:extLst>
          </p:cNvPr>
          <p:cNvSpPr/>
          <p:nvPr/>
        </p:nvSpPr>
        <p:spPr>
          <a:xfrm>
            <a:off x="-72082" y="780132"/>
            <a:ext cx="2057342" cy="646331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首款小程序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上线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284F290-2E24-5B4B-A612-6F5E3B2EB7D5}"/>
              </a:ext>
            </a:extLst>
          </p:cNvPr>
          <p:cNvSpPr/>
          <p:nvPr/>
        </p:nvSpPr>
        <p:spPr>
          <a:xfrm>
            <a:off x="6540665" y="1512118"/>
            <a:ext cx="172121" cy="172120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21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02678F3-6F75-F444-AADE-2F7FCC577ADD}"/>
              </a:ext>
            </a:extLst>
          </p:cNvPr>
          <p:cNvSpPr/>
          <p:nvPr/>
        </p:nvSpPr>
        <p:spPr>
          <a:xfrm>
            <a:off x="6142446" y="1837448"/>
            <a:ext cx="1011072" cy="35756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1721" kern="0" dirty="0">
                <a:latin typeface="+mj-ea"/>
              </a:rPr>
              <a:t>2018.10</a:t>
            </a:r>
            <a:endParaRPr lang="zh-CN" altLang="en-US" sz="1721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1B9C052-8114-DE46-85E8-0DD56C3E227D}"/>
              </a:ext>
            </a:extLst>
          </p:cNvPr>
          <p:cNvSpPr/>
          <p:nvPr/>
        </p:nvSpPr>
        <p:spPr>
          <a:xfrm>
            <a:off x="5604562" y="790914"/>
            <a:ext cx="2057342" cy="646331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贴吧接入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小程序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099B3A7-13FD-2440-BA73-08BDA6FFC01F}"/>
              </a:ext>
            </a:extLst>
          </p:cNvPr>
          <p:cNvSpPr/>
          <p:nvPr/>
        </p:nvSpPr>
        <p:spPr>
          <a:xfrm>
            <a:off x="10297070" y="1512219"/>
            <a:ext cx="172121" cy="17212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21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A0440BF-EB2C-9844-8246-82493311F70F}"/>
              </a:ext>
            </a:extLst>
          </p:cNvPr>
          <p:cNvSpPr/>
          <p:nvPr/>
        </p:nvSpPr>
        <p:spPr>
          <a:xfrm>
            <a:off x="9360966" y="793880"/>
            <a:ext cx="2057342" cy="646331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zh-Hans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外部宿主集成</a:t>
            </a:r>
            <a:endParaRPr lang="en-US" altLang="zh-Han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Hans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小程序框架</a:t>
            </a:r>
            <a:endPara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DC07EC0-75A5-C742-983B-EA3D961758BA}"/>
              </a:ext>
            </a:extLst>
          </p:cNvPr>
          <p:cNvSpPr/>
          <p:nvPr/>
        </p:nvSpPr>
        <p:spPr>
          <a:xfrm>
            <a:off x="9915195" y="1840414"/>
            <a:ext cx="1011072" cy="357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1721" kern="0" dirty="0">
                <a:latin typeface="+mj-ea"/>
              </a:rPr>
              <a:t>2018.12</a:t>
            </a:r>
            <a:endParaRPr lang="zh-CN" altLang="en-US" sz="172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F985A3-289A-A849-91B0-E022CA114C94}"/>
              </a:ext>
            </a:extLst>
          </p:cNvPr>
          <p:cNvSpPr/>
          <p:nvPr/>
        </p:nvSpPr>
        <p:spPr>
          <a:xfrm>
            <a:off x="217262" y="725151"/>
            <a:ext cx="11808000" cy="157915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A61CEA3E-89D2-4C4A-B265-305936429A1E}"/>
              </a:ext>
            </a:extLst>
          </p:cNvPr>
          <p:cNvSpPr/>
          <p:nvPr/>
        </p:nvSpPr>
        <p:spPr>
          <a:xfrm>
            <a:off x="8467181" y="1509458"/>
            <a:ext cx="172121" cy="172121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721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2FF8B43-0EB5-9648-B09D-E7D1C57495E9}"/>
              </a:ext>
            </a:extLst>
          </p:cNvPr>
          <p:cNvSpPr/>
          <p:nvPr/>
        </p:nvSpPr>
        <p:spPr>
          <a:xfrm>
            <a:off x="7531077" y="791119"/>
            <a:ext cx="2057342" cy="646331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开源联盟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正式成立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6364DD5-6316-8947-8610-7F184CBDD23E}"/>
              </a:ext>
            </a:extLst>
          </p:cNvPr>
          <p:cNvSpPr/>
          <p:nvPr/>
        </p:nvSpPr>
        <p:spPr>
          <a:xfrm>
            <a:off x="8085306" y="1837653"/>
            <a:ext cx="1016625" cy="357149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1721" kern="0" dirty="0">
                <a:latin typeface="+mj-ea"/>
              </a:rPr>
              <a:t>2018.1</a:t>
            </a:r>
            <a:r>
              <a:rPr lang="en-US" altLang="zh-Hans" sz="1721" kern="0" dirty="0">
                <a:latin typeface="+mj-ea"/>
              </a:rPr>
              <a:t>1</a:t>
            </a:r>
            <a:endParaRPr lang="zh-CN" altLang="en-US" sz="1721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30E404F-547C-664A-B06F-9BB05C2EE9AE}"/>
              </a:ext>
            </a:extLst>
          </p:cNvPr>
          <p:cNvSpPr/>
          <p:nvPr/>
        </p:nvSpPr>
        <p:spPr>
          <a:xfrm>
            <a:off x="11269426" y="1326326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43" b="1" dirty="0">
              <a:solidFill>
                <a:schemeClr val="bg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5C5EF4A-6E83-F84B-96B8-3159CADF7CD2}"/>
              </a:ext>
            </a:extLst>
          </p:cNvPr>
          <p:cNvSpPr/>
          <p:nvPr/>
        </p:nvSpPr>
        <p:spPr>
          <a:xfrm>
            <a:off x="11233174" y="1419793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Hans" altLang="en-US" sz="1600" b="1" dirty="0">
                <a:solidFill>
                  <a:schemeClr val="bg1"/>
                </a:solidFill>
                <a:latin typeface="+mn-ea"/>
              </a:rPr>
              <a:t>开源</a:t>
            </a:r>
            <a:endParaRPr kumimoji="1"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39D4B4CF-0D6C-2149-A7E1-BB8A35B90811}"/>
              </a:ext>
            </a:extLst>
          </p:cNvPr>
          <p:cNvCxnSpPr>
            <a:cxnSpLocks/>
          </p:cNvCxnSpPr>
          <p:nvPr/>
        </p:nvCxnSpPr>
        <p:spPr>
          <a:xfrm>
            <a:off x="6336630" y="2976442"/>
            <a:ext cx="0" cy="4140000"/>
          </a:xfrm>
          <a:prstGeom prst="line">
            <a:avLst/>
          </a:prstGeom>
          <a:ln w="63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154FC65A-2CD1-9C48-8E27-463AB6F0A43F}"/>
              </a:ext>
            </a:extLst>
          </p:cNvPr>
          <p:cNvSpPr txBox="1"/>
          <p:nvPr/>
        </p:nvSpPr>
        <p:spPr>
          <a:xfrm>
            <a:off x="431974" y="2880370"/>
            <a:ext cx="93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Hans" sz="1333" b="1" dirty="0">
                <a:latin typeface="+mn-ea"/>
              </a:rPr>
              <a:t>Runtime</a:t>
            </a:r>
            <a:r>
              <a:rPr lang="zh-Hans" altLang="en-US" sz="1333" b="1" dirty="0">
                <a:latin typeface="+mn-ea"/>
              </a:rPr>
              <a:t>及开发者工具</a:t>
            </a:r>
            <a:endParaRPr lang="en-US" altLang="zh-Hans" sz="1333" b="1" dirty="0">
              <a:latin typeface="+mn-ea"/>
            </a:endParaRPr>
          </a:p>
        </p:txBody>
      </p:sp>
      <p:sp>
        <p:nvSpPr>
          <p:cNvPr id="51" name="TextBox 30">
            <a:extLst>
              <a:ext uri="{FF2B5EF4-FFF2-40B4-BE49-F238E27FC236}">
                <a16:creationId xmlns:a16="http://schemas.microsoft.com/office/drawing/2014/main" id="{3AFE16BC-3362-1F44-A0A3-4B4110D9E2BC}"/>
              </a:ext>
            </a:extLst>
          </p:cNvPr>
          <p:cNvSpPr txBox="1"/>
          <p:nvPr/>
        </p:nvSpPr>
        <p:spPr>
          <a:xfrm>
            <a:off x="1468968" y="2927785"/>
            <a:ext cx="4825333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Hans" altLang="en-US" sz="1400" dirty="0">
                <a:latin typeface="+mn-ea"/>
              </a:rPr>
              <a:t>前端框架及组件开源，贴吧集成小程序框架上线</a:t>
            </a:r>
            <a:endParaRPr lang="en-US" altLang="zh-Hans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网盘和地图完成初步技术对接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52" name="TextBox 30">
            <a:extLst>
              <a:ext uri="{FF2B5EF4-FFF2-40B4-BE49-F238E27FC236}">
                <a16:creationId xmlns:a16="http://schemas.microsoft.com/office/drawing/2014/main" id="{BA20DFF3-17B4-BC40-BDA1-E4E0C7EF8919}"/>
              </a:ext>
            </a:extLst>
          </p:cNvPr>
          <p:cNvSpPr txBox="1"/>
          <p:nvPr/>
        </p:nvSpPr>
        <p:spPr>
          <a:xfrm>
            <a:off x="6522232" y="2927785"/>
            <a:ext cx="4418277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Hans" altLang="en-US" sz="1400" dirty="0">
                <a:latin typeface="+mn-ea"/>
              </a:rPr>
              <a:t>开发者工具开源，小程序</a:t>
            </a:r>
            <a:r>
              <a:rPr lang="en-US" altLang="zh-Hans" sz="1400" dirty="0" err="1">
                <a:latin typeface="+mn-ea"/>
              </a:rPr>
              <a:t>github</a:t>
            </a:r>
            <a:r>
              <a:rPr lang="zh-Hans" altLang="en-US" sz="1400" dirty="0">
                <a:latin typeface="+mn-ea"/>
              </a:rPr>
              <a:t>开源</a:t>
            </a:r>
            <a:endParaRPr lang="en-US" altLang="zh-Hans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首批开源宿主</a:t>
            </a:r>
            <a:r>
              <a:rPr lang="zh-Hans" altLang="en-US" sz="1400" dirty="0">
                <a:latin typeface="+mn-ea"/>
              </a:rPr>
              <a:t>的集成上线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AEA1FDB-6400-4741-B1D5-8D08D24DF76B}"/>
              </a:ext>
            </a:extLst>
          </p:cNvPr>
          <p:cNvSpPr txBox="1"/>
          <p:nvPr/>
        </p:nvSpPr>
        <p:spPr>
          <a:xfrm>
            <a:off x="431974" y="3771377"/>
            <a:ext cx="93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Hans" altLang="en-US" sz="1333" b="1" dirty="0">
                <a:latin typeface="+mn-ea"/>
              </a:rPr>
              <a:t>小程序业务平台</a:t>
            </a:r>
            <a:endParaRPr lang="en-US" altLang="zh-Hans" sz="1333" b="1" dirty="0">
              <a:latin typeface="+mn-ea"/>
            </a:endParaRPr>
          </a:p>
        </p:txBody>
      </p:sp>
      <p:sp>
        <p:nvSpPr>
          <p:cNvPr id="53" name="TextBox 30">
            <a:extLst>
              <a:ext uri="{FF2B5EF4-FFF2-40B4-BE49-F238E27FC236}">
                <a16:creationId xmlns:a16="http://schemas.microsoft.com/office/drawing/2014/main" id="{8C9B275D-B8BE-CD43-ACC8-4D0AEE9CF8C1}"/>
              </a:ext>
            </a:extLst>
          </p:cNvPr>
          <p:cNvSpPr txBox="1"/>
          <p:nvPr/>
        </p:nvSpPr>
        <p:spPr>
          <a:xfrm>
            <a:off x="1468968" y="3818792"/>
            <a:ext cx="4825333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Hans" altLang="en-US" sz="1400" dirty="0">
                <a:latin typeface="+mn-ea"/>
              </a:rPr>
              <a:t>正在进行</a:t>
            </a:r>
            <a:r>
              <a:rPr lang="zh-CN" altLang="en-US" sz="1400" dirty="0">
                <a:latin typeface="+mn-ea"/>
              </a:rPr>
              <a:t>物料收集，</a:t>
            </a:r>
            <a:r>
              <a:rPr lang="zh-Hans" altLang="en-US" sz="1400" dirty="0">
                <a:latin typeface="+mn-ea"/>
              </a:rPr>
              <a:t>发布</a:t>
            </a:r>
            <a:r>
              <a:rPr lang="zh-CN" altLang="en-US" sz="1400" dirty="0">
                <a:latin typeface="+mn-ea"/>
              </a:rPr>
              <a:t>开发者信息、小程序信息、物料信息接口标准。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54" name="TextBox 30">
            <a:extLst>
              <a:ext uri="{FF2B5EF4-FFF2-40B4-BE49-F238E27FC236}">
                <a16:creationId xmlns:a16="http://schemas.microsoft.com/office/drawing/2014/main" id="{2FA64530-50BB-EA4E-BD06-FE2A12F2785F}"/>
              </a:ext>
            </a:extLst>
          </p:cNvPr>
          <p:cNvSpPr txBox="1"/>
          <p:nvPr/>
        </p:nvSpPr>
        <p:spPr>
          <a:xfrm>
            <a:off x="6522232" y="3958830"/>
            <a:ext cx="4418277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迭代开发者平台，支持开源流程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69034DE-E3D3-6A42-A873-FC7B19696929}"/>
              </a:ext>
            </a:extLst>
          </p:cNvPr>
          <p:cNvSpPr txBox="1"/>
          <p:nvPr/>
        </p:nvSpPr>
        <p:spPr>
          <a:xfrm>
            <a:off x="431974" y="4639658"/>
            <a:ext cx="93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Hans" altLang="en-US" sz="1333" b="1" dirty="0">
                <a:latin typeface="+mn-ea"/>
              </a:rPr>
              <a:t>市场</a:t>
            </a:r>
            <a:endParaRPr lang="en-US" altLang="zh-Hans" sz="1333" b="1" dirty="0">
              <a:latin typeface="+mn-ea"/>
            </a:endParaRPr>
          </a:p>
          <a:p>
            <a:pPr algn="ctr">
              <a:buClr>
                <a:schemeClr val="accent1"/>
              </a:buClr>
            </a:pPr>
            <a:r>
              <a:rPr lang="zh-Hans" altLang="en-US" sz="1333" b="1" dirty="0">
                <a:latin typeface="+mn-ea"/>
              </a:rPr>
              <a:t>及运营</a:t>
            </a:r>
            <a:endParaRPr lang="en-US" altLang="zh-Hans" sz="1333" b="1" dirty="0">
              <a:latin typeface="+mn-ea"/>
            </a:endParaRPr>
          </a:p>
        </p:txBody>
      </p:sp>
      <p:sp>
        <p:nvSpPr>
          <p:cNvPr id="55" name="TextBox 30">
            <a:extLst>
              <a:ext uri="{FF2B5EF4-FFF2-40B4-BE49-F238E27FC236}">
                <a16:creationId xmlns:a16="http://schemas.microsoft.com/office/drawing/2014/main" id="{62A3EF44-E73B-2E4D-BEDA-D5541EB5C92C}"/>
              </a:ext>
            </a:extLst>
          </p:cNvPr>
          <p:cNvSpPr txBox="1"/>
          <p:nvPr/>
        </p:nvSpPr>
        <p:spPr>
          <a:xfrm>
            <a:off x="1468968" y="4687073"/>
            <a:ext cx="4825333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百度世界大会宣布联盟成立并公布首批宿主名单</a:t>
            </a:r>
            <a:endParaRPr lang="en-US" altLang="zh-Hans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召开首批联盟宿主战略合作发布会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58" name="TextBox 30">
            <a:extLst>
              <a:ext uri="{FF2B5EF4-FFF2-40B4-BE49-F238E27FC236}">
                <a16:creationId xmlns:a16="http://schemas.microsoft.com/office/drawing/2014/main" id="{C44C83AA-74A3-B44A-BB5F-F06623F58822}"/>
              </a:ext>
            </a:extLst>
          </p:cNvPr>
          <p:cNvSpPr txBox="1"/>
          <p:nvPr/>
        </p:nvSpPr>
        <p:spPr>
          <a:xfrm>
            <a:off x="6522232" y="4687073"/>
            <a:ext cx="57190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引入行业</a:t>
            </a:r>
            <a:r>
              <a:rPr lang="en-US" altLang="zh-CN" sz="1400" dirty="0">
                <a:latin typeface="+mn-ea"/>
              </a:rPr>
              <a:t>TOP</a:t>
            </a:r>
            <a:r>
              <a:rPr lang="zh-CN" altLang="en-US" sz="1400">
                <a:latin typeface="+mn-ea"/>
              </a:rPr>
              <a:t>宿主</a:t>
            </a:r>
            <a:endParaRPr lang="en-US" altLang="zh-Hans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Hans" altLang="en-US" sz="1400" dirty="0">
                <a:latin typeface="+mn-ea"/>
              </a:rPr>
              <a:t>制定联盟运营机制，召开联盟联盟成员会议及开发者沙龙宣讲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D0C7188-62DE-054E-BD7A-58999A1187D5}"/>
              </a:ext>
            </a:extLst>
          </p:cNvPr>
          <p:cNvSpPr txBox="1"/>
          <p:nvPr/>
        </p:nvSpPr>
        <p:spPr>
          <a:xfrm>
            <a:off x="431974" y="5489220"/>
            <a:ext cx="93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zh-Hans" altLang="en-US" sz="1333" b="1" dirty="0">
                <a:latin typeface="+mn-ea"/>
              </a:rPr>
              <a:t>测试</a:t>
            </a:r>
            <a:endParaRPr lang="en-US" altLang="zh-Hans" sz="1333" b="1" dirty="0">
              <a:latin typeface="+mn-ea"/>
            </a:endParaRPr>
          </a:p>
        </p:txBody>
      </p:sp>
      <p:sp>
        <p:nvSpPr>
          <p:cNvPr id="56" name="TextBox 30">
            <a:extLst>
              <a:ext uri="{FF2B5EF4-FFF2-40B4-BE49-F238E27FC236}">
                <a16:creationId xmlns:a16="http://schemas.microsoft.com/office/drawing/2014/main" id="{8D7BFEEA-1FD3-7A4F-8747-7290D7B1857D}"/>
              </a:ext>
            </a:extLst>
          </p:cNvPr>
          <p:cNvSpPr txBox="1"/>
          <p:nvPr/>
        </p:nvSpPr>
        <p:spPr>
          <a:xfrm>
            <a:off x="1468968" y="5536635"/>
            <a:ext cx="4825333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Hans" altLang="en-US" sz="1400" dirty="0">
                <a:latin typeface="+mn-ea"/>
              </a:rPr>
              <a:t>完成</a:t>
            </a:r>
            <a:r>
              <a:rPr lang="en-US" altLang="zh-Hans" sz="1400" dirty="0">
                <a:latin typeface="+mn-ea"/>
              </a:rPr>
              <a:t>SAT</a:t>
            </a:r>
            <a:r>
              <a:rPr lang="zh-Hans" altLang="en-US" sz="1400" dirty="0">
                <a:latin typeface="+mn-ea"/>
              </a:rPr>
              <a:t>可行性评估</a:t>
            </a:r>
            <a:endParaRPr lang="en-US" altLang="zh-Hans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Hans" altLang="en-US" sz="1400" dirty="0">
                <a:latin typeface="+mn-ea"/>
              </a:rPr>
              <a:t>制定</a:t>
            </a:r>
            <a:r>
              <a:rPr lang="en-US" altLang="zh-Hans" sz="1400" dirty="0">
                <a:latin typeface="+mn-ea"/>
              </a:rPr>
              <a:t>CTS</a:t>
            </a:r>
            <a:r>
              <a:rPr lang="zh-Hans" altLang="en-US" sz="1400" dirty="0">
                <a:latin typeface="+mn-ea"/>
              </a:rPr>
              <a:t>测试流程和</a:t>
            </a:r>
            <a:r>
              <a:rPr lang="en-US" altLang="zh-Hans" sz="1400" dirty="0">
                <a:latin typeface="+mn-ea"/>
              </a:rPr>
              <a:t>case</a:t>
            </a:r>
            <a:r>
              <a:rPr lang="zh-Hans" altLang="en-US" sz="1400" dirty="0">
                <a:latin typeface="+mn-ea"/>
              </a:rPr>
              <a:t>规范</a:t>
            </a:r>
            <a:endParaRPr lang="zh-CN" altLang="en-US" sz="1400" dirty="0">
              <a:latin typeface="+mn-ea"/>
            </a:endParaRPr>
          </a:p>
        </p:txBody>
      </p:sp>
      <p:sp>
        <p:nvSpPr>
          <p:cNvPr id="59" name="TextBox 30">
            <a:extLst>
              <a:ext uri="{FF2B5EF4-FFF2-40B4-BE49-F238E27FC236}">
                <a16:creationId xmlns:a16="http://schemas.microsoft.com/office/drawing/2014/main" id="{4DB253FF-52AA-D34F-A2A7-A2844EE3236C}"/>
              </a:ext>
            </a:extLst>
          </p:cNvPr>
          <p:cNvSpPr txBox="1"/>
          <p:nvPr/>
        </p:nvSpPr>
        <p:spPr>
          <a:xfrm>
            <a:off x="6522232" y="5517399"/>
            <a:ext cx="5489917" cy="66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zh-CN" altLang="en-US" sz="1400" dirty="0">
                <a:latin typeface="+mn-ea"/>
              </a:rPr>
              <a:t>兼容性测试服务提供给宿主进行兼容性测试</a:t>
            </a:r>
            <a:endParaRPr lang="en-US" altLang="zh-CN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zh-CN" altLang="en-US" sz="1400" dirty="0">
                <a:latin typeface="+mn-ea"/>
              </a:rPr>
              <a:t>可用性</a:t>
            </a:r>
            <a:r>
              <a:rPr lang="en-US" altLang="zh-CN" sz="1400" dirty="0">
                <a:latin typeface="+mn-ea"/>
              </a:rPr>
              <a:t>Case</a:t>
            </a:r>
            <a:r>
              <a:rPr lang="zh-CN" altLang="en-US" sz="1400" dirty="0">
                <a:latin typeface="+mn-ea"/>
              </a:rPr>
              <a:t>编写完成，功能测试覆盖度</a:t>
            </a:r>
            <a:r>
              <a:rPr lang="en-US" altLang="zh-CN" sz="1400" dirty="0">
                <a:latin typeface="+mn-ea"/>
              </a:rPr>
              <a:t>100%</a:t>
            </a:r>
            <a:r>
              <a:rPr lang="zh-CN" altLang="en-US" sz="1400" dirty="0">
                <a:latin typeface="+mn-ea"/>
              </a:rPr>
              <a:t>，</a:t>
            </a:r>
            <a:r>
              <a:rPr lang="en-US" altLang="zh-CN" sz="1400" dirty="0">
                <a:latin typeface="+mn-ea"/>
              </a:rPr>
              <a:t>Case</a:t>
            </a:r>
            <a:r>
              <a:rPr lang="zh-CN" altLang="en-US" sz="1400" dirty="0">
                <a:latin typeface="+mn-ea"/>
              </a:rPr>
              <a:t>数量</a:t>
            </a:r>
            <a:r>
              <a:rPr lang="en-US" altLang="zh-CN" sz="1400" dirty="0">
                <a:latin typeface="+mn-ea"/>
              </a:rPr>
              <a:t>6000</a:t>
            </a:r>
            <a:endParaRPr lang="zh-CN" altLang="en-US" sz="1400" dirty="0"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B67B453-A7F8-B340-8A0D-3918D4094951}"/>
              </a:ext>
            </a:extLst>
          </p:cNvPr>
          <p:cNvSpPr txBox="1"/>
          <p:nvPr/>
        </p:nvSpPr>
        <p:spPr>
          <a:xfrm>
            <a:off x="431974" y="6354672"/>
            <a:ext cx="936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Hans" altLang="en-US" sz="1333" b="1" dirty="0">
                <a:latin typeface="+mn-ea"/>
              </a:rPr>
              <a:t>开源</a:t>
            </a:r>
            <a:endParaRPr lang="en-US" altLang="zh-Hans" sz="1333" b="1" dirty="0">
              <a:latin typeface="+mn-ea"/>
            </a:endParaRPr>
          </a:p>
          <a:p>
            <a:pPr algn="ctr">
              <a:buClr>
                <a:schemeClr val="accent1"/>
              </a:buClr>
            </a:pPr>
            <a:r>
              <a:rPr lang="zh-Hans" altLang="en-US" sz="1333" b="1" dirty="0">
                <a:latin typeface="+mn-ea"/>
              </a:rPr>
              <a:t>共建</a:t>
            </a:r>
            <a:endParaRPr lang="en-US" altLang="zh-Hans" sz="1333" b="1" dirty="0">
              <a:latin typeface="+mn-ea"/>
            </a:endParaRPr>
          </a:p>
        </p:txBody>
      </p:sp>
      <p:sp>
        <p:nvSpPr>
          <p:cNvPr id="57" name="TextBox 30">
            <a:extLst>
              <a:ext uri="{FF2B5EF4-FFF2-40B4-BE49-F238E27FC236}">
                <a16:creationId xmlns:a16="http://schemas.microsoft.com/office/drawing/2014/main" id="{2E9884AD-177F-0D41-953E-8183E8DD45DB}"/>
              </a:ext>
            </a:extLst>
          </p:cNvPr>
          <p:cNvSpPr txBox="1"/>
          <p:nvPr/>
        </p:nvSpPr>
        <p:spPr>
          <a:xfrm>
            <a:off x="1468968" y="6542125"/>
            <a:ext cx="4825333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rgbClr val="00B050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开源共建标准能力扩展工作流程完成初稿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60" name="TextBox 30">
            <a:extLst>
              <a:ext uri="{FF2B5EF4-FFF2-40B4-BE49-F238E27FC236}">
                <a16:creationId xmlns:a16="http://schemas.microsoft.com/office/drawing/2014/main" id="{1AC938E7-FD4F-3545-BB7F-8000E3081996}"/>
              </a:ext>
            </a:extLst>
          </p:cNvPr>
          <p:cNvSpPr txBox="1"/>
          <p:nvPr/>
        </p:nvSpPr>
        <p:spPr>
          <a:xfrm>
            <a:off x="6522232" y="6402087"/>
            <a:ext cx="4418277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标准委员会组织章程</a:t>
            </a:r>
            <a:endParaRPr lang="en-US" altLang="zh-Hans" sz="1400" dirty="0">
              <a:latin typeface="+mn-ea"/>
            </a:endParaRPr>
          </a:p>
          <a:p>
            <a:pPr marL="301625" lvl="1" indent="-285750">
              <a:lnSpc>
                <a:spcPct val="130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zh-CN" altLang="en-US" sz="1400" dirty="0">
                <a:latin typeface="+mn-ea"/>
              </a:rPr>
              <a:t>非标准能力</a:t>
            </a:r>
            <a:r>
              <a:rPr lang="zh-Hans" altLang="en-US" sz="1400" dirty="0">
                <a:latin typeface="+mn-ea"/>
              </a:rPr>
              <a:t>扩展设计及</a:t>
            </a:r>
            <a:r>
              <a:rPr lang="zh-CN" altLang="en-US" sz="1400" dirty="0">
                <a:latin typeface="+mn-ea"/>
              </a:rPr>
              <a:t>开发态支持</a:t>
            </a:r>
            <a:endParaRPr lang="en-US" altLang="zh-Hans" sz="1400" dirty="0">
              <a:latin typeface="+mn-ea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D38B502-CD4F-EC4D-BDFA-0F117FD93609}"/>
              </a:ext>
            </a:extLst>
          </p:cNvPr>
          <p:cNvSpPr/>
          <p:nvPr/>
        </p:nvSpPr>
        <p:spPr>
          <a:xfrm>
            <a:off x="2859758" y="2531718"/>
            <a:ext cx="1005403" cy="338554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zh-Hans" altLang="en-US" sz="1600" b="1" kern="0" dirty="0">
                <a:latin typeface="+mj-ea"/>
              </a:rPr>
              <a:t>当前进展</a:t>
            </a:r>
            <a:endParaRPr lang="zh-CN" altLang="en-US" sz="1600" b="1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B2AF178B-6C7C-D14E-AEE6-62C0DD7301C9}"/>
              </a:ext>
            </a:extLst>
          </p:cNvPr>
          <p:cNvSpPr/>
          <p:nvPr/>
        </p:nvSpPr>
        <p:spPr>
          <a:xfrm>
            <a:off x="8160202" y="2509075"/>
            <a:ext cx="88998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Hans" sz="1600" b="1" kern="0" dirty="0">
                <a:latin typeface="+mj-ea"/>
              </a:rPr>
              <a:t>Q4</a:t>
            </a:r>
            <a:r>
              <a:rPr lang="zh-Hans" altLang="en-US" sz="1600" b="1" kern="0" dirty="0">
                <a:latin typeface="+mj-ea"/>
              </a:rPr>
              <a:t>规划</a:t>
            </a:r>
            <a:endParaRPr lang="zh-CN" altLang="en-US" sz="1600" b="1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31487A19-8280-AE4E-A60D-C6B444B9531B}"/>
              </a:ext>
            </a:extLst>
          </p:cNvPr>
          <p:cNvSpPr/>
          <p:nvPr/>
        </p:nvSpPr>
        <p:spPr>
          <a:xfrm>
            <a:off x="217262" y="2397774"/>
            <a:ext cx="11808000" cy="472484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860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850C45-71C2-D940-84CB-838C5291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2" y="25486"/>
            <a:ext cx="11576446" cy="555084"/>
          </a:xfrm>
        </p:spPr>
        <p:txBody>
          <a:bodyPr/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智能小程序开源各模块目标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进展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市场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运营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4E8A26CA-13D5-A24F-BAAD-280A0B29E0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872143"/>
              </p:ext>
            </p:extLst>
          </p:nvPr>
        </p:nvGraphicFramePr>
        <p:xfrm>
          <a:off x="232792" y="1440210"/>
          <a:ext cx="11792469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222">
                  <a:extLst>
                    <a:ext uri="{9D8B030D-6E8A-4147-A177-3AD203B41FA5}">
                      <a16:colId xmlns:a16="http://schemas.microsoft.com/office/drawing/2014/main" val="3208368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108129765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56844253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273354364"/>
                    </a:ext>
                  </a:extLst>
                </a:gridCol>
                <a:gridCol w="2136775">
                  <a:extLst>
                    <a:ext uri="{9D8B030D-6E8A-4147-A177-3AD203B41FA5}">
                      <a16:colId xmlns:a16="http://schemas.microsoft.com/office/drawing/2014/main" val="3783360604"/>
                    </a:ext>
                  </a:extLst>
                </a:gridCol>
                <a:gridCol w="1667916">
                  <a:extLst>
                    <a:ext uri="{9D8B030D-6E8A-4147-A177-3AD203B41FA5}">
                      <a16:colId xmlns:a16="http://schemas.microsoft.com/office/drawing/2014/main" val="3710257510"/>
                    </a:ext>
                  </a:extLst>
                </a:gridCol>
                <a:gridCol w="1667916">
                  <a:extLst>
                    <a:ext uri="{9D8B030D-6E8A-4147-A177-3AD203B41FA5}">
                      <a16:colId xmlns:a16="http://schemas.microsoft.com/office/drawing/2014/main" val="134706736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方向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进展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19-Q1</a:t>
                      </a:r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3694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市场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宿主采访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+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证言进行中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世界大会宣布开源联盟成立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签约仪式流程设计中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完成世界大会宣传开源联盟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完成签约仪式流程设计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家完成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MOU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签署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16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家完成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MOU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签署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家完成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MOU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签署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6337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运营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联盟运营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审核标准和机制制定中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联盟章程、权利义务制定中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联盟接入流程白皮书制定中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联盟会议方式、流程设计中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Showcase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包装素材整理中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完成审核标准及机制制定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完成联盟章程、权利义务制定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完成联盟接入流程白皮书制定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完成联盟会议方式、流程设计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完成联盟成员间小程序分发规则制定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拟定合作方案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拟定合作备忘录（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MOU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联盟成员分级策略及对应权益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包装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showcase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，联盟成员收益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修订联盟章程、权利义务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开发者沙龙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场（参与）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联盟宿主换量实验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Showcase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案例包装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完善联盟章程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联盟成员月度沟通会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marR="0" lvl="0" indent="-285750" algn="l" defTabSz="8743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开发者沙龙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场（参与）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9405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联盟宿主合作拓展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已接入：贴吧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目前对接中：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内部：地图、网盘、车联网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外部：爱奇艺、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B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站、快手、百度视频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协同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Top100APP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合作意向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完成一家内部（贴吧）接入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8743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家外部宿主合作对接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marR="0" lvl="0" indent="-285750" algn="l" defTabSz="8743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启动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家外部宿主技术对接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zh-CN" altLang="en-US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确定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30+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宿主合作意愿</a:t>
                      </a:r>
                      <a:endParaRPr lang="en-US" alt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家外部宿主技术对接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完成</a:t>
                      </a:r>
                      <a:r>
                        <a:rPr lang="en-US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家外部宿主对接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108956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2413C1B-4AC9-784B-98C6-C2E2875B96D8}"/>
              </a:ext>
            </a:extLst>
          </p:cNvPr>
          <p:cNvSpPr txBox="1"/>
          <p:nvPr/>
        </p:nvSpPr>
        <p:spPr>
          <a:xfrm>
            <a:off x="181844" y="864146"/>
            <a:ext cx="1184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目标：繁荣开源生态，打造分发、运营、商业一体化的商业模式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0C3F80A-8FA4-1A4D-B382-10936B2C4BBA}"/>
              </a:ext>
            </a:extLst>
          </p:cNvPr>
          <p:cNvSpPr/>
          <p:nvPr/>
        </p:nvSpPr>
        <p:spPr>
          <a:xfrm>
            <a:off x="7620" y="14865"/>
            <a:ext cx="12241213" cy="7200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BE421-B34A-1347-81E8-97EE332F5A72}"/>
              </a:ext>
            </a:extLst>
          </p:cNvPr>
          <p:cNvSpPr/>
          <p:nvPr/>
        </p:nvSpPr>
        <p:spPr>
          <a:xfrm>
            <a:off x="-1" y="2635481"/>
            <a:ext cx="12241213" cy="1929939"/>
          </a:xfrm>
          <a:prstGeom prst="rect">
            <a:avLst/>
          </a:prstGeom>
          <a:solidFill>
            <a:srgbClr val="1E82B4">
              <a:alpha val="92157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0" tIns="72000" rIns="108000" bIns="72000" anchor="ctr"/>
          <a:lstStyle/>
          <a:p>
            <a:pPr algn="ctr">
              <a:lnSpc>
                <a:spcPct val="150000"/>
              </a:lnSpc>
            </a:pPr>
            <a:r>
              <a:rPr lang="en-US" altLang="zh-CN" sz="4400" dirty="0">
                <a:solidFill>
                  <a:prstClr val="white"/>
                </a:solidFill>
                <a:latin typeface="+mj-ea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56779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17246" y="360090"/>
            <a:ext cx="12241213" cy="7200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607139" y="2618"/>
            <a:ext cx="3026935" cy="141448"/>
            <a:chOff x="2971800" y="1458310"/>
            <a:chExt cx="2380594" cy="102476"/>
          </a:xfrm>
        </p:grpSpPr>
        <p:sp>
          <p:nvSpPr>
            <p:cNvPr id="47" name="矩形 46"/>
            <p:cNvSpPr/>
            <p:nvPr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C8F055E-699B-0D4F-91BD-C6708E23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61290"/>
            <a:ext cx="12241213" cy="30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17246" y="360090"/>
            <a:ext cx="12241213" cy="7200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607139" y="2618"/>
            <a:ext cx="3026935" cy="141448"/>
            <a:chOff x="2971800" y="1458310"/>
            <a:chExt cx="2380594" cy="102476"/>
          </a:xfrm>
        </p:grpSpPr>
        <p:sp>
          <p:nvSpPr>
            <p:cNvPr id="47" name="矩形 46"/>
            <p:cNvSpPr/>
            <p:nvPr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BC14F71-5DB6-7648-9318-5C3653D4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" y="360090"/>
            <a:ext cx="12206721" cy="22377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1507455-E464-174A-B38E-C9941E6B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6" y="2579696"/>
            <a:ext cx="12206721" cy="15619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1D10EE2-5E19-884B-982D-9D4B1D3A1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5951"/>
            <a:ext cx="12223967" cy="15588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27D8E4-B906-1F44-8B10-21BE1909D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6" y="4161211"/>
            <a:ext cx="12206721" cy="17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17246" y="360090"/>
            <a:ext cx="12241213" cy="7200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607139" y="2618"/>
            <a:ext cx="3026935" cy="141448"/>
            <a:chOff x="2971800" y="1458310"/>
            <a:chExt cx="2380594" cy="102476"/>
          </a:xfrm>
        </p:grpSpPr>
        <p:sp>
          <p:nvSpPr>
            <p:cNvPr id="47" name="矩形 46"/>
            <p:cNvSpPr/>
            <p:nvPr/>
          </p:nvSpPr>
          <p:spPr>
            <a:xfrm>
              <a:off x="2971800" y="1458310"/>
              <a:ext cx="1190297" cy="10247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162097" y="1458310"/>
              <a:ext cx="1190297" cy="102476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4F688AF-56E3-8640-8AE9-24050767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" y="576114"/>
            <a:ext cx="12241213" cy="25909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6E8882-5453-4246-BEA3-CD5A65CEC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0221"/>
            <a:ext cx="12241213" cy="308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791" y="25486"/>
            <a:ext cx="12008421" cy="555084"/>
          </a:xfrm>
        </p:spPr>
        <p:txBody>
          <a:bodyPr/>
          <a:lstStyle/>
          <a:p>
            <a:r>
              <a:rPr lang="zh-CN" altLang="en-US" sz="3200" b="1" dirty="0"/>
              <a:t>智能小程序开源愿景</a:t>
            </a:r>
            <a:r>
              <a:rPr lang="en-US" altLang="zh-CN" sz="3200" b="1" dirty="0"/>
              <a:t>&amp;</a:t>
            </a:r>
            <a:r>
              <a:rPr lang="zh-CN" altLang="en-US" sz="3200" b="1" dirty="0"/>
              <a:t>目标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76807" y="2110908"/>
            <a:ext cx="11521280" cy="364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+mn-ea"/>
              </a:rPr>
              <a:t>无缝体验（用户）</a:t>
            </a:r>
            <a:endParaRPr lang="en-US" altLang="zh-CN" sz="2000" b="1" dirty="0">
              <a:latin typeface="+mn-ea"/>
            </a:endParaRPr>
          </a:p>
          <a:p>
            <a:pPr marL="897938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基于共有的智能小程序标准，可以完善异业合作并构建更完整的业务闭环，让用户无需跳出即可享受一站式服务 </a:t>
            </a:r>
            <a:endParaRPr lang="en-US" altLang="zh-CN" sz="2000" b="1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+mn-ea"/>
              </a:rPr>
              <a:t>一次开发，多端运行（开发者）</a:t>
            </a:r>
            <a:endParaRPr lang="en-US" altLang="zh-CN" sz="2000" b="1" dirty="0">
              <a:latin typeface="+mn-ea"/>
            </a:endParaRPr>
          </a:p>
          <a:p>
            <a:pPr marL="897938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合作伙伴共建一套智能小程序标准，开发者基于同一套技术方案开发的智能小程序可以在各家宿主</a:t>
            </a:r>
            <a:r>
              <a:rPr lang="en-US" altLang="zh-CN" sz="1600" dirty="0">
                <a:latin typeface="+mn-ea"/>
              </a:rPr>
              <a:t>APP</a:t>
            </a:r>
            <a:r>
              <a:rPr lang="zh-CN" altLang="en-US" sz="1600" dirty="0">
                <a:latin typeface="+mn-ea"/>
              </a:rPr>
              <a:t>内顺畅运行，进行分发和服务</a:t>
            </a:r>
            <a:endParaRPr lang="en-US" altLang="zh-CN" sz="1600" b="1" dirty="0">
              <a:latin typeface="+mn-ea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+mn-ea"/>
              </a:rPr>
              <a:t>生态共建，流量共享，商业共赢（</a:t>
            </a:r>
            <a:r>
              <a:rPr lang="zh-Hans" altLang="en-US" sz="2000" b="1" dirty="0">
                <a:latin typeface="+mn-ea"/>
              </a:rPr>
              <a:t>宿主</a:t>
            </a:r>
            <a:r>
              <a:rPr lang="zh-CN" altLang="en-US" sz="2000" b="1" dirty="0">
                <a:latin typeface="+mn-ea"/>
              </a:rPr>
              <a:t>）</a:t>
            </a:r>
          </a:p>
          <a:p>
            <a:pPr marL="840788"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Hans" altLang="en-US" sz="1600" dirty="0">
                <a:latin typeface="+mn-ea"/>
              </a:rPr>
              <a:t>宿主</a:t>
            </a:r>
            <a:r>
              <a:rPr lang="zh-CN" altLang="en-US" sz="1600" dirty="0">
                <a:latin typeface="+mn-ea"/>
              </a:rPr>
              <a:t>基于自身生态能力推广和发展小程序</a:t>
            </a:r>
            <a:r>
              <a:rPr lang="zh-Hans" altLang="en-US" sz="1600" dirty="0">
                <a:latin typeface="+mn-ea"/>
              </a:rPr>
              <a:t>，</a:t>
            </a:r>
            <a:r>
              <a:rPr lang="zh-CN" altLang="en-US" sz="1600" dirty="0">
                <a:latin typeface="+mn-ea"/>
              </a:rPr>
              <a:t>并基于自身流量特性和分发能力，提供入口和流量给生态中小程序， 如百度提供搜索、推荐，重访等入口的流量支持 </a:t>
            </a:r>
          </a:p>
          <a:p>
            <a:pPr marL="840788" lvl="1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Hans" altLang="en-US" sz="1600" dirty="0">
                <a:latin typeface="+mn-ea"/>
              </a:rPr>
              <a:t>宿主</a:t>
            </a:r>
            <a:r>
              <a:rPr lang="zh-CN" altLang="en-US" sz="1600" dirty="0">
                <a:latin typeface="+mn-ea"/>
              </a:rPr>
              <a:t>可基于自身生态优势进行场景、垂类深耕，最终通过广告联盟、商家</a:t>
            </a:r>
            <a:r>
              <a:rPr lang="en-US" altLang="zh-CN" sz="1600" dirty="0">
                <a:latin typeface="+mn-ea"/>
              </a:rPr>
              <a:t>/</a:t>
            </a:r>
            <a:r>
              <a:rPr lang="zh-CN" altLang="en-US" sz="1600" dirty="0">
                <a:latin typeface="+mn-ea"/>
              </a:rPr>
              <a:t>用户付费等模式实现商业收益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6150BD-C887-384E-83CF-CAACEFAB7E6F}"/>
              </a:ext>
            </a:extLst>
          </p:cNvPr>
          <p:cNvSpPr/>
          <p:nvPr/>
        </p:nvSpPr>
        <p:spPr>
          <a:xfrm>
            <a:off x="232791" y="2016275"/>
            <a:ext cx="11808000" cy="396044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D50C831-61C3-B440-9F23-4B0E0E60ADD0}"/>
              </a:ext>
            </a:extLst>
          </p:cNvPr>
          <p:cNvSpPr/>
          <p:nvPr/>
        </p:nvSpPr>
        <p:spPr>
          <a:xfrm>
            <a:off x="216606" y="1074712"/>
            <a:ext cx="1180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effectLst/>
                <a:latin typeface="Helvetica Neue" panose="02000503000000020004" pitchFamily="2" charset="0"/>
              </a:rPr>
              <a:t>愿景：定义移动时代最好的体验，构建最大的开放小</a:t>
            </a:r>
            <a:r>
              <a:rPr lang="zh-CN" altLang="en-US" dirty="0">
                <a:latin typeface="Helvetica Neue" panose="02000503000000020004" pitchFamily="2" charset="0"/>
              </a:rPr>
              <a:t>程序生态，形成行业标准</a:t>
            </a:r>
            <a:endParaRPr lang="en-US" altLang="zh-CN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0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三角形 375">
            <a:extLst>
              <a:ext uri="{FF2B5EF4-FFF2-40B4-BE49-F238E27FC236}">
                <a16:creationId xmlns:a16="http://schemas.microsoft.com/office/drawing/2014/main" id="{6099AE80-FD2D-BF45-96F4-B3CC75B20A07}"/>
              </a:ext>
            </a:extLst>
          </p:cNvPr>
          <p:cNvSpPr/>
          <p:nvPr/>
        </p:nvSpPr>
        <p:spPr>
          <a:xfrm rot="4890474">
            <a:off x="5269821" y="962570"/>
            <a:ext cx="350221" cy="37714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2209"/>
          </a:p>
        </p:txBody>
      </p:sp>
      <p:sp>
        <p:nvSpPr>
          <p:cNvPr id="312" name="椭圆 311">
            <a:extLst>
              <a:ext uri="{FF2B5EF4-FFF2-40B4-BE49-F238E27FC236}">
                <a16:creationId xmlns:a16="http://schemas.microsoft.com/office/drawing/2014/main" id="{130DFEB9-EEBD-B141-87D1-A688D2AB61F5}"/>
              </a:ext>
            </a:extLst>
          </p:cNvPr>
          <p:cNvSpPr/>
          <p:nvPr/>
        </p:nvSpPr>
        <p:spPr>
          <a:xfrm>
            <a:off x="3369951" y="1084260"/>
            <a:ext cx="5421797" cy="5421797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2209"/>
          </a:p>
        </p:txBody>
      </p:sp>
      <p:sp>
        <p:nvSpPr>
          <p:cNvPr id="279" name="椭圆 278">
            <a:extLst>
              <a:ext uri="{FF2B5EF4-FFF2-40B4-BE49-F238E27FC236}">
                <a16:creationId xmlns:a16="http://schemas.microsoft.com/office/drawing/2014/main" id="{F96A6D86-2FE1-2B4D-8A0A-11CC43F2FBEA}"/>
              </a:ext>
            </a:extLst>
          </p:cNvPr>
          <p:cNvSpPr/>
          <p:nvPr/>
        </p:nvSpPr>
        <p:spPr>
          <a:xfrm>
            <a:off x="5603040" y="727737"/>
            <a:ext cx="903633" cy="903633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2209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002AE94C-8329-2C43-AAE7-BD6ED136DC41}"/>
              </a:ext>
            </a:extLst>
          </p:cNvPr>
          <p:cNvSpPr txBox="1"/>
          <p:nvPr/>
        </p:nvSpPr>
        <p:spPr>
          <a:xfrm>
            <a:off x="5698556" y="917953"/>
            <a:ext cx="755165" cy="434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ans" altLang="en-US" sz="2209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宿主</a:t>
            </a:r>
            <a:endParaRPr kumimoji="1" lang="zh-CN" altLang="en-US" sz="2209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9" name="圆角矩形 378">
            <a:extLst>
              <a:ext uri="{FF2B5EF4-FFF2-40B4-BE49-F238E27FC236}">
                <a16:creationId xmlns:a16="http://schemas.microsoft.com/office/drawing/2014/main" id="{1A08FAEF-95F0-9842-A29E-74C0957A4487}"/>
              </a:ext>
            </a:extLst>
          </p:cNvPr>
          <p:cNvSpPr/>
          <p:nvPr/>
        </p:nvSpPr>
        <p:spPr>
          <a:xfrm>
            <a:off x="7781599" y="1235634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流量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1" name="圆角矩形 380">
            <a:extLst>
              <a:ext uri="{FF2B5EF4-FFF2-40B4-BE49-F238E27FC236}">
                <a16:creationId xmlns:a16="http://schemas.microsoft.com/office/drawing/2014/main" id="{B7D3A800-D767-6248-9123-3FAED98C623B}"/>
              </a:ext>
            </a:extLst>
          </p:cNvPr>
          <p:cNvSpPr/>
          <p:nvPr/>
        </p:nvSpPr>
        <p:spPr>
          <a:xfrm>
            <a:off x="8472918" y="2065821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分成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2" name="圆角矩形 381">
            <a:extLst>
              <a:ext uri="{FF2B5EF4-FFF2-40B4-BE49-F238E27FC236}">
                <a16:creationId xmlns:a16="http://schemas.microsoft.com/office/drawing/2014/main" id="{B565FA77-3BB7-974E-9243-BFF2250FCE26}"/>
              </a:ext>
            </a:extLst>
          </p:cNvPr>
          <p:cNvSpPr/>
          <p:nvPr/>
        </p:nvSpPr>
        <p:spPr>
          <a:xfrm>
            <a:off x="7215899" y="6353872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服务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3" name="圆角矩形 382">
            <a:extLst>
              <a:ext uri="{FF2B5EF4-FFF2-40B4-BE49-F238E27FC236}">
                <a16:creationId xmlns:a16="http://schemas.microsoft.com/office/drawing/2014/main" id="{D1A318CC-89BA-4F41-BA04-EC846B447B5A}"/>
              </a:ext>
            </a:extLst>
          </p:cNvPr>
          <p:cNvSpPr/>
          <p:nvPr/>
        </p:nvSpPr>
        <p:spPr>
          <a:xfrm>
            <a:off x="5874605" y="6629786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内容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4" name="圆角矩形 383">
            <a:extLst>
              <a:ext uri="{FF2B5EF4-FFF2-40B4-BE49-F238E27FC236}">
                <a16:creationId xmlns:a16="http://schemas.microsoft.com/office/drawing/2014/main" id="{E5055DCF-7EDA-554C-8B08-9E797E836442}"/>
              </a:ext>
            </a:extLst>
          </p:cNvPr>
          <p:cNvSpPr/>
          <p:nvPr/>
        </p:nvSpPr>
        <p:spPr>
          <a:xfrm>
            <a:off x="6312313" y="5904706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时长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5" name="圆角矩形 384">
            <a:extLst>
              <a:ext uri="{FF2B5EF4-FFF2-40B4-BE49-F238E27FC236}">
                <a16:creationId xmlns:a16="http://schemas.microsoft.com/office/drawing/2014/main" id="{C3020E19-96B5-4C45-A990-39A5138EF4DD}"/>
              </a:ext>
            </a:extLst>
          </p:cNvPr>
          <p:cNvSpPr/>
          <p:nvPr/>
        </p:nvSpPr>
        <p:spPr>
          <a:xfrm>
            <a:off x="2611492" y="2914536"/>
            <a:ext cx="672389" cy="5476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CN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消费广告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1893315-2E0A-284D-A016-5F1B57C1750B}"/>
              </a:ext>
            </a:extLst>
          </p:cNvPr>
          <p:cNvGrpSpPr/>
          <p:nvPr/>
        </p:nvGrpSpPr>
        <p:grpSpPr>
          <a:xfrm>
            <a:off x="4174430" y="2101679"/>
            <a:ext cx="3794929" cy="3587003"/>
            <a:chOff x="4157392" y="2001659"/>
            <a:chExt cx="3794929" cy="3587003"/>
          </a:xfrm>
        </p:grpSpPr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ACD42F07-934C-4D82-BCCD-BE11F346A508}"/>
                </a:ext>
              </a:extLst>
            </p:cNvPr>
            <p:cNvSpPr/>
            <p:nvPr/>
          </p:nvSpPr>
          <p:spPr>
            <a:xfrm>
              <a:off x="4915341" y="2001659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F125AFD6-B8D5-4AEE-A324-8221C55B0AF6}"/>
                </a:ext>
              </a:extLst>
            </p:cNvPr>
            <p:cNvSpPr/>
            <p:nvPr/>
          </p:nvSpPr>
          <p:spPr>
            <a:xfrm>
              <a:off x="5673800" y="2001659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07" name="任意多边形: 形状 306">
              <a:extLst>
                <a:ext uri="{FF2B5EF4-FFF2-40B4-BE49-F238E27FC236}">
                  <a16:creationId xmlns:a16="http://schemas.microsoft.com/office/drawing/2014/main" id="{C59C97E7-3839-4216-9104-DCDF4E363AD4}"/>
                </a:ext>
              </a:extLst>
            </p:cNvPr>
            <p:cNvSpPr/>
            <p:nvPr/>
          </p:nvSpPr>
          <p:spPr>
            <a:xfrm>
              <a:off x="6434619" y="2001659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70" name="Freeform 140">
              <a:extLst>
                <a:ext uri="{FF2B5EF4-FFF2-40B4-BE49-F238E27FC236}">
                  <a16:creationId xmlns:a16="http://schemas.microsoft.com/office/drawing/2014/main" id="{C630CD84-D359-4925-868C-31B9500FF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784" y="3123801"/>
              <a:ext cx="6659" cy="4862"/>
            </a:xfrm>
            <a:custGeom>
              <a:avLst/>
              <a:gdLst>
                <a:gd name="T0" fmla="*/ 0 w 67"/>
                <a:gd name="T1" fmla="*/ 50 h 50"/>
                <a:gd name="T2" fmla="*/ 0 w 67"/>
                <a:gd name="T3" fmla="*/ 0 h 50"/>
                <a:gd name="T4" fmla="*/ 14 w 67"/>
                <a:gd name="T5" fmla="*/ 0 h 50"/>
                <a:gd name="T6" fmla="*/ 30 w 67"/>
                <a:gd name="T7" fmla="*/ 36 h 50"/>
                <a:gd name="T8" fmla="*/ 34 w 67"/>
                <a:gd name="T9" fmla="*/ 43 h 50"/>
                <a:gd name="T10" fmla="*/ 38 w 67"/>
                <a:gd name="T11" fmla="*/ 35 h 50"/>
                <a:gd name="T12" fmla="*/ 55 w 67"/>
                <a:gd name="T13" fmla="*/ 0 h 50"/>
                <a:gd name="T14" fmla="*/ 67 w 67"/>
                <a:gd name="T15" fmla="*/ 0 h 50"/>
                <a:gd name="T16" fmla="*/ 67 w 67"/>
                <a:gd name="T17" fmla="*/ 50 h 50"/>
                <a:gd name="T18" fmla="*/ 58 w 67"/>
                <a:gd name="T19" fmla="*/ 50 h 50"/>
                <a:gd name="T20" fmla="*/ 58 w 67"/>
                <a:gd name="T21" fmla="*/ 8 h 50"/>
                <a:gd name="T22" fmla="*/ 37 w 67"/>
                <a:gd name="T23" fmla="*/ 50 h 50"/>
                <a:gd name="T24" fmla="*/ 29 w 67"/>
                <a:gd name="T25" fmla="*/ 50 h 50"/>
                <a:gd name="T26" fmla="*/ 9 w 67"/>
                <a:gd name="T27" fmla="*/ 8 h 50"/>
                <a:gd name="T28" fmla="*/ 9 w 67"/>
                <a:gd name="T29" fmla="*/ 50 h 50"/>
                <a:gd name="T30" fmla="*/ 0 w 67"/>
                <a:gd name="T3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50">
                  <a:moveTo>
                    <a:pt x="0" y="5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2" y="39"/>
                    <a:pt x="33" y="41"/>
                    <a:pt x="34" y="43"/>
                  </a:cubicBezTo>
                  <a:cubicBezTo>
                    <a:pt x="35" y="41"/>
                    <a:pt x="36" y="39"/>
                    <a:pt x="38" y="35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50"/>
                    <a:pt x="9" y="50"/>
                    <a:pt x="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8E1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809" tIns="45905" rIns="91809" bIns="45905" numCol="1" anchor="t" anchorCtr="0" compatLnSpc="1">
              <a:prstTxWarp prst="textNoShape">
                <a:avLst/>
              </a:prstTxWarp>
            </a:bodyPr>
            <a:lstStyle/>
            <a:p>
              <a:pPr defTabSz="918058">
                <a:defRPr/>
              </a:pPr>
              <a:endParaRPr lang="zh-CN" altLang="en-US" sz="1807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C32CEF6B-744D-41EB-9398-12078ACA5947}"/>
                </a:ext>
              </a:extLst>
            </p:cNvPr>
            <p:cNvGrpSpPr/>
            <p:nvPr/>
          </p:nvGrpSpPr>
          <p:grpSpPr>
            <a:xfrm>
              <a:off x="4635371" y="2995624"/>
              <a:ext cx="536888" cy="214330"/>
              <a:chOff x="365126" y="1617663"/>
              <a:chExt cx="2665413" cy="847724"/>
            </a:xfrm>
          </p:grpSpPr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7B654B45-B4BA-4044-9712-8D971D65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26" y="1746250"/>
                <a:ext cx="892175" cy="719137"/>
              </a:xfrm>
              <a:custGeom>
                <a:avLst/>
                <a:gdLst>
                  <a:gd name="T0" fmla="*/ 21 w 2120"/>
                  <a:gd name="T1" fmla="*/ 361 h 1701"/>
                  <a:gd name="T2" fmla="*/ 273 w 2120"/>
                  <a:gd name="T3" fmla="*/ 10 h 1701"/>
                  <a:gd name="T4" fmla="*/ 1857 w 2120"/>
                  <a:gd name="T5" fmla="*/ 10 h 1701"/>
                  <a:gd name="T6" fmla="*/ 2120 w 2120"/>
                  <a:gd name="T7" fmla="*/ 361 h 1701"/>
                  <a:gd name="T8" fmla="*/ 2120 w 2120"/>
                  <a:gd name="T9" fmla="*/ 1244 h 1701"/>
                  <a:gd name="T10" fmla="*/ 1860 w 2120"/>
                  <a:gd name="T11" fmla="*/ 1577 h 1701"/>
                  <a:gd name="T12" fmla="*/ 1720 w 2120"/>
                  <a:gd name="T13" fmla="*/ 1577 h 1701"/>
                  <a:gd name="T14" fmla="*/ 1610 w 2120"/>
                  <a:gd name="T15" fmla="*/ 1699 h 1701"/>
                  <a:gd name="T16" fmla="*/ 1487 w 2120"/>
                  <a:gd name="T17" fmla="*/ 1584 h 1701"/>
                  <a:gd name="T18" fmla="*/ 667 w 2120"/>
                  <a:gd name="T19" fmla="*/ 1587 h 1701"/>
                  <a:gd name="T20" fmla="*/ 552 w 2120"/>
                  <a:gd name="T21" fmla="*/ 1699 h 1701"/>
                  <a:gd name="T22" fmla="*/ 436 w 2120"/>
                  <a:gd name="T23" fmla="*/ 1587 h 1701"/>
                  <a:gd name="T24" fmla="*/ 278 w 2120"/>
                  <a:gd name="T25" fmla="*/ 1585 h 1701"/>
                  <a:gd name="T26" fmla="*/ 20 w 2120"/>
                  <a:gd name="T27" fmla="*/ 1242 h 1701"/>
                  <a:gd name="T28" fmla="*/ 21 w 2120"/>
                  <a:gd name="T29" fmla="*/ 36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20" h="1701">
                    <a:moveTo>
                      <a:pt x="21" y="361"/>
                    </a:moveTo>
                    <a:cubicBezTo>
                      <a:pt x="21" y="361"/>
                      <a:pt x="0" y="87"/>
                      <a:pt x="273" y="10"/>
                    </a:cubicBezTo>
                    <a:cubicBezTo>
                      <a:pt x="546" y="0"/>
                      <a:pt x="1857" y="10"/>
                      <a:pt x="1857" y="10"/>
                    </a:cubicBezTo>
                    <a:cubicBezTo>
                      <a:pt x="1857" y="10"/>
                      <a:pt x="2113" y="66"/>
                      <a:pt x="2120" y="361"/>
                    </a:cubicBezTo>
                    <a:cubicBezTo>
                      <a:pt x="2116" y="655"/>
                      <a:pt x="2120" y="1244"/>
                      <a:pt x="2120" y="1244"/>
                    </a:cubicBezTo>
                    <a:cubicBezTo>
                      <a:pt x="2120" y="1244"/>
                      <a:pt x="2106" y="1531"/>
                      <a:pt x="1860" y="1577"/>
                    </a:cubicBezTo>
                    <a:cubicBezTo>
                      <a:pt x="1755" y="1573"/>
                      <a:pt x="1720" y="1577"/>
                      <a:pt x="1720" y="1577"/>
                    </a:cubicBezTo>
                    <a:cubicBezTo>
                      <a:pt x="1720" y="1577"/>
                      <a:pt x="1713" y="1698"/>
                      <a:pt x="1610" y="1699"/>
                    </a:cubicBezTo>
                    <a:cubicBezTo>
                      <a:pt x="1506" y="1701"/>
                      <a:pt x="1491" y="1615"/>
                      <a:pt x="1487" y="1584"/>
                    </a:cubicBezTo>
                    <a:cubicBezTo>
                      <a:pt x="1424" y="1584"/>
                      <a:pt x="667" y="1587"/>
                      <a:pt x="667" y="1587"/>
                    </a:cubicBezTo>
                    <a:cubicBezTo>
                      <a:pt x="667" y="1587"/>
                      <a:pt x="655" y="1699"/>
                      <a:pt x="552" y="1699"/>
                    </a:cubicBezTo>
                    <a:cubicBezTo>
                      <a:pt x="448" y="1699"/>
                      <a:pt x="443" y="1606"/>
                      <a:pt x="436" y="1587"/>
                    </a:cubicBezTo>
                    <a:cubicBezTo>
                      <a:pt x="369" y="1587"/>
                      <a:pt x="278" y="1585"/>
                      <a:pt x="278" y="1585"/>
                    </a:cubicBezTo>
                    <a:cubicBezTo>
                      <a:pt x="278" y="1585"/>
                      <a:pt x="50" y="1538"/>
                      <a:pt x="20" y="1242"/>
                    </a:cubicBezTo>
                    <a:cubicBezTo>
                      <a:pt x="24" y="946"/>
                      <a:pt x="21" y="361"/>
                      <a:pt x="21" y="361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5BB36526-9682-4D60-8FF6-45978015C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01" y="1617663"/>
                <a:ext cx="174625" cy="130175"/>
              </a:xfrm>
              <a:custGeom>
                <a:avLst/>
                <a:gdLst>
                  <a:gd name="T0" fmla="*/ 225 w 411"/>
                  <a:gd name="T1" fmla="*/ 310 h 310"/>
                  <a:gd name="T2" fmla="*/ 31 w 411"/>
                  <a:gd name="T3" fmla="*/ 122 h 310"/>
                  <a:gd name="T4" fmla="*/ 52 w 411"/>
                  <a:gd name="T5" fmla="*/ 42 h 310"/>
                  <a:gd name="T6" fmla="*/ 123 w 411"/>
                  <a:gd name="T7" fmla="*/ 31 h 310"/>
                  <a:gd name="T8" fmla="*/ 411 w 411"/>
                  <a:gd name="T9" fmla="*/ 310 h 310"/>
                  <a:gd name="T10" fmla="*/ 225 w 411"/>
                  <a:gd name="T11" fmla="*/ 31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1" h="310">
                    <a:moveTo>
                      <a:pt x="225" y="310"/>
                    </a:moveTo>
                    <a:cubicBezTo>
                      <a:pt x="31" y="122"/>
                      <a:pt x="31" y="122"/>
                      <a:pt x="31" y="122"/>
                    </a:cubicBezTo>
                    <a:cubicBezTo>
                      <a:pt x="31" y="122"/>
                      <a:pt x="0" y="84"/>
                      <a:pt x="52" y="42"/>
                    </a:cubicBezTo>
                    <a:cubicBezTo>
                      <a:pt x="103" y="0"/>
                      <a:pt x="106" y="19"/>
                      <a:pt x="123" y="31"/>
                    </a:cubicBezTo>
                    <a:cubicBezTo>
                      <a:pt x="141" y="42"/>
                      <a:pt x="411" y="310"/>
                      <a:pt x="411" y="310"/>
                    </a:cubicBezTo>
                    <a:lnTo>
                      <a:pt x="225" y="310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A7EA3D76-FF14-4990-B2F2-1BBFBC176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538" y="1620838"/>
                <a:ext cx="174625" cy="130175"/>
              </a:xfrm>
              <a:custGeom>
                <a:avLst/>
                <a:gdLst>
                  <a:gd name="T0" fmla="*/ 187 w 411"/>
                  <a:gd name="T1" fmla="*/ 310 h 310"/>
                  <a:gd name="T2" fmla="*/ 381 w 411"/>
                  <a:gd name="T3" fmla="*/ 122 h 310"/>
                  <a:gd name="T4" fmla="*/ 360 w 411"/>
                  <a:gd name="T5" fmla="*/ 42 h 310"/>
                  <a:gd name="T6" fmla="*/ 288 w 411"/>
                  <a:gd name="T7" fmla="*/ 31 h 310"/>
                  <a:gd name="T8" fmla="*/ 0 w 411"/>
                  <a:gd name="T9" fmla="*/ 310 h 310"/>
                  <a:gd name="T10" fmla="*/ 187 w 411"/>
                  <a:gd name="T11" fmla="*/ 31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1" h="310">
                    <a:moveTo>
                      <a:pt x="187" y="310"/>
                    </a:moveTo>
                    <a:cubicBezTo>
                      <a:pt x="381" y="122"/>
                      <a:pt x="381" y="122"/>
                      <a:pt x="381" y="122"/>
                    </a:cubicBezTo>
                    <a:cubicBezTo>
                      <a:pt x="381" y="122"/>
                      <a:pt x="411" y="84"/>
                      <a:pt x="360" y="42"/>
                    </a:cubicBezTo>
                    <a:cubicBezTo>
                      <a:pt x="308" y="0"/>
                      <a:pt x="306" y="19"/>
                      <a:pt x="288" y="31"/>
                    </a:cubicBezTo>
                    <a:cubicBezTo>
                      <a:pt x="271" y="42"/>
                      <a:pt x="0" y="310"/>
                      <a:pt x="0" y="310"/>
                    </a:cubicBezTo>
                    <a:lnTo>
                      <a:pt x="187" y="310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3A386EC8-9FAB-4899-999C-49B2DEDF2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488" y="1841500"/>
                <a:ext cx="696913" cy="488950"/>
              </a:xfrm>
              <a:custGeom>
                <a:avLst/>
                <a:gdLst>
                  <a:gd name="T0" fmla="*/ 1657 w 1657"/>
                  <a:gd name="T1" fmla="*/ 1073 h 1157"/>
                  <a:gd name="T2" fmla="*/ 1574 w 1657"/>
                  <a:gd name="T3" fmla="*/ 1157 h 1157"/>
                  <a:gd name="T4" fmla="*/ 83 w 1657"/>
                  <a:gd name="T5" fmla="*/ 1157 h 1157"/>
                  <a:gd name="T6" fmla="*/ 0 w 1657"/>
                  <a:gd name="T7" fmla="*/ 1073 h 1157"/>
                  <a:gd name="T8" fmla="*/ 0 w 1657"/>
                  <a:gd name="T9" fmla="*/ 84 h 1157"/>
                  <a:gd name="T10" fmla="*/ 83 w 1657"/>
                  <a:gd name="T11" fmla="*/ 0 h 1157"/>
                  <a:gd name="T12" fmla="*/ 1574 w 1657"/>
                  <a:gd name="T13" fmla="*/ 0 h 1157"/>
                  <a:gd name="T14" fmla="*/ 1657 w 1657"/>
                  <a:gd name="T15" fmla="*/ 84 h 1157"/>
                  <a:gd name="T16" fmla="*/ 1657 w 1657"/>
                  <a:gd name="T17" fmla="*/ 1073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7" h="1157">
                    <a:moveTo>
                      <a:pt x="1657" y="1073"/>
                    </a:moveTo>
                    <a:cubicBezTo>
                      <a:pt x="1657" y="1119"/>
                      <a:pt x="1620" y="1157"/>
                      <a:pt x="1574" y="1157"/>
                    </a:cubicBezTo>
                    <a:cubicBezTo>
                      <a:pt x="83" y="1157"/>
                      <a:pt x="83" y="1157"/>
                      <a:pt x="83" y="1157"/>
                    </a:cubicBezTo>
                    <a:cubicBezTo>
                      <a:pt x="37" y="1157"/>
                      <a:pt x="0" y="1119"/>
                      <a:pt x="0" y="107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3" y="0"/>
                    </a:cubicBezTo>
                    <a:cubicBezTo>
                      <a:pt x="1574" y="0"/>
                      <a:pt x="1574" y="0"/>
                      <a:pt x="1574" y="0"/>
                    </a:cubicBezTo>
                    <a:cubicBezTo>
                      <a:pt x="1620" y="0"/>
                      <a:pt x="1657" y="38"/>
                      <a:pt x="1657" y="84"/>
                    </a:cubicBezTo>
                    <a:lnTo>
                      <a:pt x="1657" y="10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7" name="Freeform 77">
                <a:extLst>
                  <a:ext uri="{FF2B5EF4-FFF2-40B4-BE49-F238E27FC236}">
                    <a16:creationId xmlns:a16="http://schemas.microsoft.com/office/drawing/2014/main" id="{9E01ADB4-0342-49B2-9022-58C0943C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76" y="1958975"/>
                <a:ext cx="198438" cy="104775"/>
              </a:xfrm>
              <a:custGeom>
                <a:avLst/>
                <a:gdLst>
                  <a:gd name="T0" fmla="*/ 0 w 125"/>
                  <a:gd name="T1" fmla="*/ 22 h 66"/>
                  <a:gd name="T2" fmla="*/ 116 w 125"/>
                  <a:gd name="T3" fmla="*/ 0 h 66"/>
                  <a:gd name="T4" fmla="*/ 125 w 125"/>
                  <a:gd name="T5" fmla="*/ 44 h 66"/>
                  <a:gd name="T6" fmla="*/ 10 w 125"/>
                  <a:gd name="T7" fmla="*/ 66 h 66"/>
                  <a:gd name="T8" fmla="*/ 0 w 125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66">
                    <a:moveTo>
                      <a:pt x="0" y="22"/>
                    </a:moveTo>
                    <a:lnTo>
                      <a:pt x="116" y="0"/>
                    </a:lnTo>
                    <a:lnTo>
                      <a:pt x="125" y="44"/>
                    </a:lnTo>
                    <a:lnTo>
                      <a:pt x="10" y="66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8" name="Freeform 78">
                <a:extLst>
                  <a:ext uri="{FF2B5EF4-FFF2-40B4-BE49-F238E27FC236}">
                    <a16:creationId xmlns:a16="http://schemas.microsoft.com/office/drawing/2014/main" id="{8589949A-0CF4-400E-B637-9E7DD9245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813" y="1958975"/>
                <a:ext cx="198438" cy="104775"/>
              </a:xfrm>
              <a:custGeom>
                <a:avLst/>
                <a:gdLst>
                  <a:gd name="T0" fmla="*/ 125 w 125"/>
                  <a:gd name="T1" fmla="*/ 22 h 66"/>
                  <a:gd name="T2" fmla="*/ 9 w 125"/>
                  <a:gd name="T3" fmla="*/ 0 h 66"/>
                  <a:gd name="T4" fmla="*/ 0 w 125"/>
                  <a:gd name="T5" fmla="*/ 44 h 66"/>
                  <a:gd name="T6" fmla="*/ 115 w 125"/>
                  <a:gd name="T7" fmla="*/ 66 h 66"/>
                  <a:gd name="T8" fmla="*/ 125 w 125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66">
                    <a:moveTo>
                      <a:pt x="125" y="22"/>
                    </a:moveTo>
                    <a:lnTo>
                      <a:pt x="9" y="0"/>
                    </a:lnTo>
                    <a:lnTo>
                      <a:pt x="0" y="44"/>
                    </a:lnTo>
                    <a:lnTo>
                      <a:pt x="115" y="66"/>
                    </a:lnTo>
                    <a:lnTo>
                      <a:pt x="125" y="22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9" name="Freeform 79">
                <a:extLst>
                  <a:ext uri="{FF2B5EF4-FFF2-40B4-BE49-F238E27FC236}">
                    <a16:creationId xmlns:a16="http://schemas.microsoft.com/office/drawing/2014/main" id="{47E73950-1482-4EA9-8DFD-7DF1A5A7C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851" y="2143125"/>
                <a:ext cx="234950" cy="125412"/>
              </a:xfrm>
              <a:custGeom>
                <a:avLst/>
                <a:gdLst>
                  <a:gd name="T0" fmla="*/ 72 w 557"/>
                  <a:gd name="T1" fmla="*/ 56 h 296"/>
                  <a:gd name="T2" fmla="*/ 275 w 557"/>
                  <a:gd name="T3" fmla="*/ 0 h 296"/>
                  <a:gd name="T4" fmla="*/ 492 w 557"/>
                  <a:gd name="T5" fmla="*/ 59 h 296"/>
                  <a:gd name="T6" fmla="*/ 557 w 557"/>
                  <a:gd name="T7" fmla="*/ 101 h 296"/>
                  <a:gd name="T8" fmla="*/ 277 w 557"/>
                  <a:gd name="T9" fmla="*/ 149 h 296"/>
                  <a:gd name="T10" fmla="*/ 0 w 557"/>
                  <a:gd name="T11" fmla="*/ 102 h 296"/>
                  <a:gd name="T12" fmla="*/ 72 w 557"/>
                  <a:gd name="T13" fmla="*/ 5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7" h="296">
                    <a:moveTo>
                      <a:pt x="72" y="56"/>
                    </a:moveTo>
                    <a:cubicBezTo>
                      <a:pt x="72" y="56"/>
                      <a:pt x="168" y="229"/>
                      <a:pt x="275" y="0"/>
                    </a:cubicBezTo>
                    <a:cubicBezTo>
                      <a:pt x="378" y="224"/>
                      <a:pt x="492" y="59"/>
                      <a:pt x="492" y="59"/>
                    </a:cubicBezTo>
                    <a:cubicBezTo>
                      <a:pt x="557" y="101"/>
                      <a:pt x="557" y="101"/>
                      <a:pt x="557" y="101"/>
                    </a:cubicBezTo>
                    <a:cubicBezTo>
                      <a:pt x="557" y="101"/>
                      <a:pt x="436" y="296"/>
                      <a:pt x="277" y="149"/>
                    </a:cubicBezTo>
                    <a:cubicBezTo>
                      <a:pt x="142" y="296"/>
                      <a:pt x="0" y="102"/>
                      <a:pt x="0" y="102"/>
                    </a:cubicBezTo>
                    <a:lnTo>
                      <a:pt x="72" y="56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0" name="Freeform 80">
                <a:extLst>
                  <a:ext uri="{FF2B5EF4-FFF2-40B4-BE49-F238E27FC236}">
                    <a16:creationId xmlns:a16="http://schemas.microsoft.com/office/drawing/2014/main" id="{74741EE8-5489-4F77-A2B6-E5DAD74B4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201" y="2276475"/>
                <a:ext cx="0" cy="1587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1" name="Freeform 81">
                <a:extLst>
                  <a:ext uri="{FF2B5EF4-FFF2-40B4-BE49-F238E27FC236}">
                    <a16:creationId xmlns:a16="http://schemas.microsoft.com/office/drawing/2014/main" id="{E8EA35CA-DB22-493A-9DE5-B7379810E8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4301" y="1706563"/>
                <a:ext cx="469900" cy="730250"/>
              </a:xfrm>
              <a:custGeom>
                <a:avLst/>
                <a:gdLst>
                  <a:gd name="T0" fmla="*/ 535 w 1118"/>
                  <a:gd name="T1" fmla="*/ 1556 h 1724"/>
                  <a:gd name="T2" fmla="*/ 493 w 1118"/>
                  <a:gd name="T3" fmla="*/ 1266 h 1724"/>
                  <a:gd name="T4" fmla="*/ 496 w 1118"/>
                  <a:gd name="T5" fmla="*/ 1266 h 1724"/>
                  <a:gd name="T6" fmla="*/ 782 w 1118"/>
                  <a:gd name="T7" fmla="*/ 1374 h 1724"/>
                  <a:gd name="T8" fmla="*/ 535 w 1118"/>
                  <a:gd name="T9" fmla="*/ 1556 h 1724"/>
                  <a:gd name="T10" fmla="*/ 313 w 1118"/>
                  <a:gd name="T11" fmla="*/ 0 h 1724"/>
                  <a:gd name="T12" fmla="*/ 0 w 1118"/>
                  <a:gd name="T13" fmla="*/ 117 h 1724"/>
                  <a:gd name="T14" fmla="*/ 215 w 1118"/>
                  <a:gd name="T15" fmla="*/ 1724 h 1724"/>
                  <a:gd name="T16" fmla="*/ 215 w 1118"/>
                  <a:gd name="T17" fmla="*/ 1724 h 1724"/>
                  <a:gd name="T18" fmla="*/ 1118 w 1118"/>
                  <a:gd name="T19" fmla="*/ 1348 h 1724"/>
                  <a:gd name="T20" fmla="*/ 1118 w 1118"/>
                  <a:gd name="T21" fmla="*/ 1347 h 1724"/>
                  <a:gd name="T22" fmla="*/ 1109 w 1118"/>
                  <a:gd name="T23" fmla="*/ 1299 h 1724"/>
                  <a:gd name="T24" fmla="*/ 459 w 1118"/>
                  <a:gd name="T25" fmla="*/ 1079 h 1724"/>
                  <a:gd name="T26" fmla="*/ 357 w 1118"/>
                  <a:gd name="T27" fmla="*/ 1086 h 1724"/>
                  <a:gd name="T28" fmla="*/ 313 w 1118"/>
                  <a:gd name="T29" fmla="*/ 0 h 1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18" h="1724">
                    <a:moveTo>
                      <a:pt x="535" y="1556"/>
                    </a:moveTo>
                    <a:cubicBezTo>
                      <a:pt x="493" y="1266"/>
                      <a:pt x="493" y="1266"/>
                      <a:pt x="493" y="1266"/>
                    </a:cubicBezTo>
                    <a:cubicBezTo>
                      <a:pt x="494" y="1266"/>
                      <a:pt x="495" y="1266"/>
                      <a:pt x="496" y="1266"/>
                    </a:cubicBezTo>
                    <a:cubicBezTo>
                      <a:pt x="545" y="1266"/>
                      <a:pt x="782" y="1374"/>
                      <a:pt x="782" y="1374"/>
                    </a:cubicBezTo>
                    <a:cubicBezTo>
                      <a:pt x="535" y="1556"/>
                      <a:pt x="535" y="1556"/>
                      <a:pt x="535" y="1556"/>
                    </a:cubicBezTo>
                    <a:moveTo>
                      <a:pt x="313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187" y="1011"/>
                      <a:pt x="189" y="1383"/>
                      <a:pt x="215" y="1724"/>
                    </a:cubicBezTo>
                    <a:cubicBezTo>
                      <a:pt x="215" y="1724"/>
                      <a:pt x="215" y="1724"/>
                      <a:pt x="215" y="1724"/>
                    </a:cubicBezTo>
                    <a:cubicBezTo>
                      <a:pt x="905" y="1691"/>
                      <a:pt x="1118" y="1493"/>
                      <a:pt x="1118" y="1348"/>
                    </a:cubicBezTo>
                    <a:cubicBezTo>
                      <a:pt x="1118" y="1347"/>
                      <a:pt x="1118" y="1347"/>
                      <a:pt x="1118" y="1347"/>
                    </a:cubicBezTo>
                    <a:cubicBezTo>
                      <a:pt x="1118" y="1330"/>
                      <a:pt x="1115" y="1314"/>
                      <a:pt x="1109" y="1299"/>
                    </a:cubicBezTo>
                    <a:cubicBezTo>
                      <a:pt x="1055" y="1178"/>
                      <a:pt x="699" y="1079"/>
                      <a:pt x="459" y="1079"/>
                    </a:cubicBezTo>
                    <a:cubicBezTo>
                      <a:pt x="422" y="1079"/>
                      <a:pt x="387" y="1081"/>
                      <a:pt x="357" y="1086"/>
                    </a:cubicBezTo>
                    <a:cubicBezTo>
                      <a:pt x="290" y="932"/>
                      <a:pt x="313" y="0"/>
                      <a:pt x="313" y="0"/>
                    </a:cubicBezTo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2" name="Freeform 82">
                <a:extLst>
                  <a:ext uri="{FF2B5EF4-FFF2-40B4-BE49-F238E27FC236}">
                    <a16:creationId xmlns:a16="http://schemas.microsoft.com/office/drawing/2014/main" id="{728A53AF-B18E-4B10-9D75-A4D49F610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676" y="2243138"/>
                <a:ext cx="122238" cy="122237"/>
              </a:xfrm>
              <a:custGeom>
                <a:avLst/>
                <a:gdLst>
                  <a:gd name="T0" fmla="*/ 3 w 289"/>
                  <a:gd name="T1" fmla="*/ 0 h 290"/>
                  <a:gd name="T2" fmla="*/ 0 w 289"/>
                  <a:gd name="T3" fmla="*/ 0 h 290"/>
                  <a:gd name="T4" fmla="*/ 42 w 289"/>
                  <a:gd name="T5" fmla="*/ 290 h 290"/>
                  <a:gd name="T6" fmla="*/ 289 w 289"/>
                  <a:gd name="T7" fmla="*/ 108 h 290"/>
                  <a:gd name="T8" fmla="*/ 3 w 289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9" h="29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42" y="290"/>
                      <a:pt x="42" y="290"/>
                      <a:pt x="42" y="290"/>
                    </a:cubicBezTo>
                    <a:cubicBezTo>
                      <a:pt x="289" y="108"/>
                      <a:pt x="289" y="108"/>
                      <a:pt x="289" y="108"/>
                    </a:cubicBezTo>
                    <a:cubicBezTo>
                      <a:pt x="289" y="108"/>
                      <a:pt x="52" y="0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3" name="Freeform 83">
                <a:extLst>
                  <a:ext uri="{FF2B5EF4-FFF2-40B4-BE49-F238E27FC236}">
                    <a16:creationId xmlns:a16="http://schemas.microsoft.com/office/drawing/2014/main" id="{BED8458D-D9B5-499B-B3A9-2F07B038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088" y="2071688"/>
                <a:ext cx="125413" cy="315912"/>
              </a:xfrm>
              <a:custGeom>
                <a:avLst/>
                <a:gdLst>
                  <a:gd name="T0" fmla="*/ 140 w 299"/>
                  <a:gd name="T1" fmla="*/ 747 h 747"/>
                  <a:gd name="T2" fmla="*/ 299 w 299"/>
                  <a:gd name="T3" fmla="*/ 724 h 747"/>
                  <a:gd name="T4" fmla="*/ 220 w 299"/>
                  <a:gd name="T5" fmla="*/ 21 h 747"/>
                  <a:gd name="T6" fmla="*/ 12 w 299"/>
                  <a:gd name="T7" fmla="*/ 42 h 747"/>
                  <a:gd name="T8" fmla="*/ 140 w 299"/>
                  <a:gd name="T9" fmla="*/ 747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747">
                    <a:moveTo>
                      <a:pt x="140" y="747"/>
                    </a:moveTo>
                    <a:cubicBezTo>
                      <a:pt x="299" y="724"/>
                      <a:pt x="299" y="724"/>
                      <a:pt x="299" y="724"/>
                    </a:cubicBezTo>
                    <a:cubicBezTo>
                      <a:pt x="299" y="724"/>
                      <a:pt x="248" y="42"/>
                      <a:pt x="220" y="21"/>
                    </a:cubicBezTo>
                    <a:cubicBezTo>
                      <a:pt x="192" y="0"/>
                      <a:pt x="23" y="40"/>
                      <a:pt x="12" y="42"/>
                    </a:cubicBezTo>
                    <a:cubicBezTo>
                      <a:pt x="0" y="44"/>
                      <a:pt x="140" y="747"/>
                      <a:pt x="140" y="747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4" name="Freeform 84">
                <a:extLst>
                  <a:ext uri="{FF2B5EF4-FFF2-40B4-BE49-F238E27FC236}">
                    <a16:creationId xmlns:a16="http://schemas.microsoft.com/office/drawing/2014/main" id="{21F5BE06-E9AF-44EA-A1D3-20FA112EA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6101" y="1928813"/>
                <a:ext cx="58738" cy="120650"/>
              </a:xfrm>
              <a:custGeom>
                <a:avLst/>
                <a:gdLst>
                  <a:gd name="T0" fmla="*/ 54 w 136"/>
                  <a:gd name="T1" fmla="*/ 286 h 286"/>
                  <a:gd name="T2" fmla="*/ 136 w 136"/>
                  <a:gd name="T3" fmla="*/ 271 h 286"/>
                  <a:gd name="T4" fmla="*/ 95 w 136"/>
                  <a:gd name="T5" fmla="*/ 3 h 286"/>
                  <a:gd name="T6" fmla="*/ 0 w 136"/>
                  <a:gd name="T7" fmla="*/ 24 h 286"/>
                  <a:gd name="T8" fmla="*/ 54 w 136"/>
                  <a:gd name="T9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86">
                    <a:moveTo>
                      <a:pt x="54" y="286"/>
                    </a:moveTo>
                    <a:cubicBezTo>
                      <a:pt x="136" y="271"/>
                      <a:pt x="136" y="271"/>
                      <a:pt x="136" y="271"/>
                    </a:cubicBezTo>
                    <a:cubicBezTo>
                      <a:pt x="136" y="271"/>
                      <a:pt x="98" y="17"/>
                      <a:pt x="95" y="3"/>
                    </a:cubicBezTo>
                    <a:cubicBezTo>
                      <a:pt x="78" y="0"/>
                      <a:pt x="0" y="24"/>
                      <a:pt x="0" y="24"/>
                    </a:cubicBezTo>
                    <a:lnTo>
                      <a:pt x="54" y="286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5" name="Freeform 85">
                <a:extLst>
                  <a:ext uri="{FF2B5EF4-FFF2-40B4-BE49-F238E27FC236}">
                    <a16:creationId xmlns:a16="http://schemas.microsoft.com/office/drawing/2014/main" id="{755A72E0-FD13-4330-B818-4CF414FA6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838" y="1924050"/>
                <a:ext cx="53975" cy="117475"/>
              </a:xfrm>
              <a:custGeom>
                <a:avLst/>
                <a:gdLst>
                  <a:gd name="T0" fmla="*/ 0 w 128"/>
                  <a:gd name="T1" fmla="*/ 4 h 278"/>
                  <a:gd name="T2" fmla="*/ 105 w 128"/>
                  <a:gd name="T3" fmla="*/ 4 h 278"/>
                  <a:gd name="T4" fmla="*/ 128 w 128"/>
                  <a:gd name="T5" fmla="*/ 278 h 278"/>
                  <a:gd name="T6" fmla="*/ 33 w 128"/>
                  <a:gd name="T7" fmla="*/ 278 h 278"/>
                  <a:gd name="T8" fmla="*/ 0 w 128"/>
                  <a:gd name="T9" fmla="*/ 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278">
                    <a:moveTo>
                      <a:pt x="0" y="4"/>
                    </a:moveTo>
                    <a:cubicBezTo>
                      <a:pt x="0" y="4"/>
                      <a:pt x="93" y="0"/>
                      <a:pt x="105" y="4"/>
                    </a:cubicBezTo>
                    <a:cubicBezTo>
                      <a:pt x="110" y="24"/>
                      <a:pt x="128" y="278"/>
                      <a:pt x="128" y="278"/>
                    </a:cubicBezTo>
                    <a:cubicBezTo>
                      <a:pt x="128" y="278"/>
                      <a:pt x="51" y="271"/>
                      <a:pt x="33" y="278"/>
                    </a:cubicBezTo>
                    <a:cubicBezTo>
                      <a:pt x="23" y="23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6" name="Freeform 86">
                <a:extLst>
                  <a:ext uri="{FF2B5EF4-FFF2-40B4-BE49-F238E27FC236}">
                    <a16:creationId xmlns:a16="http://schemas.microsoft.com/office/drawing/2014/main" id="{CC66FAEC-DA0B-473B-B47C-86D366159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338" y="1782763"/>
                <a:ext cx="131763" cy="576262"/>
              </a:xfrm>
              <a:custGeom>
                <a:avLst/>
                <a:gdLst>
                  <a:gd name="T0" fmla="*/ 0 w 313"/>
                  <a:gd name="T1" fmla="*/ 33 h 1360"/>
                  <a:gd name="T2" fmla="*/ 173 w 313"/>
                  <a:gd name="T3" fmla="*/ 1346 h 1360"/>
                  <a:gd name="T4" fmla="*/ 313 w 313"/>
                  <a:gd name="T5" fmla="*/ 1346 h 1360"/>
                  <a:gd name="T6" fmla="*/ 215 w 313"/>
                  <a:gd name="T7" fmla="*/ 33 h 1360"/>
                  <a:gd name="T8" fmla="*/ 0 w 313"/>
                  <a:gd name="T9" fmla="*/ 33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1360">
                    <a:moveTo>
                      <a:pt x="0" y="33"/>
                    </a:moveTo>
                    <a:cubicBezTo>
                      <a:pt x="0" y="33"/>
                      <a:pt x="116" y="614"/>
                      <a:pt x="173" y="1346"/>
                    </a:cubicBezTo>
                    <a:cubicBezTo>
                      <a:pt x="243" y="1360"/>
                      <a:pt x="313" y="1346"/>
                      <a:pt x="313" y="1346"/>
                    </a:cubicBezTo>
                    <a:cubicBezTo>
                      <a:pt x="313" y="1346"/>
                      <a:pt x="215" y="66"/>
                      <a:pt x="215" y="33"/>
                    </a:cubicBezTo>
                    <a:cubicBezTo>
                      <a:pt x="215" y="0"/>
                      <a:pt x="0" y="33"/>
                      <a:pt x="0" y="33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7" name="Freeform 87">
                <a:extLst>
                  <a:ext uri="{FF2B5EF4-FFF2-40B4-BE49-F238E27FC236}">
                    <a16:creationId xmlns:a16="http://schemas.microsoft.com/office/drawing/2014/main" id="{1399FD8A-4680-4262-805B-B0D8182EF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088" y="2084388"/>
                <a:ext cx="104775" cy="312737"/>
              </a:xfrm>
              <a:custGeom>
                <a:avLst/>
                <a:gdLst>
                  <a:gd name="T0" fmla="*/ 73 w 247"/>
                  <a:gd name="T1" fmla="*/ 739 h 739"/>
                  <a:gd name="T2" fmla="*/ 233 w 247"/>
                  <a:gd name="T3" fmla="*/ 731 h 739"/>
                  <a:gd name="T4" fmla="*/ 221 w 247"/>
                  <a:gd name="T5" fmla="*/ 23 h 739"/>
                  <a:gd name="T6" fmla="*/ 12 w 247"/>
                  <a:gd name="T7" fmla="*/ 25 h 739"/>
                  <a:gd name="T8" fmla="*/ 73 w 247"/>
                  <a:gd name="T9" fmla="*/ 739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739">
                    <a:moveTo>
                      <a:pt x="73" y="739"/>
                    </a:moveTo>
                    <a:cubicBezTo>
                      <a:pt x="233" y="731"/>
                      <a:pt x="233" y="731"/>
                      <a:pt x="233" y="731"/>
                    </a:cubicBezTo>
                    <a:cubicBezTo>
                      <a:pt x="233" y="731"/>
                      <a:pt x="247" y="47"/>
                      <a:pt x="221" y="23"/>
                    </a:cubicBezTo>
                    <a:cubicBezTo>
                      <a:pt x="195" y="0"/>
                      <a:pt x="23" y="23"/>
                      <a:pt x="12" y="25"/>
                    </a:cubicBezTo>
                    <a:cubicBezTo>
                      <a:pt x="0" y="26"/>
                      <a:pt x="73" y="739"/>
                      <a:pt x="73" y="739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8" name="Freeform 88">
                <a:extLst>
                  <a:ext uri="{FF2B5EF4-FFF2-40B4-BE49-F238E27FC236}">
                    <a16:creationId xmlns:a16="http://schemas.microsoft.com/office/drawing/2014/main" id="{0B8AE5E5-97E3-43D9-8F3A-4321B118F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5976" y="1935163"/>
                <a:ext cx="47625" cy="119062"/>
              </a:xfrm>
              <a:custGeom>
                <a:avLst/>
                <a:gdLst>
                  <a:gd name="T0" fmla="*/ 29 w 112"/>
                  <a:gd name="T1" fmla="*/ 282 h 282"/>
                  <a:gd name="T2" fmla="*/ 112 w 112"/>
                  <a:gd name="T3" fmla="*/ 276 h 282"/>
                  <a:gd name="T4" fmla="*/ 96 w 112"/>
                  <a:gd name="T5" fmla="*/ 4 h 282"/>
                  <a:gd name="T6" fmla="*/ 0 w 112"/>
                  <a:gd name="T7" fmla="*/ 16 h 282"/>
                  <a:gd name="T8" fmla="*/ 29 w 112"/>
                  <a:gd name="T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282">
                    <a:moveTo>
                      <a:pt x="29" y="282"/>
                    </a:moveTo>
                    <a:cubicBezTo>
                      <a:pt x="112" y="276"/>
                      <a:pt x="112" y="276"/>
                      <a:pt x="112" y="276"/>
                    </a:cubicBezTo>
                    <a:cubicBezTo>
                      <a:pt x="112" y="276"/>
                      <a:pt x="98" y="19"/>
                      <a:pt x="96" y="4"/>
                    </a:cubicBezTo>
                    <a:cubicBezTo>
                      <a:pt x="80" y="0"/>
                      <a:pt x="0" y="16"/>
                      <a:pt x="0" y="16"/>
                    </a:cubicBezTo>
                    <a:lnTo>
                      <a:pt x="29" y="282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9" name="Freeform 89">
                <a:extLst>
                  <a:ext uri="{FF2B5EF4-FFF2-40B4-BE49-F238E27FC236}">
                    <a16:creationId xmlns:a16="http://schemas.microsoft.com/office/drawing/2014/main" id="{8326F497-C470-4151-9287-907E8C3FC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713" y="1935163"/>
                <a:ext cx="44450" cy="120650"/>
              </a:xfrm>
              <a:custGeom>
                <a:avLst/>
                <a:gdLst>
                  <a:gd name="T0" fmla="*/ 0 w 108"/>
                  <a:gd name="T1" fmla="*/ 0 h 284"/>
                  <a:gd name="T2" fmla="*/ 104 w 108"/>
                  <a:gd name="T3" fmla="*/ 10 h 284"/>
                  <a:gd name="T4" fmla="*/ 102 w 108"/>
                  <a:gd name="T5" fmla="*/ 284 h 284"/>
                  <a:gd name="T6" fmla="*/ 7 w 108"/>
                  <a:gd name="T7" fmla="*/ 275 h 284"/>
                  <a:gd name="T8" fmla="*/ 0 w 108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284">
                    <a:moveTo>
                      <a:pt x="0" y="0"/>
                    </a:moveTo>
                    <a:cubicBezTo>
                      <a:pt x="0" y="0"/>
                      <a:pt x="93" y="4"/>
                      <a:pt x="104" y="10"/>
                    </a:cubicBezTo>
                    <a:cubicBezTo>
                      <a:pt x="108" y="30"/>
                      <a:pt x="102" y="284"/>
                      <a:pt x="102" y="284"/>
                    </a:cubicBezTo>
                    <a:cubicBezTo>
                      <a:pt x="102" y="284"/>
                      <a:pt x="26" y="270"/>
                      <a:pt x="7" y="275"/>
                    </a:cubicBezTo>
                    <a:cubicBezTo>
                      <a:pt x="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0" name="Freeform 90">
                <a:extLst>
                  <a:ext uri="{FF2B5EF4-FFF2-40B4-BE49-F238E27FC236}">
                    <a16:creationId xmlns:a16="http://schemas.microsoft.com/office/drawing/2014/main" id="{1BCAD770-7378-44AE-B7C6-35C573E168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2976" y="1706563"/>
                <a:ext cx="488950" cy="730250"/>
              </a:xfrm>
              <a:custGeom>
                <a:avLst/>
                <a:gdLst>
                  <a:gd name="T0" fmla="*/ 535 w 1161"/>
                  <a:gd name="T1" fmla="*/ 1556 h 1724"/>
                  <a:gd name="T2" fmla="*/ 493 w 1161"/>
                  <a:gd name="T3" fmla="*/ 1266 h 1724"/>
                  <a:gd name="T4" fmla="*/ 496 w 1161"/>
                  <a:gd name="T5" fmla="*/ 1266 h 1724"/>
                  <a:gd name="T6" fmla="*/ 783 w 1161"/>
                  <a:gd name="T7" fmla="*/ 1374 h 1724"/>
                  <a:gd name="T8" fmla="*/ 535 w 1161"/>
                  <a:gd name="T9" fmla="*/ 1556 h 1724"/>
                  <a:gd name="T10" fmla="*/ 313 w 1161"/>
                  <a:gd name="T11" fmla="*/ 0 h 1724"/>
                  <a:gd name="T12" fmla="*/ 0 w 1161"/>
                  <a:gd name="T13" fmla="*/ 117 h 1724"/>
                  <a:gd name="T14" fmla="*/ 215 w 1161"/>
                  <a:gd name="T15" fmla="*/ 1724 h 1724"/>
                  <a:gd name="T16" fmla="*/ 215 w 1161"/>
                  <a:gd name="T17" fmla="*/ 1724 h 1724"/>
                  <a:gd name="T18" fmla="*/ 1110 w 1161"/>
                  <a:gd name="T19" fmla="*/ 1299 h 1724"/>
                  <a:gd name="T20" fmla="*/ 459 w 1161"/>
                  <a:gd name="T21" fmla="*/ 1079 h 1724"/>
                  <a:gd name="T22" fmla="*/ 358 w 1161"/>
                  <a:gd name="T23" fmla="*/ 1086 h 1724"/>
                  <a:gd name="T24" fmla="*/ 313 w 1161"/>
                  <a:gd name="T25" fmla="*/ 0 h 1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1" h="1724">
                    <a:moveTo>
                      <a:pt x="535" y="1556"/>
                    </a:moveTo>
                    <a:cubicBezTo>
                      <a:pt x="493" y="1266"/>
                      <a:pt x="493" y="1266"/>
                      <a:pt x="493" y="1266"/>
                    </a:cubicBezTo>
                    <a:cubicBezTo>
                      <a:pt x="494" y="1266"/>
                      <a:pt x="495" y="1266"/>
                      <a:pt x="496" y="1266"/>
                    </a:cubicBezTo>
                    <a:cubicBezTo>
                      <a:pt x="545" y="1266"/>
                      <a:pt x="783" y="1374"/>
                      <a:pt x="783" y="1374"/>
                    </a:cubicBezTo>
                    <a:cubicBezTo>
                      <a:pt x="535" y="1556"/>
                      <a:pt x="535" y="1556"/>
                      <a:pt x="535" y="1556"/>
                    </a:cubicBezTo>
                    <a:moveTo>
                      <a:pt x="313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187" y="1011"/>
                      <a:pt x="189" y="1383"/>
                      <a:pt x="215" y="1724"/>
                    </a:cubicBezTo>
                    <a:cubicBezTo>
                      <a:pt x="215" y="1724"/>
                      <a:pt x="215" y="1724"/>
                      <a:pt x="215" y="1724"/>
                    </a:cubicBezTo>
                    <a:cubicBezTo>
                      <a:pt x="986" y="1687"/>
                      <a:pt x="1161" y="1444"/>
                      <a:pt x="1110" y="1299"/>
                    </a:cubicBezTo>
                    <a:cubicBezTo>
                      <a:pt x="1055" y="1178"/>
                      <a:pt x="699" y="1079"/>
                      <a:pt x="459" y="1079"/>
                    </a:cubicBezTo>
                    <a:cubicBezTo>
                      <a:pt x="422" y="1079"/>
                      <a:pt x="388" y="1081"/>
                      <a:pt x="358" y="1086"/>
                    </a:cubicBezTo>
                    <a:cubicBezTo>
                      <a:pt x="290" y="932"/>
                      <a:pt x="313" y="0"/>
                      <a:pt x="313" y="0"/>
                    </a:cubicBezTo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1" name="Freeform 91">
                <a:extLst>
                  <a:ext uri="{FF2B5EF4-FFF2-40B4-BE49-F238E27FC236}">
                    <a16:creationId xmlns:a16="http://schemas.microsoft.com/office/drawing/2014/main" id="{36D26792-6F2B-453A-A560-C04B7035E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938" y="2243138"/>
                <a:ext cx="122238" cy="122237"/>
              </a:xfrm>
              <a:custGeom>
                <a:avLst/>
                <a:gdLst>
                  <a:gd name="T0" fmla="*/ 3 w 290"/>
                  <a:gd name="T1" fmla="*/ 0 h 290"/>
                  <a:gd name="T2" fmla="*/ 0 w 290"/>
                  <a:gd name="T3" fmla="*/ 0 h 290"/>
                  <a:gd name="T4" fmla="*/ 42 w 290"/>
                  <a:gd name="T5" fmla="*/ 290 h 290"/>
                  <a:gd name="T6" fmla="*/ 290 w 290"/>
                  <a:gd name="T7" fmla="*/ 108 h 290"/>
                  <a:gd name="T8" fmla="*/ 3 w 290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29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42" y="290"/>
                      <a:pt x="42" y="290"/>
                      <a:pt x="42" y="290"/>
                    </a:cubicBezTo>
                    <a:cubicBezTo>
                      <a:pt x="290" y="108"/>
                      <a:pt x="290" y="108"/>
                      <a:pt x="290" y="108"/>
                    </a:cubicBezTo>
                    <a:cubicBezTo>
                      <a:pt x="290" y="108"/>
                      <a:pt x="52" y="0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2" name="Freeform 92">
                <a:extLst>
                  <a:ext uri="{FF2B5EF4-FFF2-40B4-BE49-F238E27FC236}">
                    <a16:creationId xmlns:a16="http://schemas.microsoft.com/office/drawing/2014/main" id="{10B1B842-CE42-45CF-8537-7399B6970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763" y="2071688"/>
                <a:ext cx="127000" cy="315912"/>
              </a:xfrm>
              <a:custGeom>
                <a:avLst/>
                <a:gdLst>
                  <a:gd name="T0" fmla="*/ 141 w 299"/>
                  <a:gd name="T1" fmla="*/ 747 h 747"/>
                  <a:gd name="T2" fmla="*/ 299 w 299"/>
                  <a:gd name="T3" fmla="*/ 724 h 747"/>
                  <a:gd name="T4" fmla="*/ 220 w 299"/>
                  <a:gd name="T5" fmla="*/ 21 h 747"/>
                  <a:gd name="T6" fmla="*/ 12 w 299"/>
                  <a:gd name="T7" fmla="*/ 42 h 747"/>
                  <a:gd name="T8" fmla="*/ 141 w 299"/>
                  <a:gd name="T9" fmla="*/ 747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747">
                    <a:moveTo>
                      <a:pt x="141" y="747"/>
                    </a:moveTo>
                    <a:cubicBezTo>
                      <a:pt x="299" y="724"/>
                      <a:pt x="299" y="724"/>
                      <a:pt x="299" y="724"/>
                    </a:cubicBezTo>
                    <a:cubicBezTo>
                      <a:pt x="299" y="724"/>
                      <a:pt x="248" y="42"/>
                      <a:pt x="220" y="21"/>
                    </a:cubicBezTo>
                    <a:cubicBezTo>
                      <a:pt x="192" y="0"/>
                      <a:pt x="24" y="40"/>
                      <a:pt x="12" y="42"/>
                    </a:cubicBezTo>
                    <a:cubicBezTo>
                      <a:pt x="0" y="44"/>
                      <a:pt x="141" y="747"/>
                      <a:pt x="141" y="747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3" name="Freeform 93">
                <a:extLst>
                  <a:ext uri="{FF2B5EF4-FFF2-40B4-BE49-F238E27FC236}">
                    <a16:creationId xmlns:a16="http://schemas.microsoft.com/office/drawing/2014/main" id="{BF420D50-53E6-4F5A-9812-B8564B5EB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6363" y="1928813"/>
                <a:ext cx="57150" cy="120650"/>
              </a:xfrm>
              <a:custGeom>
                <a:avLst/>
                <a:gdLst>
                  <a:gd name="T0" fmla="*/ 53 w 135"/>
                  <a:gd name="T1" fmla="*/ 286 h 286"/>
                  <a:gd name="T2" fmla="*/ 135 w 135"/>
                  <a:gd name="T3" fmla="*/ 271 h 286"/>
                  <a:gd name="T4" fmla="*/ 94 w 135"/>
                  <a:gd name="T5" fmla="*/ 3 h 286"/>
                  <a:gd name="T6" fmla="*/ 0 w 135"/>
                  <a:gd name="T7" fmla="*/ 24 h 286"/>
                  <a:gd name="T8" fmla="*/ 53 w 135"/>
                  <a:gd name="T9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286">
                    <a:moveTo>
                      <a:pt x="53" y="286"/>
                    </a:moveTo>
                    <a:cubicBezTo>
                      <a:pt x="135" y="271"/>
                      <a:pt x="135" y="271"/>
                      <a:pt x="135" y="271"/>
                    </a:cubicBezTo>
                    <a:cubicBezTo>
                      <a:pt x="135" y="271"/>
                      <a:pt x="98" y="17"/>
                      <a:pt x="94" y="3"/>
                    </a:cubicBezTo>
                    <a:cubicBezTo>
                      <a:pt x="77" y="0"/>
                      <a:pt x="0" y="24"/>
                      <a:pt x="0" y="24"/>
                    </a:cubicBezTo>
                    <a:lnTo>
                      <a:pt x="53" y="286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4" name="Freeform 94">
                <a:extLst>
                  <a:ext uri="{FF2B5EF4-FFF2-40B4-BE49-F238E27FC236}">
                    <a16:creationId xmlns:a16="http://schemas.microsoft.com/office/drawing/2014/main" id="{2969FADC-CDCB-4C9C-86FB-B80C1DA58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513" y="1924050"/>
                <a:ext cx="53975" cy="117475"/>
              </a:xfrm>
              <a:custGeom>
                <a:avLst/>
                <a:gdLst>
                  <a:gd name="T0" fmla="*/ 0 w 129"/>
                  <a:gd name="T1" fmla="*/ 4 h 278"/>
                  <a:gd name="T2" fmla="*/ 105 w 129"/>
                  <a:gd name="T3" fmla="*/ 4 h 278"/>
                  <a:gd name="T4" fmla="*/ 129 w 129"/>
                  <a:gd name="T5" fmla="*/ 278 h 278"/>
                  <a:gd name="T6" fmla="*/ 33 w 129"/>
                  <a:gd name="T7" fmla="*/ 278 h 278"/>
                  <a:gd name="T8" fmla="*/ 0 w 129"/>
                  <a:gd name="T9" fmla="*/ 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278">
                    <a:moveTo>
                      <a:pt x="0" y="4"/>
                    </a:moveTo>
                    <a:cubicBezTo>
                      <a:pt x="0" y="4"/>
                      <a:pt x="94" y="0"/>
                      <a:pt x="105" y="4"/>
                    </a:cubicBezTo>
                    <a:cubicBezTo>
                      <a:pt x="111" y="24"/>
                      <a:pt x="129" y="278"/>
                      <a:pt x="129" y="278"/>
                    </a:cubicBezTo>
                    <a:cubicBezTo>
                      <a:pt x="129" y="278"/>
                      <a:pt x="52" y="271"/>
                      <a:pt x="33" y="278"/>
                    </a:cubicBezTo>
                    <a:cubicBezTo>
                      <a:pt x="23" y="23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5" name="Freeform 95">
                <a:extLst>
                  <a:ext uri="{FF2B5EF4-FFF2-40B4-BE49-F238E27FC236}">
                    <a16:creationId xmlns:a16="http://schemas.microsoft.com/office/drawing/2014/main" id="{4F067C9E-FFD8-48F2-A721-A6F0B8300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013" y="1782763"/>
                <a:ext cx="133350" cy="576262"/>
              </a:xfrm>
              <a:custGeom>
                <a:avLst/>
                <a:gdLst>
                  <a:gd name="T0" fmla="*/ 0 w 313"/>
                  <a:gd name="T1" fmla="*/ 33 h 1360"/>
                  <a:gd name="T2" fmla="*/ 173 w 313"/>
                  <a:gd name="T3" fmla="*/ 1346 h 1360"/>
                  <a:gd name="T4" fmla="*/ 313 w 313"/>
                  <a:gd name="T5" fmla="*/ 1346 h 1360"/>
                  <a:gd name="T6" fmla="*/ 215 w 313"/>
                  <a:gd name="T7" fmla="*/ 33 h 1360"/>
                  <a:gd name="T8" fmla="*/ 0 w 313"/>
                  <a:gd name="T9" fmla="*/ 33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1360">
                    <a:moveTo>
                      <a:pt x="0" y="33"/>
                    </a:moveTo>
                    <a:cubicBezTo>
                      <a:pt x="0" y="33"/>
                      <a:pt x="117" y="614"/>
                      <a:pt x="173" y="1346"/>
                    </a:cubicBezTo>
                    <a:cubicBezTo>
                      <a:pt x="243" y="1360"/>
                      <a:pt x="313" y="1346"/>
                      <a:pt x="313" y="1346"/>
                    </a:cubicBezTo>
                    <a:cubicBezTo>
                      <a:pt x="313" y="1346"/>
                      <a:pt x="215" y="66"/>
                      <a:pt x="215" y="33"/>
                    </a:cubicBezTo>
                    <a:cubicBezTo>
                      <a:pt x="215" y="0"/>
                      <a:pt x="0" y="33"/>
                      <a:pt x="0" y="33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6" name="Freeform 96">
                <a:extLst>
                  <a:ext uri="{FF2B5EF4-FFF2-40B4-BE49-F238E27FC236}">
                    <a16:creationId xmlns:a16="http://schemas.microsoft.com/office/drawing/2014/main" id="{6C027041-D3C3-455B-AD71-5C46E0A2D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351" y="2084388"/>
                <a:ext cx="103188" cy="312737"/>
              </a:xfrm>
              <a:custGeom>
                <a:avLst/>
                <a:gdLst>
                  <a:gd name="T0" fmla="*/ 73 w 247"/>
                  <a:gd name="T1" fmla="*/ 739 h 739"/>
                  <a:gd name="T2" fmla="*/ 234 w 247"/>
                  <a:gd name="T3" fmla="*/ 731 h 739"/>
                  <a:gd name="T4" fmla="*/ 221 w 247"/>
                  <a:gd name="T5" fmla="*/ 23 h 739"/>
                  <a:gd name="T6" fmla="*/ 12 w 247"/>
                  <a:gd name="T7" fmla="*/ 25 h 739"/>
                  <a:gd name="T8" fmla="*/ 73 w 247"/>
                  <a:gd name="T9" fmla="*/ 739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739">
                    <a:moveTo>
                      <a:pt x="73" y="739"/>
                    </a:moveTo>
                    <a:cubicBezTo>
                      <a:pt x="234" y="731"/>
                      <a:pt x="234" y="731"/>
                      <a:pt x="234" y="731"/>
                    </a:cubicBezTo>
                    <a:cubicBezTo>
                      <a:pt x="234" y="731"/>
                      <a:pt x="247" y="47"/>
                      <a:pt x="221" y="23"/>
                    </a:cubicBezTo>
                    <a:cubicBezTo>
                      <a:pt x="195" y="0"/>
                      <a:pt x="24" y="23"/>
                      <a:pt x="12" y="25"/>
                    </a:cubicBezTo>
                    <a:cubicBezTo>
                      <a:pt x="0" y="26"/>
                      <a:pt x="73" y="739"/>
                      <a:pt x="73" y="739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7" name="Freeform 97">
                <a:extLst>
                  <a:ext uri="{FF2B5EF4-FFF2-40B4-BE49-F238E27FC236}">
                    <a16:creationId xmlns:a16="http://schemas.microsoft.com/office/drawing/2014/main" id="{FD3B6ABC-D2DE-4ED0-BEA2-77E3BF695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238" y="1935163"/>
                <a:ext cx="46038" cy="119062"/>
              </a:xfrm>
              <a:custGeom>
                <a:avLst/>
                <a:gdLst>
                  <a:gd name="T0" fmla="*/ 29 w 112"/>
                  <a:gd name="T1" fmla="*/ 282 h 282"/>
                  <a:gd name="T2" fmla="*/ 112 w 112"/>
                  <a:gd name="T3" fmla="*/ 276 h 282"/>
                  <a:gd name="T4" fmla="*/ 97 w 112"/>
                  <a:gd name="T5" fmla="*/ 4 h 282"/>
                  <a:gd name="T6" fmla="*/ 0 w 112"/>
                  <a:gd name="T7" fmla="*/ 16 h 282"/>
                  <a:gd name="T8" fmla="*/ 29 w 112"/>
                  <a:gd name="T9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282">
                    <a:moveTo>
                      <a:pt x="29" y="282"/>
                    </a:moveTo>
                    <a:cubicBezTo>
                      <a:pt x="112" y="276"/>
                      <a:pt x="112" y="276"/>
                      <a:pt x="112" y="276"/>
                    </a:cubicBezTo>
                    <a:cubicBezTo>
                      <a:pt x="112" y="276"/>
                      <a:pt x="99" y="19"/>
                      <a:pt x="97" y="4"/>
                    </a:cubicBezTo>
                    <a:cubicBezTo>
                      <a:pt x="80" y="0"/>
                      <a:pt x="0" y="16"/>
                      <a:pt x="0" y="16"/>
                    </a:cubicBezTo>
                    <a:lnTo>
                      <a:pt x="29" y="282"/>
                    </a:ln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8" name="Freeform 98">
                <a:extLst>
                  <a:ext uri="{FF2B5EF4-FFF2-40B4-BE49-F238E27FC236}">
                    <a16:creationId xmlns:a16="http://schemas.microsoft.com/office/drawing/2014/main" id="{A238A60F-C65B-4E4D-816F-C02ED652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388" y="1935163"/>
                <a:ext cx="46038" cy="120650"/>
              </a:xfrm>
              <a:custGeom>
                <a:avLst/>
                <a:gdLst>
                  <a:gd name="T0" fmla="*/ 0 w 108"/>
                  <a:gd name="T1" fmla="*/ 0 h 284"/>
                  <a:gd name="T2" fmla="*/ 105 w 108"/>
                  <a:gd name="T3" fmla="*/ 10 h 284"/>
                  <a:gd name="T4" fmla="*/ 102 w 108"/>
                  <a:gd name="T5" fmla="*/ 284 h 284"/>
                  <a:gd name="T6" fmla="*/ 7 w 108"/>
                  <a:gd name="T7" fmla="*/ 275 h 284"/>
                  <a:gd name="T8" fmla="*/ 0 w 108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284">
                    <a:moveTo>
                      <a:pt x="0" y="0"/>
                    </a:moveTo>
                    <a:cubicBezTo>
                      <a:pt x="0" y="0"/>
                      <a:pt x="94" y="4"/>
                      <a:pt x="105" y="10"/>
                    </a:cubicBezTo>
                    <a:cubicBezTo>
                      <a:pt x="108" y="30"/>
                      <a:pt x="102" y="284"/>
                      <a:pt x="102" y="284"/>
                    </a:cubicBezTo>
                    <a:cubicBezTo>
                      <a:pt x="102" y="284"/>
                      <a:pt x="26" y="270"/>
                      <a:pt x="7" y="275"/>
                    </a:cubicBezTo>
                    <a:cubicBezTo>
                      <a:pt x="2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1B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89" name="组合 188">
              <a:extLst>
                <a:ext uri="{FF2B5EF4-FFF2-40B4-BE49-F238E27FC236}">
                  <a16:creationId xmlns:a16="http://schemas.microsoft.com/office/drawing/2014/main" id="{C9CBBA13-BC9D-47D7-819C-3B2C7F25BBE4}"/>
                </a:ext>
              </a:extLst>
            </p:cNvPr>
            <p:cNvGrpSpPr/>
            <p:nvPr/>
          </p:nvGrpSpPr>
          <p:grpSpPr>
            <a:xfrm>
              <a:off x="5765404" y="2341409"/>
              <a:ext cx="556479" cy="199924"/>
              <a:chOff x="2706688" y="3041650"/>
              <a:chExt cx="5522912" cy="1754188"/>
            </a:xfrm>
          </p:grpSpPr>
          <p:sp>
            <p:nvSpPr>
              <p:cNvPr id="190" name="Freeform 46">
                <a:extLst>
                  <a:ext uri="{FF2B5EF4-FFF2-40B4-BE49-F238E27FC236}">
                    <a16:creationId xmlns:a16="http://schemas.microsoft.com/office/drawing/2014/main" id="{E48EE613-FFFF-43BF-BA73-6C6751FFC6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0488" y="3449638"/>
                <a:ext cx="977900" cy="971550"/>
              </a:xfrm>
              <a:custGeom>
                <a:avLst/>
                <a:gdLst>
                  <a:gd name="T0" fmla="*/ 847 w 1057"/>
                  <a:gd name="T1" fmla="*/ 186 h 1048"/>
                  <a:gd name="T2" fmla="*/ 974 w 1057"/>
                  <a:gd name="T3" fmla="*/ 55 h 1048"/>
                  <a:gd name="T4" fmla="*/ 937 w 1057"/>
                  <a:gd name="T5" fmla="*/ 0 h 1048"/>
                  <a:gd name="T6" fmla="*/ 515 w 1057"/>
                  <a:gd name="T7" fmla="*/ 37 h 1048"/>
                  <a:gd name="T8" fmla="*/ 64 w 1057"/>
                  <a:gd name="T9" fmla="*/ 83 h 1048"/>
                  <a:gd name="T10" fmla="*/ 224 w 1057"/>
                  <a:gd name="T11" fmla="*/ 246 h 1048"/>
                  <a:gd name="T12" fmla="*/ 27 w 1057"/>
                  <a:gd name="T13" fmla="*/ 340 h 1048"/>
                  <a:gd name="T14" fmla="*/ 73 w 1057"/>
                  <a:gd name="T15" fmla="*/ 469 h 1048"/>
                  <a:gd name="T16" fmla="*/ 322 w 1057"/>
                  <a:gd name="T17" fmla="*/ 524 h 1048"/>
                  <a:gd name="T18" fmla="*/ 0 w 1057"/>
                  <a:gd name="T19" fmla="*/ 873 h 1048"/>
                  <a:gd name="T20" fmla="*/ 55 w 1057"/>
                  <a:gd name="T21" fmla="*/ 928 h 1048"/>
                  <a:gd name="T22" fmla="*/ 303 w 1057"/>
                  <a:gd name="T23" fmla="*/ 745 h 1048"/>
                  <a:gd name="T24" fmla="*/ 267 w 1057"/>
                  <a:gd name="T25" fmla="*/ 929 h 1048"/>
                  <a:gd name="T26" fmla="*/ 101 w 1057"/>
                  <a:gd name="T27" fmla="*/ 1039 h 1048"/>
                  <a:gd name="T28" fmla="*/ 579 w 1057"/>
                  <a:gd name="T29" fmla="*/ 928 h 1048"/>
                  <a:gd name="T30" fmla="*/ 1057 w 1057"/>
                  <a:gd name="T31" fmla="*/ 983 h 1048"/>
                  <a:gd name="T32" fmla="*/ 689 w 1057"/>
                  <a:gd name="T33" fmla="*/ 864 h 1048"/>
                  <a:gd name="T34" fmla="*/ 845 w 1057"/>
                  <a:gd name="T35" fmla="*/ 616 h 1048"/>
                  <a:gd name="T36" fmla="*/ 443 w 1057"/>
                  <a:gd name="T37" fmla="*/ 525 h 1048"/>
                  <a:gd name="T38" fmla="*/ 919 w 1057"/>
                  <a:gd name="T39" fmla="*/ 478 h 1048"/>
                  <a:gd name="T40" fmla="*/ 1020 w 1057"/>
                  <a:gd name="T41" fmla="*/ 313 h 1048"/>
                  <a:gd name="T42" fmla="*/ 956 w 1057"/>
                  <a:gd name="T43" fmla="*/ 248 h 1048"/>
                  <a:gd name="T44" fmla="*/ 762 w 1057"/>
                  <a:gd name="T45" fmla="*/ 118 h 1048"/>
                  <a:gd name="T46" fmla="*/ 579 w 1057"/>
                  <a:gd name="T47" fmla="*/ 248 h 1048"/>
                  <a:gd name="T48" fmla="*/ 762 w 1057"/>
                  <a:gd name="T49" fmla="*/ 118 h 1048"/>
                  <a:gd name="T50" fmla="*/ 285 w 1057"/>
                  <a:gd name="T51" fmla="*/ 138 h 1048"/>
                  <a:gd name="T52" fmla="*/ 473 w 1057"/>
                  <a:gd name="T53" fmla="*/ 247 h 1048"/>
                  <a:gd name="T54" fmla="*/ 489 w 1057"/>
                  <a:gd name="T55" fmla="*/ 350 h 1048"/>
                  <a:gd name="T56" fmla="*/ 891 w 1057"/>
                  <a:gd name="T57" fmla="*/ 423 h 1048"/>
                  <a:gd name="T58" fmla="*/ 489 w 1057"/>
                  <a:gd name="T59" fmla="*/ 350 h 1048"/>
                  <a:gd name="T60" fmla="*/ 377 w 1057"/>
                  <a:gd name="T61" fmla="*/ 349 h 1048"/>
                  <a:gd name="T62" fmla="*/ 129 w 1057"/>
                  <a:gd name="T63" fmla="*/ 423 h 1048"/>
                  <a:gd name="T64" fmla="*/ 399 w 1057"/>
                  <a:gd name="T65" fmla="*/ 687 h 1048"/>
                  <a:gd name="T66" fmla="*/ 565 w 1057"/>
                  <a:gd name="T67" fmla="*/ 823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57" h="1048">
                    <a:moveTo>
                      <a:pt x="818" y="248"/>
                    </a:moveTo>
                    <a:cubicBezTo>
                      <a:pt x="826" y="217"/>
                      <a:pt x="836" y="221"/>
                      <a:pt x="847" y="186"/>
                    </a:cubicBezTo>
                    <a:cubicBezTo>
                      <a:pt x="851" y="174"/>
                      <a:pt x="856" y="117"/>
                      <a:pt x="858" y="114"/>
                    </a:cubicBezTo>
                    <a:cubicBezTo>
                      <a:pt x="874" y="84"/>
                      <a:pt x="974" y="119"/>
                      <a:pt x="974" y="55"/>
                    </a:cubicBezTo>
                    <a:cubicBezTo>
                      <a:pt x="974" y="37"/>
                      <a:pt x="974" y="37"/>
                      <a:pt x="974" y="37"/>
                    </a:cubicBezTo>
                    <a:cubicBezTo>
                      <a:pt x="974" y="15"/>
                      <a:pt x="959" y="0"/>
                      <a:pt x="937" y="0"/>
                    </a:cubicBezTo>
                    <a:cubicBezTo>
                      <a:pt x="928" y="0"/>
                      <a:pt x="928" y="0"/>
                      <a:pt x="928" y="0"/>
                    </a:cubicBezTo>
                    <a:cubicBezTo>
                      <a:pt x="810" y="0"/>
                      <a:pt x="654" y="37"/>
                      <a:pt x="515" y="37"/>
                    </a:cubicBezTo>
                    <a:cubicBezTo>
                      <a:pt x="382" y="37"/>
                      <a:pt x="186" y="20"/>
                      <a:pt x="73" y="46"/>
                    </a:cubicBezTo>
                    <a:cubicBezTo>
                      <a:pt x="67" y="72"/>
                      <a:pt x="64" y="62"/>
                      <a:pt x="64" y="83"/>
                    </a:cubicBezTo>
                    <a:cubicBezTo>
                      <a:pt x="64" y="130"/>
                      <a:pt x="117" y="138"/>
                      <a:pt x="165" y="138"/>
                    </a:cubicBezTo>
                    <a:cubicBezTo>
                      <a:pt x="224" y="246"/>
                      <a:pt x="224" y="246"/>
                      <a:pt x="224" y="246"/>
                    </a:cubicBezTo>
                    <a:cubicBezTo>
                      <a:pt x="83" y="248"/>
                      <a:pt x="83" y="248"/>
                      <a:pt x="83" y="248"/>
                    </a:cubicBezTo>
                    <a:cubicBezTo>
                      <a:pt x="45" y="248"/>
                      <a:pt x="27" y="299"/>
                      <a:pt x="27" y="340"/>
                    </a:cubicBezTo>
                    <a:cubicBezTo>
                      <a:pt x="27" y="405"/>
                      <a:pt x="27" y="405"/>
                      <a:pt x="27" y="405"/>
                    </a:cubicBezTo>
                    <a:cubicBezTo>
                      <a:pt x="27" y="436"/>
                      <a:pt x="44" y="469"/>
                      <a:pt x="73" y="469"/>
                    </a:cubicBezTo>
                    <a:cubicBezTo>
                      <a:pt x="101" y="469"/>
                      <a:pt x="101" y="469"/>
                      <a:pt x="101" y="469"/>
                    </a:cubicBezTo>
                    <a:cubicBezTo>
                      <a:pt x="119" y="548"/>
                      <a:pt x="223" y="524"/>
                      <a:pt x="322" y="524"/>
                    </a:cubicBezTo>
                    <a:cubicBezTo>
                      <a:pt x="285" y="592"/>
                      <a:pt x="236" y="672"/>
                      <a:pt x="182" y="724"/>
                    </a:cubicBezTo>
                    <a:cubicBezTo>
                      <a:pt x="148" y="756"/>
                      <a:pt x="0" y="843"/>
                      <a:pt x="0" y="873"/>
                    </a:cubicBezTo>
                    <a:cubicBezTo>
                      <a:pt x="0" y="892"/>
                      <a:pt x="0" y="892"/>
                      <a:pt x="0" y="892"/>
                    </a:cubicBezTo>
                    <a:cubicBezTo>
                      <a:pt x="0" y="920"/>
                      <a:pt x="27" y="928"/>
                      <a:pt x="55" y="928"/>
                    </a:cubicBezTo>
                    <a:cubicBezTo>
                      <a:pt x="64" y="928"/>
                      <a:pt x="64" y="928"/>
                      <a:pt x="64" y="928"/>
                    </a:cubicBezTo>
                    <a:cubicBezTo>
                      <a:pt x="138" y="928"/>
                      <a:pt x="269" y="795"/>
                      <a:pt x="303" y="745"/>
                    </a:cubicBezTo>
                    <a:cubicBezTo>
                      <a:pt x="461" y="881"/>
                      <a:pt x="461" y="881"/>
                      <a:pt x="461" y="881"/>
                    </a:cubicBezTo>
                    <a:cubicBezTo>
                      <a:pt x="409" y="907"/>
                      <a:pt x="337" y="921"/>
                      <a:pt x="267" y="929"/>
                    </a:cubicBezTo>
                    <a:cubicBezTo>
                      <a:pt x="210" y="936"/>
                      <a:pt x="92" y="928"/>
                      <a:pt x="92" y="993"/>
                    </a:cubicBezTo>
                    <a:cubicBezTo>
                      <a:pt x="92" y="1017"/>
                      <a:pt x="96" y="1018"/>
                      <a:pt x="101" y="1039"/>
                    </a:cubicBezTo>
                    <a:cubicBezTo>
                      <a:pt x="127" y="1045"/>
                      <a:pt x="117" y="1048"/>
                      <a:pt x="138" y="1048"/>
                    </a:cubicBezTo>
                    <a:cubicBezTo>
                      <a:pt x="300" y="1048"/>
                      <a:pt x="472" y="985"/>
                      <a:pt x="579" y="928"/>
                    </a:cubicBezTo>
                    <a:cubicBezTo>
                      <a:pt x="666" y="974"/>
                      <a:pt x="886" y="1039"/>
                      <a:pt x="1020" y="1039"/>
                    </a:cubicBezTo>
                    <a:cubicBezTo>
                      <a:pt x="1035" y="1039"/>
                      <a:pt x="1057" y="1002"/>
                      <a:pt x="1057" y="983"/>
                    </a:cubicBezTo>
                    <a:cubicBezTo>
                      <a:pt x="1057" y="915"/>
                      <a:pt x="931" y="928"/>
                      <a:pt x="873" y="919"/>
                    </a:cubicBezTo>
                    <a:cubicBezTo>
                      <a:pt x="821" y="911"/>
                      <a:pt x="730" y="884"/>
                      <a:pt x="689" y="864"/>
                    </a:cubicBezTo>
                    <a:cubicBezTo>
                      <a:pt x="731" y="806"/>
                      <a:pt x="845" y="747"/>
                      <a:pt x="845" y="634"/>
                    </a:cubicBezTo>
                    <a:cubicBezTo>
                      <a:pt x="845" y="616"/>
                      <a:pt x="845" y="616"/>
                      <a:pt x="845" y="616"/>
                    </a:cubicBezTo>
                    <a:cubicBezTo>
                      <a:pt x="845" y="538"/>
                      <a:pt x="511" y="570"/>
                      <a:pt x="423" y="570"/>
                    </a:cubicBezTo>
                    <a:cubicBezTo>
                      <a:pt x="443" y="525"/>
                      <a:pt x="443" y="525"/>
                      <a:pt x="443" y="525"/>
                    </a:cubicBezTo>
                    <a:cubicBezTo>
                      <a:pt x="836" y="524"/>
                      <a:pt x="836" y="524"/>
                      <a:pt x="836" y="524"/>
                    </a:cubicBezTo>
                    <a:cubicBezTo>
                      <a:pt x="891" y="524"/>
                      <a:pt x="900" y="514"/>
                      <a:pt x="919" y="478"/>
                    </a:cubicBezTo>
                    <a:cubicBezTo>
                      <a:pt x="974" y="478"/>
                      <a:pt x="974" y="478"/>
                      <a:pt x="974" y="478"/>
                    </a:cubicBezTo>
                    <a:cubicBezTo>
                      <a:pt x="996" y="436"/>
                      <a:pt x="1020" y="376"/>
                      <a:pt x="1020" y="313"/>
                    </a:cubicBezTo>
                    <a:cubicBezTo>
                      <a:pt x="1020" y="303"/>
                      <a:pt x="1020" y="303"/>
                      <a:pt x="1020" y="303"/>
                    </a:cubicBezTo>
                    <a:cubicBezTo>
                      <a:pt x="1020" y="275"/>
                      <a:pt x="991" y="248"/>
                      <a:pt x="956" y="248"/>
                    </a:cubicBezTo>
                    <a:cubicBezTo>
                      <a:pt x="818" y="248"/>
                      <a:pt x="818" y="248"/>
                      <a:pt x="818" y="248"/>
                    </a:cubicBezTo>
                    <a:moveTo>
                      <a:pt x="762" y="118"/>
                    </a:moveTo>
                    <a:cubicBezTo>
                      <a:pt x="754" y="155"/>
                      <a:pt x="708" y="248"/>
                      <a:pt x="671" y="248"/>
                    </a:cubicBezTo>
                    <a:cubicBezTo>
                      <a:pt x="579" y="248"/>
                      <a:pt x="579" y="248"/>
                      <a:pt x="579" y="248"/>
                    </a:cubicBezTo>
                    <a:cubicBezTo>
                      <a:pt x="542" y="131"/>
                      <a:pt x="542" y="131"/>
                      <a:pt x="542" y="131"/>
                    </a:cubicBezTo>
                    <a:lnTo>
                      <a:pt x="762" y="118"/>
                    </a:lnTo>
                    <a:close/>
                    <a:moveTo>
                      <a:pt x="339" y="244"/>
                    </a:moveTo>
                    <a:cubicBezTo>
                      <a:pt x="285" y="138"/>
                      <a:pt x="285" y="138"/>
                      <a:pt x="285" y="138"/>
                    </a:cubicBezTo>
                    <a:cubicBezTo>
                      <a:pt x="432" y="138"/>
                      <a:pt x="432" y="138"/>
                      <a:pt x="432" y="138"/>
                    </a:cubicBezTo>
                    <a:cubicBezTo>
                      <a:pt x="473" y="247"/>
                      <a:pt x="473" y="247"/>
                      <a:pt x="473" y="247"/>
                    </a:cubicBezTo>
                    <a:lnTo>
                      <a:pt x="339" y="244"/>
                    </a:lnTo>
                    <a:close/>
                    <a:moveTo>
                      <a:pt x="489" y="350"/>
                    </a:moveTo>
                    <a:cubicBezTo>
                      <a:pt x="910" y="349"/>
                      <a:pt x="910" y="349"/>
                      <a:pt x="910" y="349"/>
                    </a:cubicBezTo>
                    <a:cubicBezTo>
                      <a:pt x="891" y="423"/>
                      <a:pt x="891" y="423"/>
                      <a:pt x="891" y="423"/>
                    </a:cubicBezTo>
                    <a:cubicBezTo>
                      <a:pt x="478" y="423"/>
                      <a:pt x="478" y="423"/>
                      <a:pt x="478" y="423"/>
                    </a:cubicBezTo>
                    <a:lnTo>
                      <a:pt x="489" y="350"/>
                    </a:lnTo>
                    <a:close/>
                    <a:moveTo>
                      <a:pt x="129" y="349"/>
                    </a:moveTo>
                    <a:cubicBezTo>
                      <a:pt x="377" y="349"/>
                      <a:pt x="377" y="349"/>
                      <a:pt x="377" y="349"/>
                    </a:cubicBezTo>
                    <a:cubicBezTo>
                      <a:pt x="367" y="423"/>
                      <a:pt x="367" y="423"/>
                      <a:pt x="367" y="423"/>
                    </a:cubicBezTo>
                    <a:cubicBezTo>
                      <a:pt x="129" y="423"/>
                      <a:pt x="129" y="423"/>
                      <a:pt x="129" y="423"/>
                    </a:cubicBezTo>
                    <a:lnTo>
                      <a:pt x="129" y="349"/>
                    </a:lnTo>
                    <a:close/>
                    <a:moveTo>
                      <a:pt x="399" y="687"/>
                    </a:moveTo>
                    <a:cubicBezTo>
                      <a:pt x="707" y="680"/>
                      <a:pt x="707" y="680"/>
                      <a:pt x="707" y="680"/>
                    </a:cubicBezTo>
                    <a:cubicBezTo>
                      <a:pt x="703" y="738"/>
                      <a:pt x="610" y="791"/>
                      <a:pt x="565" y="823"/>
                    </a:cubicBezTo>
                    <a:lnTo>
                      <a:pt x="399" y="687"/>
                    </a:lnTo>
                    <a:close/>
                  </a:path>
                </a:pathLst>
              </a:custGeom>
              <a:solidFill>
                <a:srgbClr val="B2B2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1" name="Freeform 47">
                <a:extLst>
                  <a:ext uri="{FF2B5EF4-FFF2-40B4-BE49-F238E27FC236}">
                    <a16:creationId xmlns:a16="http://schemas.microsoft.com/office/drawing/2014/main" id="{C28508EE-A5A5-48E1-97EB-53D67C5867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1013" y="3449638"/>
                <a:ext cx="552450" cy="1022350"/>
              </a:xfrm>
              <a:custGeom>
                <a:avLst/>
                <a:gdLst>
                  <a:gd name="T0" fmla="*/ 0 w 597"/>
                  <a:gd name="T1" fmla="*/ 846 h 1103"/>
                  <a:gd name="T2" fmla="*/ 248 w 597"/>
                  <a:gd name="T3" fmla="*/ 1011 h 1103"/>
                  <a:gd name="T4" fmla="*/ 368 w 597"/>
                  <a:gd name="T5" fmla="*/ 1011 h 1103"/>
                  <a:gd name="T6" fmla="*/ 450 w 597"/>
                  <a:gd name="T7" fmla="*/ 1103 h 1103"/>
                  <a:gd name="T8" fmla="*/ 570 w 597"/>
                  <a:gd name="T9" fmla="*/ 1103 h 1103"/>
                  <a:gd name="T10" fmla="*/ 597 w 597"/>
                  <a:gd name="T11" fmla="*/ 1075 h 1103"/>
                  <a:gd name="T12" fmla="*/ 597 w 597"/>
                  <a:gd name="T13" fmla="*/ 1020 h 1103"/>
                  <a:gd name="T14" fmla="*/ 478 w 597"/>
                  <a:gd name="T15" fmla="*/ 993 h 1103"/>
                  <a:gd name="T16" fmla="*/ 579 w 597"/>
                  <a:gd name="T17" fmla="*/ 846 h 1103"/>
                  <a:gd name="T18" fmla="*/ 579 w 597"/>
                  <a:gd name="T19" fmla="*/ 138 h 1103"/>
                  <a:gd name="T20" fmla="*/ 322 w 597"/>
                  <a:gd name="T21" fmla="*/ 0 h 1103"/>
                  <a:gd name="T22" fmla="*/ 257 w 597"/>
                  <a:gd name="T23" fmla="*/ 0 h 1103"/>
                  <a:gd name="T24" fmla="*/ 0 w 597"/>
                  <a:gd name="T25" fmla="*/ 175 h 1103"/>
                  <a:gd name="T26" fmla="*/ 0 w 597"/>
                  <a:gd name="T27" fmla="*/ 846 h 1103"/>
                  <a:gd name="T28" fmla="*/ 230 w 597"/>
                  <a:gd name="T29" fmla="*/ 129 h 1103"/>
                  <a:gd name="T30" fmla="*/ 276 w 597"/>
                  <a:gd name="T31" fmla="*/ 120 h 1103"/>
                  <a:gd name="T32" fmla="*/ 322 w 597"/>
                  <a:gd name="T33" fmla="*/ 120 h 1103"/>
                  <a:gd name="T34" fmla="*/ 358 w 597"/>
                  <a:gd name="T35" fmla="*/ 156 h 1103"/>
                  <a:gd name="T36" fmla="*/ 358 w 597"/>
                  <a:gd name="T37" fmla="*/ 855 h 1103"/>
                  <a:gd name="T38" fmla="*/ 312 w 597"/>
                  <a:gd name="T39" fmla="*/ 901 h 1103"/>
                  <a:gd name="T40" fmla="*/ 285 w 597"/>
                  <a:gd name="T41" fmla="*/ 901 h 1103"/>
                  <a:gd name="T42" fmla="*/ 221 w 597"/>
                  <a:gd name="T43" fmla="*/ 855 h 1103"/>
                  <a:gd name="T44" fmla="*/ 221 w 597"/>
                  <a:gd name="T45" fmla="*/ 175 h 1103"/>
                  <a:gd name="T46" fmla="*/ 230 w 597"/>
                  <a:gd name="T47" fmla="*/ 129 h 1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7" h="1103">
                    <a:moveTo>
                      <a:pt x="0" y="846"/>
                    </a:moveTo>
                    <a:cubicBezTo>
                      <a:pt x="0" y="962"/>
                      <a:pt x="131" y="1011"/>
                      <a:pt x="248" y="1011"/>
                    </a:cubicBezTo>
                    <a:cubicBezTo>
                      <a:pt x="368" y="1011"/>
                      <a:pt x="368" y="1011"/>
                      <a:pt x="368" y="1011"/>
                    </a:cubicBezTo>
                    <a:cubicBezTo>
                      <a:pt x="369" y="1064"/>
                      <a:pt x="398" y="1103"/>
                      <a:pt x="450" y="1103"/>
                    </a:cubicBezTo>
                    <a:cubicBezTo>
                      <a:pt x="570" y="1103"/>
                      <a:pt x="570" y="1103"/>
                      <a:pt x="570" y="1103"/>
                    </a:cubicBezTo>
                    <a:cubicBezTo>
                      <a:pt x="591" y="1103"/>
                      <a:pt x="597" y="1097"/>
                      <a:pt x="597" y="1075"/>
                    </a:cubicBezTo>
                    <a:cubicBezTo>
                      <a:pt x="597" y="1020"/>
                      <a:pt x="597" y="1020"/>
                      <a:pt x="597" y="1020"/>
                    </a:cubicBezTo>
                    <a:cubicBezTo>
                      <a:pt x="597" y="978"/>
                      <a:pt x="524" y="993"/>
                      <a:pt x="478" y="993"/>
                    </a:cubicBezTo>
                    <a:cubicBezTo>
                      <a:pt x="511" y="948"/>
                      <a:pt x="579" y="956"/>
                      <a:pt x="579" y="846"/>
                    </a:cubicBezTo>
                    <a:cubicBezTo>
                      <a:pt x="579" y="138"/>
                      <a:pt x="579" y="138"/>
                      <a:pt x="579" y="138"/>
                    </a:cubicBezTo>
                    <a:cubicBezTo>
                      <a:pt x="579" y="50"/>
                      <a:pt x="421" y="0"/>
                      <a:pt x="322" y="0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133" y="0"/>
                      <a:pt x="0" y="52"/>
                      <a:pt x="0" y="175"/>
                    </a:cubicBezTo>
                    <a:cubicBezTo>
                      <a:pt x="0" y="846"/>
                      <a:pt x="0" y="846"/>
                      <a:pt x="0" y="846"/>
                    </a:cubicBezTo>
                    <a:moveTo>
                      <a:pt x="230" y="129"/>
                    </a:moveTo>
                    <a:cubicBezTo>
                      <a:pt x="241" y="125"/>
                      <a:pt x="261" y="120"/>
                      <a:pt x="276" y="120"/>
                    </a:cubicBezTo>
                    <a:cubicBezTo>
                      <a:pt x="322" y="120"/>
                      <a:pt x="322" y="120"/>
                      <a:pt x="322" y="120"/>
                    </a:cubicBezTo>
                    <a:cubicBezTo>
                      <a:pt x="343" y="120"/>
                      <a:pt x="358" y="135"/>
                      <a:pt x="358" y="156"/>
                    </a:cubicBezTo>
                    <a:cubicBezTo>
                      <a:pt x="358" y="855"/>
                      <a:pt x="358" y="855"/>
                      <a:pt x="358" y="855"/>
                    </a:cubicBezTo>
                    <a:cubicBezTo>
                      <a:pt x="358" y="876"/>
                      <a:pt x="334" y="901"/>
                      <a:pt x="312" y="901"/>
                    </a:cubicBezTo>
                    <a:cubicBezTo>
                      <a:pt x="285" y="901"/>
                      <a:pt x="285" y="901"/>
                      <a:pt x="285" y="901"/>
                    </a:cubicBezTo>
                    <a:cubicBezTo>
                      <a:pt x="254" y="901"/>
                      <a:pt x="221" y="885"/>
                      <a:pt x="221" y="855"/>
                    </a:cubicBezTo>
                    <a:cubicBezTo>
                      <a:pt x="221" y="175"/>
                      <a:pt x="221" y="175"/>
                      <a:pt x="221" y="175"/>
                    </a:cubicBezTo>
                    <a:cubicBezTo>
                      <a:pt x="221" y="150"/>
                      <a:pt x="225" y="149"/>
                      <a:pt x="230" y="129"/>
                    </a:cubicBezTo>
                    <a:close/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2" name="Freeform 48">
                <a:extLst>
                  <a:ext uri="{FF2B5EF4-FFF2-40B4-BE49-F238E27FC236}">
                    <a16:creationId xmlns:a16="http://schemas.microsoft.com/office/drawing/2014/main" id="{DB83DBAF-9529-4B82-A933-DFA5F171B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688" y="4438650"/>
                <a:ext cx="2124075" cy="357188"/>
              </a:xfrm>
              <a:custGeom>
                <a:avLst/>
                <a:gdLst>
                  <a:gd name="T0" fmla="*/ 0 w 2297"/>
                  <a:gd name="T1" fmla="*/ 64 h 386"/>
                  <a:gd name="T2" fmla="*/ 99 w 2297"/>
                  <a:gd name="T3" fmla="*/ 260 h 386"/>
                  <a:gd name="T4" fmla="*/ 329 w 2297"/>
                  <a:gd name="T5" fmla="*/ 333 h 386"/>
                  <a:gd name="T6" fmla="*/ 873 w 2297"/>
                  <a:gd name="T7" fmla="*/ 386 h 386"/>
                  <a:gd name="T8" fmla="*/ 1424 w 2297"/>
                  <a:gd name="T9" fmla="*/ 386 h 386"/>
                  <a:gd name="T10" fmla="*/ 1999 w 2297"/>
                  <a:gd name="T11" fmla="*/ 327 h 386"/>
                  <a:gd name="T12" fmla="*/ 2297 w 2297"/>
                  <a:gd name="T13" fmla="*/ 0 h 386"/>
                  <a:gd name="T14" fmla="*/ 2104 w 2297"/>
                  <a:gd name="T15" fmla="*/ 0 h 386"/>
                  <a:gd name="T16" fmla="*/ 1949 w 2297"/>
                  <a:gd name="T17" fmla="*/ 139 h 386"/>
                  <a:gd name="T18" fmla="*/ 1700 w 2297"/>
                  <a:gd name="T19" fmla="*/ 175 h 386"/>
                  <a:gd name="T20" fmla="*/ 1158 w 2297"/>
                  <a:gd name="T21" fmla="*/ 202 h 386"/>
                  <a:gd name="T22" fmla="*/ 615 w 2297"/>
                  <a:gd name="T23" fmla="*/ 175 h 386"/>
                  <a:gd name="T24" fmla="*/ 362 w 2297"/>
                  <a:gd name="T25" fmla="*/ 144 h 386"/>
                  <a:gd name="T26" fmla="*/ 221 w 2297"/>
                  <a:gd name="T27" fmla="*/ 0 h 386"/>
                  <a:gd name="T28" fmla="*/ 0 w 2297"/>
                  <a:gd name="T29" fmla="*/ 0 h 386"/>
                  <a:gd name="T30" fmla="*/ 0 w 2297"/>
                  <a:gd name="T31" fmla="*/ 64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97" h="386">
                    <a:moveTo>
                      <a:pt x="0" y="64"/>
                    </a:moveTo>
                    <a:cubicBezTo>
                      <a:pt x="44" y="135"/>
                      <a:pt x="8" y="178"/>
                      <a:pt x="99" y="260"/>
                    </a:cubicBezTo>
                    <a:cubicBezTo>
                      <a:pt x="156" y="312"/>
                      <a:pt x="243" y="312"/>
                      <a:pt x="329" y="333"/>
                    </a:cubicBezTo>
                    <a:cubicBezTo>
                      <a:pt x="389" y="348"/>
                      <a:pt x="871" y="385"/>
                      <a:pt x="873" y="386"/>
                    </a:cubicBezTo>
                    <a:cubicBezTo>
                      <a:pt x="1424" y="386"/>
                      <a:pt x="1424" y="386"/>
                      <a:pt x="1424" y="386"/>
                    </a:cubicBezTo>
                    <a:cubicBezTo>
                      <a:pt x="1429" y="383"/>
                      <a:pt x="1944" y="337"/>
                      <a:pt x="1999" y="327"/>
                    </a:cubicBezTo>
                    <a:cubicBezTo>
                      <a:pt x="2202" y="292"/>
                      <a:pt x="2292" y="230"/>
                      <a:pt x="2297" y="0"/>
                    </a:cubicBezTo>
                    <a:cubicBezTo>
                      <a:pt x="2104" y="0"/>
                      <a:pt x="2104" y="0"/>
                      <a:pt x="2104" y="0"/>
                    </a:cubicBezTo>
                    <a:cubicBezTo>
                      <a:pt x="2048" y="0"/>
                      <a:pt x="2102" y="120"/>
                      <a:pt x="1949" y="139"/>
                    </a:cubicBezTo>
                    <a:cubicBezTo>
                      <a:pt x="1875" y="148"/>
                      <a:pt x="1776" y="174"/>
                      <a:pt x="1700" y="175"/>
                    </a:cubicBezTo>
                    <a:cubicBezTo>
                      <a:pt x="1525" y="178"/>
                      <a:pt x="1343" y="202"/>
                      <a:pt x="1158" y="202"/>
                    </a:cubicBezTo>
                    <a:cubicBezTo>
                      <a:pt x="968" y="202"/>
                      <a:pt x="789" y="181"/>
                      <a:pt x="615" y="175"/>
                    </a:cubicBezTo>
                    <a:cubicBezTo>
                      <a:pt x="554" y="173"/>
                      <a:pt x="431" y="155"/>
                      <a:pt x="362" y="144"/>
                    </a:cubicBezTo>
                    <a:cubicBezTo>
                      <a:pt x="269" y="128"/>
                      <a:pt x="223" y="102"/>
                      <a:pt x="2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3" name="Freeform 49">
                <a:extLst>
                  <a:ext uri="{FF2B5EF4-FFF2-40B4-BE49-F238E27FC236}">
                    <a16:creationId xmlns:a16="http://schemas.microsoft.com/office/drawing/2014/main" id="{7FD15FE3-CB31-43C7-BCE6-AB28B8A5B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688" y="3041650"/>
                <a:ext cx="2124075" cy="357188"/>
              </a:xfrm>
              <a:custGeom>
                <a:avLst/>
                <a:gdLst>
                  <a:gd name="T0" fmla="*/ 0 w 2297"/>
                  <a:gd name="T1" fmla="*/ 331 h 386"/>
                  <a:gd name="T2" fmla="*/ 0 w 2297"/>
                  <a:gd name="T3" fmla="*/ 386 h 386"/>
                  <a:gd name="T4" fmla="*/ 221 w 2297"/>
                  <a:gd name="T5" fmla="*/ 386 h 386"/>
                  <a:gd name="T6" fmla="*/ 587 w 2297"/>
                  <a:gd name="T7" fmla="*/ 220 h 386"/>
                  <a:gd name="T8" fmla="*/ 1084 w 2297"/>
                  <a:gd name="T9" fmla="*/ 184 h 386"/>
                  <a:gd name="T10" fmla="*/ 1231 w 2297"/>
                  <a:gd name="T11" fmla="*/ 184 h 386"/>
                  <a:gd name="T12" fmla="*/ 1728 w 2297"/>
                  <a:gd name="T13" fmla="*/ 221 h 386"/>
                  <a:gd name="T14" fmla="*/ 1966 w 2297"/>
                  <a:gd name="T15" fmla="*/ 249 h 386"/>
                  <a:gd name="T16" fmla="*/ 2104 w 2297"/>
                  <a:gd name="T17" fmla="*/ 386 h 386"/>
                  <a:gd name="T18" fmla="*/ 2297 w 2297"/>
                  <a:gd name="T19" fmla="*/ 386 h 386"/>
                  <a:gd name="T20" fmla="*/ 2021 w 2297"/>
                  <a:gd name="T21" fmla="*/ 65 h 386"/>
                  <a:gd name="T22" fmla="*/ 1479 w 2297"/>
                  <a:gd name="T23" fmla="*/ 0 h 386"/>
                  <a:gd name="T24" fmla="*/ 937 w 2297"/>
                  <a:gd name="T25" fmla="*/ 0 h 386"/>
                  <a:gd name="T26" fmla="*/ 351 w 2297"/>
                  <a:gd name="T27" fmla="*/ 48 h 386"/>
                  <a:gd name="T28" fmla="*/ 110 w 2297"/>
                  <a:gd name="T29" fmla="*/ 119 h 386"/>
                  <a:gd name="T30" fmla="*/ 0 w 2297"/>
                  <a:gd name="T31" fmla="*/ 331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97" h="386">
                    <a:moveTo>
                      <a:pt x="0" y="331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221" y="386"/>
                      <a:pt x="221" y="386"/>
                      <a:pt x="221" y="386"/>
                    </a:cubicBezTo>
                    <a:cubicBezTo>
                      <a:pt x="224" y="214"/>
                      <a:pt x="425" y="238"/>
                      <a:pt x="587" y="220"/>
                    </a:cubicBezTo>
                    <a:cubicBezTo>
                      <a:pt x="742" y="203"/>
                      <a:pt x="913" y="184"/>
                      <a:pt x="1084" y="184"/>
                    </a:cubicBezTo>
                    <a:cubicBezTo>
                      <a:pt x="1231" y="184"/>
                      <a:pt x="1231" y="184"/>
                      <a:pt x="1231" y="184"/>
                    </a:cubicBezTo>
                    <a:cubicBezTo>
                      <a:pt x="1402" y="184"/>
                      <a:pt x="1572" y="212"/>
                      <a:pt x="1728" y="221"/>
                    </a:cubicBezTo>
                    <a:cubicBezTo>
                      <a:pt x="1809" y="225"/>
                      <a:pt x="1883" y="239"/>
                      <a:pt x="1966" y="249"/>
                    </a:cubicBezTo>
                    <a:cubicBezTo>
                      <a:pt x="2081" y="262"/>
                      <a:pt x="2058" y="386"/>
                      <a:pt x="2104" y="386"/>
                    </a:cubicBezTo>
                    <a:cubicBezTo>
                      <a:pt x="2297" y="386"/>
                      <a:pt x="2297" y="386"/>
                      <a:pt x="2297" y="386"/>
                    </a:cubicBezTo>
                    <a:cubicBezTo>
                      <a:pt x="2293" y="172"/>
                      <a:pt x="2204" y="102"/>
                      <a:pt x="2021" y="65"/>
                    </a:cubicBezTo>
                    <a:cubicBezTo>
                      <a:pt x="1962" y="53"/>
                      <a:pt x="1483" y="3"/>
                      <a:pt x="1479" y="0"/>
                    </a:cubicBezTo>
                    <a:cubicBezTo>
                      <a:pt x="937" y="0"/>
                      <a:pt x="937" y="0"/>
                      <a:pt x="937" y="0"/>
                    </a:cubicBezTo>
                    <a:cubicBezTo>
                      <a:pt x="925" y="8"/>
                      <a:pt x="419" y="37"/>
                      <a:pt x="351" y="48"/>
                    </a:cubicBezTo>
                    <a:cubicBezTo>
                      <a:pt x="288" y="58"/>
                      <a:pt x="154" y="89"/>
                      <a:pt x="110" y="119"/>
                    </a:cubicBezTo>
                    <a:cubicBezTo>
                      <a:pt x="7" y="190"/>
                      <a:pt x="41" y="267"/>
                      <a:pt x="0" y="331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4" name="Freeform 50">
                <a:extLst>
                  <a:ext uri="{FF2B5EF4-FFF2-40B4-BE49-F238E27FC236}">
                    <a16:creationId xmlns:a16="http://schemas.microsoft.com/office/drawing/2014/main" id="{547883E9-909A-458A-9C12-553337BE2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5063" y="3433763"/>
                <a:ext cx="969962" cy="987425"/>
              </a:xfrm>
              <a:custGeom>
                <a:avLst/>
                <a:gdLst>
                  <a:gd name="T0" fmla="*/ 46 w 1048"/>
                  <a:gd name="T1" fmla="*/ 441 h 1066"/>
                  <a:gd name="T2" fmla="*/ 0 w 1048"/>
                  <a:gd name="T3" fmla="*/ 496 h 1066"/>
                  <a:gd name="T4" fmla="*/ 0 w 1048"/>
                  <a:gd name="T5" fmla="*/ 505 h 1066"/>
                  <a:gd name="T6" fmla="*/ 64 w 1048"/>
                  <a:gd name="T7" fmla="*/ 551 h 1066"/>
                  <a:gd name="T8" fmla="*/ 772 w 1048"/>
                  <a:gd name="T9" fmla="*/ 551 h 1066"/>
                  <a:gd name="T10" fmla="*/ 772 w 1048"/>
                  <a:gd name="T11" fmla="*/ 956 h 1066"/>
                  <a:gd name="T12" fmla="*/ 726 w 1048"/>
                  <a:gd name="T13" fmla="*/ 965 h 1066"/>
                  <a:gd name="T14" fmla="*/ 699 w 1048"/>
                  <a:gd name="T15" fmla="*/ 965 h 1066"/>
                  <a:gd name="T16" fmla="*/ 551 w 1048"/>
                  <a:gd name="T17" fmla="*/ 947 h 1066"/>
                  <a:gd name="T18" fmla="*/ 515 w 1048"/>
                  <a:gd name="T19" fmla="*/ 992 h 1066"/>
                  <a:gd name="T20" fmla="*/ 515 w 1048"/>
                  <a:gd name="T21" fmla="*/ 1011 h 1066"/>
                  <a:gd name="T22" fmla="*/ 662 w 1048"/>
                  <a:gd name="T23" fmla="*/ 1066 h 1066"/>
                  <a:gd name="T24" fmla="*/ 754 w 1048"/>
                  <a:gd name="T25" fmla="*/ 1066 h 1066"/>
                  <a:gd name="T26" fmla="*/ 882 w 1048"/>
                  <a:gd name="T27" fmla="*/ 956 h 1066"/>
                  <a:gd name="T28" fmla="*/ 882 w 1048"/>
                  <a:gd name="T29" fmla="*/ 551 h 1066"/>
                  <a:gd name="T30" fmla="*/ 983 w 1048"/>
                  <a:gd name="T31" fmla="*/ 551 h 1066"/>
                  <a:gd name="T32" fmla="*/ 1048 w 1048"/>
                  <a:gd name="T33" fmla="*/ 505 h 1066"/>
                  <a:gd name="T34" fmla="*/ 983 w 1048"/>
                  <a:gd name="T35" fmla="*/ 441 h 1066"/>
                  <a:gd name="T36" fmla="*/ 1011 w 1048"/>
                  <a:gd name="T37" fmla="*/ 395 h 1066"/>
                  <a:gd name="T38" fmla="*/ 847 w 1048"/>
                  <a:gd name="T39" fmla="*/ 274 h 1066"/>
                  <a:gd name="T40" fmla="*/ 625 w 1048"/>
                  <a:gd name="T41" fmla="*/ 211 h 1066"/>
                  <a:gd name="T42" fmla="*/ 625 w 1048"/>
                  <a:gd name="T43" fmla="*/ 202 h 1066"/>
                  <a:gd name="T44" fmla="*/ 937 w 1048"/>
                  <a:gd name="T45" fmla="*/ 202 h 1066"/>
                  <a:gd name="T46" fmla="*/ 974 w 1048"/>
                  <a:gd name="T47" fmla="*/ 156 h 1066"/>
                  <a:gd name="T48" fmla="*/ 974 w 1048"/>
                  <a:gd name="T49" fmla="*/ 138 h 1066"/>
                  <a:gd name="T50" fmla="*/ 928 w 1048"/>
                  <a:gd name="T51" fmla="*/ 92 h 1066"/>
                  <a:gd name="T52" fmla="*/ 561 w 1048"/>
                  <a:gd name="T53" fmla="*/ 92 h 1066"/>
                  <a:gd name="T54" fmla="*/ 561 w 1048"/>
                  <a:gd name="T55" fmla="*/ 55 h 1066"/>
                  <a:gd name="T56" fmla="*/ 496 w 1048"/>
                  <a:gd name="T57" fmla="*/ 0 h 1066"/>
                  <a:gd name="T58" fmla="*/ 441 w 1048"/>
                  <a:gd name="T59" fmla="*/ 64 h 1066"/>
                  <a:gd name="T60" fmla="*/ 441 w 1048"/>
                  <a:gd name="T61" fmla="*/ 92 h 1066"/>
                  <a:gd name="T62" fmla="*/ 110 w 1048"/>
                  <a:gd name="T63" fmla="*/ 92 h 1066"/>
                  <a:gd name="T64" fmla="*/ 46 w 1048"/>
                  <a:gd name="T65" fmla="*/ 138 h 1066"/>
                  <a:gd name="T66" fmla="*/ 46 w 1048"/>
                  <a:gd name="T67" fmla="*/ 156 h 1066"/>
                  <a:gd name="T68" fmla="*/ 395 w 1048"/>
                  <a:gd name="T69" fmla="*/ 202 h 1066"/>
                  <a:gd name="T70" fmla="*/ 9 w 1048"/>
                  <a:gd name="T71" fmla="*/ 386 h 1066"/>
                  <a:gd name="T72" fmla="*/ 46 w 1048"/>
                  <a:gd name="T73" fmla="*/ 423 h 1066"/>
                  <a:gd name="T74" fmla="*/ 524 w 1048"/>
                  <a:gd name="T75" fmla="*/ 202 h 1066"/>
                  <a:gd name="T76" fmla="*/ 561 w 1048"/>
                  <a:gd name="T77" fmla="*/ 202 h 1066"/>
                  <a:gd name="T78" fmla="*/ 533 w 1048"/>
                  <a:gd name="T79" fmla="*/ 248 h 1066"/>
                  <a:gd name="T80" fmla="*/ 533 w 1048"/>
                  <a:gd name="T81" fmla="*/ 257 h 1066"/>
                  <a:gd name="T82" fmla="*/ 937 w 1048"/>
                  <a:gd name="T83" fmla="*/ 441 h 1066"/>
                  <a:gd name="T84" fmla="*/ 46 w 1048"/>
                  <a:gd name="T85" fmla="*/ 441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8" h="1066">
                    <a:moveTo>
                      <a:pt x="46" y="441"/>
                    </a:moveTo>
                    <a:cubicBezTo>
                      <a:pt x="30" y="452"/>
                      <a:pt x="0" y="471"/>
                      <a:pt x="0" y="496"/>
                    </a:cubicBezTo>
                    <a:cubicBezTo>
                      <a:pt x="0" y="505"/>
                      <a:pt x="0" y="505"/>
                      <a:pt x="0" y="505"/>
                    </a:cubicBezTo>
                    <a:cubicBezTo>
                      <a:pt x="0" y="535"/>
                      <a:pt x="34" y="551"/>
                      <a:pt x="64" y="551"/>
                    </a:cubicBezTo>
                    <a:cubicBezTo>
                      <a:pt x="772" y="551"/>
                      <a:pt x="772" y="551"/>
                      <a:pt x="772" y="551"/>
                    </a:cubicBezTo>
                    <a:cubicBezTo>
                      <a:pt x="772" y="956"/>
                      <a:pt x="772" y="956"/>
                      <a:pt x="772" y="956"/>
                    </a:cubicBezTo>
                    <a:cubicBezTo>
                      <a:pt x="751" y="960"/>
                      <a:pt x="751" y="965"/>
                      <a:pt x="726" y="965"/>
                    </a:cubicBezTo>
                    <a:cubicBezTo>
                      <a:pt x="699" y="965"/>
                      <a:pt x="699" y="965"/>
                      <a:pt x="699" y="965"/>
                    </a:cubicBezTo>
                    <a:cubicBezTo>
                      <a:pt x="551" y="947"/>
                      <a:pt x="551" y="947"/>
                      <a:pt x="551" y="947"/>
                    </a:cubicBezTo>
                    <a:cubicBezTo>
                      <a:pt x="536" y="957"/>
                      <a:pt x="515" y="966"/>
                      <a:pt x="515" y="992"/>
                    </a:cubicBezTo>
                    <a:cubicBezTo>
                      <a:pt x="515" y="1011"/>
                      <a:pt x="515" y="1011"/>
                      <a:pt x="515" y="1011"/>
                    </a:cubicBezTo>
                    <a:cubicBezTo>
                      <a:pt x="515" y="1050"/>
                      <a:pt x="619" y="1066"/>
                      <a:pt x="662" y="1066"/>
                    </a:cubicBezTo>
                    <a:cubicBezTo>
                      <a:pt x="754" y="1066"/>
                      <a:pt x="754" y="1066"/>
                      <a:pt x="754" y="1066"/>
                    </a:cubicBezTo>
                    <a:cubicBezTo>
                      <a:pt x="823" y="1066"/>
                      <a:pt x="882" y="1021"/>
                      <a:pt x="882" y="956"/>
                    </a:cubicBezTo>
                    <a:cubicBezTo>
                      <a:pt x="882" y="551"/>
                      <a:pt x="882" y="551"/>
                      <a:pt x="882" y="551"/>
                    </a:cubicBezTo>
                    <a:cubicBezTo>
                      <a:pt x="983" y="551"/>
                      <a:pt x="983" y="551"/>
                      <a:pt x="983" y="551"/>
                    </a:cubicBezTo>
                    <a:cubicBezTo>
                      <a:pt x="1014" y="551"/>
                      <a:pt x="1048" y="535"/>
                      <a:pt x="1048" y="505"/>
                    </a:cubicBezTo>
                    <a:cubicBezTo>
                      <a:pt x="1048" y="460"/>
                      <a:pt x="1026" y="444"/>
                      <a:pt x="983" y="441"/>
                    </a:cubicBezTo>
                    <a:cubicBezTo>
                      <a:pt x="996" y="422"/>
                      <a:pt x="1011" y="417"/>
                      <a:pt x="1011" y="395"/>
                    </a:cubicBezTo>
                    <a:cubicBezTo>
                      <a:pt x="1011" y="334"/>
                      <a:pt x="897" y="290"/>
                      <a:pt x="847" y="274"/>
                    </a:cubicBezTo>
                    <a:cubicBezTo>
                      <a:pt x="803" y="260"/>
                      <a:pt x="670" y="211"/>
                      <a:pt x="625" y="211"/>
                    </a:cubicBezTo>
                    <a:cubicBezTo>
                      <a:pt x="625" y="202"/>
                      <a:pt x="625" y="202"/>
                      <a:pt x="625" y="202"/>
                    </a:cubicBezTo>
                    <a:cubicBezTo>
                      <a:pt x="937" y="202"/>
                      <a:pt x="937" y="202"/>
                      <a:pt x="937" y="202"/>
                    </a:cubicBezTo>
                    <a:cubicBezTo>
                      <a:pt x="953" y="192"/>
                      <a:pt x="974" y="182"/>
                      <a:pt x="974" y="156"/>
                    </a:cubicBezTo>
                    <a:cubicBezTo>
                      <a:pt x="974" y="138"/>
                      <a:pt x="974" y="138"/>
                      <a:pt x="974" y="138"/>
                    </a:cubicBezTo>
                    <a:cubicBezTo>
                      <a:pt x="974" y="116"/>
                      <a:pt x="950" y="92"/>
                      <a:pt x="928" y="92"/>
                    </a:cubicBezTo>
                    <a:cubicBezTo>
                      <a:pt x="561" y="92"/>
                      <a:pt x="561" y="92"/>
                      <a:pt x="561" y="92"/>
                    </a:cubicBezTo>
                    <a:cubicBezTo>
                      <a:pt x="561" y="55"/>
                      <a:pt x="561" y="55"/>
                      <a:pt x="561" y="55"/>
                    </a:cubicBezTo>
                    <a:cubicBezTo>
                      <a:pt x="561" y="29"/>
                      <a:pt x="522" y="0"/>
                      <a:pt x="496" y="0"/>
                    </a:cubicBezTo>
                    <a:cubicBezTo>
                      <a:pt x="476" y="0"/>
                      <a:pt x="441" y="43"/>
                      <a:pt x="441" y="64"/>
                    </a:cubicBezTo>
                    <a:cubicBezTo>
                      <a:pt x="441" y="92"/>
                      <a:pt x="441" y="92"/>
                      <a:pt x="441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79" y="92"/>
                      <a:pt x="46" y="108"/>
                      <a:pt x="46" y="138"/>
                    </a:cubicBezTo>
                    <a:cubicBezTo>
                      <a:pt x="46" y="156"/>
                      <a:pt x="46" y="156"/>
                      <a:pt x="46" y="156"/>
                    </a:cubicBezTo>
                    <a:cubicBezTo>
                      <a:pt x="46" y="232"/>
                      <a:pt x="314" y="202"/>
                      <a:pt x="395" y="202"/>
                    </a:cubicBezTo>
                    <a:cubicBezTo>
                      <a:pt x="289" y="360"/>
                      <a:pt x="9" y="268"/>
                      <a:pt x="9" y="386"/>
                    </a:cubicBezTo>
                    <a:cubicBezTo>
                      <a:pt x="9" y="407"/>
                      <a:pt x="25" y="423"/>
                      <a:pt x="46" y="423"/>
                    </a:cubicBezTo>
                    <a:cubicBezTo>
                      <a:pt x="272" y="423"/>
                      <a:pt x="446" y="350"/>
                      <a:pt x="524" y="202"/>
                    </a:cubicBezTo>
                    <a:cubicBezTo>
                      <a:pt x="561" y="202"/>
                      <a:pt x="561" y="202"/>
                      <a:pt x="561" y="202"/>
                    </a:cubicBezTo>
                    <a:cubicBezTo>
                      <a:pt x="548" y="221"/>
                      <a:pt x="533" y="226"/>
                      <a:pt x="533" y="248"/>
                    </a:cubicBezTo>
                    <a:cubicBezTo>
                      <a:pt x="533" y="257"/>
                      <a:pt x="533" y="257"/>
                      <a:pt x="533" y="257"/>
                    </a:cubicBezTo>
                    <a:cubicBezTo>
                      <a:pt x="533" y="325"/>
                      <a:pt x="880" y="363"/>
                      <a:pt x="937" y="441"/>
                    </a:cubicBezTo>
                    <a:cubicBezTo>
                      <a:pt x="46" y="441"/>
                      <a:pt x="46" y="441"/>
                      <a:pt x="46" y="441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5" name="Freeform 51">
                <a:extLst>
                  <a:ext uri="{FF2B5EF4-FFF2-40B4-BE49-F238E27FC236}">
                    <a16:creationId xmlns:a16="http://schemas.microsoft.com/office/drawing/2014/main" id="{561EB48F-B3C3-4B1B-8AF4-1F3C6E711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050" y="3476625"/>
                <a:ext cx="585787" cy="893763"/>
              </a:xfrm>
              <a:custGeom>
                <a:avLst/>
                <a:gdLst>
                  <a:gd name="T0" fmla="*/ 27 w 634"/>
                  <a:gd name="T1" fmla="*/ 0 h 965"/>
                  <a:gd name="T2" fmla="*/ 0 w 634"/>
                  <a:gd name="T3" fmla="*/ 18 h 965"/>
                  <a:gd name="T4" fmla="*/ 157 w 634"/>
                  <a:gd name="T5" fmla="*/ 458 h 965"/>
                  <a:gd name="T6" fmla="*/ 211 w 634"/>
                  <a:gd name="T7" fmla="*/ 698 h 965"/>
                  <a:gd name="T8" fmla="*/ 239 w 634"/>
                  <a:gd name="T9" fmla="*/ 965 h 965"/>
                  <a:gd name="T10" fmla="*/ 404 w 634"/>
                  <a:gd name="T11" fmla="*/ 965 h 965"/>
                  <a:gd name="T12" fmla="*/ 432 w 634"/>
                  <a:gd name="T13" fmla="*/ 689 h 965"/>
                  <a:gd name="T14" fmla="*/ 486 w 634"/>
                  <a:gd name="T15" fmla="*/ 449 h 965"/>
                  <a:gd name="T16" fmla="*/ 634 w 634"/>
                  <a:gd name="T17" fmla="*/ 0 h 965"/>
                  <a:gd name="T18" fmla="*/ 423 w 634"/>
                  <a:gd name="T19" fmla="*/ 0 h 965"/>
                  <a:gd name="T20" fmla="*/ 321 w 634"/>
                  <a:gd name="T21" fmla="*/ 333 h 965"/>
                  <a:gd name="T22" fmla="*/ 312 w 634"/>
                  <a:gd name="T23" fmla="*/ 331 h 965"/>
                  <a:gd name="T24" fmla="*/ 193 w 634"/>
                  <a:gd name="T25" fmla="*/ 0 h 965"/>
                  <a:gd name="T26" fmla="*/ 27 w 634"/>
                  <a:gd name="T27" fmla="*/ 0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4" h="965">
                    <a:moveTo>
                      <a:pt x="27" y="0"/>
                    </a:moveTo>
                    <a:cubicBezTo>
                      <a:pt x="12" y="0"/>
                      <a:pt x="0" y="5"/>
                      <a:pt x="0" y="18"/>
                    </a:cubicBezTo>
                    <a:cubicBezTo>
                      <a:pt x="0" y="22"/>
                      <a:pt x="142" y="417"/>
                      <a:pt x="157" y="458"/>
                    </a:cubicBezTo>
                    <a:cubicBezTo>
                      <a:pt x="192" y="550"/>
                      <a:pt x="211" y="569"/>
                      <a:pt x="211" y="698"/>
                    </a:cubicBezTo>
                    <a:cubicBezTo>
                      <a:pt x="211" y="752"/>
                      <a:pt x="190" y="965"/>
                      <a:pt x="239" y="965"/>
                    </a:cubicBezTo>
                    <a:cubicBezTo>
                      <a:pt x="404" y="965"/>
                      <a:pt x="404" y="965"/>
                      <a:pt x="404" y="965"/>
                    </a:cubicBezTo>
                    <a:cubicBezTo>
                      <a:pt x="453" y="965"/>
                      <a:pt x="432" y="744"/>
                      <a:pt x="432" y="689"/>
                    </a:cubicBezTo>
                    <a:cubicBezTo>
                      <a:pt x="432" y="562"/>
                      <a:pt x="453" y="538"/>
                      <a:pt x="486" y="449"/>
                    </a:cubicBezTo>
                    <a:cubicBezTo>
                      <a:pt x="515" y="370"/>
                      <a:pt x="634" y="70"/>
                      <a:pt x="634" y="0"/>
                    </a:cubicBezTo>
                    <a:cubicBezTo>
                      <a:pt x="423" y="0"/>
                      <a:pt x="423" y="0"/>
                      <a:pt x="423" y="0"/>
                    </a:cubicBezTo>
                    <a:cubicBezTo>
                      <a:pt x="321" y="333"/>
                      <a:pt x="321" y="333"/>
                      <a:pt x="321" y="333"/>
                    </a:cubicBezTo>
                    <a:cubicBezTo>
                      <a:pt x="312" y="331"/>
                      <a:pt x="312" y="331"/>
                      <a:pt x="312" y="331"/>
                    </a:cubicBezTo>
                    <a:cubicBezTo>
                      <a:pt x="308" y="278"/>
                      <a:pt x="227" y="0"/>
                      <a:pt x="193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6" name="Freeform 52">
                <a:extLst>
                  <a:ext uri="{FF2B5EF4-FFF2-40B4-BE49-F238E27FC236}">
                    <a16:creationId xmlns:a16="http://schemas.microsoft.com/office/drawing/2014/main" id="{615D726B-4B1B-478E-B249-30CA844D0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2025" y="3773488"/>
                <a:ext cx="858837" cy="622300"/>
              </a:xfrm>
              <a:custGeom>
                <a:avLst/>
                <a:gdLst>
                  <a:gd name="T0" fmla="*/ 726 w 928"/>
                  <a:gd name="T1" fmla="*/ 46 h 671"/>
                  <a:gd name="T2" fmla="*/ 661 w 928"/>
                  <a:gd name="T3" fmla="*/ 0 h 671"/>
                  <a:gd name="T4" fmla="*/ 36 w 928"/>
                  <a:gd name="T5" fmla="*/ 0 h 671"/>
                  <a:gd name="T6" fmla="*/ 0 w 928"/>
                  <a:gd name="T7" fmla="*/ 37 h 671"/>
                  <a:gd name="T8" fmla="*/ 9 w 928"/>
                  <a:gd name="T9" fmla="*/ 83 h 671"/>
                  <a:gd name="T10" fmla="*/ 523 w 928"/>
                  <a:gd name="T11" fmla="*/ 93 h 671"/>
                  <a:gd name="T12" fmla="*/ 36 w 928"/>
                  <a:gd name="T13" fmla="*/ 552 h 671"/>
                  <a:gd name="T14" fmla="*/ 303 w 928"/>
                  <a:gd name="T15" fmla="*/ 671 h 671"/>
                  <a:gd name="T16" fmla="*/ 781 w 928"/>
                  <a:gd name="T17" fmla="*/ 671 h 671"/>
                  <a:gd name="T18" fmla="*/ 928 w 928"/>
                  <a:gd name="T19" fmla="*/ 533 h 671"/>
                  <a:gd name="T20" fmla="*/ 928 w 928"/>
                  <a:gd name="T21" fmla="*/ 441 h 671"/>
                  <a:gd name="T22" fmla="*/ 918 w 928"/>
                  <a:gd name="T23" fmla="*/ 396 h 671"/>
                  <a:gd name="T24" fmla="*/ 873 w 928"/>
                  <a:gd name="T25" fmla="*/ 386 h 671"/>
                  <a:gd name="T26" fmla="*/ 863 w 928"/>
                  <a:gd name="T27" fmla="*/ 386 h 671"/>
                  <a:gd name="T28" fmla="*/ 753 w 928"/>
                  <a:gd name="T29" fmla="*/ 561 h 671"/>
                  <a:gd name="T30" fmla="*/ 284 w 928"/>
                  <a:gd name="T31" fmla="*/ 561 h 671"/>
                  <a:gd name="T32" fmla="*/ 165 w 928"/>
                  <a:gd name="T33" fmla="*/ 524 h 671"/>
                  <a:gd name="T34" fmla="*/ 726 w 928"/>
                  <a:gd name="T35" fmla="*/ 56 h 671"/>
                  <a:gd name="T36" fmla="*/ 726 w 928"/>
                  <a:gd name="T37" fmla="*/ 46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8" h="671">
                    <a:moveTo>
                      <a:pt x="726" y="46"/>
                    </a:moveTo>
                    <a:cubicBezTo>
                      <a:pt x="726" y="17"/>
                      <a:pt x="692" y="0"/>
                      <a:pt x="66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5" y="0"/>
                      <a:pt x="0" y="16"/>
                      <a:pt x="0" y="37"/>
                    </a:cubicBezTo>
                    <a:cubicBezTo>
                      <a:pt x="0" y="62"/>
                      <a:pt x="4" y="63"/>
                      <a:pt x="9" y="83"/>
                    </a:cubicBezTo>
                    <a:cubicBezTo>
                      <a:pt x="523" y="93"/>
                      <a:pt x="523" y="93"/>
                      <a:pt x="523" y="93"/>
                    </a:cubicBezTo>
                    <a:cubicBezTo>
                      <a:pt x="449" y="194"/>
                      <a:pt x="36" y="354"/>
                      <a:pt x="36" y="552"/>
                    </a:cubicBezTo>
                    <a:cubicBezTo>
                      <a:pt x="36" y="634"/>
                      <a:pt x="211" y="671"/>
                      <a:pt x="303" y="671"/>
                    </a:cubicBezTo>
                    <a:cubicBezTo>
                      <a:pt x="781" y="671"/>
                      <a:pt x="781" y="671"/>
                      <a:pt x="781" y="671"/>
                    </a:cubicBezTo>
                    <a:cubicBezTo>
                      <a:pt x="859" y="671"/>
                      <a:pt x="928" y="603"/>
                      <a:pt x="928" y="533"/>
                    </a:cubicBezTo>
                    <a:cubicBezTo>
                      <a:pt x="928" y="441"/>
                      <a:pt x="928" y="441"/>
                      <a:pt x="928" y="441"/>
                    </a:cubicBezTo>
                    <a:cubicBezTo>
                      <a:pt x="928" y="417"/>
                      <a:pt x="923" y="416"/>
                      <a:pt x="918" y="396"/>
                    </a:cubicBezTo>
                    <a:cubicBezTo>
                      <a:pt x="898" y="391"/>
                      <a:pt x="897" y="386"/>
                      <a:pt x="873" y="386"/>
                    </a:cubicBezTo>
                    <a:cubicBezTo>
                      <a:pt x="863" y="386"/>
                      <a:pt x="863" y="386"/>
                      <a:pt x="863" y="386"/>
                    </a:cubicBezTo>
                    <a:cubicBezTo>
                      <a:pt x="792" y="386"/>
                      <a:pt x="865" y="561"/>
                      <a:pt x="753" y="561"/>
                    </a:cubicBezTo>
                    <a:cubicBezTo>
                      <a:pt x="284" y="561"/>
                      <a:pt x="284" y="561"/>
                      <a:pt x="284" y="561"/>
                    </a:cubicBezTo>
                    <a:cubicBezTo>
                      <a:pt x="253" y="561"/>
                      <a:pt x="165" y="547"/>
                      <a:pt x="165" y="524"/>
                    </a:cubicBezTo>
                    <a:cubicBezTo>
                      <a:pt x="165" y="406"/>
                      <a:pt x="726" y="159"/>
                      <a:pt x="726" y="56"/>
                    </a:cubicBezTo>
                    <a:cubicBezTo>
                      <a:pt x="726" y="46"/>
                      <a:pt x="726" y="46"/>
                      <a:pt x="726" y="46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7" name="Freeform 53">
                <a:extLst>
                  <a:ext uri="{FF2B5EF4-FFF2-40B4-BE49-F238E27FC236}">
                    <a16:creationId xmlns:a16="http://schemas.microsoft.com/office/drawing/2014/main" id="{F9ADE37A-75E6-47D6-ABC5-87B1C2F6F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063" y="3476625"/>
                <a:ext cx="204787" cy="893763"/>
              </a:xfrm>
              <a:custGeom>
                <a:avLst/>
                <a:gdLst>
                  <a:gd name="T0" fmla="*/ 0 w 220"/>
                  <a:gd name="T1" fmla="*/ 937 h 965"/>
                  <a:gd name="T2" fmla="*/ 27 w 220"/>
                  <a:gd name="T3" fmla="*/ 965 h 965"/>
                  <a:gd name="T4" fmla="*/ 193 w 220"/>
                  <a:gd name="T5" fmla="*/ 965 h 965"/>
                  <a:gd name="T6" fmla="*/ 220 w 220"/>
                  <a:gd name="T7" fmla="*/ 937 h 965"/>
                  <a:gd name="T8" fmla="*/ 220 w 220"/>
                  <a:gd name="T9" fmla="*/ 27 h 965"/>
                  <a:gd name="T10" fmla="*/ 193 w 220"/>
                  <a:gd name="T11" fmla="*/ 0 h 965"/>
                  <a:gd name="T12" fmla="*/ 27 w 220"/>
                  <a:gd name="T13" fmla="*/ 0 h 965"/>
                  <a:gd name="T14" fmla="*/ 0 w 220"/>
                  <a:gd name="T15" fmla="*/ 27 h 965"/>
                  <a:gd name="T16" fmla="*/ 0 w 220"/>
                  <a:gd name="T17" fmla="*/ 93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965">
                    <a:moveTo>
                      <a:pt x="0" y="937"/>
                    </a:moveTo>
                    <a:cubicBezTo>
                      <a:pt x="0" y="958"/>
                      <a:pt x="6" y="965"/>
                      <a:pt x="27" y="965"/>
                    </a:cubicBezTo>
                    <a:cubicBezTo>
                      <a:pt x="193" y="965"/>
                      <a:pt x="193" y="965"/>
                      <a:pt x="193" y="965"/>
                    </a:cubicBezTo>
                    <a:cubicBezTo>
                      <a:pt x="214" y="965"/>
                      <a:pt x="220" y="958"/>
                      <a:pt x="220" y="937"/>
                    </a:cubicBezTo>
                    <a:cubicBezTo>
                      <a:pt x="220" y="27"/>
                      <a:pt x="220" y="27"/>
                      <a:pt x="220" y="27"/>
                    </a:cubicBezTo>
                    <a:cubicBezTo>
                      <a:pt x="220" y="6"/>
                      <a:pt x="214" y="0"/>
                      <a:pt x="193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6" y="0"/>
                      <a:pt x="0" y="6"/>
                      <a:pt x="0" y="27"/>
                    </a:cubicBezTo>
                    <a:cubicBezTo>
                      <a:pt x="0" y="937"/>
                      <a:pt x="0" y="937"/>
                      <a:pt x="0" y="937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8" name="Freeform 54">
                <a:extLst>
                  <a:ext uri="{FF2B5EF4-FFF2-40B4-BE49-F238E27FC236}">
                    <a16:creationId xmlns:a16="http://schemas.microsoft.com/office/drawing/2014/main" id="{EADFB077-7C76-40E6-87BA-CC010A9ED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5500" y="3476625"/>
                <a:ext cx="195262" cy="893763"/>
              </a:xfrm>
              <a:custGeom>
                <a:avLst/>
                <a:gdLst>
                  <a:gd name="T0" fmla="*/ 0 w 211"/>
                  <a:gd name="T1" fmla="*/ 937 h 965"/>
                  <a:gd name="T2" fmla="*/ 28 w 211"/>
                  <a:gd name="T3" fmla="*/ 965 h 965"/>
                  <a:gd name="T4" fmla="*/ 211 w 211"/>
                  <a:gd name="T5" fmla="*/ 965 h 965"/>
                  <a:gd name="T6" fmla="*/ 211 w 211"/>
                  <a:gd name="T7" fmla="*/ 0 h 965"/>
                  <a:gd name="T8" fmla="*/ 28 w 211"/>
                  <a:gd name="T9" fmla="*/ 0 h 965"/>
                  <a:gd name="T10" fmla="*/ 0 w 211"/>
                  <a:gd name="T11" fmla="*/ 27 h 965"/>
                  <a:gd name="T12" fmla="*/ 0 w 211"/>
                  <a:gd name="T13" fmla="*/ 93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965">
                    <a:moveTo>
                      <a:pt x="0" y="937"/>
                    </a:moveTo>
                    <a:cubicBezTo>
                      <a:pt x="0" y="958"/>
                      <a:pt x="6" y="965"/>
                      <a:pt x="28" y="965"/>
                    </a:cubicBezTo>
                    <a:cubicBezTo>
                      <a:pt x="211" y="965"/>
                      <a:pt x="211" y="965"/>
                      <a:pt x="211" y="965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6" y="0"/>
                      <a:pt x="0" y="6"/>
                      <a:pt x="0" y="27"/>
                    </a:cubicBezTo>
                    <a:cubicBezTo>
                      <a:pt x="0" y="937"/>
                      <a:pt x="0" y="937"/>
                      <a:pt x="0" y="937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9" name="Freeform 55">
                <a:extLst>
                  <a:ext uri="{FF2B5EF4-FFF2-40B4-BE49-F238E27FC236}">
                    <a16:creationId xmlns:a16="http://schemas.microsoft.com/office/drawing/2014/main" id="{600B3C35-8B53-4E8F-B6A8-1C44C2279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3433763"/>
                <a:ext cx="977900" cy="331788"/>
              </a:xfrm>
              <a:custGeom>
                <a:avLst/>
                <a:gdLst>
                  <a:gd name="T0" fmla="*/ 1057 w 1057"/>
                  <a:gd name="T1" fmla="*/ 193 h 358"/>
                  <a:gd name="T2" fmla="*/ 1057 w 1057"/>
                  <a:gd name="T3" fmla="*/ 138 h 358"/>
                  <a:gd name="T4" fmla="*/ 1020 w 1057"/>
                  <a:gd name="T5" fmla="*/ 119 h 358"/>
                  <a:gd name="T6" fmla="*/ 772 w 1057"/>
                  <a:gd name="T7" fmla="*/ 119 h 358"/>
                  <a:gd name="T8" fmla="*/ 772 w 1057"/>
                  <a:gd name="T9" fmla="*/ 46 h 358"/>
                  <a:gd name="T10" fmla="*/ 735 w 1057"/>
                  <a:gd name="T11" fmla="*/ 9 h 358"/>
                  <a:gd name="T12" fmla="*/ 708 w 1057"/>
                  <a:gd name="T13" fmla="*/ 9 h 358"/>
                  <a:gd name="T14" fmla="*/ 671 w 1057"/>
                  <a:gd name="T15" fmla="*/ 46 h 358"/>
                  <a:gd name="T16" fmla="*/ 671 w 1057"/>
                  <a:gd name="T17" fmla="*/ 119 h 358"/>
                  <a:gd name="T18" fmla="*/ 405 w 1057"/>
                  <a:gd name="T19" fmla="*/ 119 h 358"/>
                  <a:gd name="T20" fmla="*/ 405 w 1057"/>
                  <a:gd name="T21" fmla="*/ 37 h 358"/>
                  <a:gd name="T22" fmla="*/ 349 w 1057"/>
                  <a:gd name="T23" fmla="*/ 0 h 358"/>
                  <a:gd name="T24" fmla="*/ 313 w 1057"/>
                  <a:gd name="T25" fmla="*/ 9 h 358"/>
                  <a:gd name="T26" fmla="*/ 303 w 1057"/>
                  <a:gd name="T27" fmla="*/ 55 h 358"/>
                  <a:gd name="T28" fmla="*/ 303 w 1057"/>
                  <a:gd name="T29" fmla="*/ 119 h 358"/>
                  <a:gd name="T30" fmla="*/ 37 w 1057"/>
                  <a:gd name="T31" fmla="*/ 119 h 358"/>
                  <a:gd name="T32" fmla="*/ 0 w 1057"/>
                  <a:gd name="T33" fmla="*/ 156 h 358"/>
                  <a:gd name="T34" fmla="*/ 0 w 1057"/>
                  <a:gd name="T35" fmla="*/ 174 h 358"/>
                  <a:gd name="T36" fmla="*/ 46 w 1057"/>
                  <a:gd name="T37" fmla="*/ 220 h 358"/>
                  <a:gd name="T38" fmla="*/ 303 w 1057"/>
                  <a:gd name="T39" fmla="*/ 220 h 358"/>
                  <a:gd name="T40" fmla="*/ 303 w 1057"/>
                  <a:gd name="T41" fmla="*/ 321 h 358"/>
                  <a:gd name="T42" fmla="*/ 331 w 1057"/>
                  <a:gd name="T43" fmla="*/ 349 h 358"/>
                  <a:gd name="T44" fmla="*/ 368 w 1057"/>
                  <a:gd name="T45" fmla="*/ 349 h 358"/>
                  <a:gd name="T46" fmla="*/ 405 w 1057"/>
                  <a:gd name="T47" fmla="*/ 312 h 358"/>
                  <a:gd name="T48" fmla="*/ 405 w 1057"/>
                  <a:gd name="T49" fmla="*/ 220 h 358"/>
                  <a:gd name="T50" fmla="*/ 671 w 1057"/>
                  <a:gd name="T51" fmla="*/ 220 h 358"/>
                  <a:gd name="T52" fmla="*/ 671 w 1057"/>
                  <a:gd name="T53" fmla="*/ 312 h 358"/>
                  <a:gd name="T54" fmla="*/ 717 w 1057"/>
                  <a:gd name="T55" fmla="*/ 358 h 358"/>
                  <a:gd name="T56" fmla="*/ 726 w 1057"/>
                  <a:gd name="T57" fmla="*/ 358 h 358"/>
                  <a:gd name="T58" fmla="*/ 772 w 1057"/>
                  <a:gd name="T59" fmla="*/ 312 h 358"/>
                  <a:gd name="T60" fmla="*/ 772 w 1057"/>
                  <a:gd name="T61" fmla="*/ 220 h 358"/>
                  <a:gd name="T62" fmla="*/ 1011 w 1057"/>
                  <a:gd name="T63" fmla="*/ 220 h 358"/>
                  <a:gd name="T64" fmla="*/ 1057 w 1057"/>
                  <a:gd name="T65" fmla="*/ 1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57" h="358">
                    <a:moveTo>
                      <a:pt x="1057" y="193"/>
                    </a:moveTo>
                    <a:cubicBezTo>
                      <a:pt x="1057" y="138"/>
                      <a:pt x="1057" y="138"/>
                      <a:pt x="1057" y="138"/>
                    </a:cubicBezTo>
                    <a:cubicBezTo>
                      <a:pt x="1040" y="127"/>
                      <a:pt x="1041" y="119"/>
                      <a:pt x="1020" y="119"/>
                    </a:cubicBezTo>
                    <a:cubicBezTo>
                      <a:pt x="772" y="119"/>
                      <a:pt x="772" y="119"/>
                      <a:pt x="772" y="119"/>
                    </a:cubicBezTo>
                    <a:cubicBezTo>
                      <a:pt x="772" y="46"/>
                      <a:pt x="772" y="46"/>
                      <a:pt x="772" y="46"/>
                    </a:cubicBezTo>
                    <a:cubicBezTo>
                      <a:pt x="772" y="24"/>
                      <a:pt x="757" y="9"/>
                      <a:pt x="735" y="9"/>
                    </a:cubicBezTo>
                    <a:cubicBezTo>
                      <a:pt x="708" y="9"/>
                      <a:pt x="708" y="9"/>
                      <a:pt x="708" y="9"/>
                    </a:cubicBezTo>
                    <a:cubicBezTo>
                      <a:pt x="686" y="9"/>
                      <a:pt x="671" y="24"/>
                      <a:pt x="671" y="46"/>
                    </a:cubicBezTo>
                    <a:cubicBezTo>
                      <a:pt x="671" y="119"/>
                      <a:pt x="671" y="119"/>
                      <a:pt x="671" y="119"/>
                    </a:cubicBezTo>
                    <a:cubicBezTo>
                      <a:pt x="405" y="119"/>
                      <a:pt x="405" y="119"/>
                      <a:pt x="405" y="119"/>
                    </a:cubicBezTo>
                    <a:cubicBezTo>
                      <a:pt x="405" y="37"/>
                      <a:pt x="405" y="37"/>
                      <a:pt x="405" y="37"/>
                    </a:cubicBezTo>
                    <a:cubicBezTo>
                      <a:pt x="405" y="8"/>
                      <a:pt x="378" y="0"/>
                      <a:pt x="349" y="0"/>
                    </a:cubicBezTo>
                    <a:cubicBezTo>
                      <a:pt x="330" y="0"/>
                      <a:pt x="337" y="3"/>
                      <a:pt x="313" y="9"/>
                    </a:cubicBezTo>
                    <a:cubicBezTo>
                      <a:pt x="308" y="30"/>
                      <a:pt x="303" y="30"/>
                      <a:pt x="303" y="55"/>
                    </a:cubicBezTo>
                    <a:cubicBezTo>
                      <a:pt x="303" y="119"/>
                      <a:pt x="303" y="119"/>
                      <a:pt x="303" y="11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15" y="119"/>
                      <a:pt x="0" y="135"/>
                      <a:pt x="0" y="156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96"/>
                      <a:pt x="25" y="220"/>
                      <a:pt x="46" y="220"/>
                    </a:cubicBezTo>
                    <a:cubicBezTo>
                      <a:pt x="303" y="220"/>
                      <a:pt x="303" y="220"/>
                      <a:pt x="303" y="220"/>
                    </a:cubicBezTo>
                    <a:cubicBezTo>
                      <a:pt x="303" y="321"/>
                      <a:pt x="303" y="321"/>
                      <a:pt x="303" y="321"/>
                    </a:cubicBezTo>
                    <a:cubicBezTo>
                      <a:pt x="303" y="343"/>
                      <a:pt x="310" y="349"/>
                      <a:pt x="331" y="349"/>
                    </a:cubicBezTo>
                    <a:cubicBezTo>
                      <a:pt x="368" y="349"/>
                      <a:pt x="368" y="349"/>
                      <a:pt x="368" y="349"/>
                    </a:cubicBezTo>
                    <a:cubicBezTo>
                      <a:pt x="389" y="349"/>
                      <a:pt x="405" y="334"/>
                      <a:pt x="405" y="312"/>
                    </a:cubicBezTo>
                    <a:cubicBezTo>
                      <a:pt x="405" y="220"/>
                      <a:pt x="405" y="220"/>
                      <a:pt x="405" y="220"/>
                    </a:cubicBezTo>
                    <a:cubicBezTo>
                      <a:pt x="671" y="220"/>
                      <a:pt x="671" y="220"/>
                      <a:pt x="671" y="220"/>
                    </a:cubicBezTo>
                    <a:cubicBezTo>
                      <a:pt x="671" y="312"/>
                      <a:pt x="671" y="312"/>
                      <a:pt x="671" y="312"/>
                    </a:cubicBezTo>
                    <a:cubicBezTo>
                      <a:pt x="671" y="334"/>
                      <a:pt x="696" y="358"/>
                      <a:pt x="717" y="358"/>
                    </a:cubicBezTo>
                    <a:cubicBezTo>
                      <a:pt x="726" y="358"/>
                      <a:pt x="726" y="358"/>
                      <a:pt x="726" y="358"/>
                    </a:cubicBezTo>
                    <a:cubicBezTo>
                      <a:pt x="748" y="358"/>
                      <a:pt x="772" y="334"/>
                      <a:pt x="772" y="312"/>
                    </a:cubicBezTo>
                    <a:cubicBezTo>
                      <a:pt x="772" y="220"/>
                      <a:pt x="772" y="220"/>
                      <a:pt x="772" y="220"/>
                    </a:cubicBezTo>
                    <a:cubicBezTo>
                      <a:pt x="1011" y="220"/>
                      <a:pt x="1011" y="220"/>
                      <a:pt x="1011" y="220"/>
                    </a:cubicBezTo>
                    <a:cubicBezTo>
                      <a:pt x="1033" y="220"/>
                      <a:pt x="1038" y="205"/>
                      <a:pt x="1057" y="193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0" name="Freeform 56">
                <a:extLst>
                  <a:ext uri="{FF2B5EF4-FFF2-40B4-BE49-F238E27FC236}">
                    <a16:creationId xmlns:a16="http://schemas.microsoft.com/office/drawing/2014/main" id="{1F3DFF43-CCF0-4EFB-ADAE-B446730C3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688" y="3722688"/>
                <a:ext cx="195262" cy="665163"/>
              </a:xfrm>
              <a:custGeom>
                <a:avLst/>
                <a:gdLst>
                  <a:gd name="T0" fmla="*/ 0 w 211"/>
                  <a:gd name="T1" fmla="*/ 28 h 717"/>
                  <a:gd name="T2" fmla="*/ 0 w 211"/>
                  <a:gd name="T3" fmla="*/ 689 h 717"/>
                  <a:gd name="T4" fmla="*/ 211 w 211"/>
                  <a:gd name="T5" fmla="*/ 671 h 717"/>
                  <a:gd name="T6" fmla="*/ 211 w 211"/>
                  <a:gd name="T7" fmla="*/ 46 h 717"/>
                  <a:gd name="T8" fmla="*/ 0 w 211"/>
                  <a:gd name="T9" fmla="*/ 28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717">
                    <a:moveTo>
                      <a:pt x="0" y="28"/>
                    </a:moveTo>
                    <a:cubicBezTo>
                      <a:pt x="0" y="689"/>
                      <a:pt x="0" y="689"/>
                      <a:pt x="0" y="689"/>
                    </a:cubicBezTo>
                    <a:cubicBezTo>
                      <a:pt x="32" y="705"/>
                      <a:pt x="211" y="717"/>
                      <a:pt x="211" y="671"/>
                    </a:cubicBezTo>
                    <a:cubicBezTo>
                      <a:pt x="211" y="46"/>
                      <a:pt x="211" y="46"/>
                      <a:pt x="211" y="46"/>
                    </a:cubicBezTo>
                    <a:cubicBezTo>
                      <a:pt x="211" y="0"/>
                      <a:pt x="32" y="12"/>
                      <a:pt x="0" y="28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1" name="Freeform 57">
                <a:extLst>
                  <a:ext uri="{FF2B5EF4-FFF2-40B4-BE49-F238E27FC236}">
                    <a16:creationId xmlns:a16="http://schemas.microsoft.com/office/drawing/2014/main" id="{ACB1A8DA-7549-4086-A8E5-5E391C171A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8725" y="3995738"/>
                <a:ext cx="544512" cy="288925"/>
              </a:xfrm>
              <a:custGeom>
                <a:avLst/>
                <a:gdLst>
                  <a:gd name="T0" fmla="*/ 0 w 588"/>
                  <a:gd name="T1" fmla="*/ 267 h 313"/>
                  <a:gd name="T2" fmla="*/ 46 w 588"/>
                  <a:gd name="T3" fmla="*/ 313 h 313"/>
                  <a:gd name="T4" fmla="*/ 542 w 588"/>
                  <a:gd name="T5" fmla="*/ 313 h 313"/>
                  <a:gd name="T6" fmla="*/ 588 w 588"/>
                  <a:gd name="T7" fmla="*/ 267 h 313"/>
                  <a:gd name="T8" fmla="*/ 588 w 588"/>
                  <a:gd name="T9" fmla="*/ 65 h 313"/>
                  <a:gd name="T10" fmla="*/ 515 w 588"/>
                  <a:gd name="T11" fmla="*/ 0 h 313"/>
                  <a:gd name="T12" fmla="*/ 65 w 588"/>
                  <a:gd name="T13" fmla="*/ 0 h 313"/>
                  <a:gd name="T14" fmla="*/ 0 w 588"/>
                  <a:gd name="T15" fmla="*/ 65 h 313"/>
                  <a:gd name="T16" fmla="*/ 0 w 588"/>
                  <a:gd name="T17" fmla="*/ 267 h 313"/>
                  <a:gd name="T18" fmla="*/ 101 w 588"/>
                  <a:gd name="T19" fmla="*/ 120 h 313"/>
                  <a:gd name="T20" fmla="*/ 129 w 588"/>
                  <a:gd name="T21" fmla="*/ 92 h 313"/>
                  <a:gd name="T22" fmla="*/ 460 w 588"/>
                  <a:gd name="T23" fmla="*/ 92 h 313"/>
                  <a:gd name="T24" fmla="*/ 487 w 588"/>
                  <a:gd name="T25" fmla="*/ 120 h 313"/>
                  <a:gd name="T26" fmla="*/ 487 w 588"/>
                  <a:gd name="T27" fmla="*/ 221 h 313"/>
                  <a:gd name="T28" fmla="*/ 101 w 588"/>
                  <a:gd name="T29" fmla="*/ 221 h 313"/>
                  <a:gd name="T30" fmla="*/ 101 w 588"/>
                  <a:gd name="T31" fmla="*/ 12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8" h="313">
                    <a:moveTo>
                      <a:pt x="0" y="267"/>
                    </a:moveTo>
                    <a:cubicBezTo>
                      <a:pt x="0" y="288"/>
                      <a:pt x="25" y="313"/>
                      <a:pt x="46" y="313"/>
                    </a:cubicBezTo>
                    <a:cubicBezTo>
                      <a:pt x="542" y="313"/>
                      <a:pt x="542" y="313"/>
                      <a:pt x="542" y="313"/>
                    </a:cubicBezTo>
                    <a:cubicBezTo>
                      <a:pt x="564" y="313"/>
                      <a:pt x="588" y="288"/>
                      <a:pt x="588" y="267"/>
                    </a:cubicBezTo>
                    <a:cubicBezTo>
                      <a:pt x="588" y="65"/>
                      <a:pt x="588" y="65"/>
                      <a:pt x="588" y="65"/>
                    </a:cubicBezTo>
                    <a:cubicBezTo>
                      <a:pt x="588" y="21"/>
                      <a:pt x="557" y="0"/>
                      <a:pt x="51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22" y="0"/>
                      <a:pt x="0" y="22"/>
                      <a:pt x="0" y="65"/>
                    </a:cubicBezTo>
                    <a:cubicBezTo>
                      <a:pt x="0" y="267"/>
                      <a:pt x="0" y="267"/>
                      <a:pt x="0" y="267"/>
                    </a:cubicBezTo>
                    <a:moveTo>
                      <a:pt x="101" y="120"/>
                    </a:moveTo>
                    <a:cubicBezTo>
                      <a:pt x="101" y="99"/>
                      <a:pt x="108" y="92"/>
                      <a:pt x="129" y="92"/>
                    </a:cubicBezTo>
                    <a:cubicBezTo>
                      <a:pt x="460" y="92"/>
                      <a:pt x="460" y="92"/>
                      <a:pt x="460" y="92"/>
                    </a:cubicBezTo>
                    <a:cubicBezTo>
                      <a:pt x="481" y="92"/>
                      <a:pt x="487" y="99"/>
                      <a:pt x="487" y="120"/>
                    </a:cubicBezTo>
                    <a:cubicBezTo>
                      <a:pt x="487" y="221"/>
                      <a:pt x="487" y="221"/>
                      <a:pt x="487" y="221"/>
                    </a:cubicBezTo>
                    <a:cubicBezTo>
                      <a:pt x="101" y="221"/>
                      <a:pt x="101" y="221"/>
                      <a:pt x="101" y="221"/>
                    </a:cubicBezTo>
                    <a:lnTo>
                      <a:pt x="101" y="120"/>
                    </a:lnTo>
                    <a:close/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2" name="Freeform 58">
                <a:extLst>
                  <a:ext uri="{FF2B5EF4-FFF2-40B4-BE49-F238E27FC236}">
                    <a16:creationId xmlns:a16="http://schemas.microsoft.com/office/drawing/2014/main" id="{C26C9117-A830-40D2-82B0-0D58E7FEF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688" y="3476625"/>
                <a:ext cx="195262" cy="195263"/>
              </a:xfrm>
              <a:custGeom>
                <a:avLst/>
                <a:gdLst>
                  <a:gd name="T0" fmla="*/ 0 w 211"/>
                  <a:gd name="T1" fmla="*/ 9 h 211"/>
                  <a:gd name="T2" fmla="*/ 0 w 211"/>
                  <a:gd name="T3" fmla="*/ 211 h 211"/>
                  <a:gd name="T4" fmla="*/ 211 w 211"/>
                  <a:gd name="T5" fmla="*/ 211 h 211"/>
                  <a:gd name="T6" fmla="*/ 211 w 211"/>
                  <a:gd name="T7" fmla="*/ 0 h 211"/>
                  <a:gd name="T8" fmla="*/ 28 w 211"/>
                  <a:gd name="T9" fmla="*/ 0 h 211"/>
                  <a:gd name="T10" fmla="*/ 0 w 211"/>
                  <a:gd name="T11" fmla="*/ 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211">
                    <a:moveTo>
                      <a:pt x="0" y="9"/>
                    </a:moveTo>
                    <a:cubicBezTo>
                      <a:pt x="0" y="211"/>
                      <a:pt x="0" y="211"/>
                      <a:pt x="0" y="211"/>
                    </a:cubicBezTo>
                    <a:cubicBezTo>
                      <a:pt x="211" y="211"/>
                      <a:pt x="211" y="211"/>
                      <a:pt x="211" y="211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0" y="0"/>
                      <a:pt x="11" y="3"/>
                      <a:pt x="0" y="9"/>
                    </a:cubicBezTo>
                  </a:path>
                </a:pathLst>
              </a:custGeom>
              <a:solidFill>
                <a:srgbClr val="A2BC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809" tIns="45905" rIns="91809" bIns="45905" numCol="1" anchor="t" anchorCtr="0" compatLnSpc="1">
                <a:prstTxWarp prst="textNoShape">
                  <a:avLst/>
                </a:prstTxWarp>
              </a:bodyPr>
              <a:lstStyle/>
              <a:p>
                <a:pPr defTabSz="918058">
                  <a:defRPr/>
                </a:pPr>
                <a:endParaRPr lang="zh-CN" altLang="en-US" sz="1807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15" name="任意多边形: 形状 314">
              <a:extLst>
                <a:ext uri="{FF2B5EF4-FFF2-40B4-BE49-F238E27FC236}">
                  <a16:creationId xmlns:a16="http://schemas.microsoft.com/office/drawing/2014/main" id="{D6390818-ED3C-4A3C-9E92-E084D570455A}"/>
                </a:ext>
              </a:extLst>
            </p:cNvPr>
            <p:cNvSpPr/>
            <p:nvPr/>
          </p:nvSpPr>
          <p:spPr>
            <a:xfrm>
              <a:off x="4537264" y="268274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16" name="任意多边形: 形状 315">
              <a:extLst>
                <a:ext uri="{FF2B5EF4-FFF2-40B4-BE49-F238E27FC236}">
                  <a16:creationId xmlns:a16="http://schemas.microsoft.com/office/drawing/2014/main" id="{4719E5F9-C722-40FB-B505-05F69C3C0C7A}"/>
                </a:ext>
              </a:extLst>
            </p:cNvPr>
            <p:cNvSpPr/>
            <p:nvPr/>
          </p:nvSpPr>
          <p:spPr>
            <a:xfrm>
              <a:off x="5295723" y="268274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17" name="任意多边形: 形状 316">
              <a:extLst>
                <a:ext uri="{FF2B5EF4-FFF2-40B4-BE49-F238E27FC236}">
                  <a16:creationId xmlns:a16="http://schemas.microsoft.com/office/drawing/2014/main" id="{00C60034-7960-42FA-9B8C-81C0282708AF}"/>
                </a:ext>
              </a:extLst>
            </p:cNvPr>
            <p:cNvSpPr/>
            <p:nvPr/>
          </p:nvSpPr>
          <p:spPr>
            <a:xfrm>
              <a:off x="6056542" y="268274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18" name="任意多边形: 形状 317">
              <a:extLst>
                <a:ext uri="{FF2B5EF4-FFF2-40B4-BE49-F238E27FC236}">
                  <a16:creationId xmlns:a16="http://schemas.microsoft.com/office/drawing/2014/main" id="{BE5A6B29-3058-4F1E-949F-3CE6CDF07FF7}"/>
                </a:ext>
              </a:extLst>
            </p:cNvPr>
            <p:cNvSpPr/>
            <p:nvPr/>
          </p:nvSpPr>
          <p:spPr>
            <a:xfrm>
              <a:off x="6817579" y="268274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23" name="任意多边形: 形状 322">
              <a:extLst>
                <a:ext uri="{FF2B5EF4-FFF2-40B4-BE49-F238E27FC236}">
                  <a16:creationId xmlns:a16="http://schemas.microsoft.com/office/drawing/2014/main" id="{CFA3D40B-AE02-47D7-B9D3-172E48561D18}"/>
                </a:ext>
              </a:extLst>
            </p:cNvPr>
            <p:cNvSpPr/>
            <p:nvPr/>
          </p:nvSpPr>
          <p:spPr>
            <a:xfrm>
              <a:off x="4157392" y="3362180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24" name="任意多边形: 形状 323">
              <a:extLst>
                <a:ext uri="{FF2B5EF4-FFF2-40B4-BE49-F238E27FC236}">
                  <a16:creationId xmlns:a16="http://schemas.microsoft.com/office/drawing/2014/main" id="{116701DC-3559-4897-8A4D-769C62A487CF}"/>
                </a:ext>
              </a:extLst>
            </p:cNvPr>
            <p:cNvSpPr/>
            <p:nvPr/>
          </p:nvSpPr>
          <p:spPr>
            <a:xfrm>
              <a:off x="4915852" y="3362180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25" name="任意多边形: 形状 324">
              <a:extLst>
                <a:ext uri="{FF2B5EF4-FFF2-40B4-BE49-F238E27FC236}">
                  <a16:creationId xmlns:a16="http://schemas.microsoft.com/office/drawing/2014/main" id="{FF3BC74A-D625-4994-BE51-14A6F34C6808}"/>
                </a:ext>
              </a:extLst>
            </p:cNvPr>
            <p:cNvSpPr/>
            <p:nvPr/>
          </p:nvSpPr>
          <p:spPr>
            <a:xfrm>
              <a:off x="5676671" y="3362180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26" name="任意多边形: 形状 325">
              <a:extLst>
                <a:ext uri="{FF2B5EF4-FFF2-40B4-BE49-F238E27FC236}">
                  <a16:creationId xmlns:a16="http://schemas.microsoft.com/office/drawing/2014/main" id="{B0199DE0-B430-4BD3-BE71-2191B36E8683}"/>
                </a:ext>
              </a:extLst>
            </p:cNvPr>
            <p:cNvSpPr/>
            <p:nvPr/>
          </p:nvSpPr>
          <p:spPr>
            <a:xfrm>
              <a:off x="6437708" y="3362180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43" name="任意多边形: 形状 342">
              <a:extLst>
                <a:ext uri="{FF2B5EF4-FFF2-40B4-BE49-F238E27FC236}">
                  <a16:creationId xmlns:a16="http://schemas.microsoft.com/office/drawing/2014/main" id="{82457233-831C-488C-9DDE-82EADFE6F14A}"/>
                </a:ext>
              </a:extLst>
            </p:cNvPr>
            <p:cNvSpPr/>
            <p:nvPr/>
          </p:nvSpPr>
          <p:spPr>
            <a:xfrm flipV="1">
              <a:off x="4915341" y="4719105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44" name="任意多边形: 形状 343">
              <a:extLst>
                <a:ext uri="{FF2B5EF4-FFF2-40B4-BE49-F238E27FC236}">
                  <a16:creationId xmlns:a16="http://schemas.microsoft.com/office/drawing/2014/main" id="{E221E448-7607-4F44-A9A7-AC500DE0700F}"/>
                </a:ext>
              </a:extLst>
            </p:cNvPr>
            <p:cNvSpPr/>
            <p:nvPr/>
          </p:nvSpPr>
          <p:spPr>
            <a:xfrm flipV="1">
              <a:off x="5673800" y="4719105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45" name="任意多边形: 形状 344">
              <a:extLst>
                <a:ext uri="{FF2B5EF4-FFF2-40B4-BE49-F238E27FC236}">
                  <a16:creationId xmlns:a16="http://schemas.microsoft.com/office/drawing/2014/main" id="{37F15FF1-695A-4220-B25E-F68197994AF5}"/>
                </a:ext>
              </a:extLst>
            </p:cNvPr>
            <p:cNvSpPr/>
            <p:nvPr/>
          </p:nvSpPr>
          <p:spPr>
            <a:xfrm flipV="1">
              <a:off x="6434619" y="4719105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35" name="任意多边形: 形状 334">
              <a:extLst>
                <a:ext uri="{FF2B5EF4-FFF2-40B4-BE49-F238E27FC236}">
                  <a16:creationId xmlns:a16="http://schemas.microsoft.com/office/drawing/2014/main" id="{3858878A-3983-4DA1-ABB1-F6D1DBC49BBE}"/>
                </a:ext>
              </a:extLst>
            </p:cNvPr>
            <p:cNvSpPr/>
            <p:nvPr/>
          </p:nvSpPr>
          <p:spPr>
            <a:xfrm flipV="1">
              <a:off x="4537264" y="403802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36" name="任意多边形: 形状 335">
              <a:extLst>
                <a:ext uri="{FF2B5EF4-FFF2-40B4-BE49-F238E27FC236}">
                  <a16:creationId xmlns:a16="http://schemas.microsoft.com/office/drawing/2014/main" id="{2A558DCA-CA4C-4A23-A402-4F4896162C94}"/>
                </a:ext>
              </a:extLst>
            </p:cNvPr>
            <p:cNvSpPr/>
            <p:nvPr/>
          </p:nvSpPr>
          <p:spPr>
            <a:xfrm flipV="1">
              <a:off x="5295723" y="403802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37" name="任意多边形: 形状 336">
              <a:extLst>
                <a:ext uri="{FF2B5EF4-FFF2-40B4-BE49-F238E27FC236}">
                  <a16:creationId xmlns:a16="http://schemas.microsoft.com/office/drawing/2014/main" id="{D508133F-484D-48F4-9C10-314DA565F457}"/>
                </a:ext>
              </a:extLst>
            </p:cNvPr>
            <p:cNvSpPr/>
            <p:nvPr/>
          </p:nvSpPr>
          <p:spPr>
            <a:xfrm flipV="1">
              <a:off x="6056542" y="403802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sp>
          <p:nvSpPr>
            <p:cNvPr id="338" name="任意多边形: 形状 337">
              <a:extLst>
                <a:ext uri="{FF2B5EF4-FFF2-40B4-BE49-F238E27FC236}">
                  <a16:creationId xmlns:a16="http://schemas.microsoft.com/office/drawing/2014/main" id="{261303CA-4214-4B47-9319-E9DC5094CEE0}"/>
                </a:ext>
              </a:extLst>
            </p:cNvPr>
            <p:cNvSpPr/>
            <p:nvPr/>
          </p:nvSpPr>
          <p:spPr>
            <a:xfrm flipV="1">
              <a:off x="6817579" y="4038022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3AB3EAF-B0C4-4445-AB33-8351FFD8C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4542" y="4258596"/>
              <a:ext cx="405982" cy="372262"/>
            </a:xfrm>
            <a:prstGeom prst="rect">
              <a:avLst/>
            </a:prstGeom>
          </p:spPr>
        </p:pic>
        <p:pic>
          <p:nvPicPr>
            <p:cNvPr id="269" name="图片 268">
              <a:extLst>
                <a:ext uri="{FF2B5EF4-FFF2-40B4-BE49-F238E27FC236}">
                  <a16:creationId xmlns:a16="http://schemas.microsoft.com/office/drawing/2014/main" id="{13A308E6-334C-B945-B811-0EE54126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492" y="2187758"/>
              <a:ext cx="680681" cy="500600"/>
            </a:xfrm>
            <a:prstGeom prst="rect">
              <a:avLst/>
            </a:prstGeom>
          </p:spPr>
        </p:pic>
        <p:sp>
          <p:nvSpPr>
            <p:cNvPr id="327" name="任意多边形: 形状 326">
              <a:extLst>
                <a:ext uri="{FF2B5EF4-FFF2-40B4-BE49-F238E27FC236}">
                  <a16:creationId xmlns:a16="http://schemas.microsoft.com/office/drawing/2014/main" id="{0BFB1763-E8D7-4C05-BCF4-BAA97F3EF748}"/>
                </a:ext>
              </a:extLst>
            </p:cNvPr>
            <p:cNvSpPr/>
            <p:nvPr/>
          </p:nvSpPr>
          <p:spPr>
            <a:xfrm>
              <a:off x="7192412" y="3362180"/>
              <a:ext cx="759909" cy="869557"/>
            </a:xfrm>
            <a:custGeom>
              <a:avLst/>
              <a:gdLst>
                <a:gd name="connsiteX0" fmla="*/ 0 w 1525763"/>
                <a:gd name="connsiteY0" fmla="*/ 663707 h 1327414"/>
                <a:gd name="connsiteX1" fmla="*/ 331854 w 1525763"/>
                <a:gd name="connsiteY1" fmla="*/ 0 h 1327414"/>
                <a:gd name="connsiteX2" fmla="*/ 1193910 w 1525763"/>
                <a:gd name="connsiteY2" fmla="*/ 0 h 1327414"/>
                <a:gd name="connsiteX3" fmla="*/ 1525763 w 1525763"/>
                <a:gd name="connsiteY3" fmla="*/ 663707 h 1327414"/>
                <a:gd name="connsiteX4" fmla="*/ 1193910 w 1525763"/>
                <a:gd name="connsiteY4" fmla="*/ 1327414 h 1327414"/>
                <a:gd name="connsiteX5" fmla="*/ 331854 w 1525763"/>
                <a:gd name="connsiteY5" fmla="*/ 1327414 h 1327414"/>
                <a:gd name="connsiteX6" fmla="*/ 0 w 1525763"/>
                <a:gd name="connsiteY6" fmla="*/ 663707 h 132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63" h="1327414">
                  <a:moveTo>
                    <a:pt x="762882" y="0"/>
                  </a:moveTo>
                  <a:lnTo>
                    <a:pt x="1525762" y="288713"/>
                  </a:lnTo>
                  <a:lnTo>
                    <a:pt x="1525762" y="1038702"/>
                  </a:lnTo>
                  <a:lnTo>
                    <a:pt x="762882" y="1327414"/>
                  </a:lnTo>
                  <a:lnTo>
                    <a:pt x="1" y="1038702"/>
                  </a:lnTo>
                  <a:lnTo>
                    <a:pt x="1" y="288713"/>
                  </a:lnTo>
                  <a:lnTo>
                    <a:pt x="762882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7690" tIns="238726" rIns="207691" bIns="238725" numCol="1" spcCol="1270" anchor="ctr" anchorCtr="0">
              <a:noAutofit/>
            </a:bodyPr>
            <a:lstStyle/>
            <a:p>
              <a:pPr algn="ctr" defTabSz="16066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3614">
                <a:solidFill>
                  <a:prstClr val="white"/>
                </a:solidFill>
                <a:latin typeface="Arial"/>
                <a:ea typeface="微软雅黑 Light"/>
              </a:endParaRPr>
            </a:p>
          </p:txBody>
        </p:sp>
        <p:pic>
          <p:nvPicPr>
            <p:cNvPr id="270" name="图片 269">
              <a:extLst>
                <a:ext uri="{FF2B5EF4-FFF2-40B4-BE49-F238E27FC236}">
                  <a16:creationId xmlns:a16="http://schemas.microsoft.com/office/drawing/2014/main" id="{E8647875-25F4-8840-8229-3AA0A385A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7636" y="2264886"/>
              <a:ext cx="511102" cy="339819"/>
            </a:xfrm>
            <a:prstGeom prst="rect">
              <a:avLst/>
            </a:prstGeom>
          </p:spPr>
        </p:pic>
        <p:pic>
          <p:nvPicPr>
            <p:cNvPr id="276" name="图片 275">
              <a:extLst>
                <a:ext uri="{FF2B5EF4-FFF2-40B4-BE49-F238E27FC236}">
                  <a16:creationId xmlns:a16="http://schemas.microsoft.com/office/drawing/2014/main" id="{7D551703-01BF-B948-8602-0F5BF6C67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6682" y="4245216"/>
              <a:ext cx="457210" cy="455168"/>
            </a:xfrm>
            <a:prstGeom prst="rect">
              <a:avLst/>
            </a:prstGeom>
          </p:spPr>
        </p:pic>
        <p:pic>
          <p:nvPicPr>
            <p:cNvPr id="387" name="图片 386">
              <a:extLst>
                <a:ext uri="{FF2B5EF4-FFF2-40B4-BE49-F238E27FC236}">
                  <a16:creationId xmlns:a16="http://schemas.microsoft.com/office/drawing/2014/main" id="{F22306D3-73A6-9142-9181-F3C547518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17" t="4739" r="2117" b="3197"/>
            <a:stretch/>
          </p:blipFill>
          <p:spPr>
            <a:xfrm>
              <a:off x="4246794" y="3624910"/>
              <a:ext cx="578373" cy="322992"/>
            </a:xfrm>
            <a:prstGeom prst="rect">
              <a:avLst/>
            </a:prstGeom>
          </p:spPr>
        </p:pic>
        <p:pic>
          <p:nvPicPr>
            <p:cNvPr id="388" name="图片 387">
              <a:extLst>
                <a:ext uri="{FF2B5EF4-FFF2-40B4-BE49-F238E27FC236}">
                  <a16:creationId xmlns:a16="http://schemas.microsoft.com/office/drawing/2014/main" id="{BA6C3AC6-5F5F-9C4B-B7BB-E690F83B4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947" t="30906" r="28676" b="25461"/>
            <a:stretch/>
          </p:blipFill>
          <p:spPr>
            <a:xfrm>
              <a:off x="6534150" y="4984178"/>
              <a:ext cx="564865" cy="370734"/>
            </a:xfrm>
            <a:prstGeom prst="rect">
              <a:avLst/>
            </a:prstGeom>
          </p:spPr>
        </p:pic>
        <p:pic>
          <p:nvPicPr>
            <p:cNvPr id="389" name="图片 388">
              <a:extLst>
                <a:ext uri="{FF2B5EF4-FFF2-40B4-BE49-F238E27FC236}">
                  <a16:creationId xmlns:a16="http://schemas.microsoft.com/office/drawing/2014/main" id="{6577FAFB-1BF5-1149-9645-96460E377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246" t="18842" r="1961" b="21261"/>
            <a:stretch/>
          </p:blipFill>
          <p:spPr>
            <a:xfrm>
              <a:off x="6875432" y="2901302"/>
              <a:ext cx="643142" cy="376225"/>
            </a:xfrm>
            <a:prstGeom prst="rect">
              <a:avLst/>
            </a:prstGeom>
          </p:spPr>
        </p:pic>
        <p:pic>
          <p:nvPicPr>
            <p:cNvPr id="390" name="图片 389">
              <a:extLst>
                <a:ext uri="{FF2B5EF4-FFF2-40B4-BE49-F238E27FC236}">
                  <a16:creationId xmlns:a16="http://schemas.microsoft.com/office/drawing/2014/main" id="{F9C54BB4-8479-5647-8582-DEB4E1C47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3893" y="4995811"/>
              <a:ext cx="316116" cy="316116"/>
            </a:xfrm>
            <a:prstGeom prst="rect">
              <a:avLst/>
            </a:prstGeom>
          </p:spPr>
        </p:pic>
        <p:pic>
          <p:nvPicPr>
            <p:cNvPr id="391" name="图片 390">
              <a:extLst>
                <a:ext uri="{FF2B5EF4-FFF2-40B4-BE49-F238E27FC236}">
                  <a16:creationId xmlns:a16="http://schemas.microsoft.com/office/drawing/2014/main" id="{8DFC1E21-F102-EC46-A8B1-F9C692D12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73991" y="3653843"/>
              <a:ext cx="428304" cy="356441"/>
            </a:xfrm>
            <a:prstGeom prst="rect">
              <a:avLst/>
            </a:prstGeom>
          </p:spPr>
        </p:pic>
        <p:sp>
          <p:nvSpPr>
            <p:cNvPr id="397" name="文本框 396">
              <a:extLst>
                <a:ext uri="{FF2B5EF4-FFF2-40B4-BE49-F238E27FC236}">
                  <a16:creationId xmlns:a16="http://schemas.microsoft.com/office/drawing/2014/main" id="{A4CBEDB8-78CF-6448-B4DE-1E15CCB6FF10}"/>
                </a:ext>
              </a:extLst>
            </p:cNvPr>
            <p:cNvSpPr txBox="1"/>
            <p:nvPr/>
          </p:nvSpPr>
          <p:spPr>
            <a:xfrm>
              <a:off x="5813078" y="4856697"/>
              <a:ext cx="439708" cy="465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10" dirty="0">
                  <a:solidFill>
                    <a:srgbClr val="00B0F0"/>
                  </a:solidFill>
                </a:rPr>
                <a:t>…</a:t>
              </a:r>
              <a:endParaRPr kumimoji="1" lang="zh-CN" altLang="en-US" sz="2410" dirty="0">
                <a:solidFill>
                  <a:srgbClr val="00B0F0"/>
                </a:solidFill>
              </a:endParaRPr>
            </a:p>
          </p:txBody>
        </p:sp>
        <p:pic>
          <p:nvPicPr>
            <p:cNvPr id="283" name="图片 282">
              <a:extLst>
                <a:ext uri="{FF2B5EF4-FFF2-40B4-BE49-F238E27FC236}">
                  <a16:creationId xmlns:a16="http://schemas.microsoft.com/office/drawing/2014/main" id="{085E68A2-F2FE-4886-9619-E867EA9B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784" y="2821646"/>
              <a:ext cx="1999443" cy="2147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图片 395">
              <a:extLst>
                <a:ext uri="{FF2B5EF4-FFF2-40B4-BE49-F238E27FC236}">
                  <a16:creationId xmlns:a16="http://schemas.microsoft.com/office/drawing/2014/main" id="{D0045E6F-E9CE-9C46-84D1-8409A8022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71"/>
            <a:stretch/>
          </p:blipFill>
          <p:spPr>
            <a:xfrm>
              <a:off x="5552980" y="3241504"/>
              <a:ext cx="1071682" cy="1090710"/>
            </a:xfrm>
            <a:prstGeom prst="rect">
              <a:avLst/>
            </a:prstGeom>
          </p:spPr>
        </p:pic>
      </p:grpSp>
      <p:sp>
        <p:nvSpPr>
          <p:cNvPr id="100" name="圆角矩形 99">
            <a:extLst>
              <a:ext uri="{FF2B5EF4-FFF2-40B4-BE49-F238E27FC236}">
                <a16:creationId xmlns:a16="http://schemas.microsoft.com/office/drawing/2014/main" id="{4DC5D6F0-6B9F-A14F-913A-079B39047D49}"/>
              </a:ext>
            </a:extLst>
          </p:cNvPr>
          <p:cNvSpPr/>
          <p:nvPr/>
        </p:nvSpPr>
        <p:spPr>
          <a:xfrm>
            <a:off x="4320406" y="6357075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商品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4" name="圆角矩形 103">
            <a:extLst>
              <a:ext uri="{FF2B5EF4-FFF2-40B4-BE49-F238E27FC236}">
                <a16:creationId xmlns:a16="http://schemas.microsoft.com/office/drawing/2014/main" id="{E2294EA4-CCD5-BA46-8F67-F5C78425EE00}"/>
              </a:ext>
            </a:extLst>
          </p:cNvPr>
          <p:cNvSpPr/>
          <p:nvPr/>
        </p:nvSpPr>
        <p:spPr>
          <a:xfrm>
            <a:off x="4908566" y="1567958"/>
            <a:ext cx="648000" cy="54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技术支撑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5" name="圆角矩形 104">
            <a:extLst>
              <a:ext uri="{FF2B5EF4-FFF2-40B4-BE49-F238E27FC236}">
                <a16:creationId xmlns:a16="http://schemas.microsoft.com/office/drawing/2014/main" id="{67E99F1C-C3AE-E24C-BE86-3F1BCBCE6BC2}"/>
              </a:ext>
            </a:extLst>
          </p:cNvPr>
          <p:cNvSpPr/>
          <p:nvPr/>
        </p:nvSpPr>
        <p:spPr>
          <a:xfrm>
            <a:off x="6546994" y="1556352"/>
            <a:ext cx="648000" cy="54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Hans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流量赋能</a:t>
            </a:r>
            <a:endParaRPr kumimoji="1" lang="zh-CN" altLang="en-US" sz="1606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6" name="标题 1">
            <a:extLst>
              <a:ext uri="{FF2B5EF4-FFF2-40B4-BE49-F238E27FC236}">
                <a16:creationId xmlns:a16="http://schemas.microsoft.com/office/drawing/2014/main" id="{C737AD74-94F2-2748-AED5-5BC03BA7BD67}"/>
              </a:ext>
            </a:extLst>
          </p:cNvPr>
          <p:cNvSpPr txBox="1">
            <a:spLocks/>
          </p:cNvSpPr>
          <p:nvPr/>
        </p:nvSpPr>
        <p:spPr>
          <a:xfrm>
            <a:off x="215950" y="45329"/>
            <a:ext cx="11482754" cy="530785"/>
          </a:xfrm>
          <a:prstGeom prst="rect">
            <a:avLst/>
          </a:prstGeom>
        </p:spPr>
        <p:txBody>
          <a:bodyPr/>
          <a:lstStyle>
            <a:lvl1pPr algn="l" defTabSz="874359" rtl="0" eaLnBrk="1" latinLnBrk="0" hangingPunct="1">
              <a:spcBef>
                <a:spcPct val="0"/>
              </a:spcBef>
              <a:buNone/>
              <a:defRPr sz="3213" b="1" kern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dirty="0"/>
              <a:t>智能小程序业务模式 </a:t>
            </a:r>
            <a:r>
              <a:rPr lang="en-US" altLang="zh-CN" sz="2800" dirty="0"/>
              <a:t>-</a:t>
            </a:r>
            <a:r>
              <a:rPr lang="zh-CN" altLang="en-US" sz="2800" dirty="0"/>
              <a:t> 利用开源模式，撬动宿主流量，推动生态发展</a:t>
            </a:r>
          </a:p>
        </p:txBody>
      </p:sp>
      <p:sp>
        <p:nvSpPr>
          <p:cNvPr id="108" name="圆角矩形 107">
            <a:extLst>
              <a:ext uri="{FF2B5EF4-FFF2-40B4-BE49-F238E27FC236}">
                <a16:creationId xmlns:a16="http://schemas.microsoft.com/office/drawing/2014/main" id="{17DFC071-A767-2944-AB16-22244AB4C1BA}"/>
              </a:ext>
            </a:extLst>
          </p:cNvPr>
          <p:cNvSpPr/>
          <p:nvPr/>
        </p:nvSpPr>
        <p:spPr>
          <a:xfrm>
            <a:off x="5137895" y="5904707"/>
            <a:ext cx="672389" cy="3397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zh-CN" altLang="en-US" sz="160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购买</a:t>
            </a:r>
          </a:p>
        </p:txBody>
      </p:sp>
      <p:sp>
        <p:nvSpPr>
          <p:cNvPr id="103" name="任意形状 102">
            <a:extLst>
              <a:ext uri="{FF2B5EF4-FFF2-40B4-BE49-F238E27FC236}">
                <a16:creationId xmlns:a16="http://schemas.microsoft.com/office/drawing/2014/main" id="{98B219E1-0F48-DC43-8CB7-63E05ABF62F8}"/>
              </a:ext>
            </a:extLst>
          </p:cNvPr>
          <p:cNvSpPr/>
          <p:nvPr/>
        </p:nvSpPr>
        <p:spPr>
          <a:xfrm rot="5400000">
            <a:off x="3954173" y="1794057"/>
            <a:ext cx="4205887" cy="3871394"/>
          </a:xfrm>
          <a:custGeom>
            <a:avLst/>
            <a:gdLst>
              <a:gd name="connsiteX0" fmla="*/ 0 w 4553130"/>
              <a:gd name="connsiteY0" fmla="*/ 1890000 h 3780000"/>
              <a:gd name="connsiteX1" fmla="*/ 517846 w 4553130"/>
              <a:gd name="connsiteY1" fmla="*/ 1372155 h 3780000"/>
              <a:gd name="connsiteX2" fmla="*/ 517846 w 4553130"/>
              <a:gd name="connsiteY2" fmla="*/ 1631077 h 3780000"/>
              <a:gd name="connsiteX3" fmla="*/ 685477 w 4553130"/>
              <a:gd name="connsiteY3" fmla="*/ 1631077 h 3780000"/>
              <a:gd name="connsiteX4" fmla="*/ 704625 w 4553130"/>
              <a:gd name="connsiteY4" fmla="*/ 1509100 h 3780000"/>
              <a:gd name="connsiteX5" fmla="*/ 2609130 w 4553130"/>
              <a:gd name="connsiteY5" fmla="*/ 0 h 3780000"/>
              <a:gd name="connsiteX6" fmla="*/ 4553130 w 4553130"/>
              <a:gd name="connsiteY6" fmla="*/ 1890001 h 3780000"/>
              <a:gd name="connsiteX7" fmla="*/ 2609130 w 4553130"/>
              <a:gd name="connsiteY7" fmla="*/ 3780000 h 3780000"/>
              <a:gd name="connsiteX8" fmla="*/ 704625 w 4553130"/>
              <a:gd name="connsiteY8" fmla="*/ 2270901 h 3780000"/>
              <a:gd name="connsiteX9" fmla="*/ 685477 w 4553130"/>
              <a:gd name="connsiteY9" fmla="*/ 2148923 h 3780000"/>
              <a:gd name="connsiteX10" fmla="*/ 517846 w 4553130"/>
              <a:gd name="connsiteY10" fmla="*/ 2148923 h 3780000"/>
              <a:gd name="connsiteX11" fmla="*/ 517846 w 4553130"/>
              <a:gd name="connsiteY11" fmla="*/ 2407846 h 3780000"/>
              <a:gd name="connsiteX0" fmla="*/ 0 w 4553130"/>
              <a:gd name="connsiteY0" fmla="*/ 1890000 h 3780000"/>
              <a:gd name="connsiteX1" fmla="*/ 517846 w 4553130"/>
              <a:gd name="connsiteY1" fmla="*/ 1372155 h 3780000"/>
              <a:gd name="connsiteX2" fmla="*/ 517846 w 4553130"/>
              <a:gd name="connsiteY2" fmla="*/ 1631077 h 3780000"/>
              <a:gd name="connsiteX3" fmla="*/ 710877 w 4553130"/>
              <a:gd name="connsiteY3" fmla="*/ 1507252 h 3780000"/>
              <a:gd name="connsiteX4" fmla="*/ 704625 w 4553130"/>
              <a:gd name="connsiteY4" fmla="*/ 1509100 h 3780000"/>
              <a:gd name="connsiteX5" fmla="*/ 2609130 w 4553130"/>
              <a:gd name="connsiteY5" fmla="*/ 0 h 3780000"/>
              <a:gd name="connsiteX6" fmla="*/ 4553130 w 4553130"/>
              <a:gd name="connsiteY6" fmla="*/ 1890001 h 3780000"/>
              <a:gd name="connsiteX7" fmla="*/ 2609130 w 4553130"/>
              <a:gd name="connsiteY7" fmla="*/ 3780000 h 3780000"/>
              <a:gd name="connsiteX8" fmla="*/ 704625 w 4553130"/>
              <a:gd name="connsiteY8" fmla="*/ 2270901 h 3780000"/>
              <a:gd name="connsiteX9" fmla="*/ 685477 w 4553130"/>
              <a:gd name="connsiteY9" fmla="*/ 2148923 h 3780000"/>
              <a:gd name="connsiteX10" fmla="*/ 517846 w 4553130"/>
              <a:gd name="connsiteY10" fmla="*/ 2148923 h 3780000"/>
              <a:gd name="connsiteX11" fmla="*/ 517846 w 4553130"/>
              <a:gd name="connsiteY11" fmla="*/ 2407846 h 3780000"/>
              <a:gd name="connsiteX12" fmla="*/ 0 w 4553130"/>
              <a:gd name="connsiteY12" fmla="*/ 1890000 h 3780000"/>
              <a:gd name="connsiteX0" fmla="*/ 0 w 4553130"/>
              <a:gd name="connsiteY0" fmla="*/ 1890000 h 3780000"/>
              <a:gd name="connsiteX1" fmla="*/ 517846 w 4553130"/>
              <a:gd name="connsiteY1" fmla="*/ 1372155 h 3780000"/>
              <a:gd name="connsiteX2" fmla="*/ 517846 w 4553130"/>
              <a:gd name="connsiteY2" fmla="*/ 1631077 h 3780000"/>
              <a:gd name="connsiteX3" fmla="*/ 710877 w 4553130"/>
              <a:gd name="connsiteY3" fmla="*/ 1507252 h 3780000"/>
              <a:gd name="connsiteX4" fmla="*/ 704625 w 4553130"/>
              <a:gd name="connsiteY4" fmla="*/ 1509100 h 3780000"/>
              <a:gd name="connsiteX5" fmla="*/ 2609130 w 4553130"/>
              <a:gd name="connsiteY5" fmla="*/ 0 h 3780000"/>
              <a:gd name="connsiteX6" fmla="*/ 4553130 w 4553130"/>
              <a:gd name="connsiteY6" fmla="*/ 1890001 h 3780000"/>
              <a:gd name="connsiteX7" fmla="*/ 2609130 w 4553130"/>
              <a:gd name="connsiteY7" fmla="*/ 3780000 h 3780000"/>
              <a:gd name="connsiteX8" fmla="*/ 704625 w 4553130"/>
              <a:gd name="connsiteY8" fmla="*/ 2270901 h 3780000"/>
              <a:gd name="connsiteX9" fmla="*/ 703524 w 4553130"/>
              <a:gd name="connsiteY9" fmla="*/ 2275254 h 3780000"/>
              <a:gd name="connsiteX10" fmla="*/ 517846 w 4553130"/>
              <a:gd name="connsiteY10" fmla="*/ 2148923 h 3780000"/>
              <a:gd name="connsiteX11" fmla="*/ 517846 w 4553130"/>
              <a:gd name="connsiteY11" fmla="*/ 2407846 h 3780000"/>
              <a:gd name="connsiteX12" fmla="*/ 0 w 4553130"/>
              <a:gd name="connsiteY12" fmla="*/ 1890000 h 3780000"/>
              <a:gd name="connsiteX0" fmla="*/ 0 w 4263763"/>
              <a:gd name="connsiteY0" fmla="*/ 1890000 h 3780000"/>
              <a:gd name="connsiteX1" fmla="*/ 228479 w 4263763"/>
              <a:gd name="connsiteY1" fmla="*/ 1372155 h 3780000"/>
              <a:gd name="connsiteX2" fmla="*/ 228479 w 4263763"/>
              <a:gd name="connsiteY2" fmla="*/ 1631077 h 3780000"/>
              <a:gd name="connsiteX3" fmla="*/ 421510 w 4263763"/>
              <a:gd name="connsiteY3" fmla="*/ 1507252 h 3780000"/>
              <a:gd name="connsiteX4" fmla="*/ 415258 w 4263763"/>
              <a:gd name="connsiteY4" fmla="*/ 1509100 h 3780000"/>
              <a:gd name="connsiteX5" fmla="*/ 2319763 w 4263763"/>
              <a:gd name="connsiteY5" fmla="*/ 0 h 3780000"/>
              <a:gd name="connsiteX6" fmla="*/ 4263763 w 4263763"/>
              <a:gd name="connsiteY6" fmla="*/ 1890001 h 3780000"/>
              <a:gd name="connsiteX7" fmla="*/ 2319763 w 4263763"/>
              <a:gd name="connsiteY7" fmla="*/ 3780000 h 3780000"/>
              <a:gd name="connsiteX8" fmla="*/ 415258 w 4263763"/>
              <a:gd name="connsiteY8" fmla="*/ 2270901 h 3780000"/>
              <a:gd name="connsiteX9" fmla="*/ 414157 w 4263763"/>
              <a:gd name="connsiteY9" fmla="*/ 2275254 h 3780000"/>
              <a:gd name="connsiteX10" fmla="*/ 228479 w 4263763"/>
              <a:gd name="connsiteY10" fmla="*/ 2148923 h 3780000"/>
              <a:gd name="connsiteX11" fmla="*/ 228479 w 4263763"/>
              <a:gd name="connsiteY11" fmla="*/ 2407846 h 3780000"/>
              <a:gd name="connsiteX12" fmla="*/ 0 w 4263763"/>
              <a:gd name="connsiteY12" fmla="*/ 1890000 h 3780000"/>
              <a:gd name="connsiteX0" fmla="*/ 0 w 4205887"/>
              <a:gd name="connsiteY0" fmla="*/ 1913150 h 3780000"/>
              <a:gd name="connsiteX1" fmla="*/ 170603 w 4205887"/>
              <a:gd name="connsiteY1" fmla="*/ 1372155 h 3780000"/>
              <a:gd name="connsiteX2" fmla="*/ 170603 w 4205887"/>
              <a:gd name="connsiteY2" fmla="*/ 1631077 h 3780000"/>
              <a:gd name="connsiteX3" fmla="*/ 363634 w 4205887"/>
              <a:gd name="connsiteY3" fmla="*/ 1507252 h 3780000"/>
              <a:gd name="connsiteX4" fmla="*/ 357382 w 4205887"/>
              <a:gd name="connsiteY4" fmla="*/ 1509100 h 3780000"/>
              <a:gd name="connsiteX5" fmla="*/ 2261887 w 4205887"/>
              <a:gd name="connsiteY5" fmla="*/ 0 h 3780000"/>
              <a:gd name="connsiteX6" fmla="*/ 4205887 w 4205887"/>
              <a:gd name="connsiteY6" fmla="*/ 1890001 h 3780000"/>
              <a:gd name="connsiteX7" fmla="*/ 2261887 w 4205887"/>
              <a:gd name="connsiteY7" fmla="*/ 3780000 h 3780000"/>
              <a:gd name="connsiteX8" fmla="*/ 357382 w 4205887"/>
              <a:gd name="connsiteY8" fmla="*/ 2270901 h 3780000"/>
              <a:gd name="connsiteX9" fmla="*/ 356281 w 4205887"/>
              <a:gd name="connsiteY9" fmla="*/ 2275254 h 3780000"/>
              <a:gd name="connsiteX10" fmla="*/ 170603 w 4205887"/>
              <a:gd name="connsiteY10" fmla="*/ 2148923 h 3780000"/>
              <a:gd name="connsiteX11" fmla="*/ 170603 w 4205887"/>
              <a:gd name="connsiteY11" fmla="*/ 2407846 h 3780000"/>
              <a:gd name="connsiteX12" fmla="*/ 0 w 4205887"/>
              <a:gd name="connsiteY12" fmla="*/ 1913150 h 37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5887" h="3780000">
                <a:moveTo>
                  <a:pt x="0" y="1913150"/>
                </a:moveTo>
                <a:lnTo>
                  <a:pt x="170603" y="1372155"/>
                </a:lnTo>
                <a:lnTo>
                  <a:pt x="170603" y="1631077"/>
                </a:lnTo>
                <a:lnTo>
                  <a:pt x="363634" y="1507252"/>
                </a:lnTo>
                <a:cubicBezTo>
                  <a:pt x="370017" y="1466593"/>
                  <a:pt x="350999" y="1549759"/>
                  <a:pt x="357382" y="1509100"/>
                </a:cubicBezTo>
                <a:cubicBezTo>
                  <a:pt x="538652" y="647858"/>
                  <a:pt x="1322450" y="0"/>
                  <a:pt x="2261887" y="0"/>
                </a:cubicBezTo>
                <a:cubicBezTo>
                  <a:pt x="3335529" y="0"/>
                  <a:pt x="4205887" y="846183"/>
                  <a:pt x="4205887" y="1890001"/>
                </a:cubicBezTo>
                <a:cubicBezTo>
                  <a:pt x="4205887" y="2933818"/>
                  <a:pt x="3335529" y="3780000"/>
                  <a:pt x="2261887" y="3780000"/>
                </a:cubicBezTo>
                <a:cubicBezTo>
                  <a:pt x="1322450" y="3780000"/>
                  <a:pt x="538652" y="3132142"/>
                  <a:pt x="357382" y="2270901"/>
                </a:cubicBezTo>
                <a:lnTo>
                  <a:pt x="356281" y="2275254"/>
                </a:lnTo>
                <a:lnTo>
                  <a:pt x="170603" y="2148923"/>
                </a:lnTo>
                <a:lnTo>
                  <a:pt x="170603" y="2407846"/>
                </a:lnTo>
                <a:lnTo>
                  <a:pt x="0" y="191315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4" name="三角形 373">
            <a:extLst>
              <a:ext uri="{FF2B5EF4-FFF2-40B4-BE49-F238E27FC236}">
                <a16:creationId xmlns:a16="http://schemas.microsoft.com/office/drawing/2014/main" id="{60384715-7262-F843-B859-46C2FC575E4F}"/>
              </a:ext>
            </a:extLst>
          </p:cNvPr>
          <p:cNvSpPr/>
          <p:nvPr/>
        </p:nvSpPr>
        <p:spPr>
          <a:xfrm rot="11785886">
            <a:off x="8467276" y="4504692"/>
            <a:ext cx="350221" cy="37714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2209"/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82ED3A21-AA21-E74E-A361-FAE7C9F8DEE5}"/>
              </a:ext>
            </a:extLst>
          </p:cNvPr>
          <p:cNvSpPr/>
          <p:nvPr/>
        </p:nvSpPr>
        <p:spPr>
          <a:xfrm rot="18949991" flipH="1">
            <a:off x="4003402" y="5641634"/>
            <a:ext cx="199119" cy="33158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3" name="椭圆 362">
            <a:extLst>
              <a:ext uri="{FF2B5EF4-FFF2-40B4-BE49-F238E27FC236}">
                <a16:creationId xmlns:a16="http://schemas.microsoft.com/office/drawing/2014/main" id="{886081C3-4C90-3E4A-8AEC-8264A94608A2}"/>
              </a:ext>
            </a:extLst>
          </p:cNvPr>
          <p:cNvSpPr/>
          <p:nvPr/>
        </p:nvSpPr>
        <p:spPr>
          <a:xfrm>
            <a:off x="3306768" y="4839903"/>
            <a:ext cx="903633" cy="903633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2209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4" name="文本框 363">
            <a:extLst>
              <a:ext uri="{FF2B5EF4-FFF2-40B4-BE49-F238E27FC236}">
                <a16:creationId xmlns:a16="http://schemas.microsoft.com/office/drawing/2014/main" id="{9916CABB-81C4-864A-8A9E-7F3B1A7F8F41}"/>
              </a:ext>
            </a:extLst>
          </p:cNvPr>
          <p:cNvSpPr txBox="1"/>
          <p:nvPr/>
        </p:nvSpPr>
        <p:spPr>
          <a:xfrm>
            <a:off x="3390277" y="5095831"/>
            <a:ext cx="755165" cy="434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ans" altLang="en-US" sz="2209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用户</a:t>
            </a:r>
            <a:endParaRPr kumimoji="1" lang="zh-CN" altLang="en-US" sz="2209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0" name="直角三角形 109">
            <a:extLst>
              <a:ext uri="{FF2B5EF4-FFF2-40B4-BE49-F238E27FC236}">
                <a16:creationId xmlns:a16="http://schemas.microsoft.com/office/drawing/2014/main" id="{7A144088-C9CD-8D44-AC31-E028240D5EDE}"/>
              </a:ext>
            </a:extLst>
          </p:cNvPr>
          <p:cNvSpPr/>
          <p:nvPr/>
        </p:nvSpPr>
        <p:spPr>
          <a:xfrm rot="2705829" flipH="1">
            <a:off x="7814296" y="5485030"/>
            <a:ext cx="199119" cy="33158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72" name="组合 371">
            <a:extLst>
              <a:ext uri="{FF2B5EF4-FFF2-40B4-BE49-F238E27FC236}">
                <a16:creationId xmlns:a16="http://schemas.microsoft.com/office/drawing/2014/main" id="{670F8B46-7855-2646-8863-AB66360ACA53}"/>
              </a:ext>
            </a:extLst>
          </p:cNvPr>
          <p:cNvGrpSpPr/>
          <p:nvPr/>
        </p:nvGrpSpPr>
        <p:grpSpPr>
          <a:xfrm>
            <a:off x="7913855" y="4839903"/>
            <a:ext cx="1040042" cy="903633"/>
            <a:chOff x="8375344" y="3172927"/>
            <a:chExt cx="1035861" cy="900000"/>
          </a:xfrm>
        </p:grpSpPr>
        <p:sp>
          <p:nvSpPr>
            <p:cNvPr id="356" name="椭圆 355">
              <a:extLst>
                <a:ext uri="{FF2B5EF4-FFF2-40B4-BE49-F238E27FC236}">
                  <a16:creationId xmlns:a16="http://schemas.microsoft.com/office/drawing/2014/main" id="{90595153-0030-C24D-AEDE-619EA11AA917}"/>
                </a:ext>
              </a:extLst>
            </p:cNvPr>
            <p:cNvSpPr/>
            <p:nvPr/>
          </p:nvSpPr>
          <p:spPr>
            <a:xfrm>
              <a:off x="8431031" y="3172927"/>
              <a:ext cx="900000" cy="9000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809" tIns="45905" rIns="91809" bIns="459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2209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8" name="文本框 357">
              <a:extLst>
                <a:ext uri="{FF2B5EF4-FFF2-40B4-BE49-F238E27FC236}">
                  <a16:creationId xmlns:a16="http://schemas.microsoft.com/office/drawing/2014/main" id="{589B0858-254C-834D-A830-7FB4D8B1B841}"/>
                </a:ext>
              </a:extLst>
            </p:cNvPr>
            <p:cNvSpPr txBox="1"/>
            <p:nvPr/>
          </p:nvSpPr>
          <p:spPr>
            <a:xfrm>
              <a:off x="8375344" y="3414675"/>
              <a:ext cx="1035861" cy="432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Hans" altLang="en-US" sz="2209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开发者</a:t>
              </a:r>
              <a:endParaRPr kumimoji="1" lang="zh-CN" altLang="en-US" sz="2209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418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0FDFF6-6B8A-5C4A-8A50-9D06E94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发展现状：首批联盟宿主</a:t>
            </a:r>
            <a:r>
              <a:rPr kumimoji="1" lang="en-US" altLang="zh-CN" dirty="0"/>
              <a:t>MAU</a:t>
            </a:r>
            <a:r>
              <a:rPr kumimoji="1" lang="zh-CN" altLang="en-US" dirty="0"/>
              <a:t>超</a:t>
            </a:r>
            <a:r>
              <a:rPr kumimoji="1" lang="en-US" altLang="zh-CN" dirty="0"/>
              <a:t>30</a:t>
            </a:r>
            <a:r>
              <a:rPr kumimoji="1" lang="zh-CN" altLang="en-US" dirty="0"/>
              <a:t>亿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C9ADA1F-1FC1-3C47-866F-ECEDF36F2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" y="589380"/>
            <a:ext cx="12237155" cy="66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5DA5FA-55CC-944C-A0DE-6D7A03BA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91" y="25486"/>
            <a:ext cx="11430647" cy="555084"/>
          </a:xfrm>
        </p:spPr>
        <p:txBody>
          <a:bodyPr/>
          <a:lstStyle/>
          <a:p>
            <a:r>
              <a:rPr kumimoji="1" lang="zh-CN" altLang="en-US" dirty="0"/>
              <a:t>扩充用户服务种类，提升</a:t>
            </a:r>
            <a:r>
              <a:rPr kumimoji="1" lang="en-US" altLang="zh-CN" dirty="0"/>
              <a:t>App</a:t>
            </a:r>
            <a:r>
              <a:rPr kumimoji="1" lang="zh-CN" altLang="en-US" dirty="0"/>
              <a:t>的用户使用时长及活跃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DE107-180B-DF4B-8EEE-C851273F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122"/>
            <a:ext cx="12241213" cy="6552778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DA309162-6777-EA42-91C0-81FD408995F8}"/>
              </a:ext>
            </a:extLst>
          </p:cNvPr>
          <p:cNvSpPr/>
          <p:nvPr/>
        </p:nvSpPr>
        <p:spPr>
          <a:xfrm>
            <a:off x="3672334" y="648122"/>
            <a:ext cx="52565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可在自身</a:t>
            </a:r>
            <a:r>
              <a:rPr kumimoji="1" lang="en-US" altLang="zh-CN" dirty="0"/>
              <a:t>App</a:t>
            </a:r>
            <a:r>
              <a:rPr kumimoji="1" lang="zh-CN" altLang="en-US" dirty="0"/>
              <a:t>中分发所有百度智能小程序</a:t>
            </a:r>
          </a:p>
        </p:txBody>
      </p:sp>
    </p:spTree>
    <p:extLst>
      <p:ext uri="{BB962C8B-B14F-4D97-AF65-F5344CB8AC3E}">
        <p14:creationId xmlns:p14="http://schemas.microsoft.com/office/powerpoint/2010/main" val="80336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03B19ECE-362C-D546-90E9-5A201C167223}"/>
              </a:ext>
            </a:extLst>
          </p:cNvPr>
          <p:cNvSpPr/>
          <p:nvPr/>
        </p:nvSpPr>
        <p:spPr>
          <a:xfrm>
            <a:off x="6205121" y="4304174"/>
            <a:ext cx="5408323" cy="2728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08077BD-50B9-0843-ACE8-FE1FF7B515A1}"/>
              </a:ext>
            </a:extLst>
          </p:cNvPr>
          <p:cNvSpPr/>
          <p:nvPr/>
        </p:nvSpPr>
        <p:spPr>
          <a:xfrm>
            <a:off x="580774" y="4299560"/>
            <a:ext cx="5408323" cy="2728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CA609A4-1CA8-D549-8878-95EB2AFDB582}"/>
              </a:ext>
            </a:extLst>
          </p:cNvPr>
          <p:cNvSpPr/>
          <p:nvPr/>
        </p:nvSpPr>
        <p:spPr>
          <a:xfrm>
            <a:off x="6205121" y="1375788"/>
            <a:ext cx="5408323" cy="2728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1319B81-ADB0-9F40-8CB5-BDA85742D818}"/>
              </a:ext>
            </a:extLst>
          </p:cNvPr>
          <p:cNvSpPr/>
          <p:nvPr/>
        </p:nvSpPr>
        <p:spPr>
          <a:xfrm>
            <a:off x="580773" y="1371851"/>
            <a:ext cx="5408323" cy="2728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A0FDFF6-6B8A-5C4A-8A50-9D06E942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流量共享：以百度</a:t>
            </a:r>
            <a:r>
              <a:rPr kumimoji="1" lang="en-US" altLang="zh-CN" dirty="0"/>
              <a:t>App</a:t>
            </a:r>
            <a:r>
              <a:rPr kumimoji="1" lang="zh-CN" altLang="en-US" dirty="0"/>
              <a:t> 开放四大流量入口</a:t>
            </a:r>
            <a:r>
              <a:rPr kumimoji="1" lang="en-US" altLang="zh-CN" dirty="0"/>
              <a:t> </a:t>
            </a:r>
            <a:r>
              <a:rPr kumimoji="1" lang="zh-CN" altLang="en-US" dirty="0"/>
              <a:t>为例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38F4C6-165E-2B4C-B631-0DAD125BD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4" y="1485016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27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F7BB77-3C3E-9B4C-8F5D-A07EA2F24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21" y="1485016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D3D60B-656D-8D44-870D-5B00E2119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38" y="1485016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6B579D5-8666-674D-87FC-3BB8226AB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61" y="1485016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80D0028-C579-F045-A794-0C585D7C9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4" y="4426448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A1A8F22-41EB-414B-A348-B75BDB0FE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21" y="4426448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BFA5A16-9336-2F49-8D4E-9B83432D2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66" y="4426447"/>
            <a:ext cx="1373259" cy="250239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C47D5A9-F655-EF46-8E86-138CCD1D2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289" y="4426448"/>
            <a:ext cx="1373259" cy="250238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B3A83BF-731C-4248-83F1-25BBE945EBE9}"/>
              </a:ext>
            </a:extLst>
          </p:cNvPr>
          <p:cNvSpPr txBox="1"/>
          <p:nvPr/>
        </p:nvSpPr>
        <p:spPr>
          <a:xfrm>
            <a:off x="4327004" y="1518603"/>
            <a:ext cx="1662093" cy="1288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搜索流量入口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阿拉丁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自然结果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4ABA727-7EE2-B244-AFA0-A138F05A10C3}"/>
              </a:ext>
            </a:extLst>
          </p:cNvPr>
          <p:cNvSpPr txBox="1"/>
          <p:nvPr/>
        </p:nvSpPr>
        <p:spPr>
          <a:xfrm>
            <a:off x="9853954" y="1518603"/>
            <a:ext cx="1811268" cy="12899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Feed</a:t>
            </a: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推荐入口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内容流推荐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落地页挂接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49902F2-AC8B-EB4D-94DD-AE420CA95AFD}"/>
              </a:ext>
            </a:extLst>
          </p:cNvPr>
          <p:cNvSpPr txBox="1"/>
          <p:nvPr/>
        </p:nvSpPr>
        <p:spPr>
          <a:xfrm>
            <a:off x="4327004" y="4492748"/>
            <a:ext cx="1662093" cy="17054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首页下拉二楼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历史重访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重点推荐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个人收藏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A20534F-8F72-3747-BDCD-6CD94465F150}"/>
              </a:ext>
            </a:extLst>
          </p:cNvPr>
          <p:cNvSpPr txBox="1"/>
          <p:nvPr/>
        </p:nvSpPr>
        <p:spPr>
          <a:xfrm>
            <a:off x="9853954" y="4492748"/>
            <a:ext cx="1662093" cy="12899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个人中心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历史重访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82588" indent="-285750">
              <a:lnSpc>
                <a:spcPct val="150000"/>
              </a:lnSpc>
              <a:buClr>
                <a:srgbClr val="0070C0"/>
              </a:buClr>
              <a:buFont typeface="AppleSymbols" panose="02000000000000000000" pitchFamily="2" charset="-79"/>
              <a:buChar char="⦿"/>
            </a:pPr>
            <a:r>
              <a:rPr kumimoji="1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重点推荐</a:t>
            </a:r>
            <a:endParaRPr kumimoji="1"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2A3592-2D9A-0B4F-9036-20C90582709F}"/>
              </a:ext>
            </a:extLst>
          </p:cNvPr>
          <p:cNvSpPr txBox="1"/>
          <p:nvPr/>
        </p:nvSpPr>
        <p:spPr>
          <a:xfrm>
            <a:off x="580772" y="648122"/>
            <a:ext cx="11032671" cy="70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合作伙伴基于自身生态能力推广和发展小程序</a:t>
            </a:r>
            <a:r>
              <a:rPr lang="zh-Hans" altLang="en-US" sz="1600" dirty="0">
                <a:latin typeface="+mn-ea"/>
              </a:rPr>
              <a:t>，</a:t>
            </a:r>
            <a:r>
              <a:rPr lang="zh-CN" altLang="en-US" sz="1600" dirty="0">
                <a:latin typeface="+mn-ea"/>
              </a:rPr>
              <a:t>并基于自身流量特性和分发能力，提供入口和流量给生态中小程序，如百度提供搜索、推荐，重访等入口的流量支持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38499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0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CE1"/>
        </a:solidFill>
        <a:ln>
          <a:noFill/>
        </a:ln>
      </a:spPr>
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5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2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7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9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kumimoji="1"/>
        </a:defPPr>
      </a:lstStyle>
    </a:txDef>
  </a:objectDefaults>
  <a:extraClrSchemeLst/>
</a:theme>
</file>

<file path=ppt/theme/theme19.xml><?xml version="1.0" encoding="utf-8"?>
<a:theme xmlns:a="http://schemas.openxmlformats.org/drawingml/2006/main" name="3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7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8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CE1"/>
        </a:solidFill>
        <a:ln>
          <a:noFill/>
        </a:ln>
      </a:spPr>
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5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2.xml><?xml version="1.0" encoding="utf-8"?>
<a:theme xmlns:a="http://schemas.openxmlformats.org/drawingml/2006/main" name="40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7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9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kumimoji="1"/>
        </a:defPPr>
      </a:lstStyle>
    </a:txDef>
  </a:objectDefaults>
  <a:extraClrSchemeLst/>
</a:theme>
</file>

<file path=ppt/theme/theme27.xml><?xml version="1.0" encoding="utf-8"?>
<a:theme xmlns:a="http://schemas.openxmlformats.org/drawingml/2006/main" name="50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5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9.xml><?xml version="1.0" encoding="utf-8"?>
<a:theme xmlns:a="http://schemas.openxmlformats.org/drawingml/2006/main" name="59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62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6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6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67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68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56232</TotalTime>
  <Words>1550</Words>
  <Application>Microsoft Macintosh PowerPoint</Application>
  <PresentationFormat>自定义</PresentationFormat>
  <Paragraphs>305</Paragraphs>
  <Slides>16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66" baseType="lpstr">
      <vt:lpstr>等线</vt:lpstr>
      <vt:lpstr>黑体</vt:lpstr>
      <vt:lpstr>宋体</vt:lpstr>
      <vt:lpstr>微软雅黑</vt:lpstr>
      <vt:lpstr>微软雅黑</vt:lpstr>
      <vt:lpstr>微软雅黑 Light</vt:lpstr>
      <vt:lpstr>HiraginoSans-W3</vt:lpstr>
      <vt:lpstr>PingFang SC Regular</vt:lpstr>
      <vt:lpstr>AppleSymbols</vt:lpstr>
      <vt:lpstr>Arial</vt:lpstr>
      <vt:lpstr>Calibri</vt:lpstr>
      <vt:lpstr>Helvetica Neue</vt:lpstr>
      <vt:lpstr>Mangal</vt:lpstr>
      <vt:lpstr>Verdana</vt:lpstr>
      <vt:lpstr>Wingdings</vt:lpstr>
      <vt:lpstr>5_自定义设计方案</vt:lpstr>
      <vt:lpstr>6_自定义设计方案</vt:lpstr>
      <vt:lpstr>8_自定义设计方案</vt:lpstr>
      <vt:lpstr>9_自定义设计方案</vt:lpstr>
      <vt:lpstr>10_自定义设计方案</vt:lpstr>
      <vt:lpstr>13_自定义设计方案</vt:lpstr>
      <vt:lpstr>14_自定义设计方案</vt:lpstr>
      <vt:lpstr>15_自定义设计方案</vt:lpstr>
      <vt:lpstr>16_自定义设计方案</vt:lpstr>
      <vt:lpstr>20_自定义设计方案</vt:lpstr>
      <vt:lpstr>21_自定义设计方案</vt:lpstr>
      <vt:lpstr>22_自定义设计方案</vt:lpstr>
      <vt:lpstr>24_自定义设计方案</vt:lpstr>
      <vt:lpstr>25_自定义设计方案</vt:lpstr>
      <vt:lpstr>26_自定义设计方案</vt:lpstr>
      <vt:lpstr>27_自定义设计方案</vt:lpstr>
      <vt:lpstr>29_自定义设计方案</vt:lpstr>
      <vt:lpstr>34_自定义设计方案</vt:lpstr>
      <vt:lpstr>35_自定义设计方案</vt:lpstr>
      <vt:lpstr>37_自定义设计方案</vt:lpstr>
      <vt:lpstr>38_自定义设计方案</vt:lpstr>
      <vt:lpstr>40_自定义设计方案</vt:lpstr>
      <vt:lpstr>42_自定义设计方案</vt:lpstr>
      <vt:lpstr>46_自定义设计方案</vt:lpstr>
      <vt:lpstr>47_自定义设计方案</vt:lpstr>
      <vt:lpstr>49_自定义设计方案</vt:lpstr>
      <vt:lpstr>50_自定义设计方案</vt:lpstr>
      <vt:lpstr>52_自定义设计方案</vt:lpstr>
      <vt:lpstr>59_自定义设计方案</vt:lpstr>
      <vt:lpstr>62_自定义设计方案</vt:lpstr>
      <vt:lpstr>65_自定义设计方案</vt:lpstr>
      <vt:lpstr>66_自定义设计方案</vt:lpstr>
      <vt:lpstr>67_自定义设计方案</vt:lpstr>
      <vt:lpstr>68_自定义设计方案</vt:lpstr>
      <vt:lpstr>think-cell Slide</vt:lpstr>
      <vt:lpstr>PowerPoint 演示文稿</vt:lpstr>
      <vt:lpstr>PowerPoint 演示文稿</vt:lpstr>
      <vt:lpstr>PowerPoint 演示文稿</vt:lpstr>
      <vt:lpstr>PowerPoint 演示文稿</vt:lpstr>
      <vt:lpstr>智能小程序开源愿景&amp;目标</vt:lpstr>
      <vt:lpstr>PowerPoint 演示文稿</vt:lpstr>
      <vt:lpstr>发展现状：首批联盟宿主MAU超30亿</vt:lpstr>
      <vt:lpstr>扩充用户服务种类，提升App的用户使用时长及活跃</vt:lpstr>
      <vt:lpstr>流量共享：以百度App 开放四大流量入口 为例</vt:lpstr>
      <vt:lpstr>智能小程序业务进展</vt:lpstr>
      <vt:lpstr>智能小程序开源 - 接入流程，生态统一，分发差异化</vt:lpstr>
      <vt:lpstr>智能小程序开源架构概览</vt:lpstr>
      <vt:lpstr>智能小程序开源接入方案</vt:lpstr>
      <vt:lpstr>智能小程序开源 – 开源技术共建方案，可开发个性化能力</vt:lpstr>
      <vt:lpstr>智能小程序开源进展</vt:lpstr>
      <vt:lpstr>智能小程序开源各模块目标&amp;进展 – 市场&amp;运营</vt:lpstr>
    </vt:vector>
  </TitlesOfParts>
  <Company>WwW.YlmF.CoM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2011年8月商业运营月报</dc:title>
  <dc:creator>afooli</dc:creator>
  <cp:lastModifiedBy>Microsoft Office User</cp:lastModifiedBy>
  <cp:revision>2251</cp:revision>
  <dcterms:created xsi:type="dcterms:W3CDTF">2011-09-01T09:03:30Z</dcterms:created>
  <dcterms:modified xsi:type="dcterms:W3CDTF">2018-11-17T00:45:23Z</dcterms:modified>
</cp:coreProperties>
</file>