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12"/>
  </p:notesMasterIdLst>
  <p:handoutMasterIdLst>
    <p:handoutMasterId r:id="rId13"/>
  </p:handoutMasterIdLst>
  <p:sldIdLst>
    <p:sldId id="256" r:id="rId2"/>
    <p:sldId id="266" r:id="rId3"/>
    <p:sldId id="267" r:id="rId4"/>
    <p:sldId id="268" r:id="rId5"/>
    <p:sldId id="262" r:id="rId6"/>
    <p:sldId id="259" r:id="rId7"/>
    <p:sldId id="265" r:id="rId8"/>
    <p:sldId id="270" r:id="rId9"/>
    <p:sldId id="269" r:id="rId10"/>
    <p:sldId id="271" r:id="rId11"/>
  </p:sldIdLst>
  <p:sldSz cx="9144000" cy="6858000" type="screen4x3"/>
  <p:notesSz cx="6904038" cy="9220200"/>
  <p:defaultTextStyle>
    <a:defPPr>
      <a:defRPr lang="en-US"/>
    </a:defPPr>
    <a:lvl1pPr algn="l" rtl="0" eaLnBrk="0" fontAlgn="base" hangingPunct="0">
      <a:spcBef>
        <a:spcPct val="0"/>
      </a:spcBef>
      <a:spcAft>
        <a:spcPct val="0"/>
      </a:spcAft>
      <a:defRPr sz="1000" b="1" kern="1200">
        <a:solidFill>
          <a:schemeClr val="tx1"/>
        </a:solidFill>
        <a:latin typeface="CG Times" charset="0"/>
        <a:ea typeface="MS PGothic" charset="-128"/>
        <a:cs typeface="+mn-cs"/>
      </a:defRPr>
    </a:lvl1pPr>
    <a:lvl2pPr marL="457200" algn="l" rtl="0" eaLnBrk="0" fontAlgn="base" hangingPunct="0">
      <a:spcBef>
        <a:spcPct val="0"/>
      </a:spcBef>
      <a:spcAft>
        <a:spcPct val="0"/>
      </a:spcAft>
      <a:defRPr sz="1000" b="1" kern="1200">
        <a:solidFill>
          <a:schemeClr val="tx1"/>
        </a:solidFill>
        <a:latin typeface="CG Times" charset="0"/>
        <a:ea typeface="MS PGothic" charset="-128"/>
        <a:cs typeface="+mn-cs"/>
      </a:defRPr>
    </a:lvl2pPr>
    <a:lvl3pPr marL="914400" algn="l" rtl="0" eaLnBrk="0" fontAlgn="base" hangingPunct="0">
      <a:spcBef>
        <a:spcPct val="0"/>
      </a:spcBef>
      <a:spcAft>
        <a:spcPct val="0"/>
      </a:spcAft>
      <a:defRPr sz="1000" b="1" kern="1200">
        <a:solidFill>
          <a:schemeClr val="tx1"/>
        </a:solidFill>
        <a:latin typeface="CG Times" charset="0"/>
        <a:ea typeface="MS PGothic" charset="-128"/>
        <a:cs typeface="+mn-cs"/>
      </a:defRPr>
    </a:lvl3pPr>
    <a:lvl4pPr marL="1371600" algn="l" rtl="0" eaLnBrk="0" fontAlgn="base" hangingPunct="0">
      <a:spcBef>
        <a:spcPct val="0"/>
      </a:spcBef>
      <a:spcAft>
        <a:spcPct val="0"/>
      </a:spcAft>
      <a:defRPr sz="1000" b="1" kern="1200">
        <a:solidFill>
          <a:schemeClr val="tx1"/>
        </a:solidFill>
        <a:latin typeface="CG Times" charset="0"/>
        <a:ea typeface="MS PGothic" charset="-128"/>
        <a:cs typeface="+mn-cs"/>
      </a:defRPr>
    </a:lvl4pPr>
    <a:lvl5pPr marL="1828800" algn="l" rtl="0" eaLnBrk="0" fontAlgn="base" hangingPunct="0">
      <a:spcBef>
        <a:spcPct val="0"/>
      </a:spcBef>
      <a:spcAft>
        <a:spcPct val="0"/>
      </a:spcAft>
      <a:defRPr sz="1000" b="1" kern="1200">
        <a:solidFill>
          <a:schemeClr val="tx1"/>
        </a:solidFill>
        <a:latin typeface="CG Times" charset="0"/>
        <a:ea typeface="MS PGothic" charset="-128"/>
        <a:cs typeface="+mn-cs"/>
      </a:defRPr>
    </a:lvl5pPr>
    <a:lvl6pPr marL="2286000" algn="l" defTabSz="914400" rtl="0" eaLnBrk="1" latinLnBrk="0" hangingPunct="1">
      <a:defRPr sz="1000" b="1" kern="1200">
        <a:solidFill>
          <a:schemeClr val="tx1"/>
        </a:solidFill>
        <a:latin typeface="CG Times" charset="0"/>
        <a:ea typeface="MS PGothic" charset="-128"/>
        <a:cs typeface="+mn-cs"/>
      </a:defRPr>
    </a:lvl6pPr>
    <a:lvl7pPr marL="2743200" algn="l" defTabSz="914400" rtl="0" eaLnBrk="1" latinLnBrk="0" hangingPunct="1">
      <a:defRPr sz="1000" b="1" kern="1200">
        <a:solidFill>
          <a:schemeClr val="tx1"/>
        </a:solidFill>
        <a:latin typeface="CG Times" charset="0"/>
        <a:ea typeface="MS PGothic" charset="-128"/>
        <a:cs typeface="+mn-cs"/>
      </a:defRPr>
    </a:lvl7pPr>
    <a:lvl8pPr marL="3200400" algn="l" defTabSz="914400" rtl="0" eaLnBrk="1" latinLnBrk="0" hangingPunct="1">
      <a:defRPr sz="1000" b="1" kern="1200">
        <a:solidFill>
          <a:schemeClr val="tx1"/>
        </a:solidFill>
        <a:latin typeface="CG Times" charset="0"/>
        <a:ea typeface="MS PGothic" charset="-128"/>
        <a:cs typeface="+mn-cs"/>
      </a:defRPr>
    </a:lvl8pPr>
    <a:lvl9pPr marL="3657600" algn="l" defTabSz="914400" rtl="0" eaLnBrk="1" latinLnBrk="0" hangingPunct="1">
      <a:defRPr sz="1000" b="1" kern="1200">
        <a:solidFill>
          <a:schemeClr val="tx1"/>
        </a:solidFill>
        <a:latin typeface="CG Times" charset="0"/>
        <a:ea typeface="MS PGothic" charset="-128"/>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0000"/>
    <a:srgbClr val="006600"/>
    <a:srgbClr val="000066"/>
    <a:srgbClr val="FFFF99"/>
    <a:srgbClr val="969696"/>
    <a:srgbClr val="CCFFFF"/>
    <a:srgbClr val="5C090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9649" autoAdjust="0"/>
  </p:normalViewPr>
  <p:slideViewPr>
    <p:cSldViewPr>
      <p:cViewPr varScale="1">
        <p:scale>
          <a:sx n="69" d="100"/>
          <a:sy n="69" d="100"/>
        </p:scale>
        <p:origin x="1858" y="-43"/>
      </p:cViewPr>
      <p:guideLst>
        <p:guide orient="horz" pos="211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41B8B2-A2CE-4A71-B331-0254CAF8E985}" type="doc">
      <dgm:prSet loTypeId="urn:microsoft.com/office/officeart/2008/layout/BendingPictureSemiTransparentText" loCatId="picture" qsTypeId="urn:microsoft.com/office/officeart/2005/8/quickstyle/simple2" qsCatId="simple" csTypeId="urn:microsoft.com/office/officeart/2005/8/colors/accent1_2" csCatId="accent1" phldr="1"/>
      <dgm:spPr/>
    </dgm:pt>
    <dgm:pt modelId="{9C392A7E-B1C9-4C3C-9060-426B0216E911}">
      <dgm:prSet phldrT="[Tekst]" custT="1"/>
      <dgm:spPr/>
      <dgm:t>
        <a:bodyPr/>
        <a:lstStyle/>
        <a:p>
          <a:r>
            <a:rPr lang="nl-NL" sz="3200"/>
            <a:t>Questions? Ask us! </a:t>
          </a:r>
          <a:br>
            <a:rPr lang="nl-NL" sz="2400"/>
          </a:br>
          <a:r>
            <a:rPr lang="nl-NL" sz="2400"/>
            <a:t>SDWIG chairs: </a:t>
          </a:r>
          <a:br>
            <a:rPr lang="nl-NL" sz="2400"/>
          </a:br>
          <a:r>
            <a:rPr lang="nl-NL" sz="2400"/>
            <a:t>Linda van den Brink</a:t>
          </a:r>
          <a:br>
            <a:rPr lang="nl-NL" sz="2400"/>
          </a:br>
          <a:r>
            <a:rPr lang="nl-NL" sz="1800"/>
            <a:t>l.vandenbrink@geonovum.nl @brinkwoman</a:t>
          </a:r>
          <a:br>
            <a:rPr lang="nl-NL" sz="2400"/>
          </a:br>
          <a:r>
            <a:rPr lang="nl-NL" sz="2400"/>
            <a:t>Jeremy Tandy </a:t>
          </a:r>
          <a:r>
            <a:rPr lang="nl-NL" sz="1800"/>
            <a:t>j.tandy@metoffice.co.uk</a:t>
          </a:r>
          <a:endParaRPr lang="nl-NL" sz="2400"/>
        </a:p>
      </dgm:t>
    </dgm:pt>
    <dgm:pt modelId="{3278A8FF-832F-4114-9C07-639F38F77206}" type="parTrans" cxnId="{E5CD0E56-CE9E-49DA-8AB5-AF9392F6991E}">
      <dgm:prSet/>
      <dgm:spPr/>
      <dgm:t>
        <a:bodyPr/>
        <a:lstStyle/>
        <a:p>
          <a:endParaRPr lang="nl-NL"/>
        </a:p>
      </dgm:t>
    </dgm:pt>
    <dgm:pt modelId="{A372F60B-A880-4408-9BD0-15251A0A5FE9}" type="sibTrans" cxnId="{E5CD0E56-CE9E-49DA-8AB5-AF9392F6991E}">
      <dgm:prSet/>
      <dgm:spPr/>
      <dgm:t>
        <a:bodyPr/>
        <a:lstStyle/>
        <a:p>
          <a:endParaRPr lang="nl-NL"/>
        </a:p>
      </dgm:t>
    </dgm:pt>
    <dgm:pt modelId="{712F41FB-4366-4303-9B00-5D4B760039D6}" type="pres">
      <dgm:prSet presAssocID="{5A41B8B2-A2CE-4A71-B331-0254CAF8E985}" presName="Name0" presStyleCnt="0">
        <dgm:presLayoutVars>
          <dgm:dir/>
          <dgm:resizeHandles val="exact"/>
        </dgm:presLayoutVars>
      </dgm:prSet>
      <dgm:spPr/>
    </dgm:pt>
    <dgm:pt modelId="{0CE29B22-2FE6-40CA-B4FF-F9C6AF5C07FC}" type="pres">
      <dgm:prSet presAssocID="{9C392A7E-B1C9-4C3C-9060-426B0216E911}" presName="composite" presStyleCnt="0"/>
      <dgm:spPr/>
    </dgm:pt>
    <dgm:pt modelId="{E138F932-748A-4A89-A575-0BD6433F1F72}" type="pres">
      <dgm:prSet presAssocID="{9C392A7E-B1C9-4C3C-9060-426B0216E911}" presName="rect1" presStyleLbl="bgShp"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dgm:spPr>
    </dgm:pt>
    <dgm:pt modelId="{EE2FFB63-7B9B-409E-8BDB-B1DFB39BAE5D}" type="pres">
      <dgm:prSet presAssocID="{9C392A7E-B1C9-4C3C-9060-426B0216E911}" presName="rect2" presStyleLbl="trBgShp" presStyleIdx="0" presStyleCnt="1">
        <dgm:presLayoutVars>
          <dgm:bulletEnabled val="1"/>
        </dgm:presLayoutVars>
      </dgm:prSet>
      <dgm:spPr/>
    </dgm:pt>
  </dgm:ptLst>
  <dgm:cxnLst>
    <dgm:cxn modelId="{E5CD0E56-CE9E-49DA-8AB5-AF9392F6991E}" srcId="{5A41B8B2-A2CE-4A71-B331-0254CAF8E985}" destId="{9C392A7E-B1C9-4C3C-9060-426B0216E911}" srcOrd="0" destOrd="0" parTransId="{3278A8FF-832F-4114-9C07-639F38F77206}" sibTransId="{A372F60B-A880-4408-9BD0-15251A0A5FE9}"/>
    <dgm:cxn modelId="{E6D6FA84-564D-442E-A799-6488CEA15301}" type="presOf" srcId="{5A41B8B2-A2CE-4A71-B331-0254CAF8E985}" destId="{712F41FB-4366-4303-9B00-5D4B760039D6}" srcOrd="0" destOrd="0" presId="urn:microsoft.com/office/officeart/2008/layout/BendingPictureSemiTransparentText"/>
    <dgm:cxn modelId="{28E994FF-438E-4EC3-A188-EA1EC700AE97}" type="presOf" srcId="{9C392A7E-B1C9-4C3C-9060-426B0216E911}" destId="{EE2FFB63-7B9B-409E-8BDB-B1DFB39BAE5D}" srcOrd="0" destOrd="0" presId="urn:microsoft.com/office/officeart/2008/layout/BendingPictureSemiTransparentText"/>
    <dgm:cxn modelId="{9F8D16EB-E66D-4114-9CAB-BCD89795444E}" type="presParOf" srcId="{712F41FB-4366-4303-9B00-5D4B760039D6}" destId="{0CE29B22-2FE6-40CA-B4FF-F9C6AF5C07FC}" srcOrd="0" destOrd="0" presId="urn:microsoft.com/office/officeart/2008/layout/BendingPictureSemiTransparentText"/>
    <dgm:cxn modelId="{1A4B8178-7159-4276-9E50-88762B7A56E8}" type="presParOf" srcId="{0CE29B22-2FE6-40CA-B4FF-F9C6AF5C07FC}" destId="{E138F932-748A-4A89-A575-0BD6433F1F72}" srcOrd="0" destOrd="0" presId="urn:microsoft.com/office/officeart/2008/layout/BendingPictureSemiTransparentText"/>
    <dgm:cxn modelId="{8F1BCE37-9058-4D99-AE84-3EB5E2E48F1D}" type="presParOf" srcId="{0CE29B22-2FE6-40CA-B4FF-F9C6AF5C07FC}" destId="{EE2FFB63-7B9B-409E-8BDB-B1DFB39BAE5D}"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8F932-748A-4A89-A575-0BD6433F1F72}">
      <dsp:nvSpPr>
        <dsp:cNvPr id="0" name=""/>
        <dsp:cNvSpPr/>
      </dsp:nvSpPr>
      <dsp:spPr>
        <a:xfrm>
          <a:off x="2692" y="492249"/>
          <a:ext cx="6852614" cy="587350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a:noFill/>
        </a:ln>
        <a:effectLst/>
      </dsp:spPr>
      <dsp:style>
        <a:lnRef idx="0">
          <a:scrgbClr r="0" g="0" b="0"/>
        </a:lnRef>
        <a:fillRef idx="1">
          <a:scrgbClr r="0" g="0" b="0"/>
        </a:fillRef>
        <a:effectRef idx="0">
          <a:scrgbClr r="0" g="0" b="0"/>
        </a:effectRef>
        <a:fontRef idx="minor"/>
      </dsp:style>
    </dsp:sp>
    <dsp:sp modelId="{EE2FFB63-7B9B-409E-8BDB-B1DFB39BAE5D}">
      <dsp:nvSpPr>
        <dsp:cNvPr id="0" name=""/>
        <dsp:cNvSpPr/>
      </dsp:nvSpPr>
      <dsp:spPr>
        <a:xfrm>
          <a:off x="2692" y="4603700"/>
          <a:ext cx="6852614" cy="1409640"/>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nl-NL" sz="3200" kern="1200"/>
            <a:t>Questions? Ask us! </a:t>
          </a:r>
          <a:br>
            <a:rPr lang="nl-NL" sz="2400" kern="1200"/>
          </a:br>
          <a:r>
            <a:rPr lang="nl-NL" sz="2400" kern="1200"/>
            <a:t>SDWIG chairs: </a:t>
          </a:r>
          <a:br>
            <a:rPr lang="nl-NL" sz="2400" kern="1200"/>
          </a:br>
          <a:r>
            <a:rPr lang="nl-NL" sz="2400" kern="1200"/>
            <a:t>Linda van den Brink</a:t>
          </a:r>
          <a:br>
            <a:rPr lang="nl-NL" sz="2400" kern="1200"/>
          </a:br>
          <a:r>
            <a:rPr lang="nl-NL" sz="1800" kern="1200"/>
            <a:t>l.vandenbrink@geonovum.nl @brinkwoman</a:t>
          </a:r>
          <a:br>
            <a:rPr lang="nl-NL" sz="2400" kern="1200"/>
          </a:br>
          <a:r>
            <a:rPr lang="nl-NL" sz="2400" kern="1200"/>
            <a:t>Jeremy Tandy </a:t>
          </a:r>
          <a:r>
            <a:rPr lang="nl-NL" sz="1800" kern="1200"/>
            <a:t>j.tandy@metoffice.co.uk</a:t>
          </a:r>
          <a:endParaRPr lang="nl-NL" sz="2400" kern="1200"/>
        </a:p>
      </dsp:txBody>
      <dsp:txXfrm>
        <a:off x="2692" y="4603700"/>
        <a:ext cx="6852614" cy="1409640"/>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4722" name="Rectangle 2"/>
          <p:cNvSpPr>
            <a:spLocks noGrp="1" noChangeArrowheads="1"/>
          </p:cNvSpPr>
          <p:nvPr>
            <p:ph type="hdr" sz="quarter"/>
          </p:nvPr>
        </p:nvSpPr>
        <p:spPr bwMode="auto">
          <a:xfrm>
            <a:off x="0" y="0"/>
            <a:ext cx="2992438" cy="460375"/>
          </a:xfrm>
          <a:prstGeom prst="rect">
            <a:avLst/>
          </a:prstGeom>
          <a:noFill/>
          <a:ln w="9525">
            <a:noFill/>
            <a:miter lim="800000"/>
            <a:headEnd/>
            <a:tailEnd/>
          </a:ln>
          <a:effectLst/>
        </p:spPr>
        <p:txBody>
          <a:bodyPr vert="horz" wrap="square" lIns="92135" tIns="46067" rIns="92135" bIns="46067" numCol="1" anchor="t" anchorCtr="0" compatLnSpc="1">
            <a:prstTxWarp prst="textNoShape">
              <a:avLst/>
            </a:prstTxWarp>
          </a:bodyPr>
          <a:lstStyle>
            <a:lvl1pPr defTabSz="920750" eaLnBrk="0" hangingPunct="0">
              <a:defRPr sz="1200">
                <a:latin typeface="Arial" charset="0"/>
                <a:ea typeface="+mn-ea"/>
                <a:cs typeface="+mn-cs"/>
              </a:defRPr>
            </a:lvl1pPr>
          </a:lstStyle>
          <a:p>
            <a:pPr>
              <a:defRPr/>
            </a:pPr>
            <a:endParaRPr lang="en-US"/>
          </a:p>
        </p:txBody>
      </p:sp>
      <p:sp>
        <p:nvSpPr>
          <p:cNvPr id="414723" name="Rectangle 3"/>
          <p:cNvSpPr>
            <a:spLocks noGrp="1" noChangeArrowheads="1"/>
          </p:cNvSpPr>
          <p:nvPr>
            <p:ph type="dt" sz="quarter" idx="1"/>
          </p:nvPr>
        </p:nvSpPr>
        <p:spPr bwMode="auto">
          <a:xfrm>
            <a:off x="3911600" y="0"/>
            <a:ext cx="2992438" cy="460375"/>
          </a:xfrm>
          <a:prstGeom prst="rect">
            <a:avLst/>
          </a:prstGeom>
          <a:noFill/>
          <a:ln w="9525">
            <a:noFill/>
            <a:miter lim="800000"/>
            <a:headEnd/>
            <a:tailEnd/>
          </a:ln>
          <a:effectLst/>
        </p:spPr>
        <p:txBody>
          <a:bodyPr vert="horz" wrap="square" lIns="92135" tIns="46067" rIns="92135" bIns="46067" numCol="1" anchor="t" anchorCtr="0" compatLnSpc="1">
            <a:prstTxWarp prst="textNoShape">
              <a:avLst/>
            </a:prstTxWarp>
          </a:bodyPr>
          <a:lstStyle>
            <a:lvl1pPr algn="r" defTabSz="920750" eaLnBrk="0" hangingPunct="0">
              <a:defRPr sz="1200">
                <a:latin typeface="Arial" charset="0"/>
                <a:ea typeface="+mn-ea"/>
                <a:cs typeface="+mn-cs"/>
              </a:defRPr>
            </a:lvl1pPr>
          </a:lstStyle>
          <a:p>
            <a:pPr>
              <a:defRPr/>
            </a:pPr>
            <a:endParaRPr lang="en-US"/>
          </a:p>
        </p:txBody>
      </p:sp>
      <p:sp>
        <p:nvSpPr>
          <p:cNvPr id="414724" name="Rectangle 4"/>
          <p:cNvSpPr>
            <a:spLocks noGrp="1" noChangeArrowheads="1"/>
          </p:cNvSpPr>
          <p:nvPr>
            <p:ph type="ftr" sz="quarter" idx="2"/>
          </p:nvPr>
        </p:nvSpPr>
        <p:spPr bwMode="auto">
          <a:xfrm>
            <a:off x="0" y="8759825"/>
            <a:ext cx="2992438" cy="460375"/>
          </a:xfrm>
          <a:prstGeom prst="rect">
            <a:avLst/>
          </a:prstGeom>
          <a:noFill/>
          <a:ln w="9525">
            <a:noFill/>
            <a:miter lim="800000"/>
            <a:headEnd/>
            <a:tailEnd/>
          </a:ln>
          <a:effectLst/>
        </p:spPr>
        <p:txBody>
          <a:bodyPr vert="horz" wrap="square" lIns="92135" tIns="46067" rIns="92135" bIns="46067" numCol="1" anchor="b" anchorCtr="0" compatLnSpc="1">
            <a:prstTxWarp prst="textNoShape">
              <a:avLst/>
            </a:prstTxWarp>
          </a:bodyPr>
          <a:lstStyle>
            <a:lvl1pPr defTabSz="920750" eaLnBrk="0" hangingPunct="0">
              <a:defRPr sz="1200">
                <a:latin typeface="Arial" charset="0"/>
                <a:ea typeface="+mn-ea"/>
                <a:cs typeface="+mn-cs"/>
              </a:defRPr>
            </a:lvl1pPr>
          </a:lstStyle>
          <a:p>
            <a:pPr>
              <a:defRPr/>
            </a:pPr>
            <a:endParaRPr lang="en-US"/>
          </a:p>
        </p:txBody>
      </p:sp>
      <p:sp>
        <p:nvSpPr>
          <p:cNvPr id="414725" name="Rectangle 5"/>
          <p:cNvSpPr>
            <a:spLocks noGrp="1" noChangeArrowheads="1"/>
          </p:cNvSpPr>
          <p:nvPr>
            <p:ph type="sldNum" sz="quarter" idx="3"/>
          </p:nvPr>
        </p:nvSpPr>
        <p:spPr bwMode="auto">
          <a:xfrm>
            <a:off x="3911600" y="8759825"/>
            <a:ext cx="2992438" cy="460375"/>
          </a:xfrm>
          <a:prstGeom prst="rect">
            <a:avLst/>
          </a:prstGeom>
          <a:noFill/>
          <a:ln w="9525">
            <a:noFill/>
            <a:miter lim="800000"/>
            <a:headEnd/>
            <a:tailEnd/>
          </a:ln>
          <a:effectLst/>
        </p:spPr>
        <p:txBody>
          <a:bodyPr vert="horz" wrap="square" lIns="92135" tIns="46067" rIns="92135" bIns="46067" numCol="1" anchor="b" anchorCtr="0" compatLnSpc="1">
            <a:prstTxWarp prst="textNoShape">
              <a:avLst/>
            </a:prstTxWarp>
          </a:bodyPr>
          <a:lstStyle>
            <a:lvl1pPr algn="r" defTabSz="920750" eaLnBrk="0" hangingPunct="0">
              <a:defRPr sz="1200">
                <a:latin typeface="Arial" charset="0"/>
              </a:defRPr>
            </a:lvl1pPr>
          </a:lstStyle>
          <a:p>
            <a:pPr>
              <a:defRPr/>
            </a:pPr>
            <a:fld id="{3D35F818-8F95-4D4B-8511-C68E4BFDA967}" type="slidenum">
              <a:rPr lang="en-US" altLang="en-US"/>
              <a:pPr>
                <a:defRPr/>
              </a:pPr>
              <a:t>‹nr.›</a:t>
            </a:fld>
            <a:endParaRPr lang="en-US" altLang="en-US"/>
          </a:p>
        </p:txBody>
      </p:sp>
    </p:spTree>
    <p:extLst>
      <p:ext uri="{BB962C8B-B14F-4D97-AF65-F5344CB8AC3E}">
        <p14:creationId xmlns:p14="http://schemas.microsoft.com/office/powerpoint/2010/main" val="123433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92438" cy="460375"/>
          </a:xfrm>
          <a:prstGeom prst="rect">
            <a:avLst/>
          </a:prstGeom>
          <a:noFill/>
          <a:ln w="9525">
            <a:noFill/>
            <a:miter lim="800000"/>
            <a:headEnd/>
            <a:tailEnd/>
          </a:ln>
          <a:effectLst/>
        </p:spPr>
        <p:txBody>
          <a:bodyPr vert="horz" wrap="square" lIns="92135" tIns="46067" rIns="92135" bIns="46067" numCol="1" anchor="t" anchorCtr="0" compatLnSpc="1">
            <a:prstTxWarp prst="textNoShape">
              <a:avLst/>
            </a:prstTxWarp>
          </a:bodyPr>
          <a:lstStyle>
            <a:lvl1pPr defTabSz="920750" eaLnBrk="0" hangingPunct="0">
              <a:defRPr sz="1200">
                <a:latin typeface="Arial"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911600" y="0"/>
            <a:ext cx="2992438" cy="460375"/>
          </a:xfrm>
          <a:prstGeom prst="rect">
            <a:avLst/>
          </a:prstGeom>
          <a:noFill/>
          <a:ln w="9525">
            <a:noFill/>
            <a:miter lim="800000"/>
            <a:headEnd/>
            <a:tailEnd/>
          </a:ln>
          <a:effectLst/>
        </p:spPr>
        <p:txBody>
          <a:bodyPr vert="horz" wrap="square" lIns="92135" tIns="46067" rIns="92135" bIns="46067" numCol="1" anchor="t" anchorCtr="0" compatLnSpc="1">
            <a:prstTxWarp prst="textNoShape">
              <a:avLst/>
            </a:prstTxWarp>
          </a:bodyPr>
          <a:lstStyle>
            <a:lvl1pPr algn="r" defTabSz="920750" eaLnBrk="0" hangingPunct="0">
              <a:defRPr sz="1200">
                <a:latin typeface="Arial"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7763" y="692150"/>
            <a:ext cx="4610100" cy="3457575"/>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5125" name="Rectangle 5"/>
          <p:cNvSpPr>
            <a:spLocks noGrp="1" noChangeArrowheads="1"/>
          </p:cNvSpPr>
          <p:nvPr>
            <p:ph type="body" sz="quarter" idx="3"/>
          </p:nvPr>
        </p:nvSpPr>
        <p:spPr bwMode="auto">
          <a:xfrm>
            <a:off x="920750" y="4379913"/>
            <a:ext cx="5062538" cy="4148137"/>
          </a:xfrm>
          <a:prstGeom prst="rect">
            <a:avLst/>
          </a:prstGeom>
          <a:noFill/>
          <a:ln w="9525">
            <a:noFill/>
            <a:miter lim="800000"/>
            <a:headEnd/>
            <a:tailEnd/>
          </a:ln>
          <a:effectLst/>
        </p:spPr>
        <p:txBody>
          <a:bodyPr vert="horz" wrap="square" lIns="92135" tIns="46067" rIns="92135" bIns="46067"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5126" name="Rectangle 6"/>
          <p:cNvSpPr>
            <a:spLocks noGrp="1" noChangeArrowheads="1"/>
          </p:cNvSpPr>
          <p:nvPr>
            <p:ph type="ftr" sz="quarter" idx="4"/>
          </p:nvPr>
        </p:nvSpPr>
        <p:spPr bwMode="auto">
          <a:xfrm>
            <a:off x="0" y="8759825"/>
            <a:ext cx="2992438" cy="460375"/>
          </a:xfrm>
          <a:prstGeom prst="rect">
            <a:avLst/>
          </a:prstGeom>
          <a:noFill/>
          <a:ln w="9525">
            <a:noFill/>
            <a:miter lim="800000"/>
            <a:headEnd/>
            <a:tailEnd/>
          </a:ln>
          <a:effectLst/>
        </p:spPr>
        <p:txBody>
          <a:bodyPr vert="horz" wrap="square" lIns="92135" tIns="46067" rIns="92135" bIns="46067" numCol="1" anchor="b" anchorCtr="0" compatLnSpc="1">
            <a:prstTxWarp prst="textNoShape">
              <a:avLst/>
            </a:prstTxWarp>
          </a:bodyPr>
          <a:lstStyle>
            <a:lvl1pPr defTabSz="920750" eaLnBrk="0" hangingPunct="0">
              <a:defRPr sz="1200">
                <a:latin typeface="Arial"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911600" y="8759825"/>
            <a:ext cx="2992438" cy="460375"/>
          </a:xfrm>
          <a:prstGeom prst="rect">
            <a:avLst/>
          </a:prstGeom>
          <a:noFill/>
          <a:ln w="9525">
            <a:noFill/>
            <a:miter lim="800000"/>
            <a:headEnd/>
            <a:tailEnd/>
          </a:ln>
          <a:effectLst/>
        </p:spPr>
        <p:txBody>
          <a:bodyPr vert="horz" wrap="square" lIns="92135" tIns="46067" rIns="92135" bIns="46067" numCol="1" anchor="b" anchorCtr="0" compatLnSpc="1">
            <a:prstTxWarp prst="textNoShape">
              <a:avLst/>
            </a:prstTxWarp>
          </a:bodyPr>
          <a:lstStyle>
            <a:lvl1pPr algn="r" defTabSz="920750" eaLnBrk="0" hangingPunct="0">
              <a:defRPr sz="1200">
                <a:latin typeface="Arial" charset="0"/>
              </a:defRPr>
            </a:lvl1pPr>
          </a:lstStyle>
          <a:p>
            <a:pPr>
              <a:defRPr/>
            </a:pPr>
            <a:fld id="{ED3BBFB6-EA16-814E-8BA7-170BD9422392}" type="slidenum">
              <a:rPr lang="en-US" altLang="en-US"/>
              <a:pPr>
                <a:defRPr/>
              </a:pPr>
              <a:t>‹nr.›</a:t>
            </a:fld>
            <a:endParaRPr lang="en-US" altLang="en-US"/>
          </a:p>
        </p:txBody>
      </p:sp>
    </p:spTree>
    <p:extLst>
      <p:ext uri="{BB962C8B-B14F-4D97-AF65-F5344CB8AC3E}">
        <p14:creationId xmlns:p14="http://schemas.microsoft.com/office/powerpoint/2010/main" val="4902113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1pPr>
    <a:lvl2pPr marL="742950" indent="-28575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2pPr>
    <a:lvl3pPr marL="1143000" indent="-2286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3pPr>
    <a:lvl4pPr marL="1600200" indent="-2286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4pPr>
    <a:lvl5pPr marL="2057400" indent="-2286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What we are about again</a:t>
            </a:r>
          </a:p>
        </p:txBody>
      </p:sp>
      <p:sp>
        <p:nvSpPr>
          <p:cNvPr id="4" name="Tijdelijke aanduiding voor dianummer 3"/>
          <p:cNvSpPr>
            <a:spLocks noGrp="1"/>
          </p:cNvSpPr>
          <p:nvPr>
            <p:ph type="sldNum" sz="quarter" idx="10"/>
          </p:nvPr>
        </p:nvSpPr>
        <p:spPr/>
        <p:txBody>
          <a:bodyPr/>
          <a:lstStyle/>
          <a:p>
            <a:pPr>
              <a:defRPr/>
            </a:pPr>
            <a:fld id="{ED3BBFB6-EA16-814E-8BA7-170BD9422392}" type="slidenum">
              <a:rPr lang="en-US" altLang="en-US" smtClean="0"/>
              <a:pPr>
                <a:defRPr/>
              </a:pPr>
              <a:t>2</a:t>
            </a:fld>
            <a:endParaRPr lang="en-US" altLang="en-US"/>
          </a:p>
        </p:txBody>
      </p:sp>
    </p:spTree>
    <p:extLst>
      <p:ext uri="{BB962C8B-B14F-4D97-AF65-F5344CB8AC3E}">
        <p14:creationId xmlns:p14="http://schemas.microsoft.com/office/powerpoint/2010/main" val="1565494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Highlighting that SDWIG is the successor to SDWWG and that the process has been pretty much seamless: most of the same participants, evolution of work created by SDWWG is being performed or directed by SDWIG.</a:t>
            </a:r>
          </a:p>
          <a:p>
            <a:endParaRPr lang="nl-NL"/>
          </a:p>
        </p:txBody>
      </p:sp>
      <p:sp>
        <p:nvSpPr>
          <p:cNvPr id="4" name="Tijdelijke aanduiding voor dianummer 3"/>
          <p:cNvSpPr>
            <a:spLocks noGrp="1"/>
          </p:cNvSpPr>
          <p:nvPr>
            <p:ph type="sldNum" sz="quarter" idx="10"/>
          </p:nvPr>
        </p:nvSpPr>
        <p:spPr/>
        <p:txBody>
          <a:bodyPr/>
          <a:lstStyle/>
          <a:p>
            <a:pPr>
              <a:defRPr/>
            </a:pPr>
            <a:fld id="{ED3BBFB6-EA16-814E-8BA7-170BD9422392}" type="slidenum">
              <a:rPr lang="en-US" altLang="en-US" smtClean="0"/>
              <a:pPr>
                <a:defRPr/>
              </a:pPr>
              <a:t>3</a:t>
            </a:fld>
            <a:endParaRPr lang="en-US" altLang="en-US"/>
          </a:p>
        </p:txBody>
      </p:sp>
    </p:spTree>
    <p:extLst>
      <p:ext uri="{BB962C8B-B14F-4D97-AF65-F5344CB8AC3E}">
        <p14:creationId xmlns:p14="http://schemas.microsoft.com/office/powerpoint/2010/main" val="1754525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Evolution of work created by SDWWG is being performed or directed by SDWIG.</a:t>
            </a:r>
          </a:p>
          <a:p>
            <a:endParaRPr lang="nl-NL"/>
          </a:p>
        </p:txBody>
      </p:sp>
      <p:sp>
        <p:nvSpPr>
          <p:cNvPr id="4" name="Tijdelijke aanduiding voor dianummer 3"/>
          <p:cNvSpPr>
            <a:spLocks noGrp="1"/>
          </p:cNvSpPr>
          <p:nvPr>
            <p:ph type="sldNum" sz="quarter" idx="10"/>
          </p:nvPr>
        </p:nvSpPr>
        <p:spPr/>
        <p:txBody>
          <a:bodyPr/>
          <a:lstStyle/>
          <a:p>
            <a:pPr>
              <a:defRPr/>
            </a:pPr>
            <a:fld id="{ED3BBFB6-EA16-814E-8BA7-170BD9422392}" type="slidenum">
              <a:rPr lang="en-US" altLang="en-US" smtClean="0"/>
              <a:pPr>
                <a:defRPr/>
              </a:pPr>
              <a:t>4</a:t>
            </a:fld>
            <a:endParaRPr lang="en-US" altLang="en-US"/>
          </a:p>
        </p:txBody>
      </p:sp>
    </p:spTree>
    <p:extLst>
      <p:ext uri="{BB962C8B-B14F-4D97-AF65-F5344CB8AC3E}">
        <p14:creationId xmlns:p14="http://schemas.microsoft.com/office/powerpoint/2010/main" val="1267376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Note that there is an important difference between the previous group and the current one: the WG per W3C rules could actually create standards and had a finite life span. OGC flexed its process a bit to allow the group to generate standards-level output despite not being a formal SWG. The IG is like a very-well organized DWG: it evaluates requirements and identifies work for standardization, but any real standards work would have to be pushed to an OGC SWG and a W3C WG. Many of the rules for SDWIG are based on a proven model of cooperation in the JAG with ISO / TC 211.</a:t>
            </a:r>
            <a:endParaRPr lang="nl-NL"/>
          </a:p>
        </p:txBody>
      </p:sp>
      <p:sp>
        <p:nvSpPr>
          <p:cNvPr id="4" name="Tijdelijke aanduiding voor dianummer 3"/>
          <p:cNvSpPr>
            <a:spLocks noGrp="1"/>
          </p:cNvSpPr>
          <p:nvPr>
            <p:ph type="sldNum" sz="quarter" idx="10"/>
          </p:nvPr>
        </p:nvSpPr>
        <p:spPr/>
        <p:txBody>
          <a:bodyPr/>
          <a:lstStyle/>
          <a:p>
            <a:pPr>
              <a:defRPr/>
            </a:pPr>
            <a:fld id="{ED3BBFB6-EA16-814E-8BA7-170BD9422392}" type="slidenum">
              <a:rPr lang="en-US" altLang="en-US" smtClean="0"/>
              <a:pPr>
                <a:defRPr/>
              </a:pPr>
              <a:t>5</a:t>
            </a:fld>
            <a:endParaRPr lang="en-US" altLang="en-US"/>
          </a:p>
        </p:txBody>
      </p:sp>
    </p:spTree>
    <p:extLst>
      <p:ext uri="{BB962C8B-B14F-4D97-AF65-F5344CB8AC3E}">
        <p14:creationId xmlns:p14="http://schemas.microsoft.com/office/powerpoint/2010/main" val="3952353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t>A really exciting work method occurring in SDWIG is the use of a funnel to identify candidate ideas and draft specifications that might be suitable for standardization. This is a formal process to assess maturity that works somewhat like the use of Best Practices and Discussion Papers in DWGs to advance prototypical standards. The difference from OGC DWGs (and an idea that perhaps some DWGs should adopt) is that the funnel activity is very structured and intersection points with other groups in the OGC and W3C are identified early. A few examples (including WebVMT) would be useful - these examples can be the meat of the presentation.</a:t>
            </a:r>
            <a:endParaRPr lang="nl-NL" sz="1200"/>
          </a:p>
          <a:p>
            <a:endParaRPr lang="nl-NL"/>
          </a:p>
        </p:txBody>
      </p:sp>
      <p:sp>
        <p:nvSpPr>
          <p:cNvPr id="4" name="Tijdelijke aanduiding voor dianummer 3"/>
          <p:cNvSpPr>
            <a:spLocks noGrp="1"/>
          </p:cNvSpPr>
          <p:nvPr>
            <p:ph type="sldNum" sz="quarter" idx="10"/>
          </p:nvPr>
        </p:nvSpPr>
        <p:spPr/>
        <p:txBody>
          <a:bodyPr/>
          <a:lstStyle/>
          <a:p>
            <a:pPr>
              <a:defRPr/>
            </a:pPr>
            <a:fld id="{ED3BBFB6-EA16-814E-8BA7-170BD9422392}" type="slidenum">
              <a:rPr lang="en-US" altLang="en-US" smtClean="0"/>
              <a:pPr>
                <a:defRPr/>
              </a:pPr>
              <a:t>6</a:t>
            </a:fld>
            <a:endParaRPr lang="en-US" altLang="en-US"/>
          </a:p>
        </p:txBody>
      </p:sp>
    </p:spTree>
    <p:extLst>
      <p:ext uri="{BB962C8B-B14F-4D97-AF65-F5344CB8AC3E}">
        <p14:creationId xmlns:p14="http://schemas.microsoft.com/office/powerpoint/2010/main" val="3079130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Go to strategy funnel… look at WebVMT and its traversal through the Funnel.</a:t>
            </a:r>
          </a:p>
        </p:txBody>
      </p:sp>
      <p:sp>
        <p:nvSpPr>
          <p:cNvPr id="4" name="Tijdelijke aanduiding voor dianummer 3"/>
          <p:cNvSpPr>
            <a:spLocks noGrp="1"/>
          </p:cNvSpPr>
          <p:nvPr>
            <p:ph type="sldNum" sz="quarter" idx="10"/>
          </p:nvPr>
        </p:nvSpPr>
        <p:spPr/>
        <p:txBody>
          <a:bodyPr/>
          <a:lstStyle/>
          <a:p>
            <a:pPr>
              <a:defRPr/>
            </a:pPr>
            <a:fld id="{ED3BBFB6-EA16-814E-8BA7-170BD9422392}" type="slidenum">
              <a:rPr lang="en-US" altLang="en-US" smtClean="0"/>
              <a:pPr>
                <a:defRPr/>
              </a:pPr>
              <a:t>7</a:t>
            </a:fld>
            <a:endParaRPr lang="en-US" altLang="en-US"/>
          </a:p>
        </p:txBody>
      </p:sp>
    </p:spTree>
    <p:extLst>
      <p:ext uri="{BB962C8B-B14F-4D97-AF65-F5344CB8AC3E}">
        <p14:creationId xmlns:p14="http://schemas.microsoft.com/office/powerpoint/2010/main" val="2126894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ED3BBFB6-EA16-814E-8BA7-170BD9422392}" type="slidenum">
              <a:rPr lang="en-US" altLang="en-US" smtClean="0"/>
              <a:pPr>
                <a:defRPr/>
              </a:pPr>
              <a:t>8</a:t>
            </a:fld>
            <a:endParaRPr lang="en-US" altLang="en-US"/>
          </a:p>
        </p:txBody>
      </p:sp>
    </p:spTree>
    <p:extLst>
      <p:ext uri="{BB962C8B-B14F-4D97-AF65-F5344CB8AC3E}">
        <p14:creationId xmlns:p14="http://schemas.microsoft.com/office/powerpoint/2010/main" val="479464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a:t>Again: </a:t>
            </a:r>
            <a:r>
              <a:rPr lang="en-US"/>
              <a:t>SDWIG is not a SWG. If some work is thought to be ready for standardization, a new SWG will be established to advance that work and it will all occur per both OGC and W3C processes, harmonized as best as is possible. That harmonization will guided just as rigorously as happens with ISO / TC 211.</a:t>
            </a:r>
            <a:endParaRPr lang="nl-NL" sz="1200"/>
          </a:p>
          <a:p>
            <a:endParaRPr lang="nl-NL"/>
          </a:p>
        </p:txBody>
      </p:sp>
      <p:sp>
        <p:nvSpPr>
          <p:cNvPr id="4" name="Tijdelijke aanduiding voor dianummer 3"/>
          <p:cNvSpPr>
            <a:spLocks noGrp="1"/>
          </p:cNvSpPr>
          <p:nvPr>
            <p:ph type="sldNum" sz="quarter" idx="10"/>
          </p:nvPr>
        </p:nvSpPr>
        <p:spPr/>
        <p:txBody>
          <a:bodyPr/>
          <a:lstStyle/>
          <a:p>
            <a:pPr>
              <a:defRPr/>
            </a:pPr>
            <a:fld id="{ED3BBFB6-EA16-814E-8BA7-170BD9422392}" type="slidenum">
              <a:rPr lang="en-US" altLang="en-US" smtClean="0"/>
              <a:pPr>
                <a:defRPr/>
              </a:pPr>
              <a:t>9</a:t>
            </a:fld>
            <a:endParaRPr lang="en-US" altLang="en-US"/>
          </a:p>
        </p:txBody>
      </p:sp>
    </p:spTree>
    <p:extLst>
      <p:ext uri="{BB962C8B-B14F-4D97-AF65-F5344CB8AC3E}">
        <p14:creationId xmlns:p14="http://schemas.microsoft.com/office/powerpoint/2010/main" val="103627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 hope everything is clear!</a:t>
            </a:r>
          </a:p>
        </p:txBody>
      </p:sp>
      <p:sp>
        <p:nvSpPr>
          <p:cNvPr id="4" name="Tijdelijke aanduiding voor dianummer 3"/>
          <p:cNvSpPr>
            <a:spLocks noGrp="1"/>
          </p:cNvSpPr>
          <p:nvPr>
            <p:ph type="sldNum" sz="quarter" idx="10"/>
          </p:nvPr>
        </p:nvSpPr>
        <p:spPr/>
        <p:txBody>
          <a:bodyPr/>
          <a:lstStyle/>
          <a:p>
            <a:pPr>
              <a:defRPr/>
            </a:pPr>
            <a:fld id="{ED3BBFB6-EA16-814E-8BA7-170BD9422392}" type="slidenum">
              <a:rPr lang="en-US" altLang="en-US" smtClean="0"/>
              <a:pPr>
                <a:defRPr/>
              </a:pPr>
              <a:t>10</a:t>
            </a:fld>
            <a:endParaRPr lang="en-US" altLang="en-US"/>
          </a:p>
        </p:txBody>
      </p:sp>
    </p:spTree>
    <p:extLst>
      <p:ext uri="{BB962C8B-B14F-4D97-AF65-F5344CB8AC3E}">
        <p14:creationId xmlns:p14="http://schemas.microsoft.com/office/powerpoint/2010/main" val="8060481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tif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8"/>
          <p:cNvSpPr txBox="1">
            <a:spLocks noChangeArrowheads="1"/>
          </p:cNvSpPr>
          <p:nvPr/>
        </p:nvSpPr>
        <p:spPr bwMode="auto">
          <a:xfrm>
            <a:off x="8739188" y="214313"/>
            <a:ext cx="74612" cy="214312"/>
          </a:xfrm>
          <a:prstGeom prst="rect">
            <a:avLst/>
          </a:prstGeom>
          <a:noFill/>
          <a:ln>
            <a:noFill/>
          </a:ln>
          <a:extLst/>
        </p:spPr>
        <p:txBody>
          <a:bodyPr wrap="none" lIns="0" rIns="0">
            <a:spAutoFit/>
          </a:bodyPr>
          <a:lstStyle>
            <a:lvl1pPr eaLnBrk="0" hangingPunct="0">
              <a:defRPr sz="1000" b="1">
                <a:solidFill>
                  <a:schemeClr val="tx1"/>
                </a:solidFill>
                <a:latin typeface="CG Times" charset="0"/>
                <a:ea typeface="MS PGothic" charset="-128"/>
              </a:defRPr>
            </a:lvl1pPr>
            <a:lvl2pPr marL="742950" indent="-285750" eaLnBrk="0" hangingPunct="0">
              <a:defRPr sz="1000" b="1">
                <a:solidFill>
                  <a:schemeClr val="tx1"/>
                </a:solidFill>
                <a:latin typeface="CG Times" charset="0"/>
                <a:ea typeface="MS PGothic" charset="-128"/>
              </a:defRPr>
            </a:lvl2pPr>
            <a:lvl3pPr marL="1143000" indent="-228600" eaLnBrk="0" hangingPunct="0">
              <a:defRPr sz="1000" b="1">
                <a:solidFill>
                  <a:schemeClr val="tx1"/>
                </a:solidFill>
                <a:latin typeface="CG Times" charset="0"/>
                <a:ea typeface="MS PGothic" charset="-128"/>
              </a:defRPr>
            </a:lvl3pPr>
            <a:lvl4pPr marL="1600200" indent="-228600" eaLnBrk="0" hangingPunct="0">
              <a:defRPr sz="1000" b="1">
                <a:solidFill>
                  <a:schemeClr val="tx1"/>
                </a:solidFill>
                <a:latin typeface="CG Times" charset="0"/>
                <a:ea typeface="MS PGothic" charset="-128"/>
              </a:defRPr>
            </a:lvl4pPr>
            <a:lvl5pPr marL="2057400" indent="-228600" eaLnBrk="0" hangingPunct="0">
              <a:defRPr sz="1000" b="1">
                <a:solidFill>
                  <a:schemeClr val="tx1"/>
                </a:solidFill>
                <a:latin typeface="CG Times" charset="0"/>
                <a:ea typeface="MS PGothic" charset="-128"/>
              </a:defRPr>
            </a:lvl5pPr>
            <a:lvl6pPr marL="2514600" indent="-228600" eaLnBrk="0" fontAlgn="base" hangingPunct="0">
              <a:spcBef>
                <a:spcPct val="0"/>
              </a:spcBef>
              <a:spcAft>
                <a:spcPct val="0"/>
              </a:spcAft>
              <a:defRPr sz="1000" b="1">
                <a:solidFill>
                  <a:schemeClr val="tx1"/>
                </a:solidFill>
                <a:latin typeface="CG Times" charset="0"/>
                <a:ea typeface="MS PGothic" charset="-128"/>
              </a:defRPr>
            </a:lvl6pPr>
            <a:lvl7pPr marL="2971800" indent="-228600" eaLnBrk="0" fontAlgn="base" hangingPunct="0">
              <a:spcBef>
                <a:spcPct val="0"/>
              </a:spcBef>
              <a:spcAft>
                <a:spcPct val="0"/>
              </a:spcAft>
              <a:defRPr sz="1000" b="1">
                <a:solidFill>
                  <a:schemeClr val="tx1"/>
                </a:solidFill>
                <a:latin typeface="CG Times" charset="0"/>
                <a:ea typeface="MS PGothic" charset="-128"/>
              </a:defRPr>
            </a:lvl7pPr>
            <a:lvl8pPr marL="3429000" indent="-228600" eaLnBrk="0" fontAlgn="base" hangingPunct="0">
              <a:spcBef>
                <a:spcPct val="0"/>
              </a:spcBef>
              <a:spcAft>
                <a:spcPct val="0"/>
              </a:spcAft>
              <a:defRPr sz="1000" b="1">
                <a:solidFill>
                  <a:schemeClr val="tx1"/>
                </a:solidFill>
                <a:latin typeface="CG Times" charset="0"/>
                <a:ea typeface="MS PGothic" charset="-128"/>
              </a:defRPr>
            </a:lvl8pPr>
            <a:lvl9pPr marL="3886200" indent="-228600" eaLnBrk="0" fontAlgn="base" hangingPunct="0">
              <a:spcBef>
                <a:spcPct val="0"/>
              </a:spcBef>
              <a:spcAft>
                <a:spcPct val="0"/>
              </a:spcAft>
              <a:defRPr sz="1000" b="1">
                <a:solidFill>
                  <a:schemeClr val="tx1"/>
                </a:solidFill>
                <a:latin typeface="CG Times" charset="0"/>
                <a:ea typeface="MS PGothic" charset="-128"/>
              </a:defRPr>
            </a:lvl9pPr>
          </a:lstStyle>
          <a:p>
            <a:pPr>
              <a:defRPr/>
            </a:pPr>
            <a:r>
              <a:rPr lang="en-US" altLang="en-US" sz="800">
                <a:solidFill>
                  <a:srgbClr val="FFFFFF"/>
                </a:solidFill>
                <a:latin typeface="Arial" charset="0"/>
              </a:rPr>
              <a:t>®</a:t>
            </a:r>
          </a:p>
        </p:txBody>
      </p:sp>
      <p:pic>
        <p:nvPicPr>
          <p:cNvPr id="5" name="Picture 10" descr="OGC header 20101220.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224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1" descr="Picture 7.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381000" y="6096000"/>
            <a:ext cx="1381125"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3875" name="Rectangle 3"/>
          <p:cNvSpPr>
            <a:spLocks noGrp="1" noChangeArrowheads="1"/>
          </p:cNvSpPr>
          <p:nvPr>
            <p:ph type="ctrTitle"/>
          </p:nvPr>
        </p:nvSpPr>
        <p:spPr>
          <a:xfrm>
            <a:off x="762000" y="3276600"/>
            <a:ext cx="7772400" cy="1143000"/>
          </a:xfrm>
        </p:spPr>
        <p:txBody>
          <a:bodyPr/>
          <a:lstStyle>
            <a:lvl1pPr>
              <a:defRPr sz="3200">
                <a:latin typeface="Arial Black" pitchFamily="34" charset="0"/>
              </a:defRPr>
            </a:lvl1pPr>
          </a:lstStyle>
          <a:p>
            <a:r>
              <a:rPr lang="en-US" dirty="0"/>
              <a:t>Click to edit Master title style</a:t>
            </a:r>
          </a:p>
        </p:txBody>
      </p:sp>
      <p:sp>
        <p:nvSpPr>
          <p:cNvPr id="463876" name="Rectangle 4"/>
          <p:cNvSpPr>
            <a:spLocks noGrp="1" noChangeArrowheads="1"/>
          </p:cNvSpPr>
          <p:nvPr>
            <p:ph type="subTitle" idx="1"/>
          </p:nvPr>
        </p:nvSpPr>
        <p:spPr>
          <a:xfrm>
            <a:off x="1447800" y="4572000"/>
            <a:ext cx="6400800" cy="1371600"/>
          </a:xfrm>
        </p:spPr>
        <p:txBody>
          <a:bodyPr/>
          <a:lstStyle>
            <a:lvl1pPr marL="0" indent="0" algn="ctr">
              <a:buFontTx/>
              <a:buNone/>
              <a:defRPr sz="1800">
                <a:solidFill>
                  <a:srgbClr val="092E5C"/>
                </a:solidFill>
              </a:defRPr>
            </a:lvl1pPr>
          </a:lstStyle>
          <a:p>
            <a:r>
              <a:rPr lang="en-US" dirty="0"/>
              <a:t>Click to edit Master subtitle style</a:t>
            </a:r>
          </a:p>
        </p:txBody>
      </p:sp>
      <p:sp>
        <p:nvSpPr>
          <p:cNvPr id="10" name="Rectangle 2"/>
          <p:cNvSpPr>
            <a:spLocks noGrp="1" noChangeArrowheads="1"/>
          </p:cNvSpPr>
          <p:nvPr>
            <p:ph type="ftr" sz="quarter" idx="10"/>
          </p:nvPr>
        </p:nvSpPr>
        <p:spPr>
          <a:xfrm>
            <a:off x="3009900" y="6400800"/>
            <a:ext cx="3276600" cy="304800"/>
          </a:xfrm>
        </p:spPr>
        <p:txBody>
          <a:bodyPr/>
          <a:lstStyle>
            <a:lvl1pPr>
              <a:defRPr>
                <a:effectLst>
                  <a:outerShdw blurRad="38100" dist="38100" dir="2700000" algn="tl">
                    <a:srgbClr val="C0C0C0"/>
                  </a:outerShdw>
                </a:effectLst>
              </a:defRPr>
            </a:lvl1pPr>
          </a:lstStyle>
          <a:p>
            <a:pPr>
              <a:defRPr/>
            </a:pPr>
            <a:r>
              <a:rPr lang="en-US" altLang="en-US" dirty="0"/>
              <a:t>Copyright © 2018 Open Geospatial Consortium</a:t>
            </a:r>
          </a:p>
        </p:txBody>
      </p:sp>
      <p:sp>
        <p:nvSpPr>
          <p:cNvPr id="11" name="Text Box 5"/>
          <p:cNvSpPr txBox="1">
            <a:spLocks noChangeArrowheads="1"/>
          </p:cNvSpPr>
          <p:nvPr userDrawn="1"/>
        </p:nvSpPr>
        <p:spPr bwMode="auto">
          <a:xfrm>
            <a:off x="4453322" y="1101689"/>
            <a:ext cx="1109278" cy="246221"/>
          </a:xfrm>
          <a:prstGeom prst="rect">
            <a:avLst/>
          </a:prstGeom>
          <a:noFill/>
          <a:ln>
            <a:noFill/>
          </a:ln>
          <a:extLst/>
        </p:spPr>
        <p:txBody>
          <a:bodyPr wrap="none" lIns="0" rIns="0">
            <a:spAutoFit/>
          </a:bodyPr>
          <a:lstStyle>
            <a:lvl1pPr eaLnBrk="0" hangingPunct="0">
              <a:defRPr sz="1000" b="1">
                <a:solidFill>
                  <a:schemeClr val="tx1"/>
                </a:solidFill>
                <a:latin typeface="CG Times" charset="0"/>
                <a:ea typeface="MS PGothic" charset="0"/>
                <a:cs typeface="MS PGothic" charset="0"/>
              </a:defRPr>
            </a:lvl1pPr>
            <a:lvl2pPr marL="742950" indent="-285750" eaLnBrk="0" hangingPunct="0">
              <a:defRPr sz="1000" b="1">
                <a:solidFill>
                  <a:schemeClr val="tx1"/>
                </a:solidFill>
                <a:latin typeface="CG Times" charset="0"/>
                <a:ea typeface="MS PGothic" charset="0"/>
                <a:cs typeface="MS PGothic" charset="0"/>
              </a:defRPr>
            </a:lvl2pPr>
            <a:lvl3pPr marL="1143000" indent="-228600" eaLnBrk="0" hangingPunct="0">
              <a:defRPr sz="1000" b="1">
                <a:solidFill>
                  <a:schemeClr val="tx1"/>
                </a:solidFill>
                <a:latin typeface="CG Times" charset="0"/>
                <a:ea typeface="MS PGothic" charset="0"/>
                <a:cs typeface="MS PGothic" charset="0"/>
              </a:defRPr>
            </a:lvl3pPr>
            <a:lvl4pPr marL="1600200" indent="-228600" eaLnBrk="0" hangingPunct="0">
              <a:defRPr sz="1000" b="1">
                <a:solidFill>
                  <a:schemeClr val="tx1"/>
                </a:solidFill>
                <a:latin typeface="CG Times" charset="0"/>
                <a:ea typeface="MS PGothic" charset="0"/>
                <a:cs typeface="MS PGothic" charset="0"/>
              </a:defRPr>
            </a:lvl4pPr>
            <a:lvl5pPr marL="2057400" indent="-228600" eaLnBrk="0" hangingPunct="0">
              <a:defRPr sz="1000" b="1">
                <a:solidFill>
                  <a:schemeClr val="tx1"/>
                </a:solidFill>
                <a:latin typeface="CG Times" charset="0"/>
                <a:ea typeface="MS PGothic" charset="0"/>
                <a:cs typeface="MS PGothic" charset="0"/>
              </a:defRPr>
            </a:lvl5pPr>
            <a:lvl6pPr marL="2514600" indent="-228600" eaLnBrk="0" fontAlgn="base" hangingPunct="0">
              <a:spcBef>
                <a:spcPct val="0"/>
              </a:spcBef>
              <a:spcAft>
                <a:spcPct val="0"/>
              </a:spcAft>
              <a:defRPr sz="1000" b="1">
                <a:solidFill>
                  <a:schemeClr val="tx1"/>
                </a:solidFill>
                <a:latin typeface="CG Times" charset="0"/>
                <a:ea typeface="MS PGothic" charset="0"/>
                <a:cs typeface="MS PGothic" charset="0"/>
              </a:defRPr>
            </a:lvl6pPr>
            <a:lvl7pPr marL="2971800" indent="-228600" eaLnBrk="0" fontAlgn="base" hangingPunct="0">
              <a:spcBef>
                <a:spcPct val="0"/>
              </a:spcBef>
              <a:spcAft>
                <a:spcPct val="0"/>
              </a:spcAft>
              <a:defRPr sz="1000" b="1">
                <a:solidFill>
                  <a:schemeClr val="tx1"/>
                </a:solidFill>
                <a:latin typeface="CG Times" charset="0"/>
                <a:ea typeface="MS PGothic" charset="0"/>
                <a:cs typeface="MS PGothic" charset="0"/>
              </a:defRPr>
            </a:lvl7pPr>
            <a:lvl8pPr marL="3429000" indent="-228600" eaLnBrk="0" fontAlgn="base" hangingPunct="0">
              <a:spcBef>
                <a:spcPct val="0"/>
              </a:spcBef>
              <a:spcAft>
                <a:spcPct val="0"/>
              </a:spcAft>
              <a:defRPr sz="1000" b="1">
                <a:solidFill>
                  <a:schemeClr val="tx1"/>
                </a:solidFill>
                <a:latin typeface="CG Times" charset="0"/>
                <a:ea typeface="MS PGothic" charset="0"/>
                <a:cs typeface="MS PGothic" charset="0"/>
              </a:defRPr>
            </a:lvl8pPr>
            <a:lvl9pPr marL="3886200" indent="-228600" eaLnBrk="0" fontAlgn="base" hangingPunct="0">
              <a:spcBef>
                <a:spcPct val="0"/>
              </a:spcBef>
              <a:spcAft>
                <a:spcPct val="0"/>
              </a:spcAft>
              <a:defRPr sz="1000" b="1">
                <a:solidFill>
                  <a:schemeClr val="tx1"/>
                </a:solidFill>
                <a:latin typeface="CG Times" charset="0"/>
                <a:ea typeface="MS PGothic" charset="0"/>
                <a:cs typeface="MS PGothic" charset="0"/>
              </a:defRPr>
            </a:lvl9pPr>
          </a:lstStyle>
          <a:p>
            <a:pPr algn="ctr">
              <a:defRPr/>
            </a:pPr>
            <a:r>
              <a:rPr lang="en-US">
                <a:latin typeface="Arial" charset="0"/>
              </a:rPr>
              <a:t>Meeting Sponsors</a:t>
            </a:r>
          </a:p>
        </p:txBody>
      </p:sp>
      <p:pic>
        <p:nvPicPr>
          <p:cNvPr id="12" name="Picture 11">
            <a:extLst>
              <a:ext uri="{FF2B5EF4-FFF2-40B4-BE49-F238E27FC236}">
                <a16:creationId xmlns:a16="http://schemas.microsoft.com/office/drawing/2014/main" id="{E095AE48-3AFF-E844-9854-68D16993C99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158844" y="1403043"/>
            <a:ext cx="1603889" cy="973567"/>
          </a:xfrm>
          <a:prstGeom prst="rect">
            <a:avLst/>
          </a:prstGeom>
        </p:spPr>
      </p:pic>
      <p:pic>
        <p:nvPicPr>
          <p:cNvPr id="8" name="Picture 7">
            <a:extLst>
              <a:ext uri="{FF2B5EF4-FFF2-40B4-BE49-F238E27FC236}">
                <a16:creationId xmlns:a16="http://schemas.microsoft.com/office/drawing/2014/main" id="{66CF769B-FF2F-AA4A-AAA1-E00F9537527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3352800" y="2590800"/>
            <a:ext cx="3048000" cy="571500"/>
          </a:xfrm>
          <a:prstGeom prst="rect">
            <a:avLst/>
          </a:prstGeom>
        </p:spPr>
      </p:pic>
      <p:pic>
        <p:nvPicPr>
          <p:cNvPr id="9" name="Picture 8">
            <a:extLst>
              <a:ext uri="{FF2B5EF4-FFF2-40B4-BE49-F238E27FC236}">
                <a16:creationId xmlns:a16="http://schemas.microsoft.com/office/drawing/2014/main" id="{CABB6500-896C-6C4A-9C35-7203A600A73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04220" y="1576160"/>
            <a:ext cx="2077779" cy="986065"/>
          </a:xfrm>
          <a:prstGeom prst="rect">
            <a:avLst/>
          </a:prstGeom>
        </p:spPr>
      </p:pic>
      <p:pic>
        <p:nvPicPr>
          <p:cNvPr id="13" name="Picture 12">
            <a:extLst>
              <a:ext uri="{FF2B5EF4-FFF2-40B4-BE49-F238E27FC236}">
                <a16:creationId xmlns:a16="http://schemas.microsoft.com/office/drawing/2014/main" id="{0F916D71-237F-FA4F-9EAA-03F9F53843F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099518" y="1576160"/>
            <a:ext cx="1177082" cy="1177082"/>
          </a:xfrm>
          <a:prstGeom prst="rect">
            <a:avLst/>
          </a:prstGeom>
        </p:spPr>
      </p:pic>
    </p:spTree>
    <p:extLst>
      <p:ext uri="{BB962C8B-B14F-4D97-AF65-F5344CB8AC3E}">
        <p14:creationId xmlns:p14="http://schemas.microsoft.com/office/powerpoint/2010/main" val="1766936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US" altLang="en-US" dirty="0"/>
              <a:t>Copyright © 2018 Open Geospatial Consortium</a:t>
            </a:r>
          </a:p>
        </p:txBody>
      </p:sp>
      <p:sp>
        <p:nvSpPr>
          <p:cNvPr id="5" name="Rectangle 6"/>
          <p:cNvSpPr>
            <a:spLocks noGrp="1" noChangeArrowheads="1"/>
          </p:cNvSpPr>
          <p:nvPr>
            <p:ph type="sldNum" sz="quarter" idx="11"/>
          </p:nvPr>
        </p:nvSpPr>
        <p:spPr>
          <a:ln/>
        </p:spPr>
        <p:txBody>
          <a:bodyPr/>
          <a:lstStyle>
            <a:lvl1pPr>
              <a:defRPr/>
            </a:lvl1pPr>
          </a:lstStyle>
          <a:p>
            <a:pPr>
              <a:defRPr/>
            </a:pPr>
            <a:fld id="{425F5C08-9863-464B-8ADE-A89BC4109059}" type="slidenum">
              <a:rPr lang="en-US" altLang="en-US"/>
              <a:pPr>
                <a:defRPr/>
              </a:pPr>
              <a:t>‹nr.›</a:t>
            </a:fld>
            <a:endParaRPr lang="en-US" altLang="en-US"/>
          </a:p>
        </p:txBody>
      </p:sp>
    </p:spTree>
    <p:extLst>
      <p:ext uri="{BB962C8B-B14F-4D97-AF65-F5344CB8AC3E}">
        <p14:creationId xmlns:p14="http://schemas.microsoft.com/office/powerpoint/2010/main" val="1094566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5288" y="136525"/>
            <a:ext cx="2170112" cy="60340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31775" y="136525"/>
            <a:ext cx="6361113" cy="60340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US" altLang="en-US" dirty="0"/>
              <a:t>Copyright © 2018 Open Geospatial Consortium</a:t>
            </a:r>
          </a:p>
        </p:txBody>
      </p:sp>
      <p:sp>
        <p:nvSpPr>
          <p:cNvPr id="5" name="Rectangle 6"/>
          <p:cNvSpPr>
            <a:spLocks noGrp="1" noChangeArrowheads="1"/>
          </p:cNvSpPr>
          <p:nvPr>
            <p:ph type="sldNum" sz="quarter" idx="11"/>
          </p:nvPr>
        </p:nvSpPr>
        <p:spPr>
          <a:ln/>
        </p:spPr>
        <p:txBody>
          <a:bodyPr/>
          <a:lstStyle>
            <a:lvl1pPr>
              <a:defRPr/>
            </a:lvl1pPr>
          </a:lstStyle>
          <a:p>
            <a:pPr>
              <a:defRPr/>
            </a:pPr>
            <a:fld id="{17A3E5D2-22FF-DE40-BB45-5904AFD691AA}" type="slidenum">
              <a:rPr lang="en-US" altLang="en-US"/>
              <a:pPr>
                <a:defRPr/>
              </a:pPr>
              <a:t>‹nr.›</a:t>
            </a:fld>
            <a:endParaRPr lang="en-US" altLang="en-US"/>
          </a:p>
        </p:txBody>
      </p:sp>
    </p:spTree>
    <p:extLst>
      <p:ext uri="{BB962C8B-B14F-4D97-AF65-F5344CB8AC3E}">
        <p14:creationId xmlns:p14="http://schemas.microsoft.com/office/powerpoint/2010/main" val="1027656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US" altLang="en-US" dirty="0"/>
              <a:t>Copyright © 2018 Open Geospatial Consortium</a:t>
            </a:r>
          </a:p>
        </p:txBody>
      </p:sp>
      <p:sp>
        <p:nvSpPr>
          <p:cNvPr id="5" name="Rectangle 6"/>
          <p:cNvSpPr>
            <a:spLocks noGrp="1" noChangeArrowheads="1"/>
          </p:cNvSpPr>
          <p:nvPr>
            <p:ph type="sldNum" sz="quarter" idx="11"/>
          </p:nvPr>
        </p:nvSpPr>
        <p:spPr>
          <a:ln/>
        </p:spPr>
        <p:txBody>
          <a:bodyPr/>
          <a:lstStyle>
            <a:lvl1pPr>
              <a:defRPr/>
            </a:lvl1pPr>
          </a:lstStyle>
          <a:p>
            <a:pPr>
              <a:defRPr/>
            </a:pPr>
            <a:fld id="{D89BF124-AF04-5448-81DF-7A81BF3CA465}" type="slidenum">
              <a:rPr lang="en-US" altLang="en-US"/>
              <a:pPr>
                <a:defRPr/>
              </a:pPr>
              <a:t>‹nr.›</a:t>
            </a:fld>
            <a:endParaRPr lang="en-US" altLang="en-US"/>
          </a:p>
        </p:txBody>
      </p:sp>
    </p:spTree>
    <p:extLst>
      <p:ext uri="{BB962C8B-B14F-4D97-AF65-F5344CB8AC3E}">
        <p14:creationId xmlns:p14="http://schemas.microsoft.com/office/powerpoint/2010/main" val="775088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altLang="en-US" dirty="0"/>
              <a:t>Copyright © 2018 Open Geospatial Consortium</a:t>
            </a:r>
          </a:p>
        </p:txBody>
      </p:sp>
      <p:sp>
        <p:nvSpPr>
          <p:cNvPr id="5" name="Rectangle 6"/>
          <p:cNvSpPr>
            <a:spLocks noGrp="1" noChangeArrowheads="1"/>
          </p:cNvSpPr>
          <p:nvPr>
            <p:ph type="sldNum" sz="quarter" idx="11"/>
          </p:nvPr>
        </p:nvSpPr>
        <p:spPr>
          <a:ln/>
        </p:spPr>
        <p:txBody>
          <a:bodyPr/>
          <a:lstStyle>
            <a:lvl1pPr>
              <a:defRPr/>
            </a:lvl1pPr>
          </a:lstStyle>
          <a:p>
            <a:pPr>
              <a:defRPr/>
            </a:pPr>
            <a:fld id="{11096FCB-D23A-A24C-9D82-3F41F4AC5DA0}" type="slidenum">
              <a:rPr lang="en-US" altLang="en-US"/>
              <a:pPr>
                <a:defRPr/>
              </a:pPr>
              <a:t>‹nr.›</a:t>
            </a:fld>
            <a:endParaRPr lang="en-US" altLang="en-US"/>
          </a:p>
        </p:txBody>
      </p:sp>
    </p:spTree>
    <p:extLst>
      <p:ext uri="{BB962C8B-B14F-4D97-AF65-F5344CB8AC3E}">
        <p14:creationId xmlns:p14="http://schemas.microsoft.com/office/powerpoint/2010/main" val="269372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6075" y="1279525"/>
            <a:ext cx="4152900" cy="489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1375" y="1279525"/>
            <a:ext cx="4152900" cy="489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r>
              <a:rPr lang="en-US" altLang="en-US" dirty="0"/>
              <a:t>Copyright © 2018 Open Geospatial Consortium</a:t>
            </a:r>
          </a:p>
        </p:txBody>
      </p:sp>
      <p:sp>
        <p:nvSpPr>
          <p:cNvPr id="6" name="Rectangle 6"/>
          <p:cNvSpPr>
            <a:spLocks noGrp="1" noChangeArrowheads="1"/>
          </p:cNvSpPr>
          <p:nvPr>
            <p:ph type="sldNum" sz="quarter" idx="11"/>
          </p:nvPr>
        </p:nvSpPr>
        <p:spPr>
          <a:ln/>
        </p:spPr>
        <p:txBody>
          <a:bodyPr/>
          <a:lstStyle>
            <a:lvl1pPr>
              <a:defRPr/>
            </a:lvl1pPr>
          </a:lstStyle>
          <a:p>
            <a:pPr>
              <a:defRPr/>
            </a:pPr>
            <a:fld id="{A5966CF4-B06C-C644-947A-3193A300C1B1}" type="slidenum">
              <a:rPr lang="en-US" altLang="en-US"/>
              <a:pPr>
                <a:defRPr/>
              </a:pPr>
              <a:t>‹nr.›</a:t>
            </a:fld>
            <a:endParaRPr lang="en-US" altLang="en-US"/>
          </a:p>
        </p:txBody>
      </p:sp>
    </p:spTree>
    <p:extLst>
      <p:ext uri="{BB962C8B-B14F-4D97-AF65-F5344CB8AC3E}">
        <p14:creationId xmlns:p14="http://schemas.microsoft.com/office/powerpoint/2010/main" val="456163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r>
              <a:rPr lang="en-US" altLang="en-US" dirty="0"/>
              <a:t>Copyright © 2018 Open Geospatial Consortium</a:t>
            </a:r>
          </a:p>
        </p:txBody>
      </p:sp>
      <p:sp>
        <p:nvSpPr>
          <p:cNvPr id="8" name="Rectangle 6"/>
          <p:cNvSpPr>
            <a:spLocks noGrp="1" noChangeArrowheads="1"/>
          </p:cNvSpPr>
          <p:nvPr>
            <p:ph type="sldNum" sz="quarter" idx="11"/>
          </p:nvPr>
        </p:nvSpPr>
        <p:spPr>
          <a:ln/>
        </p:spPr>
        <p:txBody>
          <a:bodyPr/>
          <a:lstStyle>
            <a:lvl1pPr>
              <a:defRPr/>
            </a:lvl1pPr>
          </a:lstStyle>
          <a:p>
            <a:pPr>
              <a:defRPr/>
            </a:pPr>
            <a:fld id="{4A46F97B-9CFF-B245-85B9-914B1C89C386}" type="slidenum">
              <a:rPr lang="en-US" altLang="en-US"/>
              <a:pPr>
                <a:defRPr/>
              </a:pPr>
              <a:t>‹nr.›</a:t>
            </a:fld>
            <a:endParaRPr lang="en-US" altLang="en-US"/>
          </a:p>
        </p:txBody>
      </p:sp>
    </p:spTree>
    <p:extLst>
      <p:ext uri="{BB962C8B-B14F-4D97-AF65-F5344CB8AC3E}">
        <p14:creationId xmlns:p14="http://schemas.microsoft.com/office/powerpoint/2010/main" val="228215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r>
              <a:rPr lang="en-US" altLang="en-US" dirty="0"/>
              <a:t>Copyright © 2018 Open Geospatial Consortium</a:t>
            </a:r>
          </a:p>
        </p:txBody>
      </p:sp>
      <p:sp>
        <p:nvSpPr>
          <p:cNvPr id="4" name="Rectangle 6"/>
          <p:cNvSpPr>
            <a:spLocks noGrp="1" noChangeArrowheads="1"/>
          </p:cNvSpPr>
          <p:nvPr>
            <p:ph type="sldNum" sz="quarter" idx="11"/>
          </p:nvPr>
        </p:nvSpPr>
        <p:spPr>
          <a:ln/>
        </p:spPr>
        <p:txBody>
          <a:bodyPr/>
          <a:lstStyle>
            <a:lvl1pPr>
              <a:defRPr/>
            </a:lvl1pPr>
          </a:lstStyle>
          <a:p>
            <a:pPr>
              <a:defRPr/>
            </a:pPr>
            <a:fld id="{46045999-4989-CE46-9052-5F6CD8C2D654}" type="slidenum">
              <a:rPr lang="en-US" altLang="en-US"/>
              <a:pPr>
                <a:defRPr/>
              </a:pPr>
              <a:t>‹nr.›</a:t>
            </a:fld>
            <a:endParaRPr lang="en-US" altLang="en-US"/>
          </a:p>
        </p:txBody>
      </p:sp>
    </p:spTree>
    <p:extLst>
      <p:ext uri="{BB962C8B-B14F-4D97-AF65-F5344CB8AC3E}">
        <p14:creationId xmlns:p14="http://schemas.microsoft.com/office/powerpoint/2010/main" val="212904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ltLang="en-US" dirty="0"/>
              <a:t>Copyright © 2018 Open Geospatial Consortium</a:t>
            </a:r>
          </a:p>
        </p:txBody>
      </p:sp>
      <p:sp>
        <p:nvSpPr>
          <p:cNvPr id="3" name="Rectangle 6"/>
          <p:cNvSpPr>
            <a:spLocks noGrp="1" noChangeArrowheads="1"/>
          </p:cNvSpPr>
          <p:nvPr>
            <p:ph type="sldNum" sz="quarter" idx="11"/>
          </p:nvPr>
        </p:nvSpPr>
        <p:spPr>
          <a:ln/>
        </p:spPr>
        <p:txBody>
          <a:bodyPr/>
          <a:lstStyle>
            <a:lvl1pPr>
              <a:defRPr/>
            </a:lvl1pPr>
          </a:lstStyle>
          <a:p>
            <a:pPr>
              <a:defRPr/>
            </a:pPr>
            <a:fld id="{E44E257F-3AC2-0942-956E-433F540C01CE}" type="slidenum">
              <a:rPr lang="en-US" altLang="en-US"/>
              <a:pPr>
                <a:defRPr/>
              </a:pPr>
              <a:t>‹nr.›</a:t>
            </a:fld>
            <a:endParaRPr lang="en-US" altLang="en-US"/>
          </a:p>
        </p:txBody>
      </p:sp>
    </p:spTree>
    <p:extLst>
      <p:ext uri="{BB962C8B-B14F-4D97-AF65-F5344CB8AC3E}">
        <p14:creationId xmlns:p14="http://schemas.microsoft.com/office/powerpoint/2010/main" val="584679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ltLang="en-US" dirty="0"/>
              <a:t>Copyright © 2018 Open Geospatial Consortium</a:t>
            </a:r>
          </a:p>
        </p:txBody>
      </p:sp>
      <p:sp>
        <p:nvSpPr>
          <p:cNvPr id="6" name="Rectangle 6"/>
          <p:cNvSpPr>
            <a:spLocks noGrp="1" noChangeArrowheads="1"/>
          </p:cNvSpPr>
          <p:nvPr>
            <p:ph type="sldNum" sz="quarter" idx="11"/>
          </p:nvPr>
        </p:nvSpPr>
        <p:spPr>
          <a:ln/>
        </p:spPr>
        <p:txBody>
          <a:bodyPr/>
          <a:lstStyle>
            <a:lvl1pPr>
              <a:defRPr/>
            </a:lvl1pPr>
          </a:lstStyle>
          <a:p>
            <a:pPr>
              <a:defRPr/>
            </a:pPr>
            <a:fld id="{E435DC85-1E39-6F45-8D26-88CB57EE5C7C}" type="slidenum">
              <a:rPr lang="en-US" altLang="en-US"/>
              <a:pPr>
                <a:defRPr/>
              </a:pPr>
              <a:t>‹nr.›</a:t>
            </a:fld>
            <a:endParaRPr lang="en-US" altLang="en-US"/>
          </a:p>
        </p:txBody>
      </p:sp>
    </p:spTree>
    <p:extLst>
      <p:ext uri="{BB962C8B-B14F-4D97-AF65-F5344CB8AC3E}">
        <p14:creationId xmlns:p14="http://schemas.microsoft.com/office/powerpoint/2010/main" val="1977511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ltLang="en-US" dirty="0"/>
              <a:t>Copyright © 2018 Open Geospatial Consortium</a:t>
            </a:r>
          </a:p>
        </p:txBody>
      </p:sp>
      <p:sp>
        <p:nvSpPr>
          <p:cNvPr id="6" name="Rectangle 6"/>
          <p:cNvSpPr>
            <a:spLocks noGrp="1" noChangeArrowheads="1"/>
          </p:cNvSpPr>
          <p:nvPr>
            <p:ph type="sldNum" sz="quarter" idx="11"/>
          </p:nvPr>
        </p:nvSpPr>
        <p:spPr>
          <a:ln/>
        </p:spPr>
        <p:txBody>
          <a:bodyPr/>
          <a:lstStyle>
            <a:lvl1pPr>
              <a:defRPr/>
            </a:lvl1pPr>
          </a:lstStyle>
          <a:p>
            <a:pPr>
              <a:defRPr/>
            </a:pPr>
            <a:fld id="{D20941DA-054F-A74C-AF1A-5876988B7CF6}" type="slidenum">
              <a:rPr lang="en-US" altLang="en-US"/>
              <a:pPr>
                <a:defRPr/>
              </a:pPr>
              <a:t>‹nr.›</a:t>
            </a:fld>
            <a:endParaRPr lang="en-US" altLang="en-US"/>
          </a:p>
        </p:txBody>
      </p:sp>
    </p:spTree>
    <p:extLst>
      <p:ext uri="{BB962C8B-B14F-4D97-AF65-F5344CB8AC3E}">
        <p14:creationId xmlns:p14="http://schemas.microsoft.com/office/powerpoint/2010/main" val="158598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5"/>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65125" y="776288"/>
            <a:ext cx="8455025" cy="490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2850" name="Rectangle 2"/>
          <p:cNvSpPr>
            <a:spLocks noGrp="1" noChangeArrowheads="1"/>
          </p:cNvSpPr>
          <p:nvPr>
            <p:ph type="title"/>
          </p:nvPr>
        </p:nvSpPr>
        <p:spPr bwMode="auto">
          <a:xfrm>
            <a:off x="231775" y="136525"/>
            <a:ext cx="8683625"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346075" y="1279525"/>
            <a:ext cx="8458200" cy="489108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62852" name="Rectangle 4"/>
          <p:cNvSpPr>
            <a:spLocks noGrp="1" noChangeArrowheads="1"/>
          </p:cNvSpPr>
          <p:nvPr>
            <p:ph type="ftr" sz="quarter" idx="3"/>
          </p:nvPr>
        </p:nvSpPr>
        <p:spPr bwMode="auto">
          <a:xfrm>
            <a:off x="2973388" y="6553200"/>
            <a:ext cx="3200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900" b="0">
                <a:solidFill>
                  <a:srgbClr val="092E5C"/>
                </a:solidFill>
                <a:latin typeface="Arial" charset="0"/>
              </a:defRPr>
            </a:lvl1pPr>
          </a:lstStyle>
          <a:p>
            <a:pPr>
              <a:defRPr/>
            </a:pPr>
            <a:r>
              <a:rPr lang="en-US" altLang="en-US" dirty="0"/>
              <a:t>Copyright © 2018 Open Geospatial Consortium</a:t>
            </a:r>
          </a:p>
        </p:txBody>
      </p:sp>
      <p:sp>
        <p:nvSpPr>
          <p:cNvPr id="462854" name="Rectangle 6"/>
          <p:cNvSpPr>
            <a:spLocks noGrp="1" noChangeArrowheads="1"/>
          </p:cNvSpPr>
          <p:nvPr>
            <p:ph type="sldNum" sz="quarter" idx="4"/>
          </p:nvPr>
        </p:nvSpPr>
        <p:spPr bwMode="auto">
          <a:xfrm>
            <a:off x="6896100" y="65532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900" b="0">
                <a:solidFill>
                  <a:srgbClr val="092E5C"/>
                </a:solidFill>
                <a:latin typeface="Arial" charset="0"/>
              </a:defRPr>
            </a:lvl1pPr>
          </a:lstStyle>
          <a:p>
            <a:pPr>
              <a:defRPr/>
            </a:pPr>
            <a:fld id="{27D0F9EB-4EAC-1044-9312-C01285DE51F3}" type="slidenum">
              <a:rPr lang="en-US" altLang="en-US"/>
              <a:pPr>
                <a:defRPr/>
              </a:pPr>
              <a:t>‹nr.›</a:t>
            </a:fld>
            <a:endParaRPr lang="en-US" altLang="en-US"/>
          </a:p>
        </p:txBody>
      </p:sp>
      <p:sp>
        <p:nvSpPr>
          <p:cNvPr id="1031" name="Text Box 16"/>
          <p:cNvSpPr txBox="1">
            <a:spLocks noChangeArrowheads="1"/>
          </p:cNvSpPr>
          <p:nvPr/>
        </p:nvSpPr>
        <p:spPr bwMode="auto">
          <a:xfrm>
            <a:off x="333375" y="6219825"/>
            <a:ext cx="1157288" cy="609600"/>
          </a:xfrm>
          <a:prstGeom prst="rect">
            <a:avLst/>
          </a:prstGeom>
          <a:noFill/>
          <a:ln>
            <a:noFill/>
          </a:ln>
          <a:extLst/>
        </p:spPr>
        <p:txBody>
          <a:bodyPr wrap="none" lIns="0" tIns="0" rIns="0" bIns="0">
            <a:spAutoFit/>
          </a:bodyPr>
          <a:lstStyle>
            <a:lvl1pPr eaLnBrk="0" hangingPunct="0">
              <a:defRPr sz="1000" b="1">
                <a:solidFill>
                  <a:schemeClr val="tx1"/>
                </a:solidFill>
                <a:latin typeface="CG Times" charset="0"/>
                <a:ea typeface="MS PGothic" charset="0"/>
                <a:cs typeface="MS PGothic" charset="0"/>
              </a:defRPr>
            </a:lvl1pPr>
            <a:lvl2pPr marL="742950" indent="-285750" eaLnBrk="0" hangingPunct="0">
              <a:defRPr sz="1000" b="1">
                <a:solidFill>
                  <a:schemeClr val="tx1"/>
                </a:solidFill>
                <a:latin typeface="CG Times" charset="0"/>
                <a:ea typeface="MS PGothic" charset="0"/>
                <a:cs typeface="MS PGothic" charset="0"/>
              </a:defRPr>
            </a:lvl2pPr>
            <a:lvl3pPr marL="1143000" indent="-228600" eaLnBrk="0" hangingPunct="0">
              <a:defRPr sz="1000" b="1">
                <a:solidFill>
                  <a:schemeClr val="tx1"/>
                </a:solidFill>
                <a:latin typeface="CG Times" charset="0"/>
                <a:ea typeface="MS PGothic" charset="0"/>
                <a:cs typeface="MS PGothic" charset="0"/>
              </a:defRPr>
            </a:lvl3pPr>
            <a:lvl4pPr marL="1600200" indent="-228600" eaLnBrk="0" hangingPunct="0">
              <a:defRPr sz="1000" b="1">
                <a:solidFill>
                  <a:schemeClr val="tx1"/>
                </a:solidFill>
                <a:latin typeface="CG Times" charset="0"/>
                <a:ea typeface="MS PGothic" charset="0"/>
                <a:cs typeface="MS PGothic" charset="0"/>
              </a:defRPr>
            </a:lvl4pPr>
            <a:lvl5pPr marL="2057400" indent="-228600" eaLnBrk="0" hangingPunct="0">
              <a:defRPr sz="1000" b="1">
                <a:solidFill>
                  <a:schemeClr val="tx1"/>
                </a:solidFill>
                <a:latin typeface="CG Times" charset="0"/>
                <a:ea typeface="MS PGothic" charset="0"/>
                <a:cs typeface="MS PGothic" charset="0"/>
              </a:defRPr>
            </a:lvl5pPr>
            <a:lvl6pPr marL="2514600" indent="-228600" eaLnBrk="0" fontAlgn="base" hangingPunct="0">
              <a:spcBef>
                <a:spcPct val="0"/>
              </a:spcBef>
              <a:spcAft>
                <a:spcPct val="0"/>
              </a:spcAft>
              <a:defRPr sz="1000" b="1">
                <a:solidFill>
                  <a:schemeClr val="tx1"/>
                </a:solidFill>
                <a:latin typeface="CG Times" charset="0"/>
                <a:ea typeface="MS PGothic" charset="0"/>
                <a:cs typeface="MS PGothic" charset="0"/>
              </a:defRPr>
            </a:lvl6pPr>
            <a:lvl7pPr marL="2971800" indent="-228600" eaLnBrk="0" fontAlgn="base" hangingPunct="0">
              <a:spcBef>
                <a:spcPct val="0"/>
              </a:spcBef>
              <a:spcAft>
                <a:spcPct val="0"/>
              </a:spcAft>
              <a:defRPr sz="1000" b="1">
                <a:solidFill>
                  <a:schemeClr val="tx1"/>
                </a:solidFill>
                <a:latin typeface="CG Times" charset="0"/>
                <a:ea typeface="MS PGothic" charset="0"/>
                <a:cs typeface="MS PGothic" charset="0"/>
              </a:defRPr>
            </a:lvl7pPr>
            <a:lvl8pPr marL="3429000" indent="-228600" eaLnBrk="0" fontAlgn="base" hangingPunct="0">
              <a:spcBef>
                <a:spcPct val="0"/>
              </a:spcBef>
              <a:spcAft>
                <a:spcPct val="0"/>
              </a:spcAft>
              <a:defRPr sz="1000" b="1">
                <a:solidFill>
                  <a:schemeClr val="tx1"/>
                </a:solidFill>
                <a:latin typeface="CG Times" charset="0"/>
                <a:ea typeface="MS PGothic" charset="0"/>
                <a:cs typeface="MS PGothic" charset="0"/>
              </a:defRPr>
            </a:lvl8pPr>
            <a:lvl9pPr marL="3886200" indent="-228600" eaLnBrk="0" fontAlgn="base" hangingPunct="0">
              <a:spcBef>
                <a:spcPct val="0"/>
              </a:spcBef>
              <a:spcAft>
                <a:spcPct val="0"/>
              </a:spcAft>
              <a:defRPr sz="1000" b="1">
                <a:solidFill>
                  <a:schemeClr val="tx1"/>
                </a:solidFill>
                <a:latin typeface="CG Times" charset="0"/>
                <a:ea typeface="MS PGothic" charset="0"/>
                <a:cs typeface="MS PGothic" charset="0"/>
              </a:defRPr>
            </a:lvl9pPr>
          </a:lstStyle>
          <a:p>
            <a:pPr>
              <a:defRPr/>
            </a:pPr>
            <a:r>
              <a:rPr lang="en-US" sz="4000">
                <a:solidFill>
                  <a:schemeClr val="tx2"/>
                </a:solidFill>
                <a:latin typeface="Times New Roman" charset="0"/>
              </a:rPr>
              <a:t>OGC</a:t>
            </a:r>
          </a:p>
        </p:txBody>
      </p:sp>
      <p:sp>
        <p:nvSpPr>
          <p:cNvPr id="1032" name="Text Box 20"/>
          <p:cNvSpPr txBox="1">
            <a:spLocks noChangeArrowheads="1"/>
          </p:cNvSpPr>
          <p:nvPr/>
        </p:nvSpPr>
        <p:spPr bwMode="auto">
          <a:xfrm>
            <a:off x="1498600" y="6270625"/>
            <a:ext cx="93663" cy="244475"/>
          </a:xfrm>
          <a:prstGeom prst="rect">
            <a:avLst/>
          </a:prstGeom>
          <a:noFill/>
          <a:ln>
            <a:noFill/>
          </a:ln>
          <a:extLst/>
        </p:spPr>
        <p:txBody>
          <a:bodyPr wrap="none" lIns="0" rIns="0">
            <a:spAutoFit/>
          </a:bodyPr>
          <a:lstStyle>
            <a:lvl1pPr eaLnBrk="0" hangingPunct="0">
              <a:defRPr sz="1000" b="1">
                <a:solidFill>
                  <a:schemeClr val="tx1"/>
                </a:solidFill>
                <a:latin typeface="CG Times" charset="0"/>
                <a:ea typeface="MS PGothic" charset="-128"/>
              </a:defRPr>
            </a:lvl1pPr>
            <a:lvl2pPr marL="742950" indent="-285750" eaLnBrk="0" hangingPunct="0">
              <a:defRPr sz="1000" b="1">
                <a:solidFill>
                  <a:schemeClr val="tx1"/>
                </a:solidFill>
                <a:latin typeface="CG Times" charset="0"/>
                <a:ea typeface="MS PGothic" charset="-128"/>
              </a:defRPr>
            </a:lvl2pPr>
            <a:lvl3pPr marL="1143000" indent="-228600" eaLnBrk="0" hangingPunct="0">
              <a:defRPr sz="1000" b="1">
                <a:solidFill>
                  <a:schemeClr val="tx1"/>
                </a:solidFill>
                <a:latin typeface="CG Times" charset="0"/>
                <a:ea typeface="MS PGothic" charset="-128"/>
              </a:defRPr>
            </a:lvl3pPr>
            <a:lvl4pPr marL="1600200" indent="-228600" eaLnBrk="0" hangingPunct="0">
              <a:defRPr sz="1000" b="1">
                <a:solidFill>
                  <a:schemeClr val="tx1"/>
                </a:solidFill>
                <a:latin typeface="CG Times" charset="0"/>
                <a:ea typeface="MS PGothic" charset="-128"/>
              </a:defRPr>
            </a:lvl4pPr>
            <a:lvl5pPr marL="2057400" indent="-228600" eaLnBrk="0" hangingPunct="0">
              <a:defRPr sz="1000" b="1">
                <a:solidFill>
                  <a:schemeClr val="tx1"/>
                </a:solidFill>
                <a:latin typeface="CG Times" charset="0"/>
                <a:ea typeface="MS PGothic" charset="-128"/>
              </a:defRPr>
            </a:lvl5pPr>
            <a:lvl6pPr marL="2514600" indent="-228600" eaLnBrk="0" fontAlgn="base" hangingPunct="0">
              <a:spcBef>
                <a:spcPct val="0"/>
              </a:spcBef>
              <a:spcAft>
                <a:spcPct val="0"/>
              </a:spcAft>
              <a:defRPr sz="1000" b="1">
                <a:solidFill>
                  <a:schemeClr val="tx1"/>
                </a:solidFill>
                <a:latin typeface="CG Times" charset="0"/>
                <a:ea typeface="MS PGothic" charset="-128"/>
              </a:defRPr>
            </a:lvl6pPr>
            <a:lvl7pPr marL="2971800" indent="-228600" eaLnBrk="0" fontAlgn="base" hangingPunct="0">
              <a:spcBef>
                <a:spcPct val="0"/>
              </a:spcBef>
              <a:spcAft>
                <a:spcPct val="0"/>
              </a:spcAft>
              <a:defRPr sz="1000" b="1">
                <a:solidFill>
                  <a:schemeClr val="tx1"/>
                </a:solidFill>
                <a:latin typeface="CG Times" charset="0"/>
                <a:ea typeface="MS PGothic" charset="-128"/>
              </a:defRPr>
            </a:lvl7pPr>
            <a:lvl8pPr marL="3429000" indent="-228600" eaLnBrk="0" fontAlgn="base" hangingPunct="0">
              <a:spcBef>
                <a:spcPct val="0"/>
              </a:spcBef>
              <a:spcAft>
                <a:spcPct val="0"/>
              </a:spcAft>
              <a:defRPr sz="1000" b="1">
                <a:solidFill>
                  <a:schemeClr val="tx1"/>
                </a:solidFill>
                <a:latin typeface="CG Times" charset="0"/>
                <a:ea typeface="MS PGothic" charset="-128"/>
              </a:defRPr>
            </a:lvl8pPr>
            <a:lvl9pPr marL="3886200" indent="-228600" eaLnBrk="0" fontAlgn="base" hangingPunct="0">
              <a:spcBef>
                <a:spcPct val="0"/>
              </a:spcBef>
              <a:spcAft>
                <a:spcPct val="0"/>
              </a:spcAft>
              <a:defRPr sz="1000" b="1">
                <a:solidFill>
                  <a:schemeClr val="tx1"/>
                </a:solidFill>
                <a:latin typeface="CG Times" charset="0"/>
                <a:ea typeface="MS PGothic" charset="-128"/>
              </a:defRPr>
            </a:lvl9pPr>
          </a:lstStyle>
          <a:p>
            <a:pPr>
              <a:defRPr/>
            </a:pPr>
            <a:r>
              <a:rPr lang="en-US" altLang="en-US">
                <a:solidFill>
                  <a:schemeClr val="tx2"/>
                </a:solidFill>
                <a:latin typeface="Arial" charset="0"/>
              </a:rPr>
              <a:t>®</a:t>
            </a:r>
          </a:p>
        </p:txBody>
      </p:sp>
    </p:spTree>
  </p:cSld>
  <p:clrMap bg1="lt1" tx1="dk1" bg2="lt2" tx2="dk2" accent1="accent1" accent2="accent2" accent3="accent3" accent4="accent4" accent5="accent5" accent6="accent6" hlink="hlink" folHlink="folHlink"/>
  <p:sldLayoutIdLst>
    <p:sldLayoutId id="2147484002"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hf sldNum="0" hdr="0" dt="0"/>
  <p:txStyles>
    <p:titleStyle>
      <a:lvl1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mj-lt"/>
          <a:ea typeface="MS PGothic" pitchFamily="34" charset="-128"/>
          <a:cs typeface="MS PGothic" charset="0"/>
        </a:defRPr>
      </a:lvl1pPr>
      <a:lvl2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charset="0"/>
        </a:defRPr>
      </a:lvl2pPr>
      <a:lvl3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charset="0"/>
        </a:defRPr>
      </a:lvl3pPr>
      <a:lvl4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charset="0"/>
        </a:defRPr>
      </a:lvl4pPr>
      <a:lvl5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charset="0"/>
        </a:defRPr>
      </a:lvl5pPr>
      <a:lvl6pPr marL="4572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6pPr>
      <a:lvl7pPr marL="9144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7pPr>
      <a:lvl8pPr marL="13716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8pPr>
      <a:lvl9pPr marL="18288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9pPr>
    </p:titleStyle>
    <p:bodyStyle>
      <a:lvl1pPr marL="233363" indent="-233363" algn="l" rtl="0" eaLnBrk="0" fontAlgn="base" hangingPunct="0">
        <a:spcBef>
          <a:spcPct val="20000"/>
        </a:spcBef>
        <a:spcAft>
          <a:spcPct val="0"/>
        </a:spcAft>
        <a:buClr>
          <a:srgbClr val="092E5C"/>
        </a:buClr>
        <a:buChar char="•"/>
        <a:defRPr sz="2400">
          <a:solidFill>
            <a:schemeClr val="tx2"/>
          </a:solidFill>
          <a:latin typeface="+mn-lt"/>
          <a:ea typeface="MS PGothic" pitchFamily="34" charset="-128"/>
          <a:cs typeface="MS PGothic" charset="0"/>
        </a:defRPr>
      </a:lvl1pPr>
      <a:lvl2pPr marL="569913" indent="-222250" algn="l" rtl="0" eaLnBrk="0" fontAlgn="base" hangingPunct="0">
        <a:spcBef>
          <a:spcPct val="20000"/>
        </a:spcBef>
        <a:spcAft>
          <a:spcPct val="0"/>
        </a:spcAft>
        <a:buClr>
          <a:srgbClr val="092E5C"/>
        </a:buClr>
        <a:buChar char="–"/>
        <a:defRPr sz="2000">
          <a:solidFill>
            <a:schemeClr val="tx2"/>
          </a:solidFill>
          <a:latin typeface="+mn-lt"/>
          <a:ea typeface="MS PGothic" pitchFamily="34" charset="-128"/>
          <a:cs typeface="MS PGothic" charset="0"/>
        </a:defRPr>
      </a:lvl2pPr>
      <a:lvl3pPr marL="912813" indent="-228600" algn="l" rtl="0" eaLnBrk="0" fontAlgn="base" hangingPunct="0">
        <a:spcBef>
          <a:spcPct val="20000"/>
        </a:spcBef>
        <a:spcAft>
          <a:spcPct val="0"/>
        </a:spcAft>
        <a:buClr>
          <a:srgbClr val="092E5C"/>
        </a:buClr>
        <a:buChar char="•"/>
        <a:defRPr>
          <a:solidFill>
            <a:schemeClr val="tx2"/>
          </a:solidFill>
          <a:latin typeface="+mn-lt"/>
          <a:ea typeface="MS PGothic" pitchFamily="34" charset="-128"/>
          <a:cs typeface="MS PGothic" charset="0"/>
        </a:defRPr>
      </a:lvl3pPr>
      <a:lvl4pPr marL="1255713" indent="-228600" algn="l" rtl="0" eaLnBrk="0" fontAlgn="base" hangingPunct="0">
        <a:spcBef>
          <a:spcPct val="20000"/>
        </a:spcBef>
        <a:spcAft>
          <a:spcPct val="0"/>
        </a:spcAft>
        <a:buClr>
          <a:srgbClr val="092E5C"/>
        </a:buClr>
        <a:buChar char="–"/>
        <a:defRPr sz="1600">
          <a:solidFill>
            <a:schemeClr val="tx2"/>
          </a:solidFill>
          <a:latin typeface="+mn-lt"/>
          <a:ea typeface="MS PGothic" pitchFamily="34" charset="-128"/>
          <a:cs typeface="MS PGothic" charset="0"/>
        </a:defRPr>
      </a:lvl4pPr>
      <a:lvl5pPr marL="1598613" indent="-228600" algn="l" rtl="0" eaLnBrk="0" fontAlgn="base" hangingPunct="0">
        <a:spcBef>
          <a:spcPct val="20000"/>
        </a:spcBef>
        <a:spcAft>
          <a:spcPct val="0"/>
        </a:spcAft>
        <a:buClr>
          <a:srgbClr val="092E5C"/>
        </a:buClr>
        <a:buChar char="»"/>
        <a:defRPr sz="1600">
          <a:solidFill>
            <a:schemeClr val="tx2"/>
          </a:solidFill>
          <a:latin typeface="+mn-lt"/>
          <a:ea typeface="MS PGothic" pitchFamily="34" charset="-128"/>
          <a:cs typeface="MS PGothic" charset="0"/>
        </a:defRPr>
      </a:lvl5pPr>
      <a:lvl6pPr marL="2055813" indent="-228600" algn="l" rtl="0" eaLnBrk="0" fontAlgn="base" hangingPunct="0">
        <a:spcBef>
          <a:spcPct val="20000"/>
        </a:spcBef>
        <a:spcAft>
          <a:spcPct val="0"/>
        </a:spcAft>
        <a:buClr>
          <a:srgbClr val="092E5C"/>
        </a:buClr>
        <a:buChar char="»"/>
        <a:defRPr sz="1600">
          <a:solidFill>
            <a:schemeClr val="tx2"/>
          </a:solidFill>
          <a:latin typeface="+mn-lt"/>
        </a:defRPr>
      </a:lvl6pPr>
      <a:lvl7pPr marL="2513013" indent="-228600" algn="l" rtl="0" eaLnBrk="0" fontAlgn="base" hangingPunct="0">
        <a:spcBef>
          <a:spcPct val="20000"/>
        </a:spcBef>
        <a:spcAft>
          <a:spcPct val="0"/>
        </a:spcAft>
        <a:buClr>
          <a:srgbClr val="092E5C"/>
        </a:buClr>
        <a:buChar char="»"/>
        <a:defRPr sz="1600">
          <a:solidFill>
            <a:schemeClr val="tx2"/>
          </a:solidFill>
          <a:latin typeface="+mn-lt"/>
        </a:defRPr>
      </a:lvl7pPr>
      <a:lvl8pPr marL="2970213" indent="-228600" algn="l" rtl="0" eaLnBrk="0" fontAlgn="base" hangingPunct="0">
        <a:spcBef>
          <a:spcPct val="20000"/>
        </a:spcBef>
        <a:spcAft>
          <a:spcPct val="0"/>
        </a:spcAft>
        <a:buClr>
          <a:srgbClr val="092E5C"/>
        </a:buClr>
        <a:buChar char="»"/>
        <a:defRPr sz="1600">
          <a:solidFill>
            <a:schemeClr val="tx2"/>
          </a:solidFill>
          <a:latin typeface="+mn-lt"/>
        </a:defRPr>
      </a:lvl8pPr>
      <a:lvl9pPr marL="3427413" indent="-228600" algn="l" rtl="0" eaLnBrk="0" fontAlgn="base" hangingPunct="0">
        <a:spcBef>
          <a:spcPct val="20000"/>
        </a:spcBef>
        <a:spcAft>
          <a:spcPct val="0"/>
        </a:spcAft>
        <a:buClr>
          <a:srgbClr val="092E5C"/>
        </a:buClr>
        <a:buChar char="»"/>
        <a:defRPr sz="16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w3.org/2017/sdwi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hyperlink" Target="http://www.groundreport.com/doctors-perform-unnecessary-surgeri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A_Smiley.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github.com/w3c/strategy/projects/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What is the </a:t>
            </a:r>
            <a:br>
              <a:rPr lang="en-US"/>
            </a:br>
            <a:r>
              <a:rPr lang="en-US" sz="2800">
                <a:solidFill>
                  <a:srgbClr val="FF0000"/>
                </a:solidFill>
              </a:rPr>
              <a:t>Spatial Data on the Web Interest group </a:t>
            </a:r>
            <a:br>
              <a:rPr lang="en-US"/>
            </a:br>
            <a:r>
              <a:rPr lang="en-US"/>
              <a:t>up to?</a:t>
            </a:r>
            <a:endParaRPr lang="en-US" dirty="0"/>
          </a:p>
        </p:txBody>
      </p:sp>
      <p:sp>
        <p:nvSpPr>
          <p:cNvPr id="3" name="Subtitle 2"/>
          <p:cNvSpPr>
            <a:spLocks noGrp="1"/>
          </p:cNvSpPr>
          <p:nvPr>
            <p:ph type="subTitle" idx="1"/>
          </p:nvPr>
        </p:nvSpPr>
        <p:spPr/>
        <p:txBody>
          <a:bodyPr/>
          <a:lstStyle/>
          <a:p>
            <a:r>
              <a:rPr lang="en-US" altLang="en-US" dirty="0">
                <a:ea typeface="MS PGothic" charset="-128"/>
              </a:rPr>
              <a:t>108th OGC Technical Committee</a:t>
            </a:r>
          </a:p>
          <a:p>
            <a:r>
              <a:rPr lang="en-US" altLang="en-US" dirty="0">
                <a:ea typeface="MS PGothic" charset="-128"/>
              </a:rPr>
              <a:t>Stuttgart, Germany</a:t>
            </a:r>
          </a:p>
          <a:p>
            <a:r>
              <a:rPr lang="en-US" altLang="en-US">
                <a:ea typeface="MS PGothic" charset="-128"/>
              </a:rPr>
              <a:t>Linda van den Brink, Jeremy Tandy</a:t>
            </a:r>
            <a:endParaRPr lang="en-US" altLang="en-US" dirty="0">
              <a:ea typeface="MS PGothic" charset="-128"/>
            </a:endParaRPr>
          </a:p>
          <a:p>
            <a:r>
              <a:rPr lang="en-US" altLang="en-US">
                <a:ea typeface="MS PGothic" charset="-128"/>
              </a:rPr>
              <a:t>10 </a:t>
            </a:r>
            <a:r>
              <a:rPr lang="en-US" altLang="en-US" dirty="0">
                <a:ea typeface="MS PGothic" charset="-128"/>
              </a:rPr>
              <a:t>September 2018</a:t>
            </a:r>
          </a:p>
        </p:txBody>
      </p:sp>
      <p:sp>
        <p:nvSpPr>
          <p:cNvPr id="4" name="Footer Placeholder 3"/>
          <p:cNvSpPr>
            <a:spLocks noGrp="1"/>
          </p:cNvSpPr>
          <p:nvPr>
            <p:ph type="ftr" sz="quarter" idx="10"/>
          </p:nvPr>
        </p:nvSpPr>
        <p:spPr/>
        <p:txBody>
          <a:bodyPr/>
          <a:lstStyle/>
          <a:p>
            <a:pPr>
              <a:defRPr/>
            </a:pPr>
            <a:r>
              <a:rPr lang="en-US" altLang="en-US" dirty="0"/>
              <a:t>Copyright © 2018 Open Geospatial Consortium</a:t>
            </a:r>
          </a:p>
        </p:txBody>
      </p:sp>
      <p:sp>
        <p:nvSpPr>
          <p:cNvPr id="5" name="TextBox 4"/>
          <p:cNvSpPr txBox="1"/>
          <p:nvPr/>
        </p:nvSpPr>
        <p:spPr>
          <a:xfrm>
            <a:off x="4724181" y="1253896"/>
            <a:ext cx="914400" cy="914400"/>
          </a:xfrm>
          <a:prstGeom prst="rect">
            <a:avLst/>
          </a:prstGeom>
          <a:noFill/>
        </p:spPr>
        <p:txBody>
          <a:bodyPr wrap="none" rtlCol="0">
            <a:noAutofit/>
          </a:bodyPr>
          <a:lstStyle/>
          <a:p>
            <a:endParaRPr lang="en-US" dirty="0" err="1"/>
          </a:p>
        </p:txBody>
      </p:sp>
    </p:spTree>
    <p:extLst>
      <p:ext uri="{BB962C8B-B14F-4D97-AF65-F5344CB8AC3E}">
        <p14:creationId xmlns:p14="http://schemas.microsoft.com/office/powerpoint/2010/main" val="1806921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79319C6F-F985-4B08-8843-0A4C898D556C}"/>
              </a:ext>
            </a:extLst>
          </p:cNvPr>
          <p:cNvSpPr>
            <a:spLocks noGrp="1"/>
          </p:cNvSpPr>
          <p:nvPr>
            <p:ph type="ftr" sz="quarter" idx="10"/>
          </p:nvPr>
        </p:nvSpPr>
        <p:spPr/>
        <p:txBody>
          <a:bodyPr/>
          <a:lstStyle/>
          <a:p>
            <a:pPr>
              <a:defRPr/>
            </a:pPr>
            <a:r>
              <a:rPr lang="en-US" altLang="en-US"/>
              <a:t>Copyright © 2018 Open Geospatial Consortium</a:t>
            </a:r>
            <a:endParaRPr lang="en-US" altLang="en-US" dirty="0"/>
          </a:p>
        </p:txBody>
      </p:sp>
      <p:graphicFrame>
        <p:nvGraphicFramePr>
          <p:cNvPr id="5" name="Diagram 4">
            <a:extLst>
              <a:ext uri="{FF2B5EF4-FFF2-40B4-BE49-F238E27FC236}">
                <a16:creationId xmlns:a16="http://schemas.microsoft.com/office/drawing/2014/main" id="{D4F47954-FD64-4482-AFA6-090572789203}"/>
              </a:ext>
            </a:extLst>
          </p:cNvPr>
          <p:cNvGraphicFramePr/>
          <p:nvPr>
            <p:extLst>
              <p:ext uri="{D42A27DB-BD31-4B8C-83A1-F6EECF244321}">
                <p14:modId xmlns:p14="http://schemas.microsoft.com/office/powerpoint/2010/main" val="710146392"/>
              </p:ext>
            </p:extLst>
          </p:nvPr>
        </p:nvGraphicFramePr>
        <p:xfrm>
          <a:off x="1143000" y="0"/>
          <a:ext cx="6858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8282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8FE9F14E-AA0F-45A0-86E5-A8E5D671216D}"/>
              </a:ext>
            </a:extLst>
          </p:cNvPr>
          <p:cNvSpPr>
            <a:spLocks noGrp="1"/>
          </p:cNvSpPr>
          <p:nvPr>
            <p:ph type="ftr" sz="quarter" idx="10"/>
          </p:nvPr>
        </p:nvSpPr>
        <p:spPr/>
        <p:txBody>
          <a:bodyPr/>
          <a:lstStyle/>
          <a:p>
            <a:pPr>
              <a:defRPr/>
            </a:pPr>
            <a:r>
              <a:rPr lang="en-US" altLang="en-US"/>
              <a:t>Copyright © 2018 Open Geospatial Consortium</a:t>
            </a:r>
            <a:endParaRPr lang="en-US" altLang="en-US" dirty="0"/>
          </a:p>
        </p:txBody>
      </p:sp>
      <p:pic>
        <p:nvPicPr>
          <p:cNvPr id="3" name="Picture 2">
            <a:extLst>
              <a:ext uri="{FF2B5EF4-FFF2-40B4-BE49-F238E27FC236}">
                <a16:creationId xmlns:a16="http://schemas.microsoft.com/office/drawing/2014/main" id="{A9746BC6-95C7-4F42-9C37-9E92664A05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4907" y="1036638"/>
            <a:ext cx="6834187" cy="521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a:extLst>
              <a:ext uri="{FF2B5EF4-FFF2-40B4-BE49-F238E27FC236}">
                <a16:creationId xmlns:a16="http://schemas.microsoft.com/office/drawing/2014/main" id="{1EC4EE07-FB1A-4883-862A-6846C1026091}"/>
              </a:ext>
            </a:extLst>
          </p:cNvPr>
          <p:cNvSpPr txBox="1"/>
          <p:nvPr/>
        </p:nvSpPr>
        <p:spPr>
          <a:xfrm>
            <a:off x="4572000" y="1447800"/>
            <a:ext cx="4343400" cy="1981200"/>
          </a:xfrm>
          <a:prstGeom prst="rect">
            <a:avLst/>
          </a:prstGeom>
          <a:noFill/>
        </p:spPr>
        <p:txBody>
          <a:bodyPr wrap="none" rtlCol="0">
            <a:noAutofit/>
          </a:bodyPr>
          <a:lstStyle/>
          <a:p>
            <a:pPr algn="r"/>
            <a:r>
              <a:rPr lang="nl-NL" sz="2400">
                <a:solidFill>
                  <a:schemeClr val="tx2"/>
                </a:solidFill>
                <a:latin typeface="+mn-lt"/>
                <a:ea typeface="MS PGothic" pitchFamily="34" charset="-128"/>
              </a:rPr>
              <a:t>Spatial Web data: </a:t>
            </a:r>
            <a:br>
              <a:rPr lang="nl-NL" sz="2400">
                <a:solidFill>
                  <a:schemeClr val="tx2"/>
                </a:solidFill>
                <a:latin typeface="+mn-lt"/>
                <a:ea typeface="MS PGothic" pitchFamily="34" charset="-128"/>
              </a:rPr>
            </a:br>
            <a:r>
              <a:rPr lang="nl-NL" sz="2400">
                <a:solidFill>
                  <a:schemeClr val="tx2"/>
                </a:solidFill>
                <a:latin typeface="+mn-lt"/>
                <a:ea typeface="MS PGothic" pitchFamily="34" charset="-128"/>
              </a:rPr>
              <a:t>findable by search engines, </a:t>
            </a:r>
            <a:br>
              <a:rPr lang="nl-NL" sz="2400">
                <a:solidFill>
                  <a:schemeClr val="tx2"/>
                </a:solidFill>
                <a:latin typeface="+mn-lt"/>
                <a:ea typeface="MS PGothic" pitchFamily="34" charset="-128"/>
              </a:rPr>
            </a:br>
            <a:r>
              <a:rPr lang="nl-NL" sz="2400">
                <a:solidFill>
                  <a:schemeClr val="tx2"/>
                </a:solidFill>
                <a:latin typeface="+mn-lt"/>
                <a:ea typeface="MS PGothic" pitchFamily="34" charset="-128"/>
              </a:rPr>
              <a:t>usable by web developers</a:t>
            </a:r>
            <a:endParaRPr lang="nl-NL" sz="2400" dirty="0" err="1">
              <a:solidFill>
                <a:schemeClr val="tx2"/>
              </a:solidFill>
              <a:latin typeface="+mn-lt"/>
              <a:ea typeface="MS PGothic" pitchFamily="34" charset="-128"/>
            </a:endParaRPr>
          </a:p>
        </p:txBody>
      </p:sp>
      <p:pic>
        <p:nvPicPr>
          <p:cNvPr id="5" name="Picture 4" descr="http://www.opengeospatial.org/pub/www/files/OGC_Logo_2D_Blue_x_0_0.png">
            <a:extLst>
              <a:ext uri="{FF2B5EF4-FFF2-40B4-BE49-F238E27FC236}">
                <a16:creationId xmlns:a16="http://schemas.microsoft.com/office/drawing/2014/main" id="{097450B0-0F5B-4EAE-9D3E-7B5A5AA169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0064" y="976823"/>
            <a:ext cx="1063587" cy="536048"/>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D5C8054C-F41E-4304-8E95-C8D3C4E888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0169" y="997948"/>
            <a:ext cx="732408" cy="493798"/>
          </a:xfrm>
          <a:prstGeom prst="rect">
            <a:avLst/>
          </a:prstGeom>
        </p:spPr>
      </p:pic>
    </p:spTree>
    <p:extLst>
      <p:ext uri="{BB962C8B-B14F-4D97-AF65-F5344CB8AC3E}">
        <p14:creationId xmlns:p14="http://schemas.microsoft.com/office/powerpoint/2010/main" val="1136198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856C9F-AB26-4835-90B3-5BAAAC08C32E}"/>
              </a:ext>
            </a:extLst>
          </p:cNvPr>
          <p:cNvSpPr>
            <a:spLocks noGrp="1"/>
          </p:cNvSpPr>
          <p:nvPr>
            <p:ph type="title"/>
          </p:nvPr>
        </p:nvSpPr>
        <p:spPr>
          <a:xfrm>
            <a:off x="231775" y="304800"/>
            <a:ext cx="8683625" cy="685800"/>
          </a:xfrm>
        </p:spPr>
        <p:txBody>
          <a:bodyPr/>
          <a:lstStyle/>
          <a:p>
            <a:r>
              <a:rPr lang="nl-NL"/>
              <a:t>The transition</a:t>
            </a:r>
            <a:br>
              <a:rPr lang="nl-NL"/>
            </a:br>
            <a:endParaRPr lang="nl-NL"/>
          </a:p>
        </p:txBody>
      </p:sp>
      <p:sp>
        <p:nvSpPr>
          <p:cNvPr id="3" name="Tijdelijke aanduiding voor inhoud 2">
            <a:extLst>
              <a:ext uri="{FF2B5EF4-FFF2-40B4-BE49-F238E27FC236}">
                <a16:creationId xmlns:a16="http://schemas.microsoft.com/office/drawing/2014/main" id="{489EBE88-0FD7-4EA1-96EA-1C1B94EFD47A}"/>
              </a:ext>
            </a:extLst>
          </p:cNvPr>
          <p:cNvSpPr>
            <a:spLocks noGrp="1"/>
          </p:cNvSpPr>
          <p:nvPr>
            <p:ph idx="1"/>
          </p:nvPr>
        </p:nvSpPr>
        <p:spPr>
          <a:xfrm>
            <a:off x="457200" y="914400"/>
            <a:ext cx="8458200" cy="4891088"/>
          </a:xfrm>
        </p:spPr>
        <p:txBody>
          <a:bodyPr/>
          <a:lstStyle/>
          <a:p>
            <a:pPr marL="0" indent="0">
              <a:buNone/>
            </a:pPr>
            <a:r>
              <a:rPr lang="nl-NL" sz="4000"/>
              <a:t>	Spatial Data on the Web…</a:t>
            </a:r>
          </a:p>
          <a:p>
            <a:pPr marL="0" indent="0">
              <a:buNone/>
            </a:pPr>
            <a:r>
              <a:rPr lang="nl-NL" sz="4000" strike="dblStrike"/>
              <a:t>working group</a:t>
            </a:r>
            <a:r>
              <a:rPr lang="nl-NL" sz="4000"/>
              <a:t>   &gt;   interest group</a:t>
            </a:r>
            <a:endParaRPr lang="en-US" sz="4000"/>
          </a:p>
          <a:p>
            <a:pPr marL="0" indent="0">
              <a:buNone/>
            </a:pPr>
            <a:r>
              <a:rPr lang="en-US"/>
              <a:t>What the working group (2015-2017) did:</a:t>
            </a:r>
          </a:p>
          <a:p>
            <a:r>
              <a:rPr lang="en-US"/>
              <a:t>Integration of spatial information with other data on the Web; </a:t>
            </a:r>
          </a:p>
          <a:p>
            <a:r>
              <a:rPr lang="en-US"/>
              <a:t>Gather best practices for publishing spatial data on the web;</a:t>
            </a:r>
          </a:p>
          <a:p>
            <a:r>
              <a:rPr lang="en-US"/>
              <a:t>Complete the standardization of informal technologies already in widespread use:</a:t>
            </a:r>
            <a:br>
              <a:rPr lang="en-US"/>
            </a:br>
            <a:r>
              <a:rPr lang="en-US"/>
              <a:t>OWL Time, Sensor Network Ontology</a:t>
            </a:r>
          </a:p>
          <a:p>
            <a:r>
              <a:rPr lang="en-US"/>
              <a:t>Work on web coverages ‘n stuff</a:t>
            </a:r>
            <a:endParaRPr lang="nl-NL"/>
          </a:p>
        </p:txBody>
      </p:sp>
      <p:sp>
        <p:nvSpPr>
          <p:cNvPr id="4" name="Titel 1">
            <a:extLst>
              <a:ext uri="{FF2B5EF4-FFF2-40B4-BE49-F238E27FC236}">
                <a16:creationId xmlns:a16="http://schemas.microsoft.com/office/drawing/2014/main" id="{BC3752E0-D8F1-4F64-9151-04304E32B248}"/>
              </a:ext>
            </a:extLst>
          </p:cNvPr>
          <p:cNvSpPr txBox="1">
            <a:spLocks/>
          </p:cNvSpPr>
          <p:nvPr/>
        </p:nvSpPr>
        <p:spPr>
          <a:xfrm>
            <a:off x="342900" y="1707654"/>
            <a:ext cx="6172200" cy="85725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l-NL" sz="3300" dirty="0"/>
          </a:p>
        </p:txBody>
      </p:sp>
    </p:spTree>
    <p:extLst>
      <p:ext uri="{BB962C8B-B14F-4D97-AF65-F5344CB8AC3E}">
        <p14:creationId xmlns:p14="http://schemas.microsoft.com/office/powerpoint/2010/main" val="3564190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Ongoing work (currently)</a:t>
            </a:r>
            <a:endParaRPr lang="en-US" dirty="0"/>
          </a:p>
        </p:txBody>
      </p:sp>
      <p:sp>
        <p:nvSpPr>
          <p:cNvPr id="3" name="Content Placeholder 2"/>
          <p:cNvSpPr>
            <a:spLocks noGrp="1"/>
          </p:cNvSpPr>
          <p:nvPr>
            <p:ph idx="1"/>
          </p:nvPr>
        </p:nvSpPr>
        <p:spPr/>
        <p:txBody>
          <a:bodyPr/>
          <a:lstStyle/>
          <a:p>
            <a:pPr marL="0" indent="0">
              <a:buNone/>
            </a:pPr>
            <a:r>
              <a:rPr lang="en-US"/>
              <a:t>What the Interest Group (Oct 2017 – Dec 2019) is doing:</a:t>
            </a:r>
          </a:p>
          <a:p>
            <a:pPr marL="0" indent="0">
              <a:buNone/>
            </a:pPr>
            <a:endParaRPr lang="en-US"/>
          </a:p>
          <a:p>
            <a:r>
              <a:rPr lang="en-US"/>
              <a:t>Statistical Data on the Web Best Practice</a:t>
            </a:r>
          </a:p>
          <a:p>
            <a:endParaRPr lang="en-US"/>
          </a:p>
          <a:p>
            <a:r>
              <a:rPr lang="en-US"/>
              <a:t>Spatial Data on the Web Best Practice: </a:t>
            </a:r>
            <a:br>
              <a:rPr lang="en-US"/>
            </a:br>
            <a:r>
              <a:rPr lang="en-US"/>
              <a:t>Implementation &amp; adoption</a:t>
            </a:r>
          </a:p>
          <a:p>
            <a:endParaRPr lang="en-US"/>
          </a:p>
          <a:p>
            <a:r>
              <a:rPr lang="en-US"/>
              <a:t>SSN + OWL Time: Errata</a:t>
            </a:r>
          </a:p>
          <a:p>
            <a:endParaRPr lang="en-US"/>
          </a:p>
          <a:p>
            <a:r>
              <a:rPr lang="en-US"/>
              <a:t>Sheparding new ideas for standards</a:t>
            </a:r>
          </a:p>
          <a:p>
            <a:endParaRPr lang="en-US"/>
          </a:p>
        </p:txBody>
      </p:sp>
      <p:sp>
        <p:nvSpPr>
          <p:cNvPr id="4" name="Footer Placeholder 3"/>
          <p:cNvSpPr>
            <a:spLocks noGrp="1"/>
          </p:cNvSpPr>
          <p:nvPr>
            <p:ph type="ftr" sz="quarter" idx="10"/>
          </p:nvPr>
        </p:nvSpPr>
        <p:spPr/>
        <p:txBody>
          <a:bodyPr/>
          <a:lstStyle/>
          <a:p>
            <a:pPr>
              <a:defRPr/>
            </a:pPr>
            <a:r>
              <a:rPr lang="en-US" altLang="en-US" dirty="0"/>
              <a:t>Copyright © 2018 Open Geospatial Consortium</a:t>
            </a:r>
          </a:p>
        </p:txBody>
      </p:sp>
      <p:sp>
        <p:nvSpPr>
          <p:cNvPr id="5" name="Tekstvak 4">
            <a:extLst>
              <a:ext uri="{FF2B5EF4-FFF2-40B4-BE49-F238E27FC236}">
                <a16:creationId xmlns:a16="http://schemas.microsoft.com/office/drawing/2014/main" id="{C384D8D4-D5BA-4480-92A8-6F05D3C55488}"/>
              </a:ext>
            </a:extLst>
          </p:cNvPr>
          <p:cNvSpPr txBox="1"/>
          <p:nvPr/>
        </p:nvSpPr>
        <p:spPr>
          <a:xfrm>
            <a:off x="4876800" y="3886200"/>
            <a:ext cx="4114800" cy="914400"/>
          </a:xfrm>
          <a:prstGeom prst="rect">
            <a:avLst/>
          </a:prstGeom>
          <a:solidFill>
            <a:schemeClr val="accent1">
              <a:lumMod val="20000"/>
              <a:lumOff val="80000"/>
            </a:schemeClr>
          </a:solidFill>
          <a:ln>
            <a:solidFill>
              <a:schemeClr val="accent1"/>
            </a:solidFill>
          </a:ln>
        </p:spPr>
        <p:txBody>
          <a:bodyPr wrap="none" rtlCol="0">
            <a:noAutofit/>
          </a:bodyPr>
          <a:lstStyle/>
          <a:p>
            <a:r>
              <a:rPr lang="en-US" sz="2000">
                <a:latin typeface="+mn-lt"/>
              </a:rPr>
              <a:t>Website: </a:t>
            </a:r>
            <a:br>
              <a:rPr lang="en-US" sz="2000">
                <a:latin typeface="+mn-lt"/>
              </a:rPr>
            </a:br>
            <a:r>
              <a:rPr lang="en-US" sz="2000">
                <a:latin typeface="+mn-lt"/>
                <a:hlinkClick r:id="rId3"/>
              </a:rPr>
              <a:t>https://www.w3.org/2017/sdwig/</a:t>
            </a:r>
            <a:r>
              <a:rPr lang="en-US" sz="2000">
                <a:latin typeface="+mn-lt"/>
              </a:rPr>
              <a:t> </a:t>
            </a:r>
          </a:p>
          <a:p>
            <a:endParaRPr lang="nl-NL" sz="2000" dirty="0" err="1">
              <a:latin typeface="+mn-lt"/>
            </a:endParaRPr>
          </a:p>
        </p:txBody>
      </p:sp>
    </p:spTree>
    <p:extLst>
      <p:ext uri="{BB962C8B-B14F-4D97-AF65-F5344CB8AC3E}">
        <p14:creationId xmlns:p14="http://schemas.microsoft.com/office/powerpoint/2010/main" val="2842384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AA87A0-3C52-4748-A744-CABB74B34AD9}"/>
              </a:ext>
            </a:extLst>
          </p:cNvPr>
          <p:cNvSpPr>
            <a:spLocks noGrp="1"/>
          </p:cNvSpPr>
          <p:nvPr>
            <p:ph type="title"/>
          </p:nvPr>
        </p:nvSpPr>
        <p:spPr/>
        <p:txBody>
          <a:bodyPr/>
          <a:lstStyle/>
          <a:p>
            <a:r>
              <a:rPr lang="nl-NL"/>
              <a:t>SDWIG: how we operate</a:t>
            </a:r>
          </a:p>
        </p:txBody>
      </p:sp>
      <p:sp>
        <p:nvSpPr>
          <p:cNvPr id="4" name="Tijdelijke aanduiding voor inhoud 3">
            <a:extLst>
              <a:ext uri="{FF2B5EF4-FFF2-40B4-BE49-F238E27FC236}">
                <a16:creationId xmlns:a16="http://schemas.microsoft.com/office/drawing/2014/main" id="{A4D65657-403B-48A3-92D2-63BB0CB9196D}"/>
              </a:ext>
            </a:extLst>
          </p:cNvPr>
          <p:cNvSpPr>
            <a:spLocks noGrp="1"/>
          </p:cNvSpPr>
          <p:nvPr>
            <p:ph idx="1"/>
          </p:nvPr>
        </p:nvSpPr>
        <p:spPr/>
        <p:txBody>
          <a:bodyPr/>
          <a:lstStyle/>
          <a:p>
            <a:r>
              <a:rPr lang="nl-NL"/>
              <a:t>“Interest group” </a:t>
            </a:r>
            <a:r>
              <a:rPr lang="nl-NL" sz="1800"/>
              <a:t>(W3C speak) =</a:t>
            </a:r>
            <a:r>
              <a:rPr lang="nl-NL"/>
              <a:t> similar to a DWG</a:t>
            </a:r>
            <a:br>
              <a:rPr lang="nl-NL"/>
            </a:br>
            <a:r>
              <a:rPr lang="nl-NL" sz="2000" i="1"/>
              <a:t>and we’re also pretty similar to OGC/ISOTC211 JAG</a:t>
            </a:r>
            <a:endParaRPr lang="nl-NL"/>
          </a:p>
          <a:p>
            <a:r>
              <a:rPr lang="nl-NL"/>
              <a:t>Difference with SDW</a:t>
            </a:r>
            <a:r>
              <a:rPr lang="nl-NL" sz="3600"/>
              <a:t>W</a:t>
            </a:r>
            <a:r>
              <a:rPr lang="nl-NL"/>
              <a:t>G: we cannot create standards!</a:t>
            </a:r>
          </a:p>
          <a:p>
            <a:endParaRPr lang="nl-NL"/>
          </a:p>
          <a:p>
            <a:r>
              <a:rPr lang="nl-NL"/>
              <a:t>This is okay      because we are doing cool stuff: </a:t>
            </a:r>
            <a:br>
              <a:rPr lang="nl-NL"/>
            </a:br>
            <a:r>
              <a:rPr lang="nl-NL" b="1"/>
              <a:t>Identifying, evaluating &amp; incubating work for standardization</a:t>
            </a:r>
            <a:r>
              <a:rPr lang="nl-NL"/>
              <a:t> related to </a:t>
            </a:r>
            <a:r>
              <a:rPr lang="nl-NL" b="1"/>
              <a:t>spatial web data</a:t>
            </a:r>
          </a:p>
          <a:p>
            <a:endParaRPr lang="nl-NL"/>
          </a:p>
          <a:p>
            <a:r>
              <a:rPr lang="nl-NL"/>
              <a:t> Reminder: we are operating mostly using W3C processes and tools but we are a joint W3C/OGC group and ANYONE WHO IS AN OGC member can join! </a:t>
            </a:r>
          </a:p>
          <a:p>
            <a:endParaRPr lang="nl-NL"/>
          </a:p>
          <a:p>
            <a:endParaRPr lang="nl-NL"/>
          </a:p>
        </p:txBody>
      </p:sp>
      <p:sp>
        <p:nvSpPr>
          <p:cNvPr id="3" name="Tijdelijke aanduiding voor voettekst 2">
            <a:extLst>
              <a:ext uri="{FF2B5EF4-FFF2-40B4-BE49-F238E27FC236}">
                <a16:creationId xmlns:a16="http://schemas.microsoft.com/office/drawing/2014/main" id="{B6BFCB6F-F20A-467C-8197-860E4B284C7C}"/>
              </a:ext>
            </a:extLst>
          </p:cNvPr>
          <p:cNvSpPr>
            <a:spLocks noGrp="1"/>
          </p:cNvSpPr>
          <p:nvPr>
            <p:ph type="ftr" sz="quarter" idx="10"/>
          </p:nvPr>
        </p:nvSpPr>
        <p:spPr/>
        <p:txBody>
          <a:bodyPr/>
          <a:lstStyle/>
          <a:p>
            <a:pPr>
              <a:defRPr/>
            </a:pPr>
            <a:r>
              <a:rPr lang="en-US" altLang="en-US"/>
              <a:t>Copyright © 2018 Open Geospatial Consortium</a:t>
            </a:r>
            <a:endParaRPr lang="en-US" altLang="en-US" dirty="0"/>
          </a:p>
        </p:txBody>
      </p:sp>
      <p:pic>
        <p:nvPicPr>
          <p:cNvPr id="6" name="Afbeelding 5">
            <a:extLst>
              <a:ext uri="{FF2B5EF4-FFF2-40B4-BE49-F238E27FC236}">
                <a16:creationId xmlns:a16="http://schemas.microsoft.com/office/drawing/2014/main" id="{426809FA-7377-4FF6-9127-C068D5F8297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86000" y="3124200"/>
            <a:ext cx="417190" cy="384175"/>
          </a:xfrm>
          <a:prstGeom prst="rect">
            <a:avLst/>
          </a:prstGeom>
        </p:spPr>
      </p:pic>
      <p:sp>
        <p:nvSpPr>
          <p:cNvPr id="7" name="Tekstvak 6">
            <a:extLst>
              <a:ext uri="{FF2B5EF4-FFF2-40B4-BE49-F238E27FC236}">
                <a16:creationId xmlns:a16="http://schemas.microsoft.com/office/drawing/2014/main" id="{E44A1A72-8AEC-4ED2-B197-BD0E8C66790F}"/>
              </a:ext>
            </a:extLst>
          </p:cNvPr>
          <p:cNvSpPr txBox="1"/>
          <p:nvPr/>
        </p:nvSpPr>
        <p:spPr>
          <a:xfrm>
            <a:off x="2286000" y="11210870"/>
            <a:ext cx="155409" cy="7432804"/>
          </a:xfrm>
          <a:prstGeom prst="rect">
            <a:avLst/>
          </a:prstGeom>
          <a:noFill/>
        </p:spPr>
        <p:txBody>
          <a:bodyPr wrap="square" rtlCol="0">
            <a:spAutoFit/>
          </a:bodyPr>
          <a:lstStyle/>
          <a:p>
            <a:r>
              <a:rPr lang="nl-NL" sz="900">
                <a:hlinkClick r:id="rId4" tooltip="http://commons.wikimedia.org/wiki/File:A_Smiley.jpg"/>
              </a:rPr>
              <a:t>Deze foto</a:t>
            </a:r>
            <a:r>
              <a:rPr lang="nl-NL" sz="900"/>
              <a:t> van Onbekende auteur is gelicentieerd onder </a:t>
            </a:r>
            <a:r>
              <a:rPr lang="nl-NL" sz="900">
                <a:hlinkClick r:id="rId5" tooltip="https://creativecommons.org/licenses/by-sa/3.0/"/>
              </a:rPr>
              <a:t>CC BY-SA</a:t>
            </a:r>
            <a:endParaRPr lang="nl-NL" sz="900"/>
          </a:p>
        </p:txBody>
      </p:sp>
      <p:pic>
        <p:nvPicPr>
          <p:cNvPr id="9" name="Afbeelding 8">
            <a:extLst>
              <a:ext uri="{FF2B5EF4-FFF2-40B4-BE49-F238E27FC236}">
                <a16:creationId xmlns:a16="http://schemas.microsoft.com/office/drawing/2014/main" id="{59CE0C48-3A22-4688-858C-9E7FE2B99CD1}"/>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857179" y="685800"/>
            <a:ext cx="2248721" cy="1499616"/>
          </a:xfrm>
          <a:prstGeom prst="rect">
            <a:avLst/>
          </a:prstGeom>
        </p:spPr>
      </p:pic>
    </p:spTree>
    <p:extLst>
      <p:ext uri="{BB962C8B-B14F-4D97-AF65-F5344CB8AC3E}">
        <p14:creationId xmlns:p14="http://schemas.microsoft.com/office/powerpoint/2010/main" val="2736424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C5E4A9-10DA-4CFC-A930-48F956A609CD}"/>
              </a:ext>
            </a:extLst>
          </p:cNvPr>
          <p:cNvSpPr>
            <a:spLocks noGrp="1"/>
          </p:cNvSpPr>
          <p:nvPr>
            <p:ph type="title"/>
          </p:nvPr>
        </p:nvSpPr>
        <p:spPr/>
        <p:txBody>
          <a:bodyPr/>
          <a:lstStyle/>
          <a:p>
            <a:r>
              <a:rPr lang="en-US"/>
              <a:t>Work method: “The Strategy Funnel”</a:t>
            </a:r>
          </a:p>
        </p:txBody>
      </p:sp>
      <p:sp>
        <p:nvSpPr>
          <p:cNvPr id="3" name="Tijdelijke aanduiding voor inhoud 2">
            <a:extLst>
              <a:ext uri="{FF2B5EF4-FFF2-40B4-BE49-F238E27FC236}">
                <a16:creationId xmlns:a16="http://schemas.microsoft.com/office/drawing/2014/main" id="{86982304-1ACD-4F0B-A2BF-7718A2865D14}"/>
              </a:ext>
            </a:extLst>
          </p:cNvPr>
          <p:cNvSpPr>
            <a:spLocks noGrp="1"/>
          </p:cNvSpPr>
          <p:nvPr>
            <p:ph idx="1"/>
          </p:nvPr>
        </p:nvSpPr>
        <p:spPr>
          <a:xfrm>
            <a:off x="498475" y="1127126"/>
            <a:ext cx="3997325" cy="4511674"/>
          </a:xfrm>
        </p:spPr>
        <p:txBody>
          <a:bodyPr/>
          <a:lstStyle/>
          <a:p>
            <a:r>
              <a:rPr lang="nl-NL"/>
              <a:t>Advancing ideas towards standardization</a:t>
            </a:r>
          </a:p>
          <a:p>
            <a:r>
              <a:rPr lang="nl-NL"/>
              <a:t>From newbie ideas…to concrete SWG proposals</a:t>
            </a:r>
          </a:p>
          <a:p>
            <a:r>
              <a:rPr lang="nl-NL"/>
              <a:t>Notes - discussion papers, best practices…</a:t>
            </a:r>
          </a:p>
          <a:p>
            <a:pPr marL="0" indent="0">
              <a:buNone/>
            </a:pPr>
            <a:endParaRPr lang="nl-NL"/>
          </a:p>
          <a:p>
            <a:pPr marL="0" indent="0">
              <a:buNone/>
            </a:pPr>
            <a:endParaRPr lang="nl-NL"/>
          </a:p>
          <a:p>
            <a:pPr marL="0" indent="0">
              <a:buNone/>
            </a:pPr>
            <a:r>
              <a:rPr lang="nl-NL"/>
              <a:t>We do not operate below this line! </a:t>
            </a:r>
          </a:p>
        </p:txBody>
      </p:sp>
      <p:sp>
        <p:nvSpPr>
          <p:cNvPr id="4" name="Tijdelijke aanduiding voor voettekst 3">
            <a:extLst>
              <a:ext uri="{FF2B5EF4-FFF2-40B4-BE49-F238E27FC236}">
                <a16:creationId xmlns:a16="http://schemas.microsoft.com/office/drawing/2014/main" id="{E7FB3632-8273-4F0B-ABDE-0BDE75F9DEAC}"/>
              </a:ext>
            </a:extLst>
          </p:cNvPr>
          <p:cNvSpPr>
            <a:spLocks noGrp="1"/>
          </p:cNvSpPr>
          <p:nvPr>
            <p:ph type="ftr" sz="quarter" idx="10"/>
          </p:nvPr>
        </p:nvSpPr>
        <p:spPr/>
        <p:txBody>
          <a:bodyPr/>
          <a:lstStyle/>
          <a:p>
            <a:pPr>
              <a:defRPr/>
            </a:pPr>
            <a:r>
              <a:rPr lang="en-US" altLang="en-US"/>
              <a:t>Copyright © 2018 Open Geospatial Consortium</a:t>
            </a:r>
            <a:endParaRPr lang="en-US" altLang="en-US" dirty="0"/>
          </a:p>
        </p:txBody>
      </p:sp>
      <p:pic>
        <p:nvPicPr>
          <p:cNvPr id="6" name="Afbeelding 5">
            <a:extLst>
              <a:ext uri="{FF2B5EF4-FFF2-40B4-BE49-F238E27FC236}">
                <a16:creationId xmlns:a16="http://schemas.microsoft.com/office/drawing/2014/main" id="{5550B6E7-74FF-49FA-A697-C2A11D36BA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74" t="14445" r="8518" b="8889"/>
          <a:stretch/>
        </p:blipFill>
        <p:spPr>
          <a:xfrm>
            <a:off x="4495800" y="990600"/>
            <a:ext cx="4495800" cy="5257800"/>
          </a:xfrm>
          <a:prstGeom prst="rect">
            <a:avLst/>
          </a:prstGeom>
        </p:spPr>
      </p:pic>
      <p:cxnSp>
        <p:nvCxnSpPr>
          <p:cNvPr id="8" name="Rechte verbindingslijn 7">
            <a:extLst>
              <a:ext uri="{FF2B5EF4-FFF2-40B4-BE49-F238E27FC236}">
                <a16:creationId xmlns:a16="http://schemas.microsoft.com/office/drawing/2014/main" id="{D2F053CC-3A65-4531-B255-5F9DBA77FEBB}"/>
              </a:ext>
            </a:extLst>
          </p:cNvPr>
          <p:cNvCxnSpPr/>
          <p:nvPr/>
        </p:nvCxnSpPr>
        <p:spPr bwMode="auto">
          <a:xfrm>
            <a:off x="498475" y="5334000"/>
            <a:ext cx="3997325" cy="0"/>
          </a:xfrm>
          <a:prstGeom prst="line">
            <a:avLst/>
          </a:prstGeom>
          <a:noFill/>
          <a:ln w="31750" cap="flat" cmpd="sng" algn="ctr">
            <a:solidFill>
              <a:schemeClr val="tx1"/>
            </a:solidFill>
            <a:prstDash val="dash"/>
            <a:round/>
            <a:headEnd type="none" w="med" len="med"/>
            <a:tailEnd type="none" w="med" len="med"/>
          </a:ln>
          <a:effectLst/>
        </p:spPr>
      </p:cxnSp>
      <p:sp>
        <p:nvSpPr>
          <p:cNvPr id="11" name="Pijl: omlaag 10">
            <a:extLst>
              <a:ext uri="{FF2B5EF4-FFF2-40B4-BE49-F238E27FC236}">
                <a16:creationId xmlns:a16="http://schemas.microsoft.com/office/drawing/2014/main" id="{CFF625D9-BDAD-4E6D-863C-5EBE7F2BE7BD}"/>
              </a:ext>
            </a:extLst>
          </p:cNvPr>
          <p:cNvSpPr/>
          <p:nvPr/>
        </p:nvSpPr>
        <p:spPr bwMode="auto">
          <a:xfrm>
            <a:off x="1752600" y="4914902"/>
            <a:ext cx="381000" cy="380999"/>
          </a:xfrm>
          <a:prstGeom prst="downArrow">
            <a:avLst/>
          </a:prstGeom>
          <a:solidFill>
            <a:schemeClr val="accent1"/>
          </a:solidFill>
          <a:ln w="12700" cap="flat" cmpd="sng" algn="ctr">
            <a:solidFill>
              <a:srgbClr val="969696"/>
            </a:solidFill>
            <a:prstDash val="solid"/>
            <a:round/>
            <a:headEnd type="none" w="med" len="med"/>
            <a:tailEnd type="none" w="med" len="med"/>
          </a:ln>
          <a:effectLst/>
        </p:spPr>
        <p:txBody>
          <a:bodyPr rtlCol="0" anchor="ctr"/>
          <a:lstStyle/>
          <a:p>
            <a:pPr algn="ctr"/>
            <a:endParaRPr lang="nl-NL"/>
          </a:p>
        </p:txBody>
      </p:sp>
    </p:spTree>
    <p:extLst>
      <p:ext uri="{BB962C8B-B14F-4D97-AF65-F5344CB8AC3E}">
        <p14:creationId xmlns:p14="http://schemas.microsoft.com/office/powerpoint/2010/main" val="2220372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5B314-E8EA-491A-89A2-09EC2BA1A31A}"/>
              </a:ext>
            </a:extLst>
          </p:cNvPr>
          <p:cNvSpPr>
            <a:spLocks noGrp="1"/>
          </p:cNvSpPr>
          <p:nvPr>
            <p:ph type="title"/>
          </p:nvPr>
        </p:nvSpPr>
        <p:spPr/>
        <p:txBody>
          <a:bodyPr/>
          <a:lstStyle/>
          <a:p>
            <a:r>
              <a:rPr lang="nl-NL"/>
              <a:t>Strategy funnel</a:t>
            </a:r>
          </a:p>
        </p:txBody>
      </p:sp>
      <p:sp>
        <p:nvSpPr>
          <p:cNvPr id="3" name="Tijdelijke aanduiding voor inhoud 2">
            <a:extLst>
              <a:ext uri="{FF2B5EF4-FFF2-40B4-BE49-F238E27FC236}">
                <a16:creationId xmlns:a16="http://schemas.microsoft.com/office/drawing/2014/main" id="{7F00298F-CB43-47B3-BCB0-D6187B532D07}"/>
              </a:ext>
            </a:extLst>
          </p:cNvPr>
          <p:cNvSpPr>
            <a:spLocks noGrp="1"/>
          </p:cNvSpPr>
          <p:nvPr>
            <p:ph idx="1"/>
          </p:nvPr>
        </p:nvSpPr>
        <p:spPr/>
        <p:txBody>
          <a:bodyPr/>
          <a:lstStyle/>
          <a:p>
            <a:r>
              <a:rPr lang="nl-NL"/>
              <a:t>Find it here:</a:t>
            </a:r>
            <a:br>
              <a:rPr lang="nl-NL"/>
            </a:br>
            <a:r>
              <a:rPr lang="nl-NL">
                <a:hlinkClick r:id="rId3"/>
              </a:rPr>
              <a:t>https://github.com/w3c/strategy/projects/2</a:t>
            </a:r>
            <a:br>
              <a:rPr lang="nl-NL"/>
            </a:br>
            <a:r>
              <a:rPr lang="nl-NL"/>
              <a:t>(filter on ‘geospatial’)</a:t>
            </a:r>
          </a:p>
          <a:p>
            <a:r>
              <a:rPr lang="nl-NL"/>
              <a:t>Scope: Geospatial + Web</a:t>
            </a:r>
          </a:p>
          <a:p>
            <a:r>
              <a:rPr lang="nl-NL"/>
              <a:t>Evaluation of new possible standardization items</a:t>
            </a:r>
          </a:p>
          <a:p>
            <a:pPr lvl="1"/>
            <a:r>
              <a:rPr lang="nl-NL"/>
              <a:t>Viability</a:t>
            </a:r>
          </a:p>
          <a:p>
            <a:pPr lvl="1"/>
            <a:r>
              <a:rPr lang="nl-NL"/>
              <a:t>Leadership</a:t>
            </a:r>
          </a:p>
          <a:p>
            <a:pPr lvl="1"/>
            <a:r>
              <a:rPr lang="nl-NL"/>
              <a:t>Support, community</a:t>
            </a:r>
          </a:p>
          <a:p>
            <a:pPr lvl="1"/>
            <a:r>
              <a:rPr lang="nl-NL"/>
              <a:t>Maturity</a:t>
            </a:r>
          </a:p>
          <a:p>
            <a:pPr lvl="1"/>
            <a:r>
              <a:rPr lang="nl-NL" i="1"/>
              <a:t>Should [item] be developed at OGC or W3C or in a joint group?</a:t>
            </a:r>
            <a:r>
              <a:rPr lang="nl-NL"/>
              <a:t> </a:t>
            </a:r>
          </a:p>
          <a:p>
            <a:endParaRPr lang="nl-NL"/>
          </a:p>
          <a:p>
            <a:pPr lvl="1"/>
            <a:endParaRPr lang="nl-NL"/>
          </a:p>
        </p:txBody>
      </p:sp>
      <p:sp>
        <p:nvSpPr>
          <p:cNvPr id="4" name="Tijdelijke aanduiding voor voettekst 3">
            <a:extLst>
              <a:ext uri="{FF2B5EF4-FFF2-40B4-BE49-F238E27FC236}">
                <a16:creationId xmlns:a16="http://schemas.microsoft.com/office/drawing/2014/main" id="{FF39DE62-48CF-4E31-927F-A9D0627CBB9D}"/>
              </a:ext>
            </a:extLst>
          </p:cNvPr>
          <p:cNvSpPr>
            <a:spLocks noGrp="1"/>
          </p:cNvSpPr>
          <p:nvPr>
            <p:ph type="ftr" sz="quarter" idx="10"/>
          </p:nvPr>
        </p:nvSpPr>
        <p:spPr/>
        <p:txBody>
          <a:bodyPr/>
          <a:lstStyle/>
          <a:p>
            <a:pPr>
              <a:defRPr/>
            </a:pPr>
            <a:r>
              <a:rPr lang="en-US" altLang="en-US"/>
              <a:t>Copyright © 2018 Open Geospatial Consortium</a:t>
            </a:r>
            <a:endParaRPr lang="en-US" altLang="en-US" dirty="0"/>
          </a:p>
        </p:txBody>
      </p:sp>
    </p:spTree>
    <p:extLst>
      <p:ext uri="{BB962C8B-B14F-4D97-AF65-F5344CB8AC3E}">
        <p14:creationId xmlns:p14="http://schemas.microsoft.com/office/powerpoint/2010/main" val="1170802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opengeospatial.org/pub/www/techtrends/Contents/2018-05-21-85f084b7-c0de-4016-9628-b93312e6a44d.png?nocache=548621222">
            <a:extLst>
              <a:ext uri="{FF2B5EF4-FFF2-40B4-BE49-F238E27FC236}">
                <a16:creationId xmlns:a16="http://schemas.microsoft.com/office/drawing/2014/main" id="{8D9FFC16-F747-451C-B8A3-368927438E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199" y="904876"/>
            <a:ext cx="4549557" cy="305752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872AE4A1-0D54-4894-9F90-661901B24477}"/>
              </a:ext>
            </a:extLst>
          </p:cNvPr>
          <p:cNvSpPr>
            <a:spLocks noGrp="1"/>
          </p:cNvSpPr>
          <p:nvPr>
            <p:ph type="title"/>
          </p:nvPr>
        </p:nvSpPr>
        <p:spPr/>
        <p:txBody>
          <a:bodyPr/>
          <a:lstStyle/>
          <a:p>
            <a:r>
              <a:rPr lang="nl-NL"/>
              <a:t>Coordination with OGC</a:t>
            </a:r>
          </a:p>
        </p:txBody>
      </p:sp>
      <p:sp>
        <p:nvSpPr>
          <p:cNvPr id="3" name="Tijdelijke aanduiding voor inhoud 2">
            <a:extLst>
              <a:ext uri="{FF2B5EF4-FFF2-40B4-BE49-F238E27FC236}">
                <a16:creationId xmlns:a16="http://schemas.microsoft.com/office/drawing/2014/main" id="{F349488D-C840-4D9A-A73B-87016D2118D9}"/>
              </a:ext>
            </a:extLst>
          </p:cNvPr>
          <p:cNvSpPr>
            <a:spLocks noGrp="1"/>
          </p:cNvSpPr>
          <p:nvPr>
            <p:ph idx="1"/>
          </p:nvPr>
        </p:nvSpPr>
        <p:spPr>
          <a:xfrm>
            <a:off x="152401" y="2879726"/>
            <a:ext cx="1752600" cy="1311274"/>
          </a:xfrm>
          <a:ln>
            <a:solidFill>
              <a:schemeClr val="bg1">
                <a:lumMod val="65000"/>
              </a:schemeClr>
            </a:solidFill>
          </a:ln>
        </p:spPr>
        <p:txBody>
          <a:bodyPr/>
          <a:lstStyle/>
          <a:p>
            <a:pPr marL="0" indent="0">
              <a:buNone/>
            </a:pPr>
            <a:r>
              <a:rPr lang="nl-NL" sz="1800" b="1"/>
              <a:t>OAB</a:t>
            </a:r>
            <a:r>
              <a:rPr lang="nl-NL" sz="1800"/>
              <a:t> is informed when an item moves forward</a:t>
            </a:r>
          </a:p>
        </p:txBody>
      </p:sp>
      <p:sp>
        <p:nvSpPr>
          <p:cNvPr id="4" name="Tijdelijke aanduiding voor voettekst 3">
            <a:extLst>
              <a:ext uri="{FF2B5EF4-FFF2-40B4-BE49-F238E27FC236}">
                <a16:creationId xmlns:a16="http://schemas.microsoft.com/office/drawing/2014/main" id="{87734B3A-5FC7-4A63-9874-F444A721941E}"/>
              </a:ext>
            </a:extLst>
          </p:cNvPr>
          <p:cNvSpPr>
            <a:spLocks noGrp="1"/>
          </p:cNvSpPr>
          <p:nvPr>
            <p:ph type="ftr" sz="quarter" idx="10"/>
          </p:nvPr>
        </p:nvSpPr>
        <p:spPr/>
        <p:txBody>
          <a:bodyPr/>
          <a:lstStyle/>
          <a:p>
            <a:pPr>
              <a:defRPr/>
            </a:pPr>
            <a:r>
              <a:rPr lang="en-US" altLang="en-US"/>
              <a:t>Copyright © 2018 Open Geospatial Consortium</a:t>
            </a:r>
            <a:endParaRPr lang="en-US" altLang="en-US" dirty="0"/>
          </a:p>
        </p:txBody>
      </p:sp>
      <p:pic>
        <p:nvPicPr>
          <p:cNvPr id="5" name="Afbeelding 4">
            <a:extLst>
              <a:ext uri="{FF2B5EF4-FFF2-40B4-BE49-F238E27FC236}">
                <a16:creationId xmlns:a16="http://schemas.microsoft.com/office/drawing/2014/main" id="{B687B1A3-3736-4E7E-B972-E601EA9FCE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74" t="14445" r="8518" b="8889"/>
          <a:stretch/>
        </p:blipFill>
        <p:spPr>
          <a:xfrm>
            <a:off x="3124200" y="2317353"/>
            <a:ext cx="2305591" cy="2696369"/>
          </a:xfrm>
          <a:prstGeom prst="rect">
            <a:avLst/>
          </a:prstGeom>
        </p:spPr>
      </p:pic>
      <p:cxnSp>
        <p:nvCxnSpPr>
          <p:cNvPr id="7" name="Rechte verbindingslijn met pijl 6">
            <a:extLst>
              <a:ext uri="{FF2B5EF4-FFF2-40B4-BE49-F238E27FC236}">
                <a16:creationId xmlns:a16="http://schemas.microsoft.com/office/drawing/2014/main" id="{D5782AF7-7662-484A-B013-3FA535F155B2}"/>
              </a:ext>
            </a:extLst>
          </p:cNvPr>
          <p:cNvCxnSpPr>
            <a:cxnSpLocks/>
          </p:cNvCxnSpPr>
          <p:nvPr/>
        </p:nvCxnSpPr>
        <p:spPr bwMode="auto">
          <a:xfrm flipH="1">
            <a:off x="2133600" y="3048000"/>
            <a:ext cx="1143000" cy="0"/>
          </a:xfrm>
          <a:prstGeom prst="straightConnector1">
            <a:avLst/>
          </a:prstGeom>
          <a:noFill/>
          <a:ln w="12700" cap="flat" cmpd="sng" algn="ctr">
            <a:solidFill>
              <a:srgbClr val="969696"/>
            </a:solidFill>
            <a:prstDash val="solid"/>
            <a:round/>
            <a:headEnd type="none" w="med" len="med"/>
            <a:tailEnd type="triangle"/>
          </a:ln>
          <a:effectLst/>
        </p:spPr>
      </p:cxnSp>
      <p:cxnSp>
        <p:nvCxnSpPr>
          <p:cNvPr id="8" name="Rechte verbindingslijn met pijl 7">
            <a:extLst>
              <a:ext uri="{FF2B5EF4-FFF2-40B4-BE49-F238E27FC236}">
                <a16:creationId xmlns:a16="http://schemas.microsoft.com/office/drawing/2014/main" id="{0278B0D2-12E9-42CA-9EFC-317CE3EF82E6}"/>
              </a:ext>
            </a:extLst>
          </p:cNvPr>
          <p:cNvCxnSpPr>
            <a:cxnSpLocks/>
          </p:cNvCxnSpPr>
          <p:nvPr/>
        </p:nvCxnSpPr>
        <p:spPr bwMode="auto">
          <a:xfrm flipH="1">
            <a:off x="2133600" y="3505200"/>
            <a:ext cx="1295400" cy="0"/>
          </a:xfrm>
          <a:prstGeom prst="straightConnector1">
            <a:avLst/>
          </a:prstGeom>
          <a:noFill/>
          <a:ln w="12700" cap="flat" cmpd="sng" algn="ctr">
            <a:solidFill>
              <a:srgbClr val="969696"/>
            </a:solidFill>
            <a:prstDash val="solid"/>
            <a:round/>
            <a:headEnd type="none" w="med" len="med"/>
            <a:tailEnd type="triangle"/>
          </a:ln>
          <a:effectLst/>
        </p:spPr>
      </p:cxnSp>
      <p:cxnSp>
        <p:nvCxnSpPr>
          <p:cNvPr id="9" name="Rechte verbindingslijn met pijl 8">
            <a:extLst>
              <a:ext uri="{FF2B5EF4-FFF2-40B4-BE49-F238E27FC236}">
                <a16:creationId xmlns:a16="http://schemas.microsoft.com/office/drawing/2014/main" id="{E5875CB4-FD8E-45D4-8BAF-DE55505D988E}"/>
              </a:ext>
            </a:extLst>
          </p:cNvPr>
          <p:cNvCxnSpPr>
            <a:cxnSpLocks/>
          </p:cNvCxnSpPr>
          <p:nvPr/>
        </p:nvCxnSpPr>
        <p:spPr bwMode="auto">
          <a:xfrm flipH="1">
            <a:off x="2133600" y="3962400"/>
            <a:ext cx="1524000" cy="0"/>
          </a:xfrm>
          <a:prstGeom prst="straightConnector1">
            <a:avLst/>
          </a:prstGeom>
          <a:noFill/>
          <a:ln w="12700" cap="flat" cmpd="sng" algn="ctr">
            <a:solidFill>
              <a:srgbClr val="969696"/>
            </a:solidFill>
            <a:prstDash val="solid"/>
            <a:round/>
            <a:headEnd type="none" w="med" len="med"/>
            <a:tailEnd type="triangle"/>
          </a:ln>
          <a:effectLst/>
        </p:spPr>
      </p:cxnSp>
      <p:cxnSp>
        <p:nvCxnSpPr>
          <p:cNvPr id="10" name="Rechte verbindingslijn met pijl 9">
            <a:extLst>
              <a:ext uri="{FF2B5EF4-FFF2-40B4-BE49-F238E27FC236}">
                <a16:creationId xmlns:a16="http://schemas.microsoft.com/office/drawing/2014/main" id="{43BECE2C-A71C-4A81-AF3C-0B349E21A843}"/>
              </a:ext>
            </a:extLst>
          </p:cNvPr>
          <p:cNvCxnSpPr>
            <a:cxnSpLocks/>
          </p:cNvCxnSpPr>
          <p:nvPr/>
        </p:nvCxnSpPr>
        <p:spPr bwMode="auto">
          <a:xfrm flipH="1">
            <a:off x="2133600" y="4495800"/>
            <a:ext cx="990600" cy="0"/>
          </a:xfrm>
          <a:prstGeom prst="straightConnector1">
            <a:avLst/>
          </a:prstGeom>
          <a:noFill/>
          <a:ln w="12700" cap="flat" cmpd="sng" algn="ctr">
            <a:solidFill>
              <a:srgbClr val="969696"/>
            </a:solidFill>
            <a:prstDash val="solid"/>
            <a:round/>
            <a:headEnd type="none" w="med" len="med"/>
            <a:tailEnd type="triangle"/>
          </a:ln>
          <a:effectLst/>
        </p:spPr>
      </p:cxnSp>
      <p:sp>
        <p:nvSpPr>
          <p:cNvPr id="12" name="Tekstvak 11">
            <a:extLst>
              <a:ext uri="{FF2B5EF4-FFF2-40B4-BE49-F238E27FC236}">
                <a16:creationId xmlns:a16="http://schemas.microsoft.com/office/drawing/2014/main" id="{22AB1C04-F9F8-4C98-9F8A-5D6FF8130658}"/>
              </a:ext>
            </a:extLst>
          </p:cNvPr>
          <p:cNvSpPr txBox="1"/>
          <p:nvPr/>
        </p:nvSpPr>
        <p:spPr>
          <a:xfrm>
            <a:off x="152400" y="4225157"/>
            <a:ext cx="1752600" cy="1480693"/>
          </a:xfrm>
          <a:prstGeom prst="rect">
            <a:avLst/>
          </a:prstGeom>
          <a:noFill/>
          <a:ln>
            <a:solidFill>
              <a:schemeClr val="bg1">
                <a:lumMod val="75000"/>
              </a:schemeClr>
            </a:solidFill>
          </a:ln>
        </p:spPr>
        <p:txBody>
          <a:bodyPr wrap="square" rtlCol="0">
            <a:noAutofit/>
          </a:bodyPr>
          <a:lstStyle/>
          <a:p>
            <a:r>
              <a:rPr lang="nl-NL" sz="1800" b="0">
                <a:solidFill>
                  <a:schemeClr val="tx2"/>
                </a:solidFill>
                <a:latin typeface="+mn-lt"/>
                <a:ea typeface="MS PGothic" pitchFamily="34" charset="-128"/>
              </a:rPr>
              <a:t>Working groups to be  formed through proper procedure</a:t>
            </a:r>
            <a:endParaRPr lang="nl-NL" sz="1800" b="0" dirty="0" err="1">
              <a:solidFill>
                <a:schemeClr val="tx2"/>
              </a:solidFill>
              <a:latin typeface="+mn-lt"/>
              <a:ea typeface="MS PGothic" pitchFamily="34" charset="-128"/>
            </a:endParaRPr>
          </a:p>
        </p:txBody>
      </p:sp>
      <p:sp>
        <p:nvSpPr>
          <p:cNvPr id="16" name="Pijl: gebogen omhoog 15">
            <a:extLst>
              <a:ext uri="{FF2B5EF4-FFF2-40B4-BE49-F238E27FC236}">
                <a16:creationId xmlns:a16="http://schemas.microsoft.com/office/drawing/2014/main" id="{DEAB5057-A52B-44F2-91F4-F1E484F26622}"/>
              </a:ext>
            </a:extLst>
          </p:cNvPr>
          <p:cNvSpPr/>
          <p:nvPr/>
        </p:nvSpPr>
        <p:spPr bwMode="auto">
          <a:xfrm>
            <a:off x="5562599" y="3962400"/>
            <a:ext cx="1618709" cy="457200"/>
          </a:xfrm>
          <a:prstGeom prst="bentUpArrow">
            <a:avLst/>
          </a:prstGeom>
          <a:solidFill>
            <a:schemeClr val="accent1">
              <a:lumMod val="20000"/>
              <a:lumOff val="80000"/>
            </a:schemeClr>
          </a:solidFill>
          <a:ln w="12700" cap="flat" cmpd="sng" algn="ctr">
            <a:solidFill>
              <a:schemeClr val="bg1">
                <a:lumMod val="75000"/>
              </a:schemeClr>
            </a:solidFill>
            <a:prstDash val="solid"/>
            <a:round/>
            <a:headEnd type="none" w="med" len="med"/>
            <a:tailEnd type="none" w="med" len="med"/>
          </a:ln>
          <a:effectLst/>
        </p:spPr>
        <p:txBody>
          <a:bodyPr rtlCol="0" anchor="ctr"/>
          <a:lstStyle/>
          <a:p>
            <a:pPr algn="ctr"/>
            <a:endParaRPr lang="nl-NL"/>
          </a:p>
        </p:txBody>
      </p:sp>
      <p:sp>
        <p:nvSpPr>
          <p:cNvPr id="18" name="Tijdelijke aanduiding voor inhoud 2">
            <a:extLst>
              <a:ext uri="{FF2B5EF4-FFF2-40B4-BE49-F238E27FC236}">
                <a16:creationId xmlns:a16="http://schemas.microsoft.com/office/drawing/2014/main" id="{736A70F2-35E5-4EBF-A7E3-09C46CD3EEF1}"/>
              </a:ext>
            </a:extLst>
          </p:cNvPr>
          <p:cNvSpPr txBox="1">
            <a:spLocks/>
          </p:cNvSpPr>
          <p:nvPr/>
        </p:nvSpPr>
        <p:spPr bwMode="auto">
          <a:xfrm>
            <a:off x="5544091" y="4615300"/>
            <a:ext cx="1618709" cy="1480700"/>
          </a:xfrm>
          <a:prstGeom prst="rect">
            <a:avLst/>
          </a:prstGeom>
          <a:noFill/>
          <a:ln>
            <a:solidFill>
              <a:schemeClr val="bg1">
                <a:lumMod val="65000"/>
              </a:schemeClr>
            </a:solid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20000"/>
              </a:spcBef>
              <a:spcAft>
                <a:spcPct val="0"/>
              </a:spcAft>
              <a:buClr>
                <a:srgbClr val="092E5C"/>
              </a:buClr>
              <a:buChar char="•"/>
              <a:defRPr sz="2400">
                <a:solidFill>
                  <a:schemeClr val="tx2"/>
                </a:solidFill>
                <a:latin typeface="+mn-lt"/>
                <a:ea typeface="MS PGothic" pitchFamily="34" charset="-128"/>
                <a:cs typeface="MS PGothic" charset="0"/>
              </a:defRPr>
            </a:lvl1pPr>
            <a:lvl2pPr marL="569913" indent="-222250" algn="l" rtl="0" eaLnBrk="0" fontAlgn="base" hangingPunct="0">
              <a:spcBef>
                <a:spcPct val="20000"/>
              </a:spcBef>
              <a:spcAft>
                <a:spcPct val="0"/>
              </a:spcAft>
              <a:buClr>
                <a:srgbClr val="092E5C"/>
              </a:buClr>
              <a:buChar char="–"/>
              <a:defRPr sz="2000">
                <a:solidFill>
                  <a:schemeClr val="tx2"/>
                </a:solidFill>
                <a:latin typeface="+mn-lt"/>
                <a:ea typeface="MS PGothic" pitchFamily="34" charset="-128"/>
                <a:cs typeface="MS PGothic" charset="0"/>
              </a:defRPr>
            </a:lvl2pPr>
            <a:lvl3pPr marL="912813" indent="-228600" algn="l" rtl="0" eaLnBrk="0" fontAlgn="base" hangingPunct="0">
              <a:spcBef>
                <a:spcPct val="20000"/>
              </a:spcBef>
              <a:spcAft>
                <a:spcPct val="0"/>
              </a:spcAft>
              <a:buClr>
                <a:srgbClr val="092E5C"/>
              </a:buClr>
              <a:buChar char="•"/>
              <a:defRPr>
                <a:solidFill>
                  <a:schemeClr val="tx2"/>
                </a:solidFill>
                <a:latin typeface="+mn-lt"/>
                <a:ea typeface="MS PGothic" pitchFamily="34" charset="-128"/>
                <a:cs typeface="MS PGothic" charset="0"/>
              </a:defRPr>
            </a:lvl3pPr>
            <a:lvl4pPr marL="1255713" indent="-228600" algn="l" rtl="0" eaLnBrk="0" fontAlgn="base" hangingPunct="0">
              <a:spcBef>
                <a:spcPct val="20000"/>
              </a:spcBef>
              <a:spcAft>
                <a:spcPct val="0"/>
              </a:spcAft>
              <a:buClr>
                <a:srgbClr val="092E5C"/>
              </a:buClr>
              <a:buChar char="–"/>
              <a:defRPr sz="1600">
                <a:solidFill>
                  <a:schemeClr val="tx2"/>
                </a:solidFill>
                <a:latin typeface="+mn-lt"/>
                <a:ea typeface="MS PGothic" pitchFamily="34" charset="-128"/>
                <a:cs typeface="MS PGothic" charset="0"/>
              </a:defRPr>
            </a:lvl4pPr>
            <a:lvl5pPr marL="1598613" indent="-228600" algn="l" rtl="0" eaLnBrk="0" fontAlgn="base" hangingPunct="0">
              <a:spcBef>
                <a:spcPct val="20000"/>
              </a:spcBef>
              <a:spcAft>
                <a:spcPct val="0"/>
              </a:spcAft>
              <a:buClr>
                <a:srgbClr val="092E5C"/>
              </a:buClr>
              <a:buChar char="»"/>
              <a:defRPr sz="1600">
                <a:solidFill>
                  <a:schemeClr val="tx2"/>
                </a:solidFill>
                <a:latin typeface="+mn-lt"/>
                <a:ea typeface="MS PGothic" pitchFamily="34" charset="-128"/>
                <a:cs typeface="MS PGothic" charset="0"/>
              </a:defRPr>
            </a:lvl5pPr>
            <a:lvl6pPr marL="2055813" indent="-228600" algn="l" rtl="0" eaLnBrk="0" fontAlgn="base" hangingPunct="0">
              <a:spcBef>
                <a:spcPct val="20000"/>
              </a:spcBef>
              <a:spcAft>
                <a:spcPct val="0"/>
              </a:spcAft>
              <a:buClr>
                <a:srgbClr val="092E5C"/>
              </a:buClr>
              <a:buChar char="»"/>
              <a:defRPr sz="1600">
                <a:solidFill>
                  <a:schemeClr val="tx2"/>
                </a:solidFill>
                <a:latin typeface="+mn-lt"/>
              </a:defRPr>
            </a:lvl6pPr>
            <a:lvl7pPr marL="2513013" indent="-228600" algn="l" rtl="0" eaLnBrk="0" fontAlgn="base" hangingPunct="0">
              <a:spcBef>
                <a:spcPct val="20000"/>
              </a:spcBef>
              <a:spcAft>
                <a:spcPct val="0"/>
              </a:spcAft>
              <a:buClr>
                <a:srgbClr val="092E5C"/>
              </a:buClr>
              <a:buChar char="»"/>
              <a:defRPr sz="1600">
                <a:solidFill>
                  <a:schemeClr val="tx2"/>
                </a:solidFill>
                <a:latin typeface="+mn-lt"/>
              </a:defRPr>
            </a:lvl7pPr>
            <a:lvl8pPr marL="2970213" indent="-228600" algn="l" rtl="0" eaLnBrk="0" fontAlgn="base" hangingPunct="0">
              <a:spcBef>
                <a:spcPct val="20000"/>
              </a:spcBef>
              <a:spcAft>
                <a:spcPct val="0"/>
              </a:spcAft>
              <a:buClr>
                <a:srgbClr val="092E5C"/>
              </a:buClr>
              <a:buChar char="»"/>
              <a:defRPr sz="1600">
                <a:solidFill>
                  <a:schemeClr val="tx2"/>
                </a:solidFill>
                <a:latin typeface="+mn-lt"/>
              </a:defRPr>
            </a:lvl8pPr>
            <a:lvl9pPr marL="3427413" indent="-228600" algn="l" rtl="0" eaLnBrk="0" fontAlgn="base" hangingPunct="0">
              <a:spcBef>
                <a:spcPct val="20000"/>
              </a:spcBef>
              <a:spcAft>
                <a:spcPct val="0"/>
              </a:spcAft>
              <a:buClr>
                <a:srgbClr val="092E5C"/>
              </a:buClr>
              <a:buChar char="»"/>
              <a:defRPr sz="1600">
                <a:solidFill>
                  <a:schemeClr val="tx2"/>
                </a:solidFill>
                <a:latin typeface="+mn-lt"/>
              </a:defRPr>
            </a:lvl9pPr>
          </a:lstStyle>
          <a:p>
            <a:pPr marL="0" indent="0">
              <a:buFontTx/>
              <a:buNone/>
            </a:pPr>
            <a:r>
              <a:rPr lang="nl-NL" sz="1800" b="0" kern="0"/>
              <a:t>Regular coordination with OGC </a:t>
            </a:r>
            <a:r>
              <a:rPr lang="nl-NL" sz="1800" kern="0"/>
              <a:t>Technology Trends</a:t>
            </a:r>
          </a:p>
        </p:txBody>
      </p:sp>
    </p:spTree>
    <p:extLst>
      <p:ext uri="{BB962C8B-B14F-4D97-AF65-F5344CB8AC3E}">
        <p14:creationId xmlns:p14="http://schemas.microsoft.com/office/powerpoint/2010/main" val="269328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C5E4A9-10DA-4CFC-A930-48F956A609CD}"/>
              </a:ext>
            </a:extLst>
          </p:cNvPr>
          <p:cNvSpPr>
            <a:spLocks noGrp="1"/>
          </p:cNvSpPr>
          <p:nvPr>
            <p:ph type="title"/>
          </p:nvPr>
        </p:nvSpPr>
        <p:spPr/>
        <p:txBody>
          <a:bodyPr/>
          <a:lstStyle/>
          <a:p>
            <a:r>
              <a:rPr lang="en-US"/>
              <a:t>Through the Strategy Funnel… and then?</a:t>
            </a:r>
          </a:p>
        </p:txBody>
      </p:sp>
      <p:sp>
        <p:nvSpPr>
          <p:cNvPr id="3" name="Tijdelijke aanduiding voor inhoud 2">
            <a:extLst>
              <a:ext uri="{FF2B5EF4-FFF2-40B4-BE49-F238E27FC236}">
                <a16:creationId xmlns:a16="http://schemas.microsoft.com/office/drawing/2014/main" id="{86982304-1ACD-4F0B-A2BF-7718A2865D14}"/>
              </a:ext>
            </a:extLst>
          </p:cNvPr>
          <p:cNvSpPr>
            <a:spLocks noGrp="1"/>
          </p:cNvSpPr>
          <p:nvPr>
            <p:ph idx="1"/>
          </p:nvPr>
        </p:nvSpPr>
        <p:spPr>
          <a:xfrm>
            <a:off x="498475" y="1295400"/>
            <a:ext cx="2778126" cy="2241544"/>
          </a:xfrm>
          <a:ln>
            <a:solidFill>
              <a:schemeClr val="bg1">
                <a:lumMod val="65000"/>
              </a:schemeClr>
            </a:solidFill>
          </a:ln>
        </p:spPr>
        <p:txBody>
          <a:bodyPr/>
          <a:lstStyle/>
          <a:p>
            <a:pPr marL="0" indent="0">
              <a:buNone/>
            </a:pPr>
            <a:r>
              <a:rPr lang="en-US"/>
              <a:t>If something is ready for standardization, a new SWG will be established to advance the work</a:t>
            </a:r>
            <a:endParaRPr lang="nl-NL"/>
          </a:p>
        </p:txBody>
      </p:sp>
      <p:sp>
        <p:nvSpPr>
          <p:cNvPr id="4" name="Tijdelijke aanduiding voor voettekst 3">
            <a:extLst>
              <a:ext uri="{FF2B5EF4-FFF2-40B4-BE49-F238E27FC236}">
                <a16:creationId xmlns:a16="http://schemas.microsoft.com/office/drawing/2014/main" id="{E7FB3632-8273-4F0B-ABDE-0BDE75F9DEAC}"/>
              </a:ext>
            </a:extLst>
          </p:cNvPr>
          <p:cNvSpPr>
            <a:spLocks noGrp="1"/>
          </p:cNvSpPr>
          <p:nvPr>
            <p:ph type="ftr" sz="quarter" idx="10"/>
          </p:nvPr>
        </p:nvSpPr>
        <p:spPr>
          <a:xfrm>
            <a:off x="2973388" y="6553200"/>
            <a:ext cx="3200400" cy="228600"/>
          </a:xfrm>
        </p:spPr>
        <p:txBody>
          <a:bodyPr/>
          <a:lstStyle/>
          <a:p>
            <a:pPr>
              <a:defRPr/>
            </a:pPr>
            <a:r>
              <a:rPr lang="en-US" altLang="en-US"/>
              <a:t>Copyright © 2018 Open Geospatial Consortium</a:t>
            </a:r>
            <a:endParaRPr lang="en-US" altLang="en-US" dirty="0"/>
          </a:p>
        </p:txBody>
      </p:sp>
      <p:pic>
        <p:nvPicPr>
          <p:cNvPr id="6" name="Afbeelding 5">
            <a:extLst>
              <a:ext uri="{FF2B5EF4-FFF2-40B4-BE49-F238E27FC236}">
                <a16:creationId xmlns:a16="http://schemas.microsoft.com/office/drawing/2014/main" id="{5550B6E7-74FF-49FA-A697-C2A11D36BA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74" t="14445" r="8518" b="8889"/>
          <a:stretch/>
        </p:blipFill>
        <p:spPr>
          <a:xfrm>
            <a:off x="5929242" y="990600"/>
            <a:ext cx="3062357" cy="3581400"/>
          </a:xfrm>
          <a:prstGeom prst="rect">
            <a:avLst/>
          </a:prstGeom>
        </p:spPr>
      </p:pic>
      <p:cxnSp>
        <p:nvCxnSpPr>
          <p:cNvPr id="8" name="Rechte verbindingslijn 7">
            <a:extLst>
              <a:ext uri="{FF2B5EF4-FFF2-40B4-BE49-F238E27FC236}">
                <a16:creationId xmlns:a16="http://schemas.microsoft.com/office/drawing/2014/main" id="{D2F053CC-3A65-4531-B255-5F9DBA77FEBB}"/>
              </a:ext>
            </a:extLst>
          </p:cNvPr>
          <p:cNvCxnSpPr>
            <a:cxnSpLocks/>
          </p:cNvCxnSpPr>
          <p:nvPr/>
        </p:nvCxnSpPr>
        <p:spPr bwMode="auto">
          <a:xfrm>
            <a:off x="498474" y="3863972"/>
            <a:ext cx="5292726" cy="0"/>
          </a:xfrm>
          <a:prstGeom prst="line">
            <a:avLst/>
          </a:prstGeom>
          <a:noFill/>
          <a:ln w="31750" cap="flat" cmpd="sng" algn="ctr">
            <a:solidFill>
              <a:schemeClr val="tx1"/>
            </a:solidFill>
            <a:prstDash val="dash"/>
            <a:round/>
            <a:headEnd type="none" w="med" len="med"/>
            <a:tailEnd type="none" w="med" len="med"/>
          </a:ln>
          <a:effectLst/>
        </p:spPr>
      </p:cxnSp>
      <p:sp>
        <p:nvSpPr>
          <p:cNvPr id="11" name="Pijl: omlaag 10">
            <a:extLst>
              <a:ext uri="{FF2B5EF4-FFF2-40B4-BE49-F238E27FC236}">
                <a16:creationId xmlns:a16="http://schemas.microsoft.com/office/drawing/2014/main" id="{CFF625D9-BDAD-4E6D-863C-5EBE7F2BE7BD}"/>
              </a:ext>
            </a:extLst>
          </p:cNvPr>
          <p:cNvSpPr/>
          <p:nvPr/>
        </p:nvSpPr>
        <p:spPr bwMode="auto">
          <a:xfrm>
            <a:off x="1538069" y="3597274"/>
            <a:ext cx="381000" cy="380999"/>
          </a:xfrm>
          <a:prstGeom prst="downArrow">
            <a:avLst/>
          </a:prstGeom>
          <a:solidFill>
            <a:schemeClr val="accent1"/>
          </a:solidFill>
          <a:ln w="12700" cap="flat" cmpd="sng" algn="ctr">
            <a:solidFill>
              <a:srgbClr val="969696"/>
            </a:solidFill>
            <a:prstDash val="solid"/>
            <a:round/>
            <a:headEnd type="none" w="med" len="med"/>
            <a:tailEnd type="none" w="med" len="med"/>
          </a:ln>
          <a:effectLst/>
        </p:spPr>
        <p:txBody>
          <a:bodyPr rtlCol="0" anchor="ctr"/>
          <a:lstStyle/>
          <a:p>
            <a:pPr algn="ctr"/>
            <a:endParaRPr lang="nl-NL"/>
          </a:p>
        </p:txBody>
      </p:sp>
      <p:pic>
        <p:nvPicPr>
          <p:cNvPr id="9" name="Picture 4" descr="http://www.opengeospatial.org/pub/www/files/OGC_Logo_2D_Blue_x_0_0.png">
            <a:extLst>
              <a:ext uri="{FF2B5EF4-FFF2-40B4-BE49-F238E27FC236}">
                <a16:creationId xmlns:a16="http://schemas.microsoft.com/office/drawing/2014/main" id="{20C59057-3B66-4DCF-BE48-9FEE6B7175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4112152"/>
            <a:ext cx="1189483" cy="599500"/>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a:extLst>
              <a:ext uri="{FF2B5EF4-FFF2-40B4-BE49-F238E27FC236}">
                <a16:creationId xmlns:a16="http://schemas.microsoft.com/office/drawing/2014/main" id="{57FAF361-0764-4694-A591-35563B2DCE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830" y="5410200"/>
            <a:ext cx="821042" cy="553556"/>
          </a:xfrm>
          <a:prstGeom prst="rect">
            <a:avLst/>
          </a:prstGeom>
        </p:spPr>
      </p:pic>
      <p:sp>
        <p:nvSpPr>
          <p:cNvPr id="12" name="Tijdelijke aanduiding voor inhoud 2">
            <a:extLst>
              <a:ext uri="{FF2B5EF4-FFF2-40B4-BE49-F238E27FC236}">
                <a16:creationId xmlns:a16="http://schemas.microsoft.com/office/drawing/2014/main" id="{D8861FC4-621A-48DC-9900-426E561DC635}"/>
              </a:ext>
            </a:extLst>
          </p:cNvPr>
          <p:cNvSpPr txBox="1">
            <a:spLocks/>
          </p:cNvSpPr>
          <p:nvPr/>
        </p:nvSpPr>
        <p:spPr bwMode="auto">
          <a:xfrm>
            <a:off x="1295400" y="4191000"/>
            <a:ext cx="5189539" cy="207327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20000"/>
              </a:spcBef>
              <a:spcAft>
                <a:spcPct val="0"/>
              </a:spcAft>
              <a:buClr>
                <a:srgbClr val="092E5C"/>
              </a:buClr>
              <a:buChar char="•"/>
              <a:defRPr sz="2400">
                <a:solidFill>
                  <a:schemeClr val="tx2"/>
                </a:solidFill>
                <a:latin typeface="+mn-lt"/>
                <a:ea typeface="MS PGothic" pitchFamily="34" charset="-128"/>
                <a:cs typeface="MS PGothic" charset="0"/>
              </a:defRPr>
            </a:lvl1pPr>
            <a:lvl2pPr marL="569913" indent="-222250" algn="l" rtl="0" eaLnBrk="0" fontAlgn="base" hangingPunct="0">
              <a:spcBef>
                <a:spcPct val="20000"/>
              </a:spcBef>
              <a:spcAft>
                <a:spcPct val="0"/>
              </a:spcAft>
              <a:buClr>
                <a:srgbClr val="092E5C"/>
              </a:buClr>
              <a:buChar char="–"/>
              <a:defRPr sz="2000">
                <a:solidFill>
                  <a:schemeClr val="tx2"/>
                </a:solidFill>
                <a:latin typeface="+mn-lt"/>
                <a:ea typeface="MS PGothic" pitchFamily="34" charset="-128"/>
                <a:cs typeface="MS PGothic" charset="0"/>
              </a:defRPr>
            </a:lvl2pPr>
            <a:lvl3pPr marL="912813" indent="-228600" algn="l" rtl="0" eaLnBrk="0" fontAlgn="base" hangingPunct="0">
              <a:spcBef>
                <a:spcPct val="20000"/>
              </a:spcBef>
              <a:spcAft>
                <a:spcPct val="0"/>
              </a:spcAft>
              <a:buClr>
                <a:srgbClr val="092E5C"/>
              </a:buClr>
              <a:buChar char="•"/>
              <a:defRPr>
                <a:solidFill>
                  <a:schemeClr val="tx2"/>
                </a:solidFill>
                <a:latin typeface="+mn-lt"/>
                <a:ea typeface="MS PGothic" pitchFamily="34" charset="-128"/>
                <a:cs typeface="MS PGothic" charset="0"/>
              </a:defRPr>
            </a:lvl3pPr>
            <a:lvl4pPr marL="1255713" indent="-228600" algn="l" rtl="0" eaLnBrk="0" fontAlgn="base" hangingPunct="0">
              <a:spcBef>
                <a:spcPct val="20000"/>
              </a:spcBef>
              <a:spcAft>
                <a:spcPct val="0"/>
              </a:spcAft>
              <a:buClr>
                <a:srgbClr val="092E5C"/>
              </a:buClr>
              <a:buChar char="–"/>
              <a:defRPr sz="1600">
                <a:solidFill>
                  <a:schemeClr val="tx2"/>
                </a:solidFill>
                <a:latin typeface="+mn-lt"/>
                <a:ea typeface="MS PGothic" pitchFamily="34" charset="-128"/>
                <a:cs typeface="MS PGothic" charset="0"/>
              </a:defRPr>
            </a:lvl4pPr>
            <a:lvl5pPr marL="1598613" indent="-228600" algn="l" rtl="0" eaLnBrk="0" fontAlgn="base" hangingPunct="0">
              <a:spcBef>
                <a:spcPct val="20000"/>
              </a:spcBef>
              <a:spcAft>
                <a:spcPct val="0"/>
              </a:spcAft>
              <a:buClr>
                <a:srgbClr val="092E5C"/>
              </a:buClr>
              <a:buChar char="»"/>
              <a:defRPr sz="1600">
                <a:solidFill>
                  <a:schemeClr val="tx2"/>
                </a:solidFill>
                <a:latin typeface="+mn-lt"/>
                <a:ea typeface="MS PGothic" pitchFamily="34" charset="-128"/>
                <a:cs typeface="MS PGothic" charset="0"/>
              </a:defRPr>
            </a:lvl5pPr>
            <a:lvl6pPr marL="2055813" indent="-228600" algn="l" rtl="0" eaLnBrk="0" fontAlgn="base" hangingPunct="0">
              <a:spcBef>
                <a:spcPct val="20000"/>
              </a:spcBef>
              <a:spcAft>
                <a:spcPct val="0"/>
              </a:spcAft>
              <a:buClr>
                <a:srgbClr val="092E5C"/>
              </a:buClr>
              <a:buChar char="»"/>
              <a:defRPr sz="1600">
                <a:solidFill>
                  <a:schemeClr val="tx2"/>
                </a:solidFill>
                <a:latin typeface="+mn-lt"/>
              </a:defRPr>
            </a:lvl6pPr>
            <a:lvl7pPr marL="2513013" indent="-228600" algn="l" rtl="0" eaLnBrk="0" fontAlgn="base" hangingPunct="0">
              <a:spcBef>
                <a:spcPct val="20000"/>
              </a:spcBef>
              <a:spcAft>
                <a:spcPct val="0"/>
              </a:spcAft>
              <a:buClr>
                <a:srgbClr val="092E5C"/>
              </a:buClr>
              <a:buChar char="»"/>
              <a:defRPr sz="1600">
                <a:solidFill>
                  <a:schemeClr val="tx2"/>
                </a:solidFill>
                <a:latin typeface="+mn-lt"/>
              </a:defRPr>
            </a:lvl7pPr>
            <a:lvl8pPr marL="2970213" indent="-228600" algn="l" rtl="0" eaLnBrk="0" fontAlgn="base" hangingPunct="0">
              <a:spcBef>
                <a:spcPct val="20000"/>
              </a:spcBef>
              <a:spcAft>
                <a:spcPct val="0"/>
              </a:spcAft>
              <a:buClr>
                <a:srgbClr val="092E5C"/>
              </a:buClr>
              <a:buChar char="»"/>
              <a:defRPr sz="1600">
                <a:solidFill>
                  <a:schemeClr val="tx2"/>
                </a:solidFill>
                <a:latin typeface="+mn-lt"/>
              </a:defRPr>
            </a:lvl8pPr>
            <a:lvl9pPr marL="3427413" indent="-228600" algn="l" rtl="0" eaLnBrk="0" fontAlgn="base" hangingPunct="0">
              <a:spcBef>
                <a:spcPct val="20000"/>
              </a:spcBef>
              <a:spcAft>
                <a:spcPct val="0"/>
              </a:spcAft>
              <a:buClr>
                <a:srgbClr val="092E5C"/>
              </a:buClr>
              <a:buChar char="»"/>
              <a:defRPr sz="1600">
                <a:solidFill>
                  <a:schemeClr val="tx2"/>
                </a:solidFill>
                <a:latin typeface="+mn-lt"/>
              </a:defRPr>
            </a:lvl9pPr>
          </a:lstStyle>
          <a:p>
            <a:pPr marL="0" indent="0">
              <a:buFontTx/>
              <a:buNone/>
            </a:pPr>
            <a:r>
              <a:rPr lang="en-US" b="0" kern="0"/>
              <a:t>Standards Working Group (SWG)</a:t>
            </a:r>
          </a:p>
          <a:p>
            <a:pPr marL="0" indent="0">
              <a:buFontTx/>
              <a:buNone/>
            </a:pPr>
            <a:endParaRPr lang="en-US" sz="1200" b="0" kern="0"/>
          </a:p>
          <a:p>
            <a:pPr marL="0" indent="0">
              <a:buFontTx/>
              <a:buNone/>
            </a:pPr>
            <a:r>
              <a:rPr lang="en-US" b="0" kern="0"/>
              <a:t>and/or</a:t>
            </a:r>
          </a:p>
          <a:p>
            <a:pPr marL="0" indent="0">
              <a:buFontTx/>
              <a:buNone/>
            </a:pPr>
            <a:br>
              <a:rPr lang="en-US" sz="1600" b="0" kern="0"/>
            </a:br>
            <a:r>
              <a:rPr lang="en-US" b="0" kern="0"/>
              <a:t>Working Group (WG)</a:t>
            </a:r>
            <a:endParaRPr lang="nl-NL" b="0" kern="0"/>
          </a:p>
        </p:txBody>
      </p:sp>
      <p:sp>
        <p:nvSpPr>
          <p:cNvPr id="7" name="Rechthoek 6">
            <a:extLst>
              <a:ext uri="{FF2B5EF4-FFF2-40B4-BE49-F238E27FC236}">
                <a16:creationId xmlns:a16="http://schemas.microsoft.com/office/drawing/2014/main" id="{49CEA994-D97F-4C20-875E-650737DBB731}"/>
              </a:ext>
            </a:extLst>
          </p:cNvPr>
          <p:cNvSpPr/>
          <p:nvPr/>
        </p:nvSpPr>
        <p:spPr bwMode="auto">
          <a:xfrm>
            <a:off x="3414643" y="1295400"/>
            <a:ext cx="2407048" cy="2241540"/>
          </a:xfrm>
          <a:prstGeom prst="rect">
            <a:avLst/>
          </a:prstGeom>
          <a:noFill/>
          <a:ln w="12700" cap="flat" cmpd="sng" algn="ctr">
            <a:solidFill>
              <a:srgbClr val="969696"/>
            </a:solidFill>
            <a:prstDash val="solid"/>
            <a:round/>
            <a:headEnd type="none" w="med" len="med"/>
            <a:tailEnd type="none" w="med" len="med"/>
          </a:ln>
          <a:effectLst/>
        </p:spPr>
        <p:txBody>
          <a:bodyPr rtlCol="0" anchor="ctr"/>
          <a:lstStyle/>
          <a:p>
            <a:pPr algn="ctr"/>
            <a:r>
              <a:rPr lang="nl-NL" sz="2400" b="0">
                <a:solidFill>
                  <a:schemeClr val="tx2"/>
                </a:solidFill>
                <a:latin typeface="+mn-lt"/>
                <a:ea typeface="MS PGothic" pitchFamily="34" charset="-128"/>
              </a:rPr>
              <a:t>SDWIG will guide the harmonization of JOINT working groups</a:t>
            </a:r>
          </a:p>
        </p:txBody>
      </p:sp>
      <p:sp>
        <p:nvSpPr>
          <p:cNvPr id="13" name="Pijl: omlaag 12">
            <a:extLst>
              <a:ext uri="{FF2B5EF4-FFF2-40B4-BE49-F238E27FC236}">
                <a16:creationId xmlns:a16="http://schemas.microsoft.com/office/drawing/2014/main" id="{7590229D-4753-4825-BC45-C349B3FC1045}"/>
              </a:ext>
            </a:extLst>
          </p:cNvPr>
          <p:cNvSpPr/>
          <p:nvPr/>
        </p:nvSpPr>
        <p:spPr bwMode="auto">
          <a:xfrm>
            <a:off x="4381210" y="3580078"/>
            <a:ext cx="381000" cy="380999"/>
          </a:xfrm>
          <a:prstGeom prst="downArrow">
            <a:avLst/>
          </a:prstGeom>
          <a:solidFill>
            <a:schemeClr val="accent1"/>
          </a:solidFill>
          <a:ln w="12700" cap="flat" cmpd="sng" algn="ctr">
            <a:solidFill>
              <a:srgbClr val="969696"/>
            </a:solidFill>
            <a:prstDash val="solid"/>
            <a:round/>
            <a:headEnd type="none" w="med" len="med"/>
            <a:tailEnd type="none" w="med" len="med"/>
          </a:ln>
          <a:effectLst/>
        </p:spPr>
        <p:txBody>
          <a:bodyPr rtlCol="0" anchor="ctr"/>
          <a:lstStyle/>
          <a:p>
            <a:pPr algn="ctr"/>
            <a:endParaRPr lang="nl-NL"/>
          </a:p>
        </p:txBody>
      </p:sp>
    </p:spTree>
    <p:extLst>
      <p:ext uri="{BB962C8B-B14F-4D97-AF65-F5344CB8AC3E}">
        <p14:creationId xmlns:p14="http://schemas.microsoft.com/office/powerpoint/2010/main" val="3654438433"/>
      </p:ext>
    </p:extLst>
  </p:cSld>
  <p:clrMapOvr>
    <a:masterClrMapping/>
  </p:clrMapOvr>
</p:sld>
</file>

<file path=ppt/theme/theme1.xml><?xml version="1.0" encoding="utf-8"?>
<a:theme xmlns:a="http://schemas.openxmlformats.org/drawingml/2006/main" name="OGC_PowerPoint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GC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rgbClr val="969696"/>
          </a:solidFill>
          <a:prstDash val="solid"/>
          <a:round/>
          <a:headEnd type="none" w="med" len="med"/>
          <a:tailEnd type="none" w="med" len="med"/>
        </a:ln>
        <a:effectLst/>
      </a:spPr>
      <a:bodyPr rtlCol="0" anchor="ctr"/>
      <a:lstStyle>
        <a:defPPr algn="ctr">
          <a:defRPr/>
        </a:defPPr>
      </a:lstStyle>
    </a:spDef>
    <a:lnDef>
      <a:spPr bwMode="auto">
        <a:noFill/>
        <a:ln w="12700" cap="flat" cmpd="sng" algn="ctr">
          <a:solidFill>
            <a:srgbClr val="969696"/>
          </a:solidFill>
          <a:prstDash val="solid"/>
          <a:round/>
          <a:headEnd type="none" w="med" len="med"/>
          <a:tailEnd type="none" w="med" len="med"/>
        </a:ln>
        <a:effectLst/>
      </a:spPr>
      <a:bodyPr/>
      <a:lstStyle/>
    </a:lnDef>
    <a:txDef>
      <a:spPr>
        <a:noFill/>
      </a:spPr>
      <a:bodyPr wrap="none" rtlCol="0">
        <a:noAutofit/>
      </a:bodyPr>
      <a:lstStyle>
        <a:defPPr>
          <a:defRPr dirty="0" err="1" smtClean="0"/>
        </a:defPPr>
      </a:lstStyle>
    </a:txDef>
  </a:objectDefaults>
  <a:extraClrSchemeLst>
    <a:extraClrScheme>
      <a:clrScheme name="OGC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GC_PowerPoint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GC_PowerPoint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GC_PowerPoint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GC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GC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GC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637</Words>
  <Application>Microsoft Office PowerPoint</Application>
  <PresentationFormat>Diavoorstelling (4:3)</PresentationFormat>
  <Paragraphs>87</Paragraphs>
  <Slides>10</Slides>
  <Notes>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10</vt:i4>
      </vt:variant>
    </vt:vector>
  </HeadingPairs>
  <TitlesOfParts>
    <vt:vector size="16" baseType="lpstr">
      <vt:lpstr>MS PGothic</vt:lpstr>
      <vt:lpstr>Arial</vt:lpstr>
      <vt:lpstr>Arial Black</vt:lpstr>
      <vt:lpstr>CG Times</vt:lpstr>
      <vt:lpstr>Times New Roman</vt:lpstr>
      <vt:lpstr>OGC_PowerPoint_Template</vt:lpstr>
      <vt:lpstr>What is the  Spatial Data on the Web Interest group  up to?</vt:lpstr>
      <vt:lpstr>PowerPoint-presentatie</vt:lpstr>
      <vt:lpstr>The transition </vt:lpstr>
      <vt:lpstr>Ongoing work (currently)</vt:lpstr>
      <vt:lpstr>SDWIG: how we operate</vt:lpstr>
      <vt:lpstr>Work method: “The Strategy Funnel”</vt:lpstr>
      <vt:lpstr>Strategy funnel</vt:lpstr>
      <vt:lpstr>Coordination with OGC</vt:lpstr>
      <vt:lpstr>Through the Strategy Funnel… and then?</vt:lpstr>
      <vt:lpstr>PowerPoint-presentatie</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Volunteered Geographic Information (VGI) Workshop</dc:title>
  <dc:subject>OGC TC/PC</dc:subject>
  <dc:creator>Scott Simmons</dc:creator>
  <cp:lastModifiedBy>Linda van den Brink</cp:lastModifiedBy>
  <cp:revision>81</cp:revision>
  <cp:lastPrinted>2003-02-03T21:59:32Z</cp:lastPrinted>
  <dcterms:created xsi:type="dcterms:W3CDTF">2015-09-08T23:47:11Z</dcterms:created>
  <dcterms:modified xsi:type="dcterms:W3CDTF">2018-09-07T06:20:36Z</dcterms:modified>
</cp:coreProperties>
</file>