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2" r:id="rId3"/>
    <p:sldId id="268" r:id="rId4"/>
    <p:sldId id="271" r:id="rId5"/>
    <p:sldId id="269" r:id="rId6"/>
    <p:sldId id="270" r:id="rId7"/>
    <p:sldId id="259" r:id="rId8"/>
    <p:sldId id="258" r:id="rId9"/>
    <p:sldId id="278" r:id="rId10"/>
    <p:sldId id="280" r:id="rId11"/>
    <p:sldId id="281" r:id="rId12"/>
    <p:sldId id="279" r:id="rId13"/>
    <p:sldId id="260" r:id="rId14"/>
    <p:sldId id="273" r:id="rId15"/>
    <p:sldId id="282" r:id="rId16"/>
    <p:sldId id="261" r:id="rId17"/>
    <p:sldId id="28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8" autoAdjust="0"/>
    <p:restoredTop sz="94635" autoAdjust="0"/>
  </p:normalViewPr>
  <p:slideViewPr>
    <p:cSldViewPr snapToGrid="0">
      <p:cViewPr varScale="1">
        <p:scale>
          <a:sx n="88" d="100"/>
          <a:sy n="88" d="100"/>
        </p:scale>
        <p:origin x="72"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F766A7-35A8-4EF2-8DC5-B8154E250096}" type="datetimeFigureOut">
              <a:rPr lang="en-US" smtClean="0"/>
              <a:t>4/26/2017</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5361EE-7306-4FA8-AC5F-F592BFD9D41C}" type="slidenum">
              <a:rPr lang="en-US" smtClean="0"/>
              <a:t>‹#›</a:t>
            </a:fld>
            <a:endParaRPr lang="en-US" dirty="0"/>
          </a:p>
        </p:txBody>
      </p:sp>
    </p:spTree>
    <p:extLst>
      <p:ext uri="{BB962C8B-B14F-4D97-AF65-F5344CB8AC3E}">
        <p14:creationId xmlns:p14="http://schemas.microsoft.com/office/powerpoint/2010/main" val="262863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1"/>
          <p:cNvSpPr>
            <a:spLocks noGrp="1" noRot="1" noChangeAspect="1" noChangeArrowheads="1" noTextEdit="1"/>
          </p:cNvSpPr>
          <p:nvPr>
            <p:ph type="sldImg"/>
          </p:nvPr>
        </p:nvSpPr>
        <p:spPr>
          <a:xfrm>
            <a:off x="434975" y="893763"/>
            <a:ext cx="6907213" cy="3886200"/>
          </a:xfrm>
          <a:ln/>
        </p:spPr>
      </p:sp>
      <p:sp>
        <p:nvSpPr>
          <p:cNvPr id="27651" name="Rectangle 2"/>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922245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1"/>
          <p:cNvSpPr>
            <a:spLocks noGrp="1" noRot="1" noChangeAspect="1" noChangeArrowheads="1" noTextEdit="1"/>
          </p:cNvSpPr>
          <p:nvPr>
            <p:ph type="sldImg"/>
          </p:nvPr>
        </p:nvSpPr>
        <p:spPr>
          <a:xfrm>
            <a:off x="434975" y="893763"/>
            <a:ext cx="6907213" cy="3886200"/>
          </a:xfrm>
          <a:ln/>
        </p:spPr>
      </p:sp>
      <p:sp>
        <p:nvSpPr>
          <p:cNvPr id="30723" name="Rectangle 2"/>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487907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
          <p:cNvSpPr>
            <a:spLocks noGrp="1" noRot="1" noChangeAspect="1" noChangeArrowheads="1" noTextEdit="1"/>
          </p:cNvSpPr>
          <p:nvPr>
            <p:ph type="sldImg"/>
          </p:nvPr>
        </p:nvSpPr>
        <p:spPr>
          <a:xfrm>
            <a:off x="434975" y="893763"/>
            <a:ext cx="6907213" cy="3886200"/>
          </a:xfrm>
          <a:ln/>
        </p:spPr>
      </p:sp>
      <p:sp>
        <p:nvSpPr>
          <p:cNvPr id="28675" name="Rectangle 2"/>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2924981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1"/>
          <p:cNvSpPr>
            <a:spLocks noGrp="1" noRot="1" noChangeAspect="1" noChangeArrowheads="1" noTextEdit="1"/>
          </p:cNvSpPr>
          <p:nvPr>
            <p:ph type="sldImg"/>
          </p:nvPr>
        </p:nvSpPr>
        <p:spPr>
          <a:xfrm>
            <a:off x="434975" y="893763"/>
            <a:ext cx="6907213" cy="3886200"/>
          </a:xfrm>
          <a:ln/>
        </p:spPr>
      </p:sp>
      <p:sp>
        <p:nvSpPr>
          <p:cNvPr id="29699" name="Rectangle 2"/>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739381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1"/>
          <p:cNvSpPr>
            <a:spLocks noGrp="1" noRot="1" noChangeAspect="1" noChangeArrowheads="1" noTextEdit="1"/>
          </p:cNvSpPr>
          <p:nvPr>
            <p:ph type="sldImg"/>
          </p:nvPr>
        </p:nvSpPr>
        <p:spPr>
          <a:xfrm>
            <a:off x="571500" y="760413"/>
            <a:ext cx="5907088" cy="3324225"/>
          </a:xfrm>
          <a:ln/>
        </p:spPr>
      </p:sp>
      <p:sp>
        <p:nvSpPr>
          <p:cNvPr id="37891" name="Rectangle 2"/>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dirty="0"/>
          </a:p>
        </p:txBody>
      </p:sp>
    </p:spTree>
    <p:extLst>
      <p:ext uri="{BB962C8B-B14F-4D97-AF65-F5344CB8AC3E}">
        <p14:creationId xmlns:p14="http://schemas.microsoft.com/office/powerpoint/2010/main" val="1703963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375557" y="272143"/>
            <a:ext cx="11457214" cy="6346371"/>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378A7A-6610-4394-8331-1C6F578666A8}" type="datetimeFigureOut">
              <a:rPr lang="en-US" smtClean="0"/>
              <a:t>4/26/2017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91F3F6-F091-4D9F-BF35-F3AC9522BFA5}" type="slidenum">
              <a:rPr lang="en-US" smtClean="0"/>
              <a:t>‹#›</a:t>
            </a:fld>
            <a:endParaRPr lang="en-US" dirty="0"/>
          </a:p>
        </p:txBody>
      </p:sp>
    </p:spTree>
    <p:extLst>
      <p:ext uri="{BB962C8B-B14F-4D97-AF65-F5344CB8AC3E}">
        <p14:creationId xmlns:p14="http://schemas.microsoft.com/office/powerpoint/2010/main" val="1754763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378A7A-6610-4394-8331-1C6F578666A8}" type="datetimeFigureOut">
              <a:rPr lang="en-US" smtClean="0"/>
              <a:t>4/26/2017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91F3F6-F091-4D9F-BF35-F3AC9522BFA5}" type="slidenum">
              <a:rPr lang="en-US" smtClean="0"/>
              <a:t>‹#›</a:t>
            </a:fld>
            <a:endParaRPr lang="en-US" dirty="0"/>
          </a:p>
        </p:txBody>
      </p:sp>
    </p:spTree>
    <p:extLst>
      <p:ext uri="{BB962C8B-B14F-4D97-AF65-F5344CB8AC3E}">
        <p14:creationId xmlns:p14="http://schemas.microsoft.com/office/powerpoint/2010/main" val="3099994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378A7A-6610-4394-8331-1C6F578666A8}" type="datetimeFigureOut">
              <a:rPr lang="en-US" smtClean="0"/>
              <a:t>4/26/2017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91F3F6-F091-4D9F-BF35-F3AC9522BFA5}" type="slidenum">
              <a:rPr lang="en-US" smtClean="0"/>
              <a:t>‹#›</a:t>
            </a:fld>
            <a:endParaRPr lang="en-US" dirty="0"/>
          </a:p>
        </p:txBody>
      </p:sp>
    </p:spTree>
    <p:extLst>
      <p:ext uri="{BB962C8B-B14F-4D97-AF65-F5344CB8AC3E}">
        <p14:creationId xmlns:p14="http://schemas.microsoft.com/office/powerpoint/2010/main" val="2325654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Rectangle 8"/>
          <p:cNvSpPr/>
          <p:nvPr userDrawn="1"/>
        </p:nvSpPr>
        <p:spPr>
          <a:xfrm>
            <a:off x="386442" y="152400"/>
            <a:ext cx="11680372" cy="6569075"/>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chemeClr val="bg1"/>
                </a:solidFill>
              </a:ln>
              <a:solidFill>
                <a:schemeClr val="bg1"/>
              </a:solidFill>
            </a:endParaRPr>
          </a:p>
        </p:txBody>
      </p:sp>
      <p:sp>
        <p:nvSpPr>
          <p:cNvPr id="2" name="Title 1"/>
          <p:cNvSpPr>
            <a:spLocks noGrp="1"/>
          </p:cNvSpPr>
          <p:nvPr>
            <p:ph type="title"/>
          </p:nvPr>
        </p:nvSpPr>
        <p:spPr/>
        <p:txBody>
          <a:bodyPr/>
          <a:lstStyle>
            <a:lvl1pPr>
              <a:defRPr b="1">
                <a:latin typeface="+mn-lt"/>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0378A7A-6610-4394-8331-1C6F578666A8}" type="datetimeFigureOut">
              <a:rPr lang="en-US" smtClean="0"/>
              <a:t>4/26/2017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91F3F6-F091-4D9F-BF35-F3AC9522BFA5}" type="slidenum">
              <a:rPr lang="en-US" smtClean="0"/>
              <a:t>‹#›</a:t>
            </a:fld>
            <a:endParaRPr lang="en-US" dirty="0"/>
          </a:p>
        </p:txBody>
      </p:sp>
    </p:spTree>
    <p:extLst>
      <p:ext uri="{BB962C8B-B14F-4D97-AF65-F5344CB8AC3E}">
        <p14:creationId xmlns:p14="http://schemas.microsoft.com/office/powerpoint/2010/main" val="1272583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378A7A-6610-4394-8331-1C6F578666A8}" type="datetimeFigureOut">
              <a:rPr lang="en-US" smtClean="0"/>
              <a:t>4/26/2017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91F3F6-F091-4D9F-BF35-F3AC9522BFA5}" type="slidenum">
              <a:rPr lang="en-US" smtClean="0"/>
              <a:t>‹#›</a:t>
            </a:fld>
            <a:endParaRPr lang="en-US" dirty="0"/>
          </a:p>
        </p:txBody>
      </p:sp>
    </p:spTree>
    <p:extLst>
      <p:ext uri="{BB962C8B-B14F-4D97-AF65-F5344CB8AC3E}">
        <p14:creationId xmlns:p14="http://schemas.microsoft.com/office/powerpoint/2010/main" val="187135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378A7A-6610-4394-8331-1C6F578666A8}" type="datetimeFigureOut">
              <a:rPr lang="en-US" smtClean="0"/>
              <a:t>4/26/2017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91F3F6-F091-4D9F-BF35-F3AC9522BFA5}" type="slidenum">
              <a:rPr lang="en-US" smtClean="0"/>
              <a:t>‹#›</a:t>
            </a:fld>
            <a:endParaRPr lang="en-US" dirty="0"/>
          </a:p>
        </p:txBody>
      </p:sp>
    </p:spTree>
    <p:extLst>
      <p:ext uri="{BB962C8B-B14F-4D97-AF65-F5344CB8AC3E}">
        <p14:creationId xmlns:p14="http://schemas.microsoft.com/office/powerpoint/2010/main" val="4010640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378A7A-6610-4394-8331-1C6F578666A8}" type="datetimeFigureOut">
              <a:rPr lang="en-US" smtClean="0"/>
              <a:t>4/26/2017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891F3F6-F091-4D9F-BF35-F3AC9522BFA5}" type="slidenum">
              <a:rPr lang="en-US" smtClean="0"/>
              <a:t>‹#›</a:t>
            </a:fld>
            <a:endParaRPr lang="en-US" dirty="0"/>
          </a:p>
        </p:txBody>
      </p:sp>
    </p:spTree>
    <p:extLst>
      <p:ext uri="{BB962C8B-B14F-4D97-AF65-F5344CB8AC3E}">
        <p14:creationId xmlns:p14="http://schemas.microsoft.com/office/powerpoint/2010/main" val="946440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378A7A-6610-4394-8331-1C6F578666A8}" type="datetimeFigureOut">
              <a:rPr lang="en-US" smtClean="0"/>
              <a:t>4/26/2017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891F3F6-F091-4D9F-BF35-F3AC9522BFA5}" type="slidenum">
              <a:rPr lang="en-US" smtClean="0"/>
              <a:t>‹#›</a:t>
            </a:fld>
            <a:endParaRPr lang="en-US" dirty="0"/>
          </a:p>
        </p:txBody>
      </p:sp>
    </p:spTree>
    <p:extLst>
      <p:ext uri="{BB962C8B-B14F-4D97-AF65-F5344CB8AC3E}">
        <p14:creationId xmlns:p14="http://schemas.microsoft.com/office/powerpoint/2010/main" val="1495123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378A7A-6610-4394-8331-1C6F578666A8}" type="datetimeFigureOut">
              <a:rPr lang="en-US" smtClean="0"/>
              <a:t>4/26/2017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891F3F6-F091-4D9F-BF35-F3AC9522BFA5}" type="slidenum">
              <a:rPr lang="en-US" smtClean="0"/>
              <a:t>‹#›</a:t>
            </a:fld>
            <a:endParaRPr lang="en-US" dirty="0"/>
          </a:p>
        </p:txBody>
      </p:sp>
    </p:spTree>
    <p:extLst>
      <p:ext uri="{BB962C8B-B14F-4D97-AF65-F5344CB8AC3E}">
        <p14:creationId xmlns:p14="http://schemas.microsoft.com/office/powerpoint/2010/main" val="249827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378A7A-6610-4394-8331-1C6F578666A8}" type="datetimeFigureOut">
              <a:rPr lang="en-US" smtClean="0"/>
              <a:t>4/26/2017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91F3F6-F091-4D9F-BF35-F3AC9522BFA5}" type="slidenum">
              <a:rPr lang="en-US" smtClean="0"/>
              <a:t>‹#›</a:t>
            </a:fld>
            <a:endParaRPr lang="en-US" dirty="0"/>
          </a:p>
        </p:txBody>
      </p:sp>
    </p:spTree>
    <p:extLst>
      <p:ext uri="{BB962C8B-B14F-4D97-AF65-F5344CB8AC3E}">
        <p14:creationId xmlns:p14="http://schemas.microsoft.com/office/powerpoint/2010/main" val="3047645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378A7A-6610-4394-8331-1C6F578666A8}" type="datetimeFigureOut">
              <a:rPr lang="en-US" smtClean="0"/>
              <a:t>4/26/2017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91F3F6-F091-4D9F-BF35-F3AC9522BFA5}" type="slidenum">
              <a:rPr lang="en-US" smtClean="0"/>
              <a:t>‹#›</a:t>
            </a:fld>
            <a:endParaRPr lang="en-US" dirty="0"/>
          </a:p>
        </p:txBody>
      </p:sp>
    </p:spTree>
    <p:extLst>
      <p:ext uri="{BB962C8B-B14F-4D97-AF65-F5344CB8AC3E}">
        <p14:creationId xmlns:p14="http://schemas.microsoft.com/office/powerpoint/2010/main" val="3977367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378A7A-6610-4394-8331-1C6F578666A8}" type="datetimeFigureOut">
              <a:rPr lang="en-US" smtClean="0"/>
              <a:t>4/26/2017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91F3F6-F091-4D9F-BF35-F3AC9522BFA5}" type="slidenum">
              <a:rPr lang="en-US" smtClean="0"/>
              <a:t>‹#›</a:t>
            </a:fld>
            <a:endParaRPr lang="en-US" dirty="0"/>
          </a:p>
        </p:txBody>
      </p:sp>
    </p:spTree>
    <p:extLst>
      <p:ext uri="{BB962C8B-B14F-4D97-AF65-F5344CB8AC3E}">
        <p14:creationId xmlns:p14="http://schemas.microsoft.com/office/powerpoint/2010/main" val="96924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Three Views of Standardization:</a:t>
            </a:r>
          </a:p>
        </p:txBody>
      </p:sp>
      <p:sp>
        <p:nvSpPr>
          <p:cNvPr id="3" name="Subtitle 2"/>
          <p:cNvSpPr>
            <a:spLocks noGrp="1"/>
          </p:cNvSpPr>
          <p:nvPr>
            <p:ph type="subTitle" idx="1"/>
          </p:nvPr>
        </p:nvSpPr>
        <p:spPr/>
        <p:txBody>
          <a:bodyPr>
            <a:normAutofit/>
          </a:bodyPr>
          <a:lstStyle/>
          <a:p>
            <a:r>
              <a:rPr lang="en-US" sz="4000" dirty="0"/>
              <a:t>A Geographic and Cultural Look </a:t>
            </a:r>
          </a:p>
          <a:p>
            <a:r>
              <a:rPr lang="en-US" sz="4000" dirty="0"/>
              <a:t>at the Evolution of Standardization</a:t>
            </a:r>
          </a:p>
        </p:txBody>
      </p:sp>
    </p:spTree>
    <p:extLst>
      <p:ext uri="{BB962C8B-B14F-4D97-AF65-F5344CB8AC3E}">
        <p14:creationId xmlns:p14="http://schemas.microsoft.com/office/powerpoint/2010/main" val="1706087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39132"/>
          </a:xfrm>
        </p:spPr>
        <p:txBody>
          <a:bodyPr/>
          <a:lstStyle/>
          <a:p>
            <a:pPr algn="ctr"/>
            <a:r>
              <a:rPr lang="en-US" dirty="0">
                <a:latin typeface="+mj-lt"/>
              </a:rPr>
              <a:t>The Chinese Experience</a:t>
            </a:r>
          </a:p>
        </p:txBody>
      </p:sp>
      <p:sp>
        <p:nvSpPr>
          <p:cNvPr id="3" name="Content Placeholder 2"/>
          <p:cNvSpPr>
            <a:spLocks noGrp="1"/>
          </p:cNvSpPr>
          <p:nvPr>
            <p:ph idx="1"/>
          </p:nvPr>
        </p:nvSpPr>
        <p:spPr>
          <a:xfrm>
            <a:off x="838200" y="1333500"/>
            <a:ext cx="10515600" cy="4843463"/>
          </a:xfrm>
        </p:spPr>
        <p:txBody>
          <a:bodyPr/>
          <a:lstStyle/>
          <a:p>
            <a:r>
              <a:rPr lang="en-US" dirty="0"/>
              <a:t>Several thousand years of history and culture</a:t>
            </a:r>
          </a:p>
          <a:p>
            <a:pPr lvl="1"/>
            <a:r>
              <a:rPr lang="en-US" dirty="0"/>
              <a:t>Dominated world culture and innovation for two millennia</a:t>
            </a:r>
          </a:p>
          <a:p>
            <a:pPr lvl="1"/>
            <a:r>
              <a:rPr lang="en-US" dirty="0"/>
              <a:t>Missed the Western Industrial revolutions</a:t>
            </a:r>
          </a:p>
          <a:p>
            <a:r>
              <a:rPr lang="en-US" dirty="0"/>
              <a:t>Used the 1950-1980 period to reshape and remold the country</a:t>
            </a:r>
          </a:p>
          <a:p>
            <a:r>
              <a:rPr lang="en-US" dirty="0"/>
              <a:t>Deng Xiaoping and the 1978 launch of the Four Modernizations</a:t>
            </a:r>
          </a:p>
          <a:p>
            <a:pPr lvl="1"/>
            <a:r>
              <a:rPr lang="en-US" dirty="0"/>
              <a:t>Standardization used as a governmental planning tool</a:t>
            </a:r>
          </a:p>
          <a:p>
            <a:pPr lvl="1"/>
            <a:r>
              <a:rPr lang="en-US" dirty="0"/>
              <a:t>Large sectors of the economy moved forward</a:t>
            </a:r>
          </a:p>
          <a:p>
            <a:r>
              <a:rPr lang="en-US" dirty="0"/>
              <a:t>Increased need for innovation and decentralization occur ~ 2000</a:t>
            </a:r>
          </a:p>
          <a:p>
            <a:r>
              <a:rPr lang="en-US" dirty="0"/>
              <a:t>Search for a “Chinese form of standardization” begins</a:t>
            </a:r>
          </a:p>
          <a:p>
            <a:pPr lvl="1"/>
            <a:r>
              <a:rPr lang="en-US" dirty="0"/>
              <a:t>Social organization structure initiated post 2010 time frame</a:t>
            </a:r>
          </a:p>
          <a:p>
            <a:pPr lvl="1"/>
            <a:endParaRPr lang="en-US" dirty="0"/>
          </a:p>
        </p:txBody>
      </p:sp>
    </p:spTree>
    <p:extLst>
      <p:ext uri="{BB962C8B-B14F-4D97-AF65-F5344CB8AC3E}">
        <p14:creationId xmlns:p14="http://schemas.microsoft.com/office/powerpoint/2010/main" val="636842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j-lt"/>
              </a:rPr>
              <a:t>The Current Situation</a:t>
            </a:r>
          </a:p>
        </p:txBody>
      </p:sp>
      <p:sp>
        <p:nvSpPr>
          <p:cNvPr id="3" name="Content Placeholder 2"/>
          <p:cNvSpPr>
            <a:spLocks noGrp="1"/>
          </p:cNvSpPr>
          <p:nvPr>
            <p:ph idx="1"/>
          </p:nvPr>
        </p:nvSpPr>
        <p:spPr>
          <a:xfrm>
            <a:off x="838200" y="1551214"/>
            <a:ext cx="10515600" cy="4625749"/>
          </a:xfrm>
        </p:spPr>
        <p:txBody>
          <a:bodyPr/>
          <a:lstStyle/>
          <a:p>
            <a:r>
              <a:rPr lang="en-US" dirty="0"/>
              <a:t>Three “schools” of standardization</a:t>
            </a:r>
          </a:p>
          <a:p>
            <a:pPr lvl="1"/>
            <a:r>
              <a:rPr lang="en-US" dirty="0"/>
              <a:t>European Social good</a:t>
            </a:r>
          </a:p>
          <a:p>
            <a:pPr lvl="1"/>
            <a:r>
              <a:rPr lang="en-US" dirty="0"/>
              <a:t>US Market driven</a:t>
            </a:r>
          </a:p>
          <a:p>
            <a:pPr lvl="1"/>
            <a:r>
              <a:rPr lang="en-US" dirty="0"/>
              <a:t>Chinese policy driven</a:t>
            </a:r>
          </a:p>
          <a:p>
            <a:r>
              <a:rPr lang="en-US" dirty="0"/>
              <a:t>All practice “standardization” as a necessary part of economic and political well-being</a:t>
            </a:r>
          </a:p>
          <a:p>
            <a:pPr lvl="1"/>
            <a:r>
              <a:rPr lang="en-US" dirty="0"/>
              <a:t>Seek to ensure best possible use of economic resources consonant with political system and cultural beliefs</a:t>
            </a:r>
          </a:p>
          <a:p>
            <a:pPr lvl="1"/>
            <a:r>
              <a:rPr lang="en-US" dirty="0"/>
              <a:t>No one wants the world wide standardization system to fail</a:t>
            </a:r>
          </a:p>
          <a:p>
            <a:pPr lvl="1"/>
            <a:r>
              <a:rPr lang="en-US" dirty="0"/>
              <a:t>But no one wants to be economically or culturally disadvantaged</a:t>
            </a:r>
          </a:p>
          <a:p>
            <a:r>
              <a:rPr lang="en-US" dirty="0"/>
              <a:t>How to unite these systems to allow cooperation?</a:t>
            </a:r>
          </a:p>
        </p:txBody>
      </p:sp>
    </p:spTree>
    <p:extLst>
      <p:ext uri="{BB962C8B-B14F-4D97-AF65-F5344CB8AC3E}">
        <p14:creationId xmlns:p14="http://schemas.microsoft.com/office/powerpoint/2010/main" val="1920115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j-lt"/>
              </a:rPr>
              <a:t>The Issue</a:t>
            </a:r>
          </a:p>
        </p:txBody>
      </p:sp>
      <p:sp>
        <p:nvSpPr>
          <p:cNvPr id="3" name="Content Placeholder 2"/>
          <p:cNvSpPr>
            <a:spLocks noGrp="1"/>
          </p:cNvSpPr>
          <p:nvPr>
            <p:ph idx="1"/>
          </p:nvPr>
        </p:nvSpPr>
        <p:spPr/>
        <p:txBody>
          <a:bodyPr/>
          <a:lstStyle/>
          <a:p>
            <a:pPr indent="1588">
              <a:lnSpc>
                <a:spcPct val="150000"/>
              </a:lnSpc>
              <a:buNone/>
            </a:pPr>
            <a:r>
              <a:rPr lang="en-US" dirty="0"/>
              <a:t>Benjamin Constant observed in 1815 that “man adapts himself to those institutions that he finds already established, as he does the laws of physics. He adjusts, in accordance with the very defects of such institutions, his interests, his speculations and his entire plan of life”. </a:t>
            </a:r>
          </a:p>
        </p:txBody>
      </p:sp>
      <p:sp>
        <p:nvSpPr>
          <p:cNvPr id="6" name="Slide Number Placeholder 5"/>
          <p:cNvSpPr>
            <a:spLocks noGrp="1"/>
          </p:cNvSpPr>
          <p:nvPr>
            <p:ph type="sldNum" sz="quarter" idx="12"/>
          </p:nvPr>
        </p:nvSpPr>
        <p:spPr/>
        <p:txBody>
          <a:bodyPr/>
          <a:lstStyle/>
          <a:p>
            <a:fld id="{50EA6024-50C3-4F30-A9EE-890FC6B9C4BB}" type="slidenum">
              <a:rPr lang="en-US" smtClean="0"/>
              <a:pPr/>
              <a:t>12</a:t>
            </a:fld>
            <a:endParaRPr lang="en-US" dirty="0"/>
          </a:p>
        </p:txBody>
      </p:sp>
    </p:spTree>
    <p:extLst>
      <p:ext uri="{BB962C8B-B14F-4D97-AF65-F5344CB8AC3E}">
        <p14:creationId xmlns:p14="http://schemas.microsoft.com/office/powerpoint/2010/main" val="1762642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06475"/>
          </a:xfrm>
        </p:spPr>
        <p:txBody>
          <a:bodyPr>
            <a:normAutofit fontScale="90000"/>
          </a:bodyPr>
          <a:lstStyle/>
          <a:p>
            <a:pPr algn="ctr"/>
            <a:r>
              <a:rPr lang="en-US" dirty="0">
                <a:latin typeface="+mj-lt"/>
              </a:rPr>
              <a:t>The Massively Connected World – A </a:t>
            </a:r>
            <a:r>
              <a:rPr lang="en-US" dirty="0">
                <a:latin typeface="+mj-lt"/>
              </a:rPr>
              <a:t>Game Changer</a:t>
            </a:r>
          </a:p>
        </p:txBody>
      </p:sp>
      <p:sp>
        <p:nvSpPr>
          <p:cNvPr id="3" name="Content Placeholder 2"/>
          <p:cNvSpPr>
            <a:spLocks noGrp="1"/>
          </p:cNvSpPr>
          <p:nvPr>
            <p:ph idx="1"/>
          </p:nvPr>
        </p:nvSpPr>
        <p:spPr>
          <a:xfrm>
            <a:off x="838200" y="1371600"/>
            <a:ext cx="10515600" cy="4805363"/>
          </a:xfrm>
        </p:spPr>
        <p:txBody>
          <a:bodyPr>
            <a:normAutofit/>
          </a:bodyPr>
          <a:lstStyle/>
          <a:p>
            <a:r>
              <a:rPr lang="en-US" dirty="0"/>
              <a:t>The creation of the World Wide Web and the Internet have changed the fundamental standardization environment</a:t>
            </a:r>
          </a:p>
          <a:p>
            <a:r>
              <a:rPr lang="en-US" dirty="0"/>
              <a:t>The idea of the “National Standard” in </a:t>
            </a:r>
            <a:r>
              <a:rPr lang="en-US" u="sng" dirty="0"/>
              <a:t>information technology </a:t>
            </a:r>
            <a:r>
              <a:rPr lang="en-US" dirty="0"/>
              <a:t>is no longer viable</a:t>
            </a:r>
          </a:p>
          <a:p>
            <a:pPr lvl="1"/>
            <a:r>
              <a:rPr lang="en-US" dirty="0"/>
              <a:t>It is like the idea of the “unique telephone”</a:t>
            </a:r>
          </a:p>
          <a:p>
            <a:pPr lvl="1"/>
            <a:r>
              <a:rPr lang="en-US" dirty="0"/>
              <a:t>A standard that cannot be widely implemented will fail if there is a choice of another equivalent standard</a:t>
            </a:r>
          </a:p>
          <a:p>
            <a:r>
              <a:rPr lang="en-US" dirty="0"/>
              <a:t>Standards which impose artificial boundaries or requirements will fail </a:t>
            </a:r>
          </a:p>
          <a:p>
            <a:r>
              <a:rPr lang="en-US" dirty="0"/>
              <a:t> “…software code and technical standards are for all practical purposes a new form of law, because just like laws, they shape what people and can cannot do”</a:t>
            </a:r>
            <a:endParaRPr lang="en-US" dirty="0"/>
          </a:p>
          <a:p>
            <a:endParaRPr lang="en-US" dirty="0"/>
          </a:p>
          <a:p>
            <a:endParaRPr lang="en-US" dirty="0"/>
          </a:p>
        </p:txBody>
      </p:sp>
    </p:spTree>
    <p:extLst>
      <p:ext uri="{BB962C8B-B14F-4D97-AF65-F5344CB8AC3E}">
        <p14:creationId xmlns:p14="http://schemas.microsoft.com/office/powerpoint/2010/main" val="1047020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Grp="1" noChangeArrowheads="1"/>
          </p:cNvSpPr>
          <p:nvPr>
            <p:ph type="body" idx="4294967295"/>
          </p:nvPr>
        </p:nvSpPr>
        <p:spPr>
          <a:xfrm>
            <a:off x="1917701" y="2590801"/>
            <a:ext cx="8143875" cy="3636963"/>
          </a:xfrm>
        </p:spPr>
        <p:txBody>
          <a:bodyPr/>
          <a:lstStyle/>
          <a:p>
            <a:pPr marL="0" indent="0" algn="ctr">
              <a:lnSpc>
                <a:spcPct val="93000"/>
              </a:lnSpc>
              <a:buClr>
                <a:srgbClr val="000000"/>
              </a:buClr>
              <a:buNone/>
              <a:tabLst>
                <a:tab pos="60325" algn="l"/>
                <a:tab pos="517525" algn="l"/>
                <a:tab pos="974725" algn="l"/>
                <a:tab pos="1431925" algn="l"/>
                <a:tab pos="1889125" algn="l"/>
                <a:tab pos="2346325" algn="l"/>
                <a:tab pos="2803525" algn="l"/>
                <a:tab pos="3260725" algn="l"/>
                <a:tab pos="3717925" algn="l"/>
                <a:tab pos="4175125" algn="l"/>
                <a:tab pos="4632325" algn="l"/>
                <a:tab pos="5089525" algn="l"/>
                <a:tab pos="5546725" algn="l"/>
                <a:tab pos="6003925" algn="l"/>
                <a:tab pos="6461125" algn="l"/>
                <a:tab pos="6918325" algn="l"/>
                <a:tab pos="7375525" algn="l"/>
                <a:tab pos="7832725" algn="l"/>
                <a:tab pos="8289925" algn="l"/>
                <a:tab pos="8747125" algn="l"/>
              </a:tabLst>
            </a:pPr>
            <a:r>
              <a:rPr lang="en-GB" sz="3600" b="1" i="1" dirty="0">
                <a:latin typeface="+mj-lt"/>
                <a:ea typeface="ArialMT" pitchFamily="32" charset="0"/>
                <a:cs typeface="ArialMT" pitchFamily="32" charset="0"/>
              </a:rPr>
              <a:t>“</a:t>
            </a:r>
            <a:r>
              <a:rPr lang="en-GB" sz="3600" b="1" dirty="0">
                <a:ea typeface="ArialMT" pitchFamily="32" charset="0"/>
                <a:cs typeface="ArialMT" pitchFamily="32" charset="0"/>
              </a:rPr>
              <a:t>We can't solve problems by using the same kind of thinking we used when we created them.”</a:t>
            </a:r>
          </a:p>
          <a:p>
            <a:pPr marL="0" indent="0" algn="r">
              <a:lnSpc>
                <a:spcPct val="187000"/>
              </a:lnSpc>
              <a:buClr>
                <a:srgbClr val="000000"/>
              </a:buClr>
              <a:buNone/>
              <a:tabLst>
                <a:tab pos="60325" algn="l"/>
                <a:tab pos="517525" algn="l"/>
                <a:tab pos="974725" algn="l"/>
                <a:tab pos="1431925" algn="l"/>
                <a:tab pos="1889125" algn="l"/>
                <a:tab pos="2346325" algn="l"/>
                <a:tab pos="2803525" algn="l"/>
                <a:tab pos="3260725" algn="l"/>
                <a:tab pos="3717925" algn="l"/>
                <a:tab pos="4175125" algn="l"/>
                <a:tab pos="4632325" algn="l"/>
                <a:tab pos="5089525" algn="l"/>
                <a:tab pos="5546725" algn="l"/>
                <a:tab pos="6003925" algn="l"/>
                <a:tab pos="6461125" algn="l"/>
                <a:tab pos="6918325" algn="l"/>
                <a:tab pos="7375525" algn="l"/>
                <a:tab pos="7832725" algn="l"/>
                <a:tab pos="8289925" algn="l"/>
                <a:tab pos="8747125" algn="l"/>
              </a:tabLst>
            </a:pPr>
            <a:r>
              <a:rPr lang="en-GB" sz="2400" dirty="0">
                <a:latin typeface="+mj-lt"/>
              </a:rPr>
              <a:t>Albert Einstein</a:t>
            </a:r>
          </a:p>
        </p:txBody>
      </p:sp>
      <p:sp>
        <p:nvSpPr>
          <p:cNvPr id="4" name="Title 1"/>
          <p:cNvSpPr>
            <a:spLocks noGrp="1"/>
          </p:cNvSpPr>
          <p:nvPr>
            <p:ph type="title"/>
          </p:nvPr>
        </p:nvSpPr>
        <p:spPr>
          <a:xfrm>
            <a:off x="838200" y="365125"/>
            <a:ext cx="10515600" cy="1325563"/>
          </a:xfrm>
        </p:spPr>
        <p:txBody>
          <a:bodyPr/>
          <a:lstStyle/>
          <a:p>
            <a:pPr algn="ctr"/>
            <a:r>
              <a:rPr lang="en-US" dirty="0">
                <a:latin typeface="+mj-lt"/>
              </a:rPr>
              <a:t>The Counter-Argument</a:t>
            </a:r>
          </a:p>
        </p:txBody>
      </p:sp>
    </p:spTree>
    <p:extLst>
      <p:ext uri="{BB962C8B-B14F-4D97-AF65-F5344CB8AC3E}">
        <p14:creationId xmlns:p14="http://schemas.microsoft.com/office/powerpoint/2010/main" val="517155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j-lt"/>
              </a:rPr>
              <a:t>The Capabilities of the Web</a:t>
            </a:r>
          </a:p>
        </p:txBody>
      </p:sp>
      <p:sp>
        <p:nvSpPr>
          <p:cNvPr id="3" name="Content Placeholder 2"/>
          <p:cNvSpPr>
            <a:spLocks noGrp="1"/>
          </p:cNvSpPr>
          <p:nvPr>
            <p:ph idx="1"/>
          </p:nvPr>
        </p:nvSpPr>
        <p:spPr>
          <a:xfrm>
            <a:off x="838200" y="1513114"/>
            <a:ext cx="10515600" cy="4663849"/>
          </a:xfrm>
        </p:spPr>
        <p:txBody>
          <a:bodyPr/>
          <a:lstStyle/>
          <a:p>
            <a:r>
              <a:rPr lang="en-US" dirty="0"/>
              <a:t>The Web is built on standardization – but not the traditional way</a:t>
            </a:r>
          </a:p>
          <a:p>
            <a:pPr lvl="1"/>
            <a:r>
              <a:rPr lang="en-US" dirty="0"/>
              <a:t>The creation of Community Groups as an essential part of the W3C standardization activity mirrors, in part, Social Organizations.</a:t>
            </a:r>
          </a:p>
          <a:p>
            <a:pPr lvl="1"/>
            <a:r>
              <a:rPr lang="en-US" dirty="0"/>
              <a:t>Both respond to technical and business needs</a:t>
            </a:r>
          </a:p>
          <a:p>
            <a:pPr lvl="1"/>
            <a:r>
              <a:rPr lang="en-US" dirty="0"/>
              <a:t>Both have a lightweight structure</a:t>
            </a:r>
          </a:p>
          <a:p>
            <a:pPr lvl="1"/>
            <a:r>
              <a:rPr lang="en-US" dirty="0"/>
              <a:t>Both seem to be pointing to a new way of looking at standardization in a connected world</a:t>
            </a:r>
          </a:p>
          <a:p>
            <a:pPr lvl="1"/>
            <a:r>
              <a:rPr lang="en-US" dirty="0"/>
              <a:t>Both can prize and reward structured innovation</a:t>
            </a:r>
          </a:p>
          <a:p>
            <a:r>
              <a:rPr lang="en-US" dirty="0"/>
              <a:t>The world of standardization – in the interconnected world – is moving to a more fluid and less formal environment</a:t>
            </a:r>
          </a:p>
          <a:p>
            <a:pPr lvl="1"/>
            <a:endParaRPr lang="en-US" dirty="0"/>
          </a:p>
          <a:p>
            <a:endParaRPr lang="en-US" dirty="0"/>
          </a:p>
          <a:p>
            <a:endParaRPr lang="en-US" dirty="0"/>
          </a:p>
        </p:txBody>
      </p:sp>
    </p:spTree>
    <p:extLst>
      <p:ext uri="{BB962C8B-B14F-4D97-AF65-F5344CB8AC3E}">
        <p14:creationId xmlns:p14="http://schemas.microsoft.com/office/powerpoint/2010/main" val="3153929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j-lt"/>
              </a:rPr>
              <a:t>The Reconciliation</a:t>
            </a:r>
          </a:p>
        </p:txBody>
      </p:sp>
      <p:sp>
        <p:nvSpPr>
          <p:cNvPr id="3" name="Content Placeholder 2"/>
          <p:cNvSpPr>
            <a:spLocks noGrp="1"/>
          </p:cNvSpPr>
          <p:nvPr>
            <p:ph idx="1"/>
          </p:nvPr>
        </p:nvSpPr>
        <p:spPr>
          <a:xfrm>
            <a:off x="838200" y="1551214"/>
            <a:ext cx="10515600" cy="4625749"/>
          </a:xfrm>
        </p:spPr>
        <p:txBody>
          <a:bodyPr/>
          <a:lstStyle/>
          <a:p>
            <a:r>
              <a:rPr lang="en-US" dirty="0"/>
              <a:t>Innovation in a highly connected world requires standardization</a:t>
            </a:r>
          </a:p>
          <a:p>
            <a:r>
              <a:rPr lang="en-US" dirty="0"/>
              <a:t>Standardization is changing to become more responsive to what the market needs</a:t>
            </a:r>
          </a:p>
          <a:p>
            <a:r>
              <a:rPr lang="en-US" dirty="0"/>
              <a:t>Group(s) with greater focus and/or with greater inclusiveness will succeed</a:t>
            </a:r>
          </a:p>
          <a:p>
            <a:pPr lvl="1"/>
            <a:r>
              <a:rPr lang="en-US" dirty="0"/>
              <a:t>Point solutions to a “local problem” or need</a:t>
            </a:r>
          </a:p>
          <a:p>
            <a:pPr lvl="1"/>
            <a:r>
              <a:rPr lang="en-US" dirty="0"/>
              <a:t>Large inclusive solutions to “systemic” issues</a:t>
            </a:r>
          </a:p>
          <a:p>
            <a:r>
              <a:rPr lang="en-US" dirty="0"/>
              <a:t>Inclusion, not exclusion, will make a standard succeed</a:t>
            </a:r>
          </a:p>
          <a:p>
            <a:pPr lvl="1"/>
            <a:r>
              <a:rPr lang="en-US" dirty="0"/>
              <a:t>True of local furniture manufacturers to Internet of Things schema</a:t>
            </a:r>
          </a:p>
          <a:p>
            <a:pPr lvl="1"/>
            <a:endParaRPr lang="en-US" dirty="0"/>
          </a:p>
        </p:txBody>
      </p:sp>
    </p:spTree>
    <p:extLst>
      <p:ext uri="{BB962C8B-B14F-4D97-AF65-F5344CB8AC3E}">
        <p14:creationId xmlns:p14="http://schemas.microsoft.com/office/powerpoint/2010/main" val="3761114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j-lt"/>
              </a:rPr>
              <a:t>The Solution</a:t>
            </a:r>
          </a:p>
        </p:txBody>
      </p:sp>
      <p:sp>
        <p:nvSpPr>
          <p:cNvPr id="3" name="Content Placeholder 2"/>
          <p:cNvSpPr>
            <a:spLocks noGrp="1"/>
          </p:cNvSpPr>
          <p:nvPr>
            <p:ph idx="1"/>
          </p:nvPr>
        </p:nvSpPr>
        <p:spPr/>
        <p:txBody>
          <a:bodyPr/>
          <a:lstStyle/>
          <a:p>
            <a:r>
              <a:rPr lang="en-US" dirty="0"/>
              <a:t>There isn’t a single solution</a:t>
            </a:r>
          </a:p>
          <a:p>
            <a:pPr lvl="1"/>
            <a:r>
              <a:rPr lang="en-US" dirty="0"/>
              <a:t>The cultural, social, and policy differences will continue to exist – for now</a:t>
            </a:r>
          </a:p>
          <a:p>
            <a:pPr lvl="1"/>
            <a:r>
              <a:rPr lang="en-US" dirty="0"/>
              <a:t>There will always be local needs that must be met</a:t>
            </a:r>
          </a:p>
          <a:p>
            <a:pPr lvl="1"/>
            <a:r>
              <a:rPr lang="en-US" dirty="0"/>
              <a:t>The “greater good” will eventually drive commonality</a:t>
            </a:r>
          </a:p>
          <a:p>
            <a:r>
              <a:rPr lang="en-US" dirty="0"/>
              <a:t>The key is to keep differences from overwhelming the similarities</a:t>
            </a:r>
          </a:p>
          <a:p>
            <a:pPr lvl="1"/>
            <a:r>
              <a:rPr lang="en-US" dirty="0"/>
              <a:t>Differences grow when there is no dialogue</a:t>
            </a:r>
          </a:p>
          <a:p>
            <a:pPr lvl="1"/>
            <a:r>
              <a:rPr lang="en-US" dirty="0"/>
              <a:t>Dialogue requires a listener and a speaker and an openness</a:t>
            </a:r>
          </a:p>
          <a:p>
            <a:r>
              <a:rPr lang="en-US" dirty="0"/>
              <a:t>Standardization is based on openness and cooperation</a:t>
            </a:r>
          </a:p>
          <a:p>
            <a:r>
              <a:rPr lang="en-US" dirty="0"/>
              <a:t>The web will be one of the major change agents</a:t>
            </a:r>
          </a:p>
        </p:txBody>
      </p:sp>
    </p:spTree>
    <p:extLst>
      <p:ext uri="{BB962C8B-B14F-4D97-AF65-F5344CB8AC3E}">
        <p14:creationId xmlns:p14="http://schemas.microsoft.com/office/powerpoint/2010/main" val="3880541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j-lt"/>
              </a:rPr>
              <a:t>Why They Are Important Now</a:t>
            </a:r>
            <a:r>
              <a:rPr lang="en-US" cap="small" dirty="0">
                <a:latin typeface="+mj-lt"/>
              </a:rPr>
              <a:t> </a:t>
            </a:r>
          </a:p>
        </p:txBody>
      </p:sp>
      <p:sp>
        <p:nvSpPr>
          <p:cNvPr id="3" name="Content Placeholder 2"/>
          <p:cNvSpPr>
            <a:spLocks noGrp="1"/>
          </p:cNvSpPr>
          <p:nvPr>
            <p:ph idx="1"/>
          </p:nvPr>
        </p:nvSpPr>
        <p:spPr/>
        <p:txBody>
          <a:bodyPr/>
          <a:lstStyle/>
          <a:p>
            <a:pPr marL="0" indent="0">
              <a:lnSpc>
                <a:spcPct val="150000"/>
              </a:lnSpc>
              <a:buNone/>
            </a:pPr>
            <a:r>
              <a:rPr lang="en-US" dirty="0"/>
              <a:t>“Standards are one of the hallmarks of an industrialized society. As a society becomes increasingly complex and its industrial base begins to emerge, it becomes necessary for the products, processes, and procedures of the society to fit together and to interoperate…. [which in turn] provides the basis for further integration of the elements of the society…”</a:t>
            </a:r>
          </a:p>
          <a:p>
            <a:endParaRPr lang="en-US" dirty="0">
              <a:latin typeface="+mj-lt"/>
            </a:endParaRPr>
          </a:p>
        </p:txBody>
      </p:sp>
    </p:spTree>
    <p:extLst>
      <p:ext uri="{BB962C8B-B14F-4D97-AF65-F5344CB8AC3E}">
        <p14:creationId xmlns:p14="http://schemas.microsoft.com/office/powerpoint/2010/main" val="2541425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noGrp="1" noChangeArrowheads="1"/>
          </p:cNvSpPr>
          <p:nvPr>
            <p:ph type="title" idx="4294967295"/>
          </p:nvPr>
        </p:nvSpPr>
        <p:spPr>
          <a:xfrm>
            <a:off x="2195514" y="424543"/>
            <a:ext cx="7807325" cy="843643"/>
          </a:xfrm>
        </p:spPr>
        <p:txBody>
          <a:bodyPr anchor="t"/>
          <a:lstStyle/>
          <a:p>
            <a:pPr algn="ctr">
              <a:lnSpc>
                <a:spcPct val="88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b="1" dirty="0">
                <a:ea typeface="宋体" panose="02010600030101010101" pitchFamily="2" charset="-122"/>
              </a:rPr>
              <a:t>The Conflicting Roles of Standards</a:t>
            </a:r>
          </a:p>
        </p:txBody>
      </p:sp>
      <p:sp>
        <p:nvSpPr>
          <p:cNvPr id="10243" name="Rectangle 2"/>
          <p:cNvSpPr>
            <a:spLocks noGrp="1" noChangeArrowheads="1"/>
          </p:cNvSpPr>
          <p:nvPr>
            <p:ph type="body" idx="4294967295"/>
          </p:nvPr>
        </p:nvSpPr>
        <p:spPr>
          <a:xfrm>
            <a:off x="615043" y="1268186"/>
            <a:ext cx="11141528" cy="5350328"/>
          </a:xfrm>
        </p:spPr>
        <p:txBody>
          <a:bodyPr>
            <a:normAutofit/>
          </a:bodyPr>
          <a:lstStyle/>
          <a:p>
            <a:pPr>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Standards are Business Management Tools</a:t>
            </a:r>
          </a:p>
          <a:p>
            <a:pPr lvl="1">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2200" dirty="0">
                <a:ea typeface="宋体" panose="02010600030101010101" pitchFamily="2" charset="-122"/>
              </a:rPr>
              <a:t>They aid in change management and structured market development</a:t>
            </a:r>
          </a:p>
          <a:p>
            <a:pPr lvl="1">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2200" dirty="0">
                <a:ea typeface="宋体" panose="02010600030101010101" pitchFamily="2" charset="-122"/>
              </a:rPr>
              <a:t>They allow another avenue of competition</a:t>
            </a:r>
          </a:p>
          <a:p>
            <a:pPr lvl="1">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2200" dirty="0">
                <a:ea typeface="宋体" panose="02010600030101010101" pitchFamily="2" charset="-122"/>
              </a:rPr>
              <a:t>They can mitigate Governmental regulatory activity</a:t>
            </a:r>
          </a:p>
          <a:p>
            <a:pPr lvl="1">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n-US" sz="2200" dirty="0">
              <a:ea typeface="宋体" panose="02010600030101010101" pitchFamily="2" charset="-122"/>
            </a:endParaRPr>
          </a:p>
          <a:p>
            <a:pPr>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Standards Are Social Policy Tools</a:t>
            </a:r>
          </a:p>
          <a:p>
            <a:pPr lvl="1">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2200" dirty="0">
                <a:ea typeface="宋体" panose="02010600030101010101" pitchFamily="2" charset="-122"/>
              </a:rPr>
              <a:t>They are “Impure Public Goods”</a:t>
            </a:r>
          </a:p>
          <a:p>
            <a:pPr lvl="1">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2200" dirty="0">
                <a:ea typeface="宋体" panose="02010600030101010101" pitchFamily="2" charset="-122"/>
              </a:rPr>
              <a:t>They can Balance or Manage Social Growth</a:t>
            </a:r>
          </a:p>
          <a:p>
            <a:pPr lvl="1">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2200" dirty="0">
                <a:ea typeface="宋体" panose="02010600030101010101" pitchFamily="2" charset="-122"/>
              </a:rPr>
              <a:t>They can unify diverse cultures</a:t>
            </a:r>
            <a:br>
              <a:rPr lang="en-GB" altLang="en-US" sz="2000" dirty="0">
                <a:ea typeface="宋体" panose="02010600030101010101" pitchFamily="2" charset="-122"/>
              </a:rPr>
            </a:br>
            <a:endParaRPr lang="en-GB" altLang="en-US" sz="2000" dirty="0">
              <a:ea typeface="宋体" panose="02010600030101010101" pitchFamily="2" charset="-122"/>
            </a:endParaRPr>
          </a:p>
          <a:p>
            <a:pPr>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Standards Have Multiple Policy Roles</a:t>
            </a:r>
          </a:p>
          <a:p>
            <a:pPr lvl="1">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2200" dirty="0">
                <a:ea typeface="宋体" panose="02010600030101010101" pitchFamily="2" charset="-122"/>
              </a:rPr>
              <a:t>They can be used to Create, Develop, and Regulate Markets</a:t>
            </a:r>
          </a:p>
          <a:p>
            <a:pPr lvl="1">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2200" dirty="0">
                <a:ea typeface="宋体" panose="02010600030101010101" pitchFamily="2" charset="-122"/>
              </a:rPr>
              <a:t>They can set Industry Policy</a:t>
            </a:r>
          </a:p>
          <a:p>
            <a:pPr lvl="1">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2200" dirty="0">
                <a:ea typeface="宋体" panose="02010600030101010101" pitchFamily="2" charset="-122"/>
              </a:rPr>
              <a:t>They can help to create an industrial base</a:t>
            </a:r>
          </a:p>
          <a:p>
            <a:pPr lvl="1">
              <a:lnSpc>
                <a:spcPct val="95000"/>
              </a:lnSpc>
              <a:spcBef>
                <a:spcPts val="288"/>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n-US" sz="2000" dirty="0">
              <a:ea typeface="宋体" panose="02010600030101010101" pitchFamily="2" charset="-122"/>
            </a:endParaRPr>
          </a:p>
          <a:p>
            <a:pPr>
              <a:lnSpc>
                <a:spcPct val="83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n-US" sz="2200" dirty="0">
              <a:ea typeface="宋体" panose="02010600030101010101" pitchFamily="2" charset="-122"/>
            </a:endParaRPr>
          </a:p>
        </p:txBody>
      </p:sp>
    </p:spTree>
    <p:extLst>
      <p:ext uri="{BB962C8B-B14F-4D97-AF65-F5344CB8AC3E}">
        <p14:creationId xmlns:p14="http://schemas.microsoft.com/office/powerpoint/2010/main" val="298920039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Grp="1" noChangeArrowheads="1"/>
          </p:cNvSpPr>
          <p:nvPr>
            <p:ph type="title" idx="4294967295"/>
          </p:nvPr>
        </p:nvSpPr>
        <p:spPr>
          <a:xfrm>
            <a:off x="647700" y="537255"/>
            <a:ext cx="10880271" cy="954087"/>
          </a:xfrm>
        </p:spPr>
        <p:txBody>
          <a:bodyPr anchor="t"/>
          <a:lstStyle/>
          <a:p>
            <a:pPr algn="ctr">
              <a:lnSpc>
                <a:spcPct val="88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b="1" dirty="0">
                <a:ea typeface="宋体" panose="02010600030101010101" pitchFamily="2" charset="-122"/>
              </a:rPr>
              <a:t>As Management Tools</a:t>
            </a:r>
          </a:p>
        </p:txBody>
      </p:sp>
      <p:sp>
        <p:nvSpPr>
          <p:cNvPr id="13315" name="Rectangle 2"/>
          <p:cNvSpPr>
            <a:spLocks noGrp="1" noChangeArrowheads="1"/>
          </p:cNvSpPr>
          <p:nvPr>
            <p:ph type="body" idx="4294967295"/>
          </p:nvPr>
        </p:nvSpPr>
        <p:spPr>
          <a:xfrm>
            <a:off x="947056" y="1262743"/>
            <a:ext cx="10863943" cy="5096783"/>
          </a:xfrm>
        </p:spPr>
        <p:txBody>
          <a:bodyPr/>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Standards help manage industry change</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They allow the market a way to adjust and adopt</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Act as a “Third Party Agency”</a:t>
            </a:r>
          </a:p>
          <a:p>
            <a:pPr lvl="2">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Standards mediate between government and market</a:t>
            </a:r>
          </a:p>
          <a:p>
            <a:pPr lvl="2">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Standards provide neutral and protected venue</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They are world wide and provide interoperability possibilities for commerce</a:t>
            </a:r>
            <a:br>
              <a:rPr lang="en-GB" altLang="en-US" dirty="0">
                <a:ea typeface="宋体" panose="02010600030101010101" pitchFamily="2" charset="-122"/>
              </a:rPr>
            </a:br>
            <a:endParaRPr lang="en-GB" altLang="en-US" dirty="0">
              <a:ea typeface="宋体" panose="02010600030101010101" pitchFamily="2" charset="-122"/>
            </a:endParaRP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Standards enable interoperation, certification, and inspection</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Can be used to permit multiple technologies to fit together</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Can require objective tests and conformance</a:t>
            </a:r>
          </a:p>
          <a:p>
            <a:pPr lvl="2">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Validates standardization claims</a:t>
            </a:r>
          </a:p>
          <a:p>
            <a:pPr lvl="2">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This may encourage participants to cooperate</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Gives users a method of feature and value comparison</a:t>
            </a:r>
            <a:endParaRPr lang="en-GB" altLang="en-US" sz="2000" dirty="0">
              <a:ea typeface="宋体" panose="02010600030101010101" pitchFamily="2" charset="-122"/>
            </a:endParaRPr>
          </a:p>
        </p:txBody>
      </p:sp>
    </p:spTree>
    <p:extLst>
      <p:ext uri="{BB962C8B-B14F-4D97-AF65-F5344CB8AC3E}">
        <p14:creationId xmlns:p14="http://schemas.microsoft.com/office/powerpoint/2010/main" val="91234102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idx="4294967295"/>
          </p:nvPr>
        </p:nvSpPr>
        <p:spPr>
          <a:xfrm>
            <a:off x="1197430" y="569913"/>
            <a:ext cx="9334500" cy="741816"/>
          </a:xfrm>
        </p:spPr>
        <p:txBody>
          <a:bodyPr anchor="t"/>
          <a:lstStyle/>
          <a:p>
            <a:pPr algn="ctr">
              <a:lnSpc>
                <a:spcPct val="88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b="1" dirty="0">
                <a:ea typeface="宋体" panose="02010600030101010101" pitchFamily="2" charset="-122"/>
              </a:rPr>
              <a:t>Social Policy Tools</a:t>
            </a:r>
          </a:p>
        </p:txBody>
      </p:sp>
      <p:sp>
        <p:nvSpPr>
          <p:cNvPr id="11267" name="Rectangle 2"/>
          <p:cNvSpPr>
            <a:spLocks noGrp="1" noChangeArrowheads="1"/>
          </p:cNvSpPr>
          <p:nvPr>
            <p:ph type="body" idx="4294967295"/>
          </p:nvPr>
        </p:nvSpPr>
        <p:spPr>
          <a:xfrm>
            <a:off x="669472" y="1311729"/>
            <a:ext cx="10744200" cy="5160283"/>
          </a:xfrm>
        </p:spPr>
        <p:txBody>
          <a:bodyPr/>
          <a:lstStyle/>
          <a:p>
            <a:pPr>
              <a:spcBef>
                <a:spcPts val="575"/>
              </a:spcBef>
              <a:spcAft>
                <a:spcPts val="575"/>
              </a:spcAft>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Standards are “Impure Public Goods”</a:t>
            </a:r>
          </a:p>
          <a:p>
            <a:pPr lvl="1">
              <a:lnSpc>
                <a:spcPct val="95000"/>
              </a:lnSpc>
              <a:spcBef>
                <a:spcPts val="575"/>
              </a:spcBef>
              <a:spcAft>
                <a:spcPts val="575"/>
              </a:spcAft>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Standards have long term social impact </a:t>
            </a:r>
          </a:p>
          <a:p>
            <a:pPr lvl="1">
              <a:lnSpc>
                <a:spcPct val="94000"/>
              </a:lnSpc>
              <a:spcBef>
                <a:spcPts val="575"/>
              </a:spcBef>
              <a:spcAft>
                <a:spcPts val="575"/>
              </a:spcAft>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The government may manage them to:</a:t>
            </a:r>
          </a:p>
          <a:p>
            <a:pPr lvl="2">
              <a:lnSpc>
                <a:spcPct val="95000"/>
              </a:lnSpc>
              <a:spcBef>
                <a:spcPts val="575"/>
              </a:spcBef>
              <a:spcAft>
                <a:spcPts val="575"/>
              </a:spcAft>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Prevent private sector from exploiting power</a:t>
            </a:r>
          </a:p>
          <a:p>
            <a:pPr lvl="2">
              <a:lnSpc>
                <a:spcPct val="95000"/>
              </a:lnSpc>
              <a:spcBef>
                <a:spcPts val="575"/>
              </a:spcBef>
              <a:spcAft>
                <a:spcPts val="575"/>
              </a:spcAft>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Prevent markets from needing constant regulatory oversight</a:t>
            </a:r>
          </a:p>
          <a:p>
            <a:pPr lvl="2">
              <a:lnSpc>
                <a:spcPct val="95000"/>
              </a:lnSpc>
              <a:spcBef>
                <a:spcPts val="575"/>
              </a:spcBef>
              <a:spcAft>
                <a:spcPts val="575"/>
              </a:spcAft>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Comply with WTO and technical barriers to trade</a:t>
            </a:r>
            <a:br>
              <a:rPr lang="en-GB" altLang="en-US" sz="1500" dirty="0">
                <a:ea typeface="宋体" panose="02010600030101010101" pitchFamily="2" charset="-122"/>
              </a:rPr>
            </a:br>
            <a:endParaRPr lang="en-GB" altLang="en-US" sz="1500" dirty="0">
              <a:ea typeface="宋体" panose="02010600030101010101" pitchFamily="2" charset="-122"/>
            </a:endParaRPr>
          </a:p>
          <a:p>
            <a:pPr>
              <a:lnSpc>
                <a:spcPct val="95000"/>
              </a:lnSpc>
              <a:spcBef>
                <a:spcPts val="575"/>
              </a:spcBef>
              <a:spcAft>
                <a:spcPts val="575"/>
              </a:spcAft>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Standards can serve to solve social issues</a:t>
            </a:r>
          </a:p>
          <a:p>
            <a:pPr lvl="1">
              <a:lnSpc>
                <a:spcPct val="95000"/>
              </a:lnSpc>
              <a:spcBef>
                <a:spcPts val="575"/>
              </a:spcBef>
              <a:spcAft>
                <a:spcPts val="575"/>
              </a:spcAft>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Permit and encourage social growth and cohesion</a:t>
            </a:r>
          </a:p>
          <a:p>
            <a:pPr lvl="1">
              <a:lnSpc>
                <a:spcPct val="95000"/>
              </a:lnSpc>
              <a:spcBef>
                <a:spcPts val="575"/>
              </a:spcBef>
              <a:spcAft>
                <a:spcPts val="575"/>
              </a:spcAft>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Permit national or regional identity, growth, and development</a:t>
            </a:r>
          </a:p>
          <a:p>
            <a:pPr>
              <a:lnSpc>
                <a:spcPct val="73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n-US" sz="2000" dirty="0">
              <a:ea typeface="宋体" panose="02010600030101010101" pitchFamily="2" charset="-122"/>
            </a:endParaRPr>
          </a:p>
        </p:txBody>
      </p:sp>
    </p:spTree>
    <p:extLst>
      <p:ext uri="{BB962C8B-B14F-4D97-AF65-F5344CB8AC3E}">
        <p14:creationId xmlns:p14="http://schemas.microsoft.com/office/powerpoint/2010/main" val="44005764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Grp="1" noChangeArrowheads="1"/>
          </p:cNvSpPr>
          <p:nvPr>
            <p:ph type="title" idx="4294967295"/>
          </p:nvPr>
        </p:nvSpPr>
        <p:spPr>
          <a:xfrm>
            <a:off x="669471" y="569913"/>
            <a:ext cx="11097985" cy="769030"/>
          </a:xfrm>
        </p:spPr>
        <p:txBody>
          <a:bodyPr anchor="t"/>
          <a:lstStyle/>
          <a:p>
            <a:pPr algn="ctr">
              <a:lnSpc>
                <a:spcPct val="88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b="1" dirty="0">
                <a:ea typeface="宋体" panose="02010600030101010101" pitchFamily="2" charset="-122"/>
              </a:rPr>
              <a:t>As Policy and Economic Drivers</a:t>
            </a:r>
          </a:p>
        </p:txBody>
      </p:sp>
      <p:sp>
        <p:nvSpPr>
          <p:cNvPr id="12291" name="Rectangle 2"/>
          <p:cNvSpPr>
            <a:spLocks noGrp="1" noChangeArrowheads="1"/>
          </p:cNvSpPr>
          <p:nvPr>
            <p:ph type="body" idx="4294967295"/>
          </p:nvPr>
        </p:nvSpPr>
        <p:spPr>
          <a:xfrm>
            <a:off x="489858" y="1469571"/>
            <a:ext cx="11370128" cy="5005844"/>
          </a:xfrm>
        </p:spPr>
        <p:txBody>
          <a:bodyPr>
            <a:normAutofit/>
          </a:bodyPr>
          <a:lstStyle/>
          <a:p>
            <a:pPr>
              <a:lnSpc>
                <a:spcPct val="114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Standards can be used to create, manage, or defend markets</a:t>
            </a:r>
          </a:p>
          <a:p>
            <a:pPr marL="457200" lvl="2">
              <a:lnSpc>
                <a:spcPct val="114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2400" dirty="0">
                <a:ea typeface="宋体" panose="02010600030101010101" pitchFamily="2" charset="-122"/>
              </a:rPr>
              <a:t>Market growth can follow standards adoption</a:t>
            </a:r>
          </a:p>
          <a:p>
            <a:pPr marL="457200" lvl="2">
              <a:lnSpc>
                <a:spcPct val="114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2400" dirty="0">
                <a:ea typeface="宋体" panose="02010600030101010101" pitchFamily="2" charset="-122"/>
              </a:rPr>
              <a:t>Standards are part of a package that can grow an industry</a:t>
            </a:r>
          </a:p>
          <a:p>
            <a:pPr lvl="2">
              <a:lnSpc>
                <a:spcPct val="114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Prevents fragmentation and duplicative activities</a:t>
            </a:r>
          </a:p>
          <a:p>
            <a:pPr lvl="2">
              <a:lnSpc>
                <a:spcPct val="114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Allows smaller markets to coalesce can grow larger</a:t>
            </a:r>
          </a:p>
          <a:p>
            <a:pPr>
              <a:lnSpc>
                <a:spcPct val="114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Industrial Policy Usage</a:t>
            </a:r>
          </a:p>
          <a:p>
            <a:pPr lvl="1">
              <a:lnSpc>
                <a:spcPct val="114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Standardization can be a major part of an Industrial Policy</a:t>
            </a:r>
          </a:p>
          <a:p>
            <a:pPr lvl="2">
              <a:lnSpc>
                <a:spcPct val="114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1800" dirty="0">
                <a:ea typeface="宋体" panose="02010600030101010101" pitchFamily="2" charset="-122"/>
              </a:rPr>
              <a:t>Manage and control how standards are created and deployed</a:t>
            </a:r>
          </a:p>
          <a:p>
            <a:pPr lvl="2">
              <a:lnSpc>
                <a:spcPct val="114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sz="1800" dirty="0">
                <a:ea typeface="宋体" panose="02010600030101010101" pitchFamily="2" charset="-122"/>
              </a:rPr>
              <a:t>Manage Intellectual Property Regimes (FRAND, RF, SEP definition)</a:t>
            </a:r>
          </a:p>
          <a:p>
            <a:pPr lvl="1">
              <a:lnSpc>
                <a:spcPct val="114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n-US" dirty="0">
                <a:ea typeface="宋体" panose="02010600030101010101" pitchFamily="2" charset="-122"/>
              </a:rPr>
              <a:t>Can help to facilitate innovation in a managed economy</a:t>
            </a:r>
          </a:p>
          <a:p>
            <a:pPr lvl="2">
              <a:lnSpc>
                <a:spcPct val="114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n-US" sz="1800" dirty="0">
              <a:ea typeface="宋体" panose="02010600030101010101" pitchFamily="2" charset="-122"/>
            </a:endParaRPr>
          </a:p>
          <a:p>
            <a:pPr>
              <a:lnSpc>
                <a:spcPct val="83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n-US" sz="2200" dirty="0">
              <a:ea typeface="宋体" panose="02010600030101010101" pitchFamily="2" charset="-122"/>
            </a:endParaRPr>
          </a:p>
          <a:p>
            <a:pPr>
              <a:lnSpc>
                <a:spcPct val="83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n-US" sz="2200" dirty="0">
              <a:ea typeface="宋体" panose="02010600030101010101" pitchFamily="2" charset="-122"/>
            </a:endParaRPr>
          </a:p>
        </p:txBody>
      </p:sp>
    </p:spTree>
    <p:extLst>
      <p:ext uri="{BB962C8B-B14F-4D97-AF65-F5344CB8AC3E}">
        <p14:creationId xmlns:p14="http://schemas.microsoft.com/office/powerpoint/2010/main" val="277917387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615" y="365126"/>
            <a:ext cx="11244942" cy="1039131"/>
          </a:xfrm>
        </p:spPr>
        <p:txBody>
          <a:bodyPr/>
          <a:lstStyle/>
          <a:p>
            <a:pPr algn="ctr"/>
            <a:r>
              <a:rPr lang="en-US" dirty="0">
                <a:latin typeface="+mj-lt"/>
              </a:rPr>
              <a:t>Europe, US, and China</a:t>
            </a:r>
          </a:p>
        </p:txBody>
      </p:sp>
      <p:sp>
        <p:nvSpPr>
          <p:cNvPr id="3" name="Content Placeholder 2"/>
          <p:cNvSpPr>
            <a:spLocks noGrp="1"/>
          </p:cNvSpPr>
          <p:nvPr>
            <p:ph idx="1"/>
          </p:nvPr>
        </p:nvSpPr>
        <p:spPr>
          <a:xfrm>
            <a:off x="560615" y="1262744"/>
            <a:ext cx="11293928" cy="4914220"/>
          </a:xfrm>
        </p:spPr>
        <p:txBody>
          <a:bodyPr>
            <a:normAutofit lnSpcReduction="10000"/>
          </a:bodyPr>
          <a:lstStyle/>
          <a:p>
            <a:r>
              <a:rPr lang="en-US" dirty="0"/>
              <a:t>Three separate approaches to standardization </a:t>
            </a:r>
          </a:p>
          <a:p>
            <a:pPr lvl="1"/>
            <a:r>
              <a:rPr lang="en-US" dirty="0"/>
              <a:t>Based on historical, political, geographical, legal, and social needs</a:t>
            </a:r>
          </a:p>
          <a:p>
            <a:pPr lvl="1"/>
            <a:r>
              <a:rPr lang="en-US" dirty="0"/>
              <a:t>Reflect varying responses to different pressures</a:t>
            </a:r>
          </a:p>
          <a:p>
            <a:r>
              <a:rPr lang="en-US" dirty="0"/>
              <a:t>European Standardization reflects medieval heritage</a:t>
            </a:r>
          </a:p>
          <a:p>
            <a:pPr lvl="1"/>
            <a:r>
              <a:rPr lang="en-US" dirty="0"/>
              <a:t>Use of Guilds with certification marks</a:t>
            </a:r>
          </a:p>
          <a:p>
            <a:pPr lvl="1"/>
            <a:r>
              <a:rPr lang="en-US" dirty="0"/>
              <a:t>Central government grant of rights and economic controls</a:t>
            </a:r>
          </a:p>
          <a:p>
            <a:r>
              <a:rPr lang="en-US" dirty="0"/>
              <a:t>US standardization reflects “western expansion” heritage</a:t>
            </a:r>
          </a:p>
          <a:p>
            <a:pPr lvl="1"/>
            <a:r>
              <a:rPr lang="en-US" dirty="0"/>
              <a:t>Laissez faire governmental approach</a:t>
            </a:r>
          </a:p>
          <a:p>
            <a:pPr lvl="1"/>
            <a:r>
              <a:rPr lang="en-US" dirty="0"/>
              <a:t>Minimal governmental intervention in industrial activity</a:t>
            </a:r>
          </a:p>
          <a:p>
            <a:r>
              <a:rPr lang="en-US" dirty="0"/>
              <a:t>Chinese Standardization reflects both historical and modern pressures</a:t>
            </a:r>
          </a:p>
          <a:p>
            <a:pPr lvl="1"/>
            <a:r>
              <a:rPr lang="en-US" dirty="0"/>
              <a:t>High social cohesion with social obligations</a:t>
            </a:r>
          </a:p>
          <a:p>
            <a:pPr lvl="1"/>
            <a:r>
              <a:rPr lang="en-US" dirty="0"/>
              <a:t>Intense need to change to “Post industrialist” society</a:t>
            </a:r>
          </a:p>
          <a:p>
            <a:pPr lvl="1"/>
            <a:endParaRPr lang="en-US" dirty="0"/>
          </a:p>
          <a:p>
            <a:pPr lvl="1"/>
            <a:endParaRPr lang="en-US" dirty="0"/>
          </a:p>
          <a:p>
            <a:endParaRPr lang="en-US" dirty="0"/>
          </a:p>
        </p:txBody>
      </p:sp>
    </p:spTree>
    <p:extLst>
      <p:ext uri="{BB962C8B-B14F-4D97-AF65-F5344CB8AC3E}">
        <p14:creationId xmlns:p14="http://schemas.microsoft.com/office/powerpoint/2010/main" val="575075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j-lt"/>
              </a:rPr>
              <a:t>The European Experience</a:t>
            </a:r>
          </a:p>
        </p:txBody>
      </p:sp>
      <p:sp>
        <p:nvSpPr>
          <p:cNvPr id="3" name="Content Placeholder 2"/>
          <p:cNvSpPr>
            <a:spLocks noGrp="1"/>
          </p:cNvSpPr>
          <p:nvPr>
            <p:ph idx="1"/>
          </p:nvPr>
        </p:nvSpPr>
        <p:spPr>
          <a:xfrm>
            <a:off x="838200" y="1377044"/>
            <a:ext cx="10515600" cy="4799920"/>
          </a:xfrm>
        </p:spPr>
        <p:txBody>
          <a:bodyPr>
            <a:normAutofit/>
          </a:bodyPr>
          <a:lstStyle/>
          <a:p>
            <a:r>
              <a:rPr lang="en-US" dirty="0"/>
              <a:t>Medieval Guilds formed the basis of Mercantilism in Europe</a:t>
            </a:r>
          </a:p>
          <a:p>
            <a:pPr lvl="1"/>
            <a:r>
              <a:rPr lang="en-US" dirty="0"/>
              <a:t>Were a response to social and political changes of urbanization and population growth</a:t>
            </a:r>
          </a:p>
          <a:p>
            <a:pPr lvl="1"/>
            <a:r>
              <a:rPr lang="en-US" dirty="0"/>
              <a:t>Created and managed localized product standards</a:t>
            </a:r>
          </a:p>
          <a:p>
            <a:pPr lvl="1"/>
            <a:r>
              <a:rPr lang="en-US" dirty="0"/>
              <a:t>Usually chartered by political authorities</a:t>
            </a:r>
          </a:p>
          <a:p>
            <a:r>
              <a:rPr lang="en-US" dirty="0"/>
              <a:t>Following the Industrial Revolution, formally recognized standardization entities allowed governmental direction</a:t>
            </a:r>
          </a:p>
          <a:p>
            <a:r>
              <a:rPr lang="en-US" dirty="0"/>
              <a:t>The creation of the EU was helped tremendously by standardization</a:t>
            </a:r>
          </a:p>
          <a:p>
            <a:pPr lvl="1"/>
            <a:r>
              <a:rPr lang="en-US" dirty="0"/>
              <a:t>Toys and food safety were some of the first pan-European standards</a:t>
            </a:r>
          </a:p>
          <a:p>
            <a:pPr lvl="1"/>
            <a:r>
              <a:rPr lang="en-US" dirty="0"/>
              <a:t>Transposition of national standards into European Norms</a:t>
            </a:r>
          </a:p>
          <a:p>
            <a:pPr lvl="1"/>
            <a:r>
              <a:rPr lang="en-US" dirty="0"/>
              <a:t>Creation of European Standards Organization (1983)</a:t>
            </a:r>
          </a:p>
        </p:txBody>
      </p:sp>
    </p:spTree>
    <p:extLst>
      <p:ext uri="{BB962C8B-B14F-4D97-AF65-F5344CB8AC3E}">
        <p14:creationId xmlns:p14="http://schemas.microsoft.com/office/powerpoint/2010/main" val="1868335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j-lt"/>
              </a:rPr>
              <a:t>The US Experience</a:t>
            </a:r>
          </a:p>
        </p:txBody>
      </p:sp>
      <p:sp>
        <p:nvSpPr>
          <p:cNvPr id="3" name="Content Placeholder 2"/>
          <p:cNvSpPr>
            <a:spLocks noGrp="1"/>
          </p:cNvSpPr>
          <p:nvPr>
            <p:ph idx="1"/>
          </p:nvPr>
        </p:nvSpPr>
        <p:spPr>
          <a:xfrm>
            <a:off x="838200" y="1377043"/>
            <a:ext cx="10515600" cy="4799920"/>
          </a:xfrm>
        </p:spPr>
        <p:txBody>
          <a:bodyPr>
            <a:normAutofit lnSpcReduction="10000"/>
          </a:bodyPr>
          <a:lstStyle/>
          <a:p>
            <a:r>
              <a:rPr lang="en-US" dirty="0"/>
              <a:t>First Industrial revolution and Civil War produced the first standards</a:t>
            </a:r>
          </a:p>
          <a:p>
            <a:pPr lvl="1"/>
            <a:r>
              <a:rPr lang="en-US" dirty="0"/>
              <a:t>Time zones, weapons, and localized other standards </a:t>
            </a:r>
          </a:p>
          <a:p>
            <a:r>
              <a:rPr lang="en-US" dirty="0"/>
              <a:t>With the Second Industrial Revolution, industry led private sector standards organizations began</a:t>
            </a:r>
          </a:p>
          <a:p>
            <a:pPr lvl="1"/>
            <a:r>
              <a:rPr lang="en-US" dirty="0"/>
              <a:t>Railroad standards, material standards, and so on </a:t>
            </a:r>
          </a:p>
          <a:p>
            <a:pPr lvl="1"/>
            <a:r>
              <a:rPr lang="en-US" dirty="0"/>
              <a:t>Governmental pressure eventually caused a federated system to be created</a:t>
            </a:r>
          </a:p>
          <a:p>
            <a:r>
              <a:rPr lang="en-US" dirty="0"/>
              <a:t>With the Information Technology revolution, a new type of organization began</a:t>
            </a:r>
          </a:p>
          <a:p>
            <a:pPr lvl="1"/>
            <a:r>
              <a:rPr lang="en-US" dirty="0"/>
              <a:t>NCRPA allowed the creation of the consortium</a:t>
            </a:r>
          </a:p>
          <a:p>
            <a:pPr lvl="1"/>
            <a:r>
              <a:rPr lang="en-US" dirty="0"/>
              <a:t>Open Source and Alliances are now popular</a:t>
            </a:r>
          </a:p>
          <a:p>
            <a:r>
              <a:rPr lang="en-US" dirty="0"/>
              <a:t>Standards Organizations are created to meet market and innovation needs</a:t>
            </a:r>
          </a:p>
          <a:p>
            <a:pPr lvl="1"/>
            <a:endParaRPr lang="en-US" dirty="0"/>
          </a:p>
          <a:p>
            <a:endParaRPr lang="en-US" dirty="0"/>
          </a:p>
        </p:txBody>
      </p:sp>
    </p:spTree>
    <p:extLst>
      <p:ext uri="{BB962C8B-B14F-4D97-AF65-F5344CB8AC3E}">
        <p14:creationId xmlns:p14="http://schemas.microsoft.com/office/powerpoint/2010/main" val="1973993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2987</TotalTime>
  <Words>1186</Words>
  <Application>Microsoft Office PowerPoint</Application>
  <PresentationFormat>Widescreen</PresentationFormat>
  <Paragraphs>149</Paragraphs>
  <Slides>17</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宋体</vt:lpstr>
      <vt:lpstr>Arial</vt:lpstr>
      <vt:lpstr>ArialMT</vt:lpstr>
      <vt:lpstr>Calibri</vt:lpstr>
      <vt:lpstr>Calibri Light</vt:lpstr>
      <vt:lpstr>Times New Roman</vt:lpstr>
      <vt:lpstr>Office Theme</vt:lpstr>
      <vt:lpstr>Three Views of Standardization:</vt:lpstr>
      <vt:lpstr>Why They Are Important Now </vt:lpstr>
      <vt:lpstr>The Conflicting Roles of Standards</vt:lpstr>
      <vt:lpstr>As Management Tools</vt:lpstr>
      <vt:lpstr>Social Policy Tools</vt:lpstr>
      <vt:lpstr>As Policy and Economic Drivers</vt:lpstr>
      <vt:lpstr>Europe, US, and China</vt:lpstr>
      <vt:lpstr>The European Experience</vt:lpstr>
      <vt:lpstr>The US Experience</vt:lpstr>
      <vt:lpstr>The Chinese Experience</vt:lpstr>
      <vt:lpstr>The Current Situation</vt:lpstr>
      <vt:lpstr>The Issue</vt:lpstr>
      <vt:lpstr>The Massively Connected World – A Game Changer</vt:lpstr>
      <vt:lpstr>The Counter-Argument</vt:lpstr>
      <vt:lpstr>The Capabilities of the Web</vt:lpstr>
      <vt:lpstr>The Reconciliation</vt:lpstr>
      <vt:lpstr>The Solution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Cargill</dc:creator>
  <cp:lastModifiedBy>Carl Cargill</cp:lastModifiedBy>
  <cp:revision>45</cp:revision>
  <dcterms:created xsi:type="dcterms:W3CDTF">2017-04-24T02:06:27Z</dcterms:created>
  <dcterms:modified xsi:type="dcterms:W3CDTF">2017-04-27T13:39:40Z</dcterms:modified>
</cp:coreProperties>
</file>