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51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"/>
      </a:defRPr>
    </a:lvl1pPr>
    <a:lvl2pPr marL="0" marR="0" indent="3429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51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"/>
      </a:defRPr>
    </a:lvl2pPr>
    <a:lvl3pPr marL="0" marR="0" indent="685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51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"/>
      </a:defRPr>
    </a:lvl3pPr>
    <a:lvl4pPr marL="0" marR="0" indent="10287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51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"/>
      </a:defRPr>
    </a:lvl4pPr>
    <a:lvl5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51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"/>
      </a:defRPr>
    </a:lvl5pPr>
    <a:lvl6pPr marL="0" marR="0" indent="17145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51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"/>
      </a:defRPr>
    </a:lvl6pPr>
    <a:lvl7pPr marL="0" marR="0" indent="2057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51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"/>
      </a:defRPr>
    </a:lvl7pPr>
    <a:lvl8pPr marL="0" marR="0" indent="24003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51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"/>
      </a:defRPr>
    </a:lvl8pPr>
    <a:lvl9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Tx/>
      <a:buNone/>
      <a:tabLst/>
      <a:defRPr b="0" baseline="0" cap="none" i="0" spc="0" strike="noStrike" sz="51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EFF4"/>
          </a:solidFill>
        </a:fill>
      </a:tcStyle>
    </a:wholeTbl>
    <a:band2H>
      <a:tcTxStyle b="def" i="def"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762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4B1CB"/>
          </a:solidFill>
        </a:fill>
      </a:tcStyle>
    </a:firstCol>
    <a:lastRow>
      <a:tcTxStyle b="off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4B1CB"/>
          </a:solidFill>
        </a:fill>
      </a:tcStyle>
    </a:lastRow>
    <a:firstRow>
      <a:tcTxStyle b="off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4B1CB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254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25400" cap="flat">
              <a:solidFill>
                <a:srgbClr val="B8B8B8"/>
              </a:solidFill>
              <a:prstDash val="solid"/>
              <a:miter lim="400000"/>
            </a:ln>
          </a:insideH>
          <a:insideV>
            <a:ln w="254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606060"/>
              </a:solidFill>
              <a:prstDash val="solid"/>
              <a:miter lim="400000"/>
            </a:ln>
          </a:left>
          <a:right>
            <a:ln w="254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25400" cap="flat">
              <a:solidFill>
                <a:srgbClr val="606060"/>
              </a:solidFill>
              <a:prstDash val="solid"/>
              <a:miter lim="400000"/>
            </a:ln>
          </a:bottom>
          <a:insideH>
            <a:ln w="25400" cap="flat">
              <a:solidFill>
                <a:srgbClr val="606060"/>
              </a:solidFill>
              <a:prstDash val="solid"/>
              <a:miter lim="400000"/>
            </a:ln>
          </a:insideH>
          <a:insideV>
            <a:ln w="254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254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50800" cap="flat">
              <a:solidFill>
                <a:srgbClr val="606060"/>
              </a:solidFill>
              <a:prstDash val="solid"/>
              <a:miter lim="400000"/>
            </a:ln>
          </a:top>
          <a:bottom>
            <a:ln w="25400" cap="flat">
              <a:solidFill>
                <a:srgbClr val="606060"/>
              </a:solidFill>
              <a:prstDash val="solid"/>
              <a:miter lim="400000"/>
            </a:ln>
          </a:bottom>
          <a:insideH>
            <a:ln w="25400" cap="flat">
              <a:solidFill>
                <a:srgbClr val="B8B8B8"/>
              </a:solidFill>
              <a:prstDash val="solid"/>
              <a:miter lim="400000"/>
            </a:ln>
          </a:insideH>
          <a:insideV>
            <a:ln w="254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606060"/>
              </a:solidFill>
              <a:prstDash val="solid"/>
              <a:miter lim="400000"/>
            </a:ln>
          </a:left>
          <a:right>
            <a:ln w="254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25400" cap="flat">
              <a:solidFill>
                <a:srgbClr val="606060"/>
              </a:solidFill>
              <a:prstDash val="solid"/>
              <a:miter lim="400000"/>
            </a:ln>
          </a:bottom>
          <a:insideH>
            <a:ln w="25400" cap="flat">
              <a:solidFill>
                <a:srgbClr val="606060"/>
              </a:solidFill>
              <a:prstDash val="solid"/>
              <a:miter lim="400000"/>
            </a:ln>
          </a:insideH>
          <a:insideV>
            <a:ln w="254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5D5D5D"/>
              </a:solidFill>
              <a:prstDash val="solid"/>
              <a:miter lim="400000"/>
            </a:ln>
          </a:left>
          <a:right>
            <a:ln w="25400" cap="flat">
              <a:solidFill>
                <a:srgbClr val="5D5D5D"/>
              </a:solidFill>
              <a:prstDash val="solid"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25400" cap="flat">
              <a:solidFill>
                <a:srgbClr val="5D5D5D"/>
              </a:solidFill>
              <a:prstDash val="solid"/>
              <a:miter lim="400000"/>
            </a:ln>
          </a:bottom>
          <a:insideH>
            <a:ln w="25400" cap="flat">
              <a:solidFill>
                <a:srgbClr val="5D5D5D"/>
              </a:solidFill>
              <a:prstDash val="solid"/>
              <a:miter lim="400000"/>
            </a:ln>
          </a:insideH>
          <a:insideV>
            <a:ln w="254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5D5D5D"/>
              </a:solidFill>
              <a:prstDash val="solid"/>
              <a:miter lim="400000"/>
            </a:ln>
          </a:left>
          <a:right>
            <a:ln w="25400" cap="flat">
              <a:solidFill>
                <a:srgbClr val="5D5D5D"/>
              </a:solidFill>
              <a:prstDash val="solid"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25400" cap="flat">
              <a:solidFill>
                <a:srgbClr val="5D5D5D"/>
              </a:solidFill>
              <a:prstDash val="solid"/>
              <a:miter lim="400000"/>
            </a:ln>
          </a:bottom>
          <a:insideH>
            <a:ln w="25400" cap="flat">
              <a:solidFill>
                <a:srgbClr val="5D5D5D"/>
              </a:solidFill>
              <a:prstDash val="solid"/>
              <a:miter lim="400000"/>
            </a:ln>
          </a:insideH>
          <a:insideV>
            <a:ln w="254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5D5D5D"/>
              </a:solidFill>
              <a:prstDash val="solid"/>
              <a:miter lim="400000"/>
            </a:ln>
          </a:left>
          <a:right>
            <a:ln w="25400" cap="flat">
              <a:solidFill>
                <a:srgbClr val="5D5D5D"/>
              </a:solidFill>
              <a:prstDash val="solid"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25400" cap="flat">
              <a:solidFill>
                <a:srgbClr val="5D5D5D"/>
              </a:solidFill>
              <a:prstDash val="solid"/>
              <a:miter lim="400000"/>
            </a:ln>
          </a:bottom>
          <a:insideH>
            <a:ln w="25400" cap="flat">
              <a:solidFill>
                <a:srgbClr val="5D5D5D"/>
              </a:solidFill>
              <a:prstDash val="solid"/>
              <a:miter lim="400000"/>
            </a:ln>
          </a:insideH>
          <a:insideV>
            <a:ln w="254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1" name="Shape 10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uFill>
          <a:solidFill>
            <a:srgbClr val="000000"/>
          </a:solidFill>
        </a:uFill>
        <a:latin typeface="Lucida Sans Unicode"/>
        <a:ea typeface="Lucida Sans Unicode"/>
        <a:cs typeface="Lucida Sans Unicode"/>
        <a:sym typeface="Lucida Sans Unicode"/>
      </a:defRPr>
    </a:lvl1pPr>
    <a:lvl2pPr indent="228600" defTabSz="457200" latinLnBrk="0">
      <a:defRPr sz="1200">
        <a:uFill>
          <a:solidFill>
            <a:srgbClr val="000000"/>
          </a:solidFill>
        </a:uFill>
        <a:latin typeface="Lucida Sans Unicode"/>
        <a:ea typeface="Lucida Sans Unicode"/>
        <a:cs typeface="Lucida Sans Unicode"/>
        <a:sym typeface="Lucida Sans Unicode"/>
      </a:defRPr>
    </a:lvl2pPr>
    <a:lvl3pPr indent="457200" defTabSz="457200" latinLnBrk="0">
      <a:defRPr sz="1200">
        <a:uFill>
          <a:solidFill>
            <a:srgbClr val="000000"/>
          </a:solidFill>
        </a:uFill>
        <a:latin typeface="Lucida Sans Unicode"/>
        <a:ea typeface="Lucida Sans Unicode"/>
        <a:cs typeface="Lucida Sans Unicode"/>
        <a:sym typeface="Lucida Sans Unicode"/>
      </a:defRPr>
    </a:lvl3pPr>
    <a:lvl4pPr indent="685800" defTabSz="457200" latinLnBrk="0">
      <a:defRPr sz="1200">
        <a:uFill>
          <a:solidFill>
            <a:srgbClr val="000000"/>
          </a:solidFill>
        </a:uFill>
        <a:latin typeface="Lucida Sans Unicode"/>
        <a:ea typeface="Lucida Sans Unicode"/>
        <a:cs typeface="Lucida Sans Unicode"/>
        <a:sym typeface="Lucida Sans Unicode"/>
      </a:defRPr>
    </a:lvl4pPr>
    <a:lvl5pPr indent="914400" defTabSz="457200" latinLnBrk="0">
      <a:defRPr sz="1200">
        <a:uFill>
          <a:solidFill>
            <a:srgbClr val="000000"/>
          </a:solidFill>
        </a:uFill>
        <a:latin typeface="Lucida Sans Unicode"/>
        <a:ea typeface="Lucida Sans Unicode"/>
        <a:cs typeface="Lucida Sans Unicode"/>
        <a:sym typeface="Lucida Sans Unicode"/>
      </a:defRPr>
    </a:lvl5pPr>
    <a:lvl6pPr indent="1143000" defTabSz="457200" latinLnBrk="0">
      <a:defRPr sz="1200">
        <a:uFill>
          <a:solidFill>
            <a:srgbClr val="000000"/>
          </a:solidFill>
        </a:uFill>
        <a:latin typeface="Lucida Sans Unicode"/>
        <a:ea typeface="Lucida Sans Unicode"/>
        <a:cs typeface="Lucida Sans Unicode"/>
        <a:sym typeface="Lucida Sans Unicode"/>
      </a:defRPr>
    </a:lvl6pPr>
    <a:lvl7pPr indent="1371600" defTabSz="457200" latinLnBrk="0">
      <a:defRPr sz="1200">
        <a:uFill>
          <a:solidFill>
            <a:srgbClr val="000000"/>
          </a:solidFill>
        </a:uFill>
        <a:latin typeface="Lucida Sans Unicode"/>
        <a:ea typeface="Lucida Sans Unicode"/>
        <a:cs typeface="Lucida Sans Unicode"/>
        <a:sym typeface="Lucida Sans Unicode"/>
      </a:defRPr>
    </a:lvl7pPr>
    <a:lvl8pPr indent="1600200" defTabSz="457200" latinLnBrk="0">
      <a:defRPr sz="1200">
        <a:uFill>
          <a:solidFill>
            <a:srgbClr val="000000"/>
          </a:solidFill>
        </a:uFill>
        <a:latin typeface="Lucida Sans Unicode"/>
        <a:ea typeface="Lucida Sans Unicode"/>
        <a:cs typeface="Lucida Sans Unicode"/>
        <a:sym typeface="Lucida Sans Unicode"/>
      </a:defRPr>
    </a:lvl8pPr>
    <a:lvl9pPr indent="1828800" defTabSz="457200" latinLnBrk="0">
      <a:defRPr sz="1200">
        <a:uFill>
          <a:solidFill>
            <a:srgbClr val="000000"/>
          </a:solidFill>
        </a:uFill>
        <a:latin typeface="Lucida Sans Unicode"/>
        <a:ea typeface="Lucida Sans Unicode"/>
        <a:cs typeface="Lucida Sans Unicode"/>
        <a:sym typeface="Lucida Sans Unico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3962400" y="3149600"/>
            <a:ext cx="16459200" cy="2286000"/>
          </a:xfrm>
          <a:prstGeom prst="rect">
            <a:avLst/>
          </a:prstGeom>
        </p:spPr>
        <p:txBody>
          <a:bodyPr/>
          <a:lstStyle>
            <a:lvl1pPr algn="ctr">
              <a:defRPr sz="120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Shape 14"/>
          <p:cNvSpPr/>
          <p:nvPr>
            <p:ph type="body" sz="quarter" idx="13"/>
          </p:nvPr>
        </p:nvSpPr>
        <p:spPr>
          <a:xfrm>
            <a:off x="7713042" y="7939735"/>
            <a:ext cx="8957916" cy="1443330"/>
          </a:xfrm>
          <a:prstGeom prst="rect">
            <a:avLst/>
          </a:prstGeom>
          <a:ln cap="flat">
            <a:miter lim="400000"/>
          </a:ln>
        </p:spPr>
        <p:txBody>
          <a:bodyPr lIns="101600" tIns="101600" rIns="101600" bIns="101600" anchor="ctr">
            <a:spAutoFit/>
          </a:bodyPr>
          <a:lstStyle>
            <a:lvl1pPr marL="0" indent="0" algn="ctr" defTabSz="914400">
              <a:spcBef>
                <a:spcPts val="0"/>
              </a:spcBef>
              <a:buClr>
                <a:srgbClr val="000000"/>
              </a:buClr>
              <a:buSzTx/>
              <a:buFontTx/>
              <a:buNone/>
              <a:defRPr sz="8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Subtitle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xfrm>
            <a:off x="19866762" y="12782550"/>
            <a:ext cx="554838" cy="5629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-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91374" y="101732"/>
            <a:ext cx="2058267" cy="1138909"/>
          </a:xfrm>
          <a:prstGeom prst="rect">
            <a:avLst/>
          </a:prstGeom>
          <a:ln w="12700"/>
        </p:spPr>
      </p:pic>
      <p:sp>
        <p:nvSpPr>
          <p:cNvPr id="93" name="Shape 93"/>
          <p:cNvSpPr/>
          <p:nvPr>
            <p:ph type="title"/>
          </p:nvPr>
        </p:nvSpPr>
        <p:spPr>
          <a:xfrm>
            <a:off x="3962400" y="4902200"/>
            <a:ext cx="16459200" cy="2286000"/>
          </a:xfrm>
          <a:prstGeom prst="rect">
            <a:avLst/>
          </a:prstGeom>
        </p:spPr>
        <p:txBody>
          <a:bodyPr/>
          <a:lstStyle>
            <a:lvl1pPr algn="ctr">
              <a:defRPr sz="11200"/>
            </a:lvl1pPr>
          </a:lstStyle>
          <a:p>
            <a:pPr/>
            <a:r>
              <a:t>Title Text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xfrm>
            <a:off x="20788720" y="13131800"/>
            <a:ext cx="537121" cy="596900"/>
          </a:xfrm>
          <a:prstGeom prst="rect">
            <a:avLst/>
          </a:prstGeom>
        </p:spPr>
        <p:txBody>
          <a:bodyPr/>
          <a:lstStyle>
            <a:lvl1pPr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le with content 1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671921" y="83528"/>
            <a:ext cx="20859455" cy="2286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body" sz="half" idx="1"/>
          </p:nvPr>
        </p:nvSpPr>
        <p:spPr>
          <a:xfrm>
            <a:off x="12192000" y="2710364"/>
            <a:ext cx="11520078" cy="967781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le with content 2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671921" y="83528"/>
            <a:ext cx="20833950" cy="2286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body" sz="half" idx="1"/>
          </p:nvPr>
        </p:nvSpPr>
        <p:spPr>
          <a:xfrm>
            <a:off x="671921" y="2733104"/>
            <a:ext cx="11520079" cy="967781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xfrm>
            <a:off x="23213728" y="13119100"/>
            <a:ext cx="498349" cy="50088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-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3962400" y="4902200"/>
            <a:ext cx="16459200" cy="2286000"/>
          </a:xfrm>
          <a:prstGeom prst="rect">
            <a:avLst/>
          </a:prstGeom>
        </p:spPr>
        <p:txBody>
          <a:bodyPr/>
          <a:lstStyle>
            <a:lvl1pPr algn="ctr">
              <a:defRPr sz="11200"/>
            </a:lvl1pPr>
          </a:lstStyle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xfrm>
            <a:off x="23213728" y="13119100"/>
            <a:ext cx="498349" cy="50088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9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53811" y="87619"/>
            <a:ext cx="2058267" cy="113891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- 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sldNum" sz="quarter" idx="2"/>
          </p:nvPr>
        </p:nvSpPr>
        <p:spPr>
          <a:xfrm>
            <a:off x="19866762" y="12782550"/>
            <a:ext cx="554838" cy="5629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53811" y="87619"/>
            <a:ext cx="2058267" cy="1138910"/>
          </a:xfrm>
          <a:prstGeom prst="rect">
            <a:avLst/>
          </a:prstGeom>
          <a:ln w="12700"/>
        </p:spPr>
      </p:pic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xfrm>
            <a:off x="23174955" y="13119100"/>
            <a:ext cx="537122" cy="596900"/>
          </a:xfrm>
          <a:prstGeom prst="rect">
            <a:avLst/>
          </a:prstGeom>
        </p:spPr>
        <p:txBody>
          <a:bodyPr/>
          <a:lstStyle>
            <a:lvl1pPr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6" name="Shape 76"/>
          <p:cNvSpPr/>
          <p:nvPr/>
        </p:nvSpPr>
        <p:spPr>
          <a:xfrm flipV="1">
            <a:off x="671922" y="2489404"/>
            <a:ext cx="23040156" cy="1"/>
          </a:xfrm>
          <a:prstGeom prst="line">
            <a:avLst/>
          </a:prstGeom>
          <a:ln w="25400">
            <a:solidFill>
              <a:srgbClr val="929292"/>
            </a:solidFill>
          </a:ln>
        </p:spPr>
        <p:txBody>
          <a:bodyPr lIns="0" tIns="0" rIns="0" bIns="0"/>
          <a:lstStyle/>
          <a:p>
            <a:pPr algn="l">
              <a:buClrTx/>
              <a:defRPr sz="24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-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xfrm>
            <a:off x="3962400" y="4902200"/>
            <a:ext cx="16459200" cy="2286000"/>
          </a:xfrm>
          <a:prstGeom prst="rect">
            <a:avLst/>
          </a:prstGeom>
        </p:spPr>
        <p:txBody>
          <a:bodyPr/>
          <a:lstStyle>
            <a:lvl1pPr algn="ctr">
              <a:defRPr sz="11200"/>
            </a:lvl1pPr>
          </a:lstStyle>
          <a:p>
            <a:pPr/>
            <a:r>
              <a:t>Title Text</a:t>
            </a:r>
          </a:p>
        </p:txBody>
      </p:sp>
      <p:sp>
        <p:nvSpPr>
          <p:cNvPr id="84" name="Shape 84"/>
          <p:cNvSpPr/>
          <p:nvPr>
            <p:ph type="sldNum" sz="quarter" idx="2"/>
          </p:nvPr>
        </p:nvSpPr>
        <p:spPr>
          <a:xfrm>
            <a:off x="23174955" y="13119100"/>
            <a:ext cx="537122" cy="596900"/>
          </a:xfrm>
          <a:prstGeom prst="rect">
            <a:avLst/>
          </a:prstGeom>
        </p:spPr>
        <p:txBody>
          <a:bodyPr/>
          <a:lstStyle>
            <a:lvl1pPr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5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53811" y="87619"/>
            <a:ext cx="2058267" cy="113891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53811" y="87619"/>
            <a:ext cx="2058267" cy="1138910"/>
          </a:xfrm>
          <a:prstGeom prst="rect">
            <a:avLst/>
          </a:prstGeom>
          <a:ln w="12700"/>
        </p:spPr>
      </p:pic>
      <p:sp>
        <p:nvSpPr>
          <p:cNvPr id="3" name="Shape 3"/>
          <p:cNvSpPr/>
          <p:nvPr/>
        </p:nvSpPr>
        <p:spPr>
          <a:xfrm flipV="1">
            <a:off x="671922" y="2489404"/>
            <a:ext cx="23040156" cy="1"/>
          </a:xfrm>
          <a:prstGeom prst="line">
            <a:avLst/>
          </a:prstGeom>
          <a:ln w="25400">
            <a:solidFill>
              <a:srgbClr val="929292"/>
            </a:solidFill>
          </a:ln>
        </p:spPr>
        <p:txBody>
          <a:bodyPr lIns="0" tIns="0" rIns="0" bIns="0"/>
          <a:lstStyle/>
          <a:p>
            <a:pPr algn="l">
              <a:buClrTx/>
              <a:defRPr sz="24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671921" y="83528"/>
            <a:ext cx="20981891" cy="2286001"/>
          </a:xfrm>
          <a:prstGeom prst="rect">
            <a:avLst/>
          </a:prstGeom>
          <a:ln w="25400" cap="rnd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671921" y="2959403"/>
            <a:ext cx="23040158" cy="9401310"/>
          </a:xfrm>
          <a:prstGeom prst="rect">
            <a:avLst/>
          </a:prstGeom>
          <a:ln w="25400" cap="rnd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6200" tIns="76200" rIns="76200" bIns="76200">
            <a:normAutofit fontScale="100000" lnSpcReduction="0"/>
          </a:bodyPr>
          <a:lstStyle>
            <a:lvl2pPr marL="850216" indent="-457106">
              <a:lnSpc>
                <a:spcPct val="120000"/>
              </a:lnSpc>
              <a:spcBef>
                <a:spcPts val="800"/>
              </a:spcBef>
              <a:buSzPct val="60000"/>
              <a:defRPr sz="4200"/>
            </a:lvl2pPr>
            <a:lvl3pPr marL="1087911" indent="-457106">
              <a:spcBef>
                <a:spcPts val="600"/>
              </a:spcBef>
              <a:buSzPct val="50000"/>
              <a:defRPr sz="3900"/>
            </a:lvl3pPr>
            <a:lvl4pPr marL="1371317" indent="-457106">
              <a:spcBef>
                <a:spcPts val="600"/>
              </a:spcBef>
              <a:buSzPct val="50000"/>
              <a:defRPr sz="3600"/>
            </a:lvl4pPr>
            <a:lvl5pPr marL="1599869" indent="-457106">
              <a:spcBef>
                <a:spcPts val="600"/>
              </a:spcBef>
              <a:buSzPct val="50000"/>
              <a:defRPr sz="3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23213728" y="13215111"/>
            <a:ext cx="498349" cy="500889"/>
          </a:xfrm>
          <a:prstGeom prst="rect">
            <a:avLst/>
          </a:prstGeom>
          <a:ln w="25400">
            <a:miter lim="400000"/>
          </a:ln>
        </p:spPr>
        <p:txBody>
          <a:bodyPr wrap="none" lIns="101600" tIns="101600" rIns="101600" bIns="101600">
            <a:spAutoFit/>
          </a:bodyPr>
          <a:lstStyle>
            <a:lvl1pPr algn="r">
              <a:buClrTx/>
              <a:defRPr sz="20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 xmlns:p14="http://schemas.microsoft.com/office/powerpoint/2010/main" spd="med" advClick="1"/>
  <p:txStyles>
    <p:titleStyle>
      <a:lvl1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000000"/>
          </a:solidFill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  <a:uFill>
            <a:solidFill>
              <a:srgbClr val="000000"/>
            </a:solidFill>
          </a:uFill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22860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000000"/>
          </a:solidFill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  <a:uFill>
            <a:solidFill>
              <a:srgbClr val="000000"/>
            </a:solidFill>
          </a:uFill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45720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000000"/>
          </a:solidFill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  <a:uFill>
            <a:solidFill>
              <a:srgbClr val="000000"/>
            </a:solidFill>
          </a:uFill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68580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000000"/>
          </a:solidFill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  <a:uFill>
            <a:solidFill>
              <a:srgbClr val="000000"/>
            </a:solidFill>
          </a:uFill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91440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000000"/>
          </a:solidFill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  <a:uFill>
            <a:solidFill>
              <a:srgbClr val="000000"/>
            </a:solidFill>
          </a:uFill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114300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000000"/>
          </a:solidFill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  <a:uFill>
            <a:solidFill>
              <a:srgbClr val="000000"/>
            </a:solidFill>
          </a:uFill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137160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000000"/>
          </a:solidFill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  <a:uFill>
            <a:solidFill>
              <a:srgbClr val="000000"/>
            </a:solidFill>
          </a:uFill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160020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000000"/>
          </a:solidFill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  <a:uFill>
            <a:solidFill>
              <a:srgbClr val="000000"/>
            </a:solidFill>
          </a:uFill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182880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000000"/>
          </a:solidFill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  <a:uFill>
            <a:solidFill>
              <a:srgbClr val="000000"/>
            </a:solidFill>
          </a:uFill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621662" marR="0" indent="-511956" algn="l" defTabSz="1828800" latinLnBrk="0">
        <a:lnSpc>
          <a:spcPct val="100000"/>
        </a:lnSpc>
        <a:spcBef>
          <a:spcPts val="1200"/>
        </a:spcBef>
        <a:spcAft>
          <a:spcPts val="0"/>
        </a:spcAft>
        <a:buClr>
          <a:srgbClr val="929292"/>
        </a:buClr>
        <a:buSzPct val="68000"/>
        <a:buFont typeface="Wingdings 3"/>
        <a:buChar char=""/>
        <a:tabLst/>
        <a:defRPr b="0" baseline="0" cap="none" i="0" spc="0" strike="noStrike" sz="5400" u="none">
          <a:ln>
            <a:noFill/>
          </a:ln>
          <a:solidFill>
            <a:srgbClr val="606060"/>
          </a:solidFill>
          <a:uFill>
            <a:solidFill>
              <a:srgbClr val="606060"/>
            </a:solidFill>
          </a:uFill>
          <a:latin typeface="+mn-lt"/>
          <a:ea typeface="+mn-ea"/>
          <a:cs typeface="+mn-cs"/>
          <a:sym typeface="Helvetica Neue"/>
        </a:defRPr>
      </a:lvl1pPr>
      <a:lvl2pPr marL="929712" marR="0" indent="-536602" algn="l" defTabSz="1828800" latinLnBrk="0">
        <a:lnSpc>
          <a:spcPct val="100000"/>
        </a:lnSpc>
        <a:spcBef>
          <a:spcPts val="1200"/>
        </a:spcBef>
        <a:spcAft>
          <a:spcPts val="0"/>
        </a:spcAft>
        <a:buClr>
          <a:srgbClr val="929292"/>
        </a:buClr>
        <a:buSzPct val="100000"/>
        <a:buFont typeface="Wingdings 3"/>
        <a:buChar char=""/>
        <a:tabLst/>
        <a:defRPr b="0" baseline="0" cap="none" i="0" spc="0" strike="noStrike" sz="5400" u="none">
          <a:ln>
            <a:noFill/>
          </a:ln>
          <a:solidFill>
            <a:srgbClr val="606060"/>
          </a:solidFill>
          <a:uFill>
            <a:solidFill>
              <a:srgbClr val="606060"/>
            </a:solidFill>
          </a:uFill>
          <a:latin typeface="+mn-lt"/>
          <a:ea typeface="+mn-ea"/>
          <a:cs typeface="+mn-cs"/>
          <a:sym typeface="Helvetica Neue"/>
        </a:defRPr>
      </a:lvl2pPr>
      <a:lvl3pPr marL="1218512" marR="0" indent="-587707" algn="l" defTabSz="1828800" latinLnBrk="0">
        <a:lnSpc>
          <a:spcPct val="100000"/>
        </a:lnSpc>
        <a:spcBef>
          <a:spcPts val="1200"/>
        </a:spcBef>
        <a:spcAft>
          <a:spcPts val="0"/>
        </a:spcAft>
        <a:buClr>
          <a:srgbClr val="929292"/>
        </a:buClr>
        <a:buSzPct val="100000"/>
        <a:buFont typeface="Wingdings 3"/>
        <a:buChar char=""/>
        <a:tabLst/>
        <a:defRPr b="0" baseline="0" cap="none" i="0" spc="0" strike="noStrike" sz="5400" u="none">
          <a:ln>
            <a:noFill/>
          </a:ln>
          <a:solidFill>
            <a:srgbClr val="606060"/>
          </a:solidFill>
          <a:uFill>
            <a:solidFill>
              <a:srgbClr val="606060"/>
            </a:solidFill>
          </a:uFill>
          <a:latin typeface="+mn-lt"/>
          <a:ea typeface="+mn-ea"/>
          <a:cs typeface="+mn-cs"/>
          <a:sym typeface="Helvetica Neue"/>
        </a:defRPr>
      </a:lvl3pPr>
      <a:lvl4pPr marL="1563782" marR="0" indent="-649571" algn="l" defTabSz="1828800" latinLnBrk="0">
        <a:lnSpc>
          <a:spcPct val="100000"/>
        </a:lnSpc>
        <a:spcBef>
          <a:spcPts val="1200"/>
        </a:spcBef>
        <a:spcAft>
          <a:spcPts val="0"/>
        </a:spcAft>
        <a:buClr>
          <a:srgbClr val="929292"/>
        </a:buClr>
        <a:buSzPct val="100000"/>
        <a:buFont typeface="Wingdings 3"/>
        <a:buChar char=""/>
        <a:tabLst/>
        <a:defRPr b="0" baseline="0" cap="none" i="0" spc="0" strike="noStrike" sz="5400" u="none">
          <a:ln>
            <a:noFill/>
          </a:ln>
          <a:solidFill>
            <a:srgbClr val="606060"/>
          </a:solidFill>
          <a:uFill>
            <a:solidFill>
              <a:srgbClr val="606060"/>
            </a:solidFill>
          </a:uFill>
          <a:latin typeface="+mn-lt"/>
          <a:ea typeface="+mn-ea"/>
          <a:cs typeface="+mn-cs"/>
          <a:sym typeface="Helvetica Neue"/>
        </a:defRPr>
      </a:lvl4pPr>
      <a:lvl5pPr marL="1828422" marR="0" indent="-685659" algn="l" defTabSz="1828800" latinLnBrk="0">
        <a:lnSpc>
          <a:spcPct val="100000"/>
        </a:lnSpc>
        <a:spcBef>
          <a:spcPts val="1200"/>
        </a:spcBef>
        <a:spcAft>
          <a:spcPts val="0"/>
        </a:spcAft>
        <a:buClr>
          <a:srgbClr val="929292"/>
        </a:buClr>
        <a:buSzPct val="100000"/>
        <a:buFont typeface="Wingdings 3"/>
        <a:buChar char=""/>
        <a:tabLst/>
        <a:defRPr b="0" baseline="0" cap="none" i="0" spc="0" strike="noStrike" sz="5400" u="none">
          <a:ln>
            <a:noFill/>
          </a:ln>
          <a:solidFill>
            <a:srgbClr val="606060"/>
          </a:solidFill>
          <a:uFill>
            <a:solidFill>
              <a:srgbClr val="606060"/>
            </a:solidFill>
          </a:uFill>
          <a:latin typeface="+mn-lt"/>
          <a:ea typeface="+mn-ea"/>
          <a:cs typeface="+mn-cs"/>
          <a:sym typeface="Helvetica Neue"/>
        </a:defRPr>
      </a:lvl5pPr>
      <a:lvl6pPr marL="4165600" marR="0" indent="-1714500" algn="l" defTabSz="1828800" latinLnBrk="0">
        <a:lnSpc>
          <a:spcPct val="100000"/>
        </a:lnSpc>
        <a:spcBef>
          <a:spcPts val="1200"/>
        </a:spcBef>
        <a:spcAft>
          <a:spcPts val="0"/>
        </a:spcAft>
        <a:buClr>
          <a:srgbClr val="929292"/>
        </a:buClr>
        <a:buSzPct val="171000"/>
        <a:buFont typeface="Wingdings 3"/>
        <a:buChar char=""/>
        <a:tabLst/>
        <a:defRPr b="0" baseline="0" cap="none" i="0" spc="0" strike="noStrike" sz="5400" u="none">
          <a:ln>
            <a:noFill/>
          </a:ln>
          <a:solidFill>
            <a:srgbClr val="606060"/>
          </a:solidFill>
          <a:uFill>
            <a:solidFill>
              <a:srgbClr val="606060"/>
            </a:solidFill>
          </a:uFill>
          <a:latin typeface="+mn-lt"/>
          <a:ea typeface="+mn-ea"/>
          <a:cs typeface="+mn-cs"/>
          <a:sym typeface="Helvetica Neue"/>
        </a:defRPr>
      </a:lvl6pPr>
      <a:lvl7pPr marL="4521200" marR="0" indent="-1714500" algn="l" defTabSz="1828800" latinLnBrk="0">
        <a:lnSpc>
          <a:spcPct val="100000"/>
        </a:lnSpc>
        <a:spcBef>
          <a:spcPts val="1200"/>
        </a:spcBef>
        <a:spcAft>
          <a:spcPts val="0"/>
        </a:spcAft>
        <a:buClr>
          <a:srgbClr val="929292"/>
        </a:buClr>
        <a:buSzPct val="171000"/>
        <a:buFont typeface="Wingdings 3"/>
        <a:buChar char=""/>
        <a:tabLst/>
        <a:defRPr b="0" baseline="0" cap="none" i="0" spc="0" strike="noStrike" sz="5400" u="none">
          <a:ln>
            <a:noFill/>
          </a:ln>
          <a:solidFill>
            <a:srgbClr val="606060"/>
          </a:solidFill>
          <a:uFill>
            <a:solidFill>
              <a:srgbClr val="606060"/>
            </a:solidFill>
          </a:uFill>
          <a:latin typeface="+mn-lt"/>
          <a:ea typeface="+mn-ea"/>
          <a:cs typeface="+mn-cs"/>
          <a:sym typeface="Helvetica Neue"/>
        </a:defRPr>
      </a:lvl7pPr>
      <a:lvl8pPr marL="4876800" marR="0" indent="-1714500" algn="l" defTabSz="1828800" latinLnBrk="0">
        <a:lnSpc>
          <a:spcPct val="100000"/>
        </a:lnSpc>
        <a:spcBef>
          <a:spcPts val="1200"/>
        </a:spcBef>
        <a:spcAft>
          <a:spcPts val="0"/>
        </a:spcAft>
        <a:buClr>
          <a:srgbClr val="929292"/>
        </a:buClr>
        <a:buSzPct val="171000"/>
        <a:buFont typeface="Wingdings 3"/>
        <a:buChar char=""/>
        <a:tabLst/>
        <a:defRPr b="0" baseline="0" cap="none" i="0" spc="0" strike="noStrike" sz="5400" u="none">
          <a:ln>
            <a:noFill/>
          </a:ln>
          <a:solidFill>
            <a:srgbClr val="606060"/>
          </a:solidFill>
          <a:uFill>
            <a:solidFill>
              <a:srgbClr val="606060"/>
            </a:solidFill>
          </a:uFill>
          <a:latin typeface="+mn-lt"/>
          <a:ea typeface="+mn-ea"/>
          <a:cs typeface="+mn-cs"/>
          <a:sym typeface="Helvetica Neue"/>
        </a:defRPr>
      </a:lvl8pPr>
      <a:lvl9pPr marL="5232400" marR="0" indent="-1714500" algn="l" defTabSz="1828800" latinLnBrk="0">
        <a:lnSpc>
          <a:spcPct val="100000"/>
        </a:lnSpc>
        <a:spcBef>
          <a:spcPts val="1200"/>
        </a:spcBef>
        <a:spcAft>
          <a:spcPts val="0"/>
        </a:spcAft>
        <a:buClr>
          <a:srgbClr val="929292"/>
        </a:buClr>
        <a:buSzPct val="171000"/>
        <a:buFont typeface="Wingdings 3"/>
        <a:buChar char=""/>
        <a:tabLst/>
        <a:defRPr b="0" baseline="0" cap="none" i="0" spc="0" strike="noStrike" sz="5400" u="none">
          <a:ln>
            <a:noFill/>
          </a:ln>
          <a:solidFill>
            <a:srgbClr val="606060"/>
          </a:solidFill>
          <a:uFill>
            <a:solidFill>
              <a:srgbClr val="606060"/>
            </a:solidFill>
          </a:uFill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peerj.com/articles/3902/#p-7" TargetMode="External"/><Relationship Id="rId3" Type="http://schemas.openxmlformats.org/officeDocument/2006/relationships/image" Target="../media/image2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29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publishing" TargetMode="External"/><Relationship Id="rId3" Type="http://schemas.openxmlformats.org/officeDocument/2006/relationships/hyperlink" Target="https://www.w3.org/publishing/groups/publ-bg/" TargetMode="External"/><Relationship Id="rId4" Type="http://schemas.openxmlformats.org/officeDocument/2006/relationships/hyperlink" Target="https://www.w3.org/publishing/groups/publ-wg/" TargetMode="External"/><Relationship Id="rId5" Type="http://schemas.openxmlformats.org/officeDocument/2006/relationships/hyperlink" Target="https://www.w3.org/publishing/groups/epub3-cg/" TargetMode="External"/><Relationship Id="rId6" Type="http://schemas.openxmlformats.org/officeDocument/2006/relationships/hyperlink" Target="https://w3c.github.io/wpub/" TargetMode="External"/><Relationship Id="rId7" Type="http://schemas.openxmlformats.org/officeDocument/2006/relationships/hyperlink" Target="https://www.w3.org/TR/pwp-ucr/" TargetMode="External"/><Relationship Id="rId8" Type="http://schemas.openxmlformats.org/officeDocument/2006/relationships/hyperlink" Target="https://www.w3.org/TR/pwp/" TargetMode="Externa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www.w3.org/2017/Talks/Madrid-IH/" TargetMode="External"/><Relationship Id="rId3" Type="http://schemas.openxmlformats.org/officeDocument/2006/relationships/image" Target="../media/image30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4.jpeg"/><Relationship Id="rId8" Type="http://schemas.openxmlformats.org/officeDocument/2006/relationships/image" Target="../media/image7.png"/><Relationship Id="rId9" Type="http://schemas.openxmlformats.org/officeDocument/2006/relationships/image" Target="../media/image1.gif"/><Relationship Id="rId10" Type="http://schemas.openxmlformats.org/officeDocument/2006/relationships/image" Target="../media/image8.png"/><Relationship Id="rId11" Type="http://schemas.openxmlformats.org/officeDocument/2006/relationships/image" Target="../media/image5.jpe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.tif"/><Relationship Id="rId27" Type="http://schemas.openxmlformats.org/officeDocument/2006/relationships/image" Target="../media/image3.tif"/><Relationship Id="rId28" Type="http://schemas.openxmlformats.org/officeDocument/2006/relationships/image" Target="../media/image4.tif"/><Relationship Id="rId29" Type="http://schemas.openxmlformats.org/officeDocument/2006/relationships/image" Target="../media/image23.png"/><Relationship Id="rId30" Type="http://schemas.openxmlformats.org/officeDocument/2006/relationships/image" Target="../media/image5.tif"/><Relationship Id="rId31" Type="http://schemas.openxmlformats.org/officeDocument/2006/relationships/image" Target="../media/image24.png"/><Relationship Id="rId32" Type="http://schemas.openxmlformats.org/officeDocument/2006/relationships/image" Target="../media/image2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2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hpbn.co/" TargetMode="External"/><Relationship Id="rId3" Type="http://schemas.openxmlformats.org/officeDocument/2006/relationships/image" Target="../media/image2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body" idx="13"/>
          </p:nvPr>
        </p:nvSpPr>
        <p:spPr>
          <a:xfrm>
            <a:off x="4212581" y="6686278"/>
            <a:ext cx="16313658" cy="4884065"/>
          </a:xfrm>
          <a:prstGeom prst="rect">
            <a:avLst/>
          </a:prstGeom>
          <a:solidFill>
            <a:srgbClr val="FFFFFF">
              <a:alpha val="75092"/>
            </a:srgbClr>
          </a:solidFill>
          <a:ln w="50800">
            <a:solidFill>
              <a:srgbClr val="85888D">
                <a:alpha val="75092"/>
              </a:srgbClr>
            </a:solidFill>
          </a:ln>
        </p:spPr>
        <p:txBody>
          <a:bodyPr/>
          <a:lstStyle/>
          <a:p>
            <a:pPr>
              <a:defRPr sz="5100"/>
            </a:pPr>
            <a:r>
              <a:t>Ivan Herman</a:t>
            </a:r>
          </a:p>
          <a:p>
            <a:pPr>
              <a:defRPr sz="5100"/>
            </a:pPr>
            <a:r>
              <a:t>W3C/CWI, ivan@w3.org</a:t>
            </a:r>
          </a:p>
          <a:p>
            <a:pPr>
              <a:defRPr sz="5100"/>
            </a:pPr>
          </a:p>
          <a:p>
            <a:pPr>
              <a:defRPr sz="5100"/>
            </a:pPr>
            <a:r>
              <a:t>EdTech Conference 2017</a:t>
            </a:r>
          </a:p>
          <a:p>
            <a:pPr>
              <a:defRPr sz="5100"/>
            </a:pPr>
            <a:r>
              <a:t>16 November, 2017</a:t>
            </a:r>
          </a:p>
          <a:p>
            <a:pPr>
              <a:defRPr sz="5100"/>
            </a:pPr>
            <a:r>
              <a:t>Madrid, Spain</a:t>
            </a:r>
          </a:p>
        </p:txBody>
      </p:sp>
      <p:pic>
        <p:nvPicPr>
          <p:cNvPr id="104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68821" y="-160081"/>
            <a:ext cx="19801177" cy="2801867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Example: scientific article on the Web</a:t>
            </a:r>
          </a:p>
        </p:txBody>
      </p:sp>
      <p:sp>
        <p:nvSpPr>
          <p:cNvPr id="170" name="Shape 17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1" name="pasted-image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53916" y="2609280"/>
            <a:ext cx="16076168" cy="10808270"/>
          </a:xfrm>
          <a:prstGeom prst="rect">
            <a:avLst/>
          </a:prstGeom>
          <a:ln w="50800">
            <a:solidFill>
              <a:srgbClr val="F3F7F5"/>
            </a:solidFill>
            <a:miter lim="400000"/>
          </a:ln>
          <a:effectLst>
            <a:outerShdw sx="100000" sy="100000" kx="0" ky="0" algn="b" rotWithShape="0" blurRad="101600" dist="50800" dir="36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These are still not perfect…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 achieve this, these publications:</a:t>
            </a:r>
          </a:p>
          <a:p>
            <a:pPr lvl="1"/>
            <a:r>
              <a:t>use newest browser technologies (Web Workers, Service Workers, …);</a:t>
            </a:r>
          </a:p>
          <a:p>
            <a:pPr lvl="1"/>
            <a:r>
              <a:t>many aspects are handcrafted in specialized scripts;</a:t>
            </a:r>
          </a:p>
          <a:p>
            <a:pPr lvl="2"/>
            <a:r>
              <a:t>or not yet done, e.g., downloading the scholarly article means PDF, i.e., a different format.</a:t>
            </a:r>
          </a:p>
          <a:p>
            <a:pPr/>
            <a:r>
              <a:t>To achieve a general approach:</a:t>
            </a:r>
          </a:p>
          <a:p>
            <a:pPr lvl="1" marL="810467" indent="-417357"/>
            <a:r>
              <a:t>lots of details remain to be clarified;</a:t>
            </a:r>
          </a:p>
          <a:p>
            <a:pPr lvl="1" marL="810467" indent="-417357"/>
            <a:r>
              <a:t>there should be an alignments with the technologies used in Web browsers, by Web developers, …</a:t>
            </a:r>
          </a:p>
          <a:p>
            <a:pPr/>
            <a:r>
              <a:t>But: they indicate the direction!</a:t>
            </a:r>
          </a:p>
        </p:txBody>
      </p:sp>
      <p:sp>
        <p:nvSpPr>
          <p:cNvPr id="175" name="Shape 17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Cases</a:t>
            </a:r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Collected by the (now defunct) Digital Publishing Interest Group: </a:t>
            </a:r>
          </a:p>
          <a:p>
            <a:pPr lvl="1" marL="810467" indent="-417357"/>
            <a:r>
              <a:t>articles (scholarly journals, news agency reports, business publications);</a:t>
            </a:r>
          </a:p>
          <a:p>
            <a:pPr lvl="1" marL="810467" indent="-417357"/>
            <a:r>
              <a:t>educational materials (text books, exercise collections, etc.);</a:t>
            </a:r>
          </a:p>
          <a:p>
            <a:pPr lvl="1" marL="810467" indent="-417357"/>
            <a:r>
              <a:t>magazines;</a:t>
            </a:r>
          </a:p>
          <a:p>
            <a:pPr lvl="1" marL="810467" indent="-417357"/>
            <a:r>
              <a:t>product documentations;</a:t>
            </a:r>
          </a:p>
          <a:p>
            <a:pPr lvl="1" marL="810467" indent="-417357"/>
            <a:r>
              <a:t>governmental and legal publications;</a:t>
            </a:r>
          </a:p>
          <a:p>
            <a:pPr lvl="1" marL="810467" indent="-417357"/>
            <a:r>
              <a:t>and, of course, books of any kind.</a:t>
            </a:r>
          </a:p>
          <a:p>
            <a:pPr marL="545816" indent="-436110">
              <a:lnSpc>
                <a:spcPct val="120000"/>
              </a:lnSpc>
              <a:spcBef>
                <a:spcPts val="800"/>
              </a:spcBef>
              <a:defRPr sz="4600"/>
            </a:pPr>
            <a:r>
              <a:t>All these use cases raise a number of technical requirements.</a:t>
            </a:r>
          </a:p>
        </p:txBody>
      </p:sp>
      <p:sp>
        <p:nvSpPr>
          <p:cNvPr id="179" name="Shape 17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-204052" y="10780614"/>
            <a:ext cx="24588053" cy="2935386"/>
          </a:xfrm>
          <a:prstGeom prst="rect">
            <a:avLst/>
          </a:prstGeom>
          <a:blipFill>
            <a:blip r:embed="rId3">
              <a:alphaModFix amt="64371"/>
            </a:blip>
          </a:blipFill>
          <a:ln w="25400">
            <a:miter lim="400000"/>
          </a:ln>
          <a:effectLst>
            <a:outerShdw sx="100000" sy="100000" kx="0" ky="0" algn="b" rotWithShape="0" blurRad="76200" dist="508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>
            <a:lvl1pPr>
              <a:defRPr sz="9200">
                <a:solidFill>
                  <a:srgbClr val="FFFFFF"/>
                </a:solidFill>
              </a:defRPr>
            </a:lvl1pPr>
          </a:lstStyle>
          <a:p>
            <a:pPr/>
            <a:r>
              <a:t>An example for an architectural challenge: many resources under the hood…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572768">
              <a:defRPr sz="7052">
                <a:effectLst>
                  <a:outerShdw sx="100000" sy="100000" kx="0" ky="0" algn="b" rotWithShape="0" blurRad="32766" dist="21844" dir="540000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/>
            <a:r>
              <a:t>Need the concept of “publication” over many resources on the Web</a:t>
            </a:r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publication may consist of many resources (text, images, videos, etc).</a:t>
            </a:r>
          </a:p>
          <a:p>
            <a:pPr/>
            <a:r>
              <a:t>On the Web, these are linked together, but they keep their complete “independence”.</a:t>
            </a:r>
          </a:p>
          <a:p>
            <a:pPr/>
            <a:r>
              <a:t>For publishing the abstract “work” should be a single, conceptual unit on the Web: </a:t>
            </a:r>
            <a:r>
              <a:rPr b="1"/>
              <a:t>a Web Publication (WP)</a:t>
            </a:r>
            <a:r>
              <a:t>.</a:t>
            </a:r>
          </a:p>
        </p:txBody>
      </p:sp>
      <p:sp>
        <p:nvSpPr>
          <p:cNvPr id="185" name="Shape 18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do we need the WP concept?</a:t>
            </a:r>
          </a:p>
        </p:txBody>
      </p:sp>
      <p:sp>
        <p:nvSpPr>
          <p:cNvPr id="188" name="Shape 1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publication has to be checked for integrity as a whole (e.g., in a legal publication).</a:t>
            </a:r>
          </a:p>
          <a:p>
            <a:pPr/>
            <a:r>
              <a:t>Value counters (counters, section numbering, footnotes, endnotes, etc.) should be consistent across the publication.</a:t>
            </a:r>
          </a:p>
          <a:p>
            <a:pPr/>
            <a:r>
              <a:t>Any search, text analysis, etc., facility for a book should have access to the full publication.</a:t>
            </a:r>
          </a:p>
          <a:p>
            <a:pPr/>
            <a:r>
              <a:t>User preferences should apply to the “work” rather than to a single Web page.</a:t>
            </a:r>
          </a:p>
          <a:p>
            <a:pPr/>
            <a:r>
              <a:t>Publishing and library business models are based on the concept of “work”.</a:t>
            </a:r>
          </a:p>
        </p:txBody>
      </p:sp>
      <p:sp>
        <p:nvSpPr>
          <p:cNvPr id="189" name="Shape 18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does that translate to the Web?</a:t>
            </a:r>
          </a:p>
        </p:txBody>
      </p:sp>
      <p:sp>
        <p:nvSpPr>
          <p:cNvPr id="192" name="Shape 192"/>
          <p:cNvSpPr/>
          <p:nvPr>
            <p:ph type="body" sz="half" idx="1"/>
          </p:nvPr>
        </p:nvSpPr>
        <p:spPr>
          <a:xfrm>
            <a:off x="671921" y="2733104"/>
            <a:ext cx="12158035" cy="9677817"/>
          </a:xfrm>
          <a:prstGeom prst="rect">
            <a:avLst/>
          </a:prstGeom>
        </p:spPr>
        <p:txBody>
          <a:bodyPr/>
          <a:lstStyle/>
          <a:p>
            <a:pPr/>
            <a:r>
              <a:t>The current Web builds on the notion of a single resource:</a:t>
            </a:r>
          </a:p>
          <a:p>
            <a:pPr lvl="1" marL="810467" indent="-417357"/>
            <a:r>
              <a:t>HTML source, metadata, CSS style sheet, etc.;</a:t>
            </a:r>
          </a:p>
          <a:p>
            <a:pPr lvl="1" marL="810467" indent="-417357"/>
            <a:r>
              <a:t>each has its own URL.</a:t>
            </a:r>
          </a:p>
          <a:p>
            <a:pPr/>
            <a:r>
              <a:t>Rendering is based on the interoperation of many such resources.</a:t>
            </a:r>
          </a:p>
        </p:txBody>
      </p:sp>
      <p:sp>
        <p:nvSpPr>
          <p:cNvPr id="193" name="Shape 19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07" name="Group 207"/>
          <p:cNvGrpSpPr/>
          <p:nvPr/>
        </p:nvGrpSpPr>
        <p:grpSpPr>
          <a:xfrm>
            <a:off x="13291735" y="3142424"/>
            <a:ext cx="10420343" cy="7431152"/>
            <a:chOff x="0" y="0"/>
            <a:chExt cx="10420341" cy="7431150"/>
          </a:xfrm>
        </p:grpSpPr>
        <p:sp>
          <p:nvSpPr>
            <p:cNvPr id="194" name="Shape 194"/>
            <p:cNvSpPr/>
            <p:nvPr/>
          </p:nvSpPr>
          <p:spPr>
            <a:xfrm>
              <a:off x="0" y="0"/>
              <a:ext cx="10420342" cy="7431151"/>
            </a:xfrm>
            <a:prstGeom prst="rect">
              <a:avLst/>
            </a:prstGeom>
            <a:solidFill>
              <a:srgbClr val="FFFFFF"/>
            </a:solidFill>
            <a:ln w="50800" cap="flat">
              <a:solidFill>
                <a:srgbClr val="85888D"/>
              </a:solidFill>
              <a:prstDash val="solid"/>
              <a:miter lim="400000"/>
            </a:ln>
            <a:effectLst>
              <a:outerShdw sx="100000" sy="100000" kx="0" ky="0" algn="b" rotWithShape="0" blurRad="88900" dist="127000" dir="2949964">
                <a:srgbClr val="000000">
                  <a:alpha val="50000"/>
                </a:srgbClr>
              </a:outerShdw>
            </a:effectLst>
          </p:spPr>
          <p:txBody>
            <a:bodyPr wrap="square" lIns="101600" tIns="101600" rIns="101600" bIns="101600" numCol="1" anchor="ctr">
              <a:noAutofit/>
            </a:bodyPr>
            <a:lstStyle/>
            <a:p>
              <a:pPr algn="l">
                <a:defRPr sz="3600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</a:p>
          </p:txBody>
        </p:sp>
        <p:sp>
          <p:nvSpPr>
            <p:cNvPr id="195" name="Shape 195"/>
            <p:cNvSpPr/>
            <p:nvPr/>
          </p:nvSpPr>
          <p:spPr>
            <a:xfrm>
              <a:off x="3144348" y="2055588"/>
              <a:ext cx="3132875" cy="1217967"/>
            </a:xfrm>
            <a:prstGeom prst="rect">
              <a:avLst/>
            </a:prstGeom>
            <a:solidFill>
              <a:srgbClr val="FFFC79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76200" dist="508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1600" tIns="101600" rIns="101600" bIns="101600" numCol="1" anchor="t">
              <a:noAutofit/>
            </a:bodyPr>
            <a:lstStyle/>
            <a:p>
              <a:pPr algn="l">
                <a:defRPr b="1" sz="18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blockquote.quote {</a:t>
              </a:r>
            </a:p>
            <a:p>
              <a:pPr algn="l">
                <a:defRPr b="1" sz="26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   </a:t>
              </a:r>
            </a:p>
            <a:p>
              <a:pPr algn="l">
                <a:defRPr b="1" sz="26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Shape 196"/>
            <p:cNvSpPr/>
            <p:nvPr/>
          </p:nvSpPr>
          <p:spPr>
            <a:xfrm>
              <a:off x="617244" y="1383058"/>
              <a:ext cx="1940141" cy="4258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2946" y="0"/>
                  </a:moveTo>
                  <a:cubicBezTo>
                    <a:pt x="1183" y="2311"/>
                    <a:pt x="199" y="4731"/>
                    <a:pt x="27" y="7177"/>
                  </a:cubicBezTo>
                  <a:cubicBezTo>
                    <a:pt x="-119" y="9265"/>
                    <a:pt x="329" y="11354"/>
                    <a:pt x="1359" y="13389"/>
                  </a:cubicBezTo>
                  <a:cubicBezTo>
                    <a:pt x="2685" y="15691"/>
                    <a:pt x="5579" y="17739"/>
                    <a:pt x="9620" y="19235"/>
                  </a:cubicBezTo>
                  <a:cubicBezTo>
                    <a:pt x="13035" y="20500"/>
                    <a:pt x="17134" y="21317"/>
                    <a:pt x="21481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3600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</a:p>
          </p:txBody>
        </p:sp>
        <p:sp>
          <p:nvSpPr>
            <p:cNvPr id="197" name="Shape 197"/>
            <p:cNvSpPr/>
            <p:nvPr/>
          </p:nvSpPr>
          <p:spPr>
            <a:xfrm>
              <a:off x="1476053" y="866432"/>
              <a:ext cx="1407926" cy="350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3" h="21600" fill="norm" stroke="1" extrusionOk="0">
                  <a:moveTo>
                    <a:pt x="5909" y="0"/>
                  </a:moveTo>
                  <a:cubicBezTo>
                    <a:pt x="5076" y="327"/>
                    <a:pt x="4336" y="694"/>
                    <a:pt x="3706" y="1093"/>
                  </a:cubicBezTo>
                  <a:cubicBezTo>
                    <a:pt x="1864" y="2258"/>
                    <a:pt x="1025" y="3633"/>
                    <a:pt x="537" y="5015"/>
                  </a:cubicBezTo>
                  <a:cubicBezTo>
                    <a:pt x="-917" y="9138"/>
                    <a:pt x="599" y="13350"/>
                    <a:pt x="4895" y="17108"/>
                  </a:cubicBezTo>
                  <a:cubicBezTo>
                    <a:pt x="6060" y="18283"/>
                    <a:pt x="7939" y="19310"/>
                    <a:pt x="10344" y="20085"/>
                  </a:cubicBezTo>
                  <a:cubicBezTo>
                    <a:pt x="13314" y="21043"/>
                    <a:pt x="16939" y="21574"/>
                    <a:pt x="20683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3600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</a:p>
          </p:txBody>
        </p:sp>
        <p:sp>
          <p:nvSpPr>
            <p:cNvPr id="198" name="Shape 198"/>
            <p:cNvSpPr/>
            <p:nvPr/>
          </p:nvSpPr>
          <p:spPr>
            <a:xfrm>
              <a:off x="1989425" y="820174"/>
              <a:ext cx="1789106" cy="111531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1600" tIns="101600" rIns="101600" bIns="101600" numCol="1" anchor="ctr">
              <a:noAutofit/>
            </a:bodyPr>
            <a:lstStyle>
              <a:lvl1pPr algn="l">
                <a:defRPr sz="2600"/>
              </a:lvl1pPr>
            </a:lstStyle>
            <a:p>
              <a:pPr/>
              <a:r>
                <a:t>URL of the content</a:t>
              </a:r>
            </a:p>
          </p:txBody>
        </p:sp>
        <p:sp>
          <p:nvSpPr>
            <p:cNvPr id="199" name="Shape 199"/>
            <p:cNvSpPr/>
            <p:nvPr/>
          </p:nvSpPr>
          <p:spPr>
            <a:xfrm>
              <a:off x="7394476" y="4188047"/>
              <a:ext cx="2998187" cy="20126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1600" tIns="101600" rIns="101600" bIns="101600" numCol="1" anchor="ctr">
              <a:noAutofit/>
            </a:bodyPr>
            <a:lstStyle>
              <a:lvl1pPr algn="l">
                <a:defRPr sz="2700"/>
              </a:lvl1pPr>
            </a:lstStyle>
            <a:p>
              <a:pPr/>
              <a:r>
                <a:t>URL of the metadata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630822" y="5321342"/>
              <a:ext cx="1658792" cy="146395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1600" tIns="101600" rIns="101600" bIns="101600" numCol="1" anchor="ctr">
              <a:noAutofit/>
            </a:bodyPr>
            <a:lstStyle>
              <a:lvl1pPr algn="l">
                <a:defRPr sz="2600"/>
              </a:lvl1pPr>
            </a:lstStyle>
            <a:p>
              <a:pPr/>
              <a:r>
                <a:t>URL of the image</a:t>
              </a:r>
            </a:p>
          </p:txBody>
        </p:sp>
        <p:sp>
          <p:nvSpPr>
            <p:cNvPr id="201" name="Shape 201"/>
            <p:cNvSpPr/>
            <p:nvPr/>
          </p:nvSpPr>
          <p:spPr>
            <a:xfrm>
              <a:off x="2881018" y="2530903"/>
              <a:ext cx="3369447" cy="4506141"/>
            </a:xfrm>
            <a:prstGeom prst="rect">
              <a:avLst/>
            </a:prstGeom>
            <a:solidFill>
              <a:schemeClr val="accent2">
                <a:hueOff val="-2473792"/>
                <a:satOff val="-50209"/>
                <a:lumOff val="23543"/>
              </a:schemeClr>
            </a:solidFill>
            <a:ln w="25400" cap="flat">
              <a:noFill/>
              <a:miter lim="400000"/>
            </a:ln>
            <a:effectLst>
              <a:outerShdw sx="100000" sy="100000" kx="0" ky="0" algn="b" rotWithShape="0" blurRad="76200" dist="508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1600" tIns="101600" rIns="101600" bIns="101600" numCol="1" anchor="t">
              <a:noAutofit/>
            </a:bodyPr>
            <a:lstStyle/>
            <a:p>
              <a:pPr algn="l">
                <a:defRPr b="1" sz="18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&lt;section&gt;</a:t>
              </a:r>
            </a:p>
            <a:p>
              <a:pPr algn="l">
                <a:defRPr b="1" sz="18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  &lt;h1&gt;Introduction&lt;/h1&gt;</a:t>
              </a:r>
            </a:p>
            <a:p>
              <a:pPr algn="l">
                <a:defRPr b="1" sz="18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  &lt;p&gt;We dream of a world where books, and indeed all kinds of publications, are first-class citizens of the web. &lt;/p&gt;</a:t>
              </a:r>
            </a:p>
            <a:p>
              <a:pPr algn="l">
                <a:defRPr b="1" sz="26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…</a:t>
              </a:r>
            </a:p>
          </p:txBody>
        </p:sp>
        <p:sp>
          <p:nvSpPr>
            <p:cNvPr id="202" name="Shape 202"/>
            <p:cNvSpPr/>
            <p:nvPr/>
          </p:nvSpPr>
          <p:spPr>
            <a:xfrm>
              <a:off x="3376223" y="3078788"/>
              <a:ext cx="3526010" cy="3152796"/>
            </a:xfrm>
            <a:prstGeom prst="rect">
              <a:avLst/>
            </a:prstGeom>
            <a:solidFill>
              <a:schemeClr val="accent3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76200" dist="508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1600" tIns="101600" rIns="101600" bIns="101600" numCol="1" anchor="t">
              <a:noAutofit/>
            </a:bodyPr>
            <a:lstStyle/>
            <a:p>
              <a:pPr algn="l">
                <a:defRPr b="1" sz="18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“metadata” : {</a:t>
              </a:r>
            </a:p>
            <a:p>
              <a:pPr algn="l">
                <a:defRPr b="1" sz="18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  “dc:title”: “WP”,</a:t>
              </a:r>
            </a:p>
            <a:p>
              <a:pPr algn="l">
                <a:defRPr b="1" sz="18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  “dc:creator”: [</a:t>
              </a:r>
            </a:p>
            <a:p>
              <a:pPr algn="l">
                <a:defRPr b="1" sz="18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     “Markus Gylling”,</a:t>
              </a:r>
            </a:p>
            <a:p>
              <a:pPr algn="l">
                <a:defRPr b="1" sz="18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     “Tzviya Siegman”,</a:t>
              </a:r>
            </a:p>
            <a:p>
              <a:pPr algn="l">
                <a:defRPr b="1" sz="18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     “Dave Cramer”,</a:t>
              </a:r>
            </a:p>
            <a:p>
              <a:pPr algn="l">
                <a:defRPr b="1" sz="26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     …</a:t>
              </a:r>
            </a:p>
          </p:txBody>
        </p:sp>
        <p:grpSp>
          <p:nvGrpSpPr>
            <p:cNvPr id="205" name="Group 205"/>
            <p:cNvGrpSpPr/>
            <p:nvPr/>
          </p:nvGrpSpPr>
          <p:grpSpPr>
            <a:xfrm>
              <a:off x="2558441" y="5196962"/>
              <a:ext cx="3132875" cy="1034622"/>
              <a:chOff x="0" y="0"/>
              <a:chExt cx="3132874" cy="1034620"/>
            </a:xfrm>
          </p:grpSpPr>
          <p:sp>
            <p:nvSpPr>
              <p:cNvPr id="203" name="Shape 203"/>
              <p:cNvSpPr/>
              <p:nvPr/>
            </p:nvSpPr>
            <p:spPr>
              <a:xfrm>
                <a:off x="0" y="0"/>
                <a:ext cx="3132875" cy="103462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400000"/>
              </a:ln>
              <a:effectLst>
                <a:outerShdw sx="100000" sy="100000" kx="0" ky="0" algn="b" rotWithShape="0" blurRad="76200" dist="508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101600" tIns="101600" rIns="101600" bIns="101600" numCol="1" anchor="ctr">
                <a:noAutofit/>
              </a:bodyPr>
              <a:lstStyle/>
              <a:p>
                <a:pPr algn="l">
                  <a:defRPr sz="3600">
                    <a:latin typeface="Lucida Sans Unicode"/>
                    <a:ea typeface="Lucida Sans Unicode"/>
                    <a:cs typeface="Lucida Sans Unicode"/>
                    <a:sym typeface="Lucida Sans Unicode"/>
                  </a:defRPr>
                </a:pPr>
              </a:p>
            </p:txBody>
          </p:sp>
          <p:pic>
            <p:nvPicPr>
              <p:cNvPr id="204" name="pasted-image.tif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4746" y="0"/>
                <a:ext cx="2863383" cy="1034621"/>
              </a:xfrm>
              <a:prstGeom prst="rect">
                <a:avLst/>
              </a:prstGeom>
              <a:ln w="25400" cap="flat">
                <a:noFill/>
                <a:miter lim="400000"/>
              </a:ln>
              <a:effectLst/>
            </p:spPr>
          </p:pic>
        </p:grpSp>
        <p:sp>
          <p:nvSpPr>
            <p:cNvPr id="206" name="Shape 206"/>
            <p:cNvSpPr/>
            <p:nvPr/>
          </p:nvSpPr>
          <p:spPr>
            <a:xfrm>
              <a:off x="6858467" y="1589713"/>
              <a:ext cx="1075374" cy="350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3" h="21600" fill="norm" stroke="1" extrusionOk="0">
                  <a:moveTo>
                    <a:pt x="14774" y="0"/>
                  </a:moveTo>
                  <a:cubicBezTo>
                    <a:pt x="15607" y="327"/>
                    <a:pt x="16347" y="694"/>
                    <a:pt x="16977" y="1093"/>
                  </a:cubicBezTo>
                  <a:cubicBezTo>
                    <a:pt x="18819" y="2258"/>
                    <a:pt x="19658" y="3633"/>
                    <a:pt x="20146" y="5015"/>
                  </a:cubicBezTo>
                  <a:cubicBezTo>
                    <a:pt x="21600" y="9138"/>
                    <a:pt x="20084" y="13350"/>
                    <a:pt x="15788" y="17108"/>
                  </a:cubicBezTo>
                  <a:cubicBezTo>
                    <a:pt x="14623" y="18283"/>
                    <a:pt x="12744" y="19310"/>
                    <a:pt x="10339" y="20085"/>
                  </a:cubicBezTo>
                  <a:cubicBezTo>
                    <a:pt x="7369" y="21043"/>
                    <a:pt x="3744" y="21574"/>
                    <a:pt x="0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>
                <a:defRPr sz="3600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does that translate to the Web?</a:t>
            </a:r>
          </a:p>
        </p:txBody>
      </p:sp>
      <p:sp>
        <p:nvSpPr>
          <p:cNvPr id="210" name="Shape 210"/>
          <p:cNvSpPr/>
          <p:nvPr>
            <p:ph type="body" sz="half" idx="1"/>
          </p:nvPr>
        </p:nvSpPr>
        <p:spPr>
          <a:xfrm>
            <a:off x="671921" y="2733104"/>
            <a:ext cx="12007688" cy="9677817"/>
          </a:xfrm>
          <a:prstGeom prst="rect">
            <a:avLst/>
          </a:prstGeom>
        </p:spPr>
        <p:txBody>
          <a:bodyPr/>
          <a:lstStyle/>
          <a:p>
            <a:pPr/>
            <a:r>
              <a:t>A WP is a collection of Web resources, considered as a </a:t>
            </a:r>
            <a:r>
              <a:rPr i="1" u="sng"/>
              <a:t>single</a:t>
            </a:r>
            <a:r>
              <a:t> Web resource</a:t>
            </a:r>
          </a:p>
          <a:p>
            <a:pPr lvl="1" marL="883051" indent="-489941">
              <a:lnSpc>
                <a:spcPct val="100000"/>
              </a:lnSpc>
              <a:spcBef>
                <a:spcPts val="1200"/>
              </a:spcBef>
            </a:pPr>
            <a:r>
              <a:t>there is a unique Web address for the collection;</a:t>
            </a:r>
          </a:p>
          <a:p>
            <a:pPr lvl="1" marL="883051" indent="-489941">
              <a:lnSpc>
                <a:spcPct val="100000"/>
              </a:lnSpc>
              <a:spcBef>
                <a:spcPts val="1200"/>
              </a:spcBef>
            </a:pPr>
            <a:r>
              <a:t>metadata is for the publication </a:t>
            </a:r>
            <a:r>
              <a:rPr i="1"/>
              <a:t>as a whole.</a:t>
            </a:r>
          </a:p>
          <a:p>
            <a:pPr/>
            <a:r>
              <a:t>Web Publications are part of the Web!</a:t>
            </a:r>
          </a:p>
        </p:txBody>
      </p:sp>
      <p:sp>
        <p:nvSpPr>
          <p:cNvPr id="211" name="Shape 21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23" name="Group 223"/>
          <p:cNvGrpSpPr/>
          <p:nvPr/>
        </p:nvGrpSpPr>
        <p:grpSpPr>
          <a:xfrm>
            <a:off x="13291735" y="3142424"/>
            <a:ext cx="10420343" cy="7431152"/>
            <a:chOff x="0" y="0"/>
            <a:chExt cx="10420341" cy="7431150"/>
          </a:xfrm>
        </p:grpSpPr>
        <p:grpSp>
          <p:nvGrpSpPr>
            <p:cNvPr id="220" name="Group 220"/>
            <p:cNvGrpSpPr/>
            <p:nvPr/>
          </p:nvGrpSpPr>
          <p:grpSpPr>
            <a:xfrm>
              <a:off x="0" y="0"/>
              <a:ext cx="10420342" cy="7431151"/>
              <a:chOff x="0" y="0"/>
              <a:chExt cx="10420341" cy="7431150"/>
            </a:xfrm>
          </p:grpSpPr>
          <p:sp>
            <p:nvSpPr>
              <p:cNvPr id="212" name="Shape 212"/>
              <p:cNvSpPr/>
              <p:nvPr/>
            </p:nvSpPr>
            <p:spPr>
              <a:xfrm>
                <a:off x="0" y="0"/>
                <a:ext cx="10420342" cy="7431151"/>
              </a:xfrm>
              <a:prstGeom prst="rect">
                <a:avLst/>
              </a:prstGeom>
              <a:solidFill>
                <a:srgbClr val="FFFFFF"/>
              </a:solidFill>
              <a:ln w="50800" cap="flat">
                <a:solidFill>
                  <a:srgbClr val="85888D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127000" dir="2949964">
                  <a:srgbClr val="000000">
                    <a:alpha val="50000"/>
                  </a:srgbClr>
                </a:outerShdw>
              </a:effectLst>
            </p:spPr>
            <p:txBody>
              <a:bodyPr wrap="square" lIns="101600" tIns="101600" rIns="101600" bIns="101600" numCol="1" anchor="ctr">
                <a:noAutofit/>
              </a:bodyPr>
              <a:lstStyle/>
              <a:p>
                <a:pPr algn="l">
                  <a:defRPr sz="3600">
                    <a:latin typeface="Lucida Sans Unicode"/>
                    <a:ea typeface="Lucida Sans Unicode"/>
                    <a:cs typeface="Lucida Sans Unicode"/>
                    <a:sym typeface="Lucida Sans Unicode"/>
                  </a:defRPr>
                </a:pPr>
              </a:p>
            </p:txBody>
          </p:sp>
          <p:sp>
            <p:nvSpPr>
              <p:cNvPr id="213" name="Shape 213"/>
              <p:cNvSpPr/>
              <p:nvPr/>
            </p:nvSpPr>
            <p:spPr>
              <a:xfrm>
                <a:off x="3144348" y="2055588"/>
                <a:ext cx="3132875" cy="1217967"/>
              </a:xfrm>
              <a:prstGeom prst="rect">
                <a:avLst/>
              </a:prstGeom>
              <a:solidFill>
                <a:srgbClr val="FFFC79"/>
              </a:solidFill>
              <a:ln w="25400" cap="flat">
                <a:noFill/>
                <a:miter lim="400000"/>
              </a:ln>
              <a:effectLst>
                <a:outerShdw sx="100000" sy="100000" kx="0" ky="0" algn="b" rotWithShape="0" blurRad="76200" dist="50800" dir="540000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1600" tIns="101600" rIns="101600" bIns="101600" numCol="1" anchor="t">
                <a:noAutofit/>
              </a:bodyPr>
              <a:lstStyle/>
              <a:p>
                <a:pPr algn="l">
                  <a:defRPr b="1" sz="180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blockquote.quote {</a:t>
                </a:r>
              </a:p>
              <a:p>
                <a:pPr algn="l">
                  <a:defRPr b="1" sz="260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   </a:t>
                </a:r>
              </a:p>
              <a:p>
                <a:pPr algn="l">
                  <a:defRPr b="1" sz="26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14" name="Shape 214"/>
              <p:cNvSpPr/>
              <p:nvPr/>
            </p:nvSpPr>
            <p:spPr>
              <a:xfrm>
                <a:off x="7422262" y="616124"/>
                <a:ext cx="2136828" cy="11153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1600" tIns="101600" rIns="101600" bIns="101600" numCol="1" anchor="ctr">
                <a:noAutofit/>
              </a:bodyPr>
              <a:lstStyle>
                <a:lvl1pPr algn="l">
                  <a:defRPr sz="2600"/>
                </a:lvl1pPr>
              </a:lstStyle>
              <a:p>
                <a:pPr/>
                <a:r>
                  <a:t>URL of the Publication</a:t>
                </a:r>
              </a:p>
            </p:txBody>
          </p:sp>
          <p:sp>
            <p:nvSpPr>
              <p:cNvPr id="215" name="Shape 215"/>
              <p:cNvSpPr/>
              <p:nvPr/>
            </p:nvSpPr>
            <p:spPr>
              <a:xfrm>
                <a:off x="2881018" y="2530903"/>
                <a:ext cx="3369447" cy="4506141"/>
              </a:xfrm>
              <a:prstGeom prst="rect">
                <a:avLst/>
              </a:prstGeom>
              <a:solidFill>
                <a:schemeClr val="accent2">
                  <a:hueOff val="-2473792"/>
                  <a:satOff val="-50209"/>
                  <a:lumOff val="23543"/>
                </a:schemeClr>
              </a:solidFill>
              <a:ln w="25400" cap="flat">
                <a:noFill/>
                <a:miter lim="400000"/>
              </a:ln>
              <a:effectLst>
                <a:outerShdw sx="100000" sy="100000" kx="0" ky="0" algn="b" rotWithShape="0" blurRad="76200" dist="50800" dir="540000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1600" tIns="101600" rIns="101600" bIns="101600" numCol="1" anchor="t">
                <a:noAutofit/>
              </a:bodyPr>
              <a:lstStyle/>
              <a:p>
                <a:pPr algn="l">
                  <a:defRPr b="1" sz="180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&lt;section&gt;</a:t>
                </a:r>
              </a:p>
              <a:p>
                <a:pPr algn="l">
                  <a:defRPr b="1" sz="180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  &lt;h1&gt;Introduction&lt;/h1&gt;</a:t>
                </a:r>
              </a:p>
              <a:p>
                <a:pPr algn="l">
                  <a:defRPr b="1" sz="180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  &lt;p&gt;We dream of a world where books, and indeed all kinds of publications, are first-class citizens of the web. &lt;/p&gt;</a:t>
                </a:r>
              </a:p>
              <a:p>
                <a:pPr algn="l">
                  <a:defRPr b="1" sz="260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…</a:t>
                </a:r>
              </a:p>
            </p:txBody>
          </p:sp>
          <p:sp>
            <p:nvSpPr>
              <p:cNvPr id="216" name="Shape 216"/>
              <p:cNvSpPr/>
              <p:nvPr/>
            </p:nvSpPr>
            <p:spPr>
              <a:xfrm>
                <a:off x="3376223" y="3078788"/>
                <a:ext cx="3526010" cy="3152796"/>
              </a:xfrm>
              <a:prstGeom prst="rect">
                <a:avLst/>
              </a:prstGeom>
              <a:solidFill>
                <a:schemeClr val="accent3"/>
              </a:solidFill>
              <a:ln w="25400" cap="flat">
                <a:noFill/>
                <a:miter lim="400000"/>
              </a:ln>
              <a:effectLst>
                <a:outerShdw sx="100000" sy="100000" kx="0" ky="0" algn="b" rotWithShape="0" blurRad="76200" dist="50800" dir="540000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1600" tIns="101600" rIns="101600" bIns="101600" numCol="1" anchor="t">
                <a:noAutofit/>
              </a:bodyPr>
              <a:lstStyle/>
              <a:p>
                <a:pPr algn="l">
                  <a:defRPr b="1" sz="180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“metadata” : {</a:t>
                </a:r>
              </a:p>
              <a:p>
                <a:pPr algn="l">
                  <a:defRPr b="1" sz="180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  “dc:title”: “WP”,</a:t>
                </a:r>
              </a:p>
              <a:p>
                <a:pPr algn="l">
                  <a:defRPr b="1" sz="180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  “dc:creator”: [</a:t>
                </a:r>
              </a:p>
              <a:p>
                <a:pPr algn="l">
                  <a:defRPr b="1" sz="180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     “Markus Gylling”,</a:t>
                </a:r>
              </a:p>
              <a:p>
                <a:pPr algn="l">
                  <a:defRPr b="1" sz="180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     “Tzviya Siegman”,</a:t>
                </a:r>
              </a:p>
              <a:p>
                <a:pPr algn="l">
                  <a:defRPr b="1" sz="180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     “Dave Cramer”,</a:t>
                </a:r>
              </a:p>
              <a:p>
                <a:pPr algn="l">
                  <a:defRPr b="1" sz="260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     …</a:t>
                </a:r>
              </a:p>
            </p:txBody>
          </p:sp>
          <p:grpSp>
            <p:nvGrpSpPr>
              <p:cNvPr id="219" name="Group 219"/>
              <p:cNvGrpSpPr/>
              <p:nvPr/>
            </p:nvGrpSpPr>
            <p:grpSpPr>
              <a:xfrm>
                <a:off x="2558441" y="5196962"/>
                <a:ext cx="3132875" cy="1034622"/>
                <a:chOff x="0" y="0"/>
                <a:chExt cx="3132874" cy="1034620"/>
              </a:xfrm>
            </p:grpSpPr>
            <p:sp>
              <p:nvSpPr>
                <p:cNvPr id="217" name="Shape 217"/>
                <p:cNvSpPr/>
                <p:nvPr/>
              </p:nvSpPr>
              <p:spPr>
                <a:xfrm>
                  <a:off x="0" y="0"/>
                  <a:ext cx="3132875" cy="1034621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noFill/>
                  <a:miter lim="400000"/>
                </a:ln>
                <a:effectLst>
                  <a:outerShdw sx="100000" sy="100000" kx="0" ky="0" algn="b" rotWithShape="0" blurRad="76200" dist="50800" dir="540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101600" tIns="101600" rIns="101600" bIns="101600" numCol="1" anchor="ctr">
                  <a:noAutofit/>
                </a:bodyPr>
                <a:lstStyle/>
                <a:p>
                  <a:pPr algn="l">
                    <a:defRPr sz="3600">
                      <a:latin typeface="Lucida Sans Unicode"/>
                      <a:ea typeface="Lucida Sans Unicode"/>
                      <a:cs typeface="Lucida Sans Unicode"/>
                      <a:sym typeface="Lucida Sans Unicode"/>
                    </a:defRPr>
                  </a:pPr>
                </a:p>
              </p:txBody>
            </p:sp>
            <p:pic>
              <p:nvPicPr>
                <p:cNvPr id="218" name="pasted-image.tiff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134746" y="0"/>
                  <a:ext cx="2863383" cy="1034621"/>
                </a:xfrm>
                <a:prstGeom prst="rect">
                  <a:avLst/>
                </a:prstGeom>
                <a:ln w="254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221" name="Shape 221"/>
            <p:cNvSpPr/>
            <p:nvPr/>
          </p:nvSpPr>
          <p:spPr>
            <a:xfrm>
              <a:off x="1048438" y="701721"/>
              <a:ext cx="6817958" cy="6630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518" fill="norm" stroke="1" extrusionOk="0">
                  <a:moveTo>
                    <a:pt x="3466" y="2660"/>
                  </a:moveTo>
                  <a:cubicBezTo>
                    <a:pt x="4201" y="2024"/>
                    <a:pt x="5002" y="1490"/>
                    <a:pt x="5852" y="1071"/>
                  </a:cubicBezTo>
                  <a:cubicBezTo>
                    <a:pt x="6764" y="620"/>
                    <a:pt x="7724" y="304"/>
                    <a:pt x="8708" y="131"/>
                  </a:cubicBezTo>
                  <a:cubicBezTo>
                    <a:pt x="9955" y="-28"/>
                    <a:pt x="11213" y="-42"/>
                    <a:pt x="12463" y="89"/>
                  </a:cubicBezTo>
                  <a:cubicBezTo>
                    <a:pt x="13707" y="220"/>
                    <a:pt x="14937" y="495"/>
                    <a:pt x="16131" y="908"/>
                  </a:cubicBezTo>
                  <a:cubicBezTo>
                    <a:pt x="17057" y="1371"/>
                    <a:pt x="17913" y="1995"/>
                    <a:pt x="18666" y="2757"/>
                  </a:cubicBezTo>
                  <a:cubicBezTo>
                    <a:pt x="19485" y="3587"/>
                    <a:pt x="20172" y="4569"/>
                    <a:pt x="20695" y="5660"/>
                  </a:cubicBezTo>
                  <a:cubicBezTo>
                    <a:pt x="21032" y="6777"/>
                    <a:pt x="21270" y="7928"/>
                    <a:pt x="21406" y="9097"/>
                  </a:cubicBezTo>
                  <a:cubicBezTo>
                    <a:pt x="21543" y="10275"/>
                    <a:pt x="21575" y="11465"/>
                    <a:pt x="21502" y="12650"/>
                  </a:cubicBezTo>
                  <a:cubicBezTo>
                    <a:pt x="21523" y="13400"/>
                    <a:pt x="21490" y="14151"/>
                    <a:pt x="21405" y="14895"/>
                  </a:cubicBezTo>
                  <a:cubicBezTo>
                    <a:pt x="21314" y="15683"/>
                    <a:pt x="21163" y="16461"/>
                    <a:pt x="20955" y="17220"/>
                  </a:cubicBezTo>
                  <a:cubicBezTo>
                    <a:pt x="20751" y="17852"/>
                    <a:pt x="20453" y="18441"/>
                    <a:pt x="20075" y="18963"/>
                  </a:cubicBezTo>
                  <a:cubicBezTo>
                    <a:pt x="19601" y="19616"/>
                    <a:pt x="19011" y="20150"/>
                    <a:pt x="18343" y="20530"/>
                  </a:cubicBezTo>
                  <a:cubicBezTo>
                    <a:pt x="17440" y="20949"/>
                    <a:pt x="16494" y="21239"/>
                    <a:pt x="15526" y="21392"/>
                  </a:cubicBezTo>
                  <a:cubicBezTo>
                    <a:pt x="14593" y="21539"/>
                    <a:pt x="13647" y="21558"/>
                    <a:pt x="12709" y="21448"/>
                  </a:cubicBezTo>
                  <a:cubicBezTo>
                    <a:pt x="11055" y="21467"/>
                    <a:pt x="9402" y="21335"/>
                    <a:pt x="7766" y="21053"/>
                  </a:cubicBezTo>
                  <a:cubicBezTo>
                    <a:pt x="6251" y="20791"/>
                    <a:pt x="4755" y="20402"/>
                    <a:pt x="3292" y="19887"/>
                  </a:cubicBezTo>
                  <a:cubicBezTo>
                    <a:pt x="2576" y="19474"/>
                    <a:pt x="1934" y="18916"/>
                    <a:pt x="1396" y="18243"/>
                  </a:cubicBezTo>
                  <a:cubicBezTo>
                    <a:pt x="868" y="17582"/>
                    <a:pt x="450" y="16820"/>
                    <a:pt x="162" y="15993"/>
                  </a:cubicBezTo>
                  <a:cubicBezTo>
                    <a:pt x="25" y="14918"/>
                    <a:pt x="-25" y="13832"/>
                    <a:pt x="12" y="12747"/>
                  </a:cubicBezTo>
                  <a:cubicBezTo>
                    <a:pt x="52" y="11608"/>
                    <a:pt x="187" y="10475"/>
                    <a:pt x="418" y="9364"/>
                  </a:cubicBezTo>
                  <a:cubicBezTo>
                    <a:pt x="625" y="8152"/>
                    <a:pt x="979" y="6978"/>
                    <a:pt x="1470" y="5874"/>
                  </a:cubicBezTo>
                  <a:cubicBezTo>
                    <a:pt x="1992" y="4699"/>
                    <a:pt x="2665" y="3616"/>
                    <a:pt x="3466" y="2660"/>
                  </a:cubicBezTo>
                  <a:close/>
                </a:path>
              </a:pathLst>
            </a:custGeom>
            <a:noFill/>
            <a:ln w="508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800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</a:p>
          </p:txBody>
        </p:sp>
        <p:sp>
          <p:nvSpPr>
            <p:cNvPr id="222" name="Shape 222"/>
            <p:cNvSpPr/>
            <p:nvPr/>
          </p:nvSpPr>
          <p:spPr>
            <a:xfrm>
              <a:off x="7891794" y="487551"/>
              <a:ext cx="1684073" cy="392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17140" y="0"/>
                  </a:moveTo>
                  <a:cubicBezTo>
                    <a:pt x="19705" y="2426"/>
                    <a:pt x="21137" y="4966"/>
                    <a:pt x="21387" y="7533"/>
                  </a:cubicBezTo>
                  <a:cubicBezTo>
                    <a:pt x="21600" y="9725"/>
                    <a:pt x="20949" y="11917"/>
                    <a:pt x="19449" y="14054"/>
                  </a:cubicBezTo>
                  <a:cubicBezTo>
                    <a:pt x="17702" y="16495"/>
                    <a:pt x="13455" y="18663"/>
                    <a:pt x="7426" y="20190"/>
                  </a:cubicBezTo>
                  <a:cubicBezTo>
                    <a:pt x="5151" y="20767"/>
                    <a:pt x="2654" y="21241"/>
                    <a:pt x="0" y="21600"/>
                  </a:cubicBezTo>
                </a:path>
              </a:pathLst>
            </a:cu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800"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9072">
              <a:defRPr sz="7708">
                <a:effectLst>
                  <a:outerShdw sx="100000" sy="100000" kx="0" ky="0" algn="b" rotWithShape="0" blurRad="35814" dist="23876" dir="540000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/>
            <a:r>
              <a:t>A number of technical issues are being discussed</a:t>
            </a:r>
          </a:p>
        </p:txBody>
      </p:sp>
      <p:sp>
        <p:nvSpPr>
          <p:cNvPr id="226" name="Shape 226"/>
          <p:cNvSpPr/>
          <p:nvPr>
            <p:ph type="body" idx="1"/>
          </p:nvPr>
        </p:nvSpPr>
        <p:spPr>
          <a:xfrm>
            <a:off x="671921" y="2959403"/>
            <a:ext cx="22435393" cy="10070451"/>
          </a:xfrm>
          <a:prstGeom prst="rect">
            <a:avLst/>
          </a:prstGeom>
        </p:spPr>
        <p:txBody>
          <a:bodyPr/>
          <a:lstStyle/>
          <a:p>
            <a:pPr/>
            <a:r>
              <a:t>Definition of the “WP Infoset”, i.e., a collection of information that characterizes a WP</a:t>
            </a:r>
          </a:p>
          <a:p>
            <a:pPr lvl="1" marL="810467" indent="-417357"/>
            <a:r>
              <a:t>title, constituent Web resources and their reading order, identifiers, default natural language,…</a:t>
            </a:r>
          </a:p>
          <a:p>
            <a:pPr/>
            <a:r>
              <a:t>Specific security/privacy considerations.</a:t>
            </a:r>
          </a:p>
          <a:p>
            <a:pPr/>
            <a:r>
              <a:t>Are there specific accessibility issues to consider?</a:t>
            </a:r>
          </a:p>
          <a:p>
            <a:pPr/>
            <a:r>
              <a:t>What information are necessary for, e.g., unified search?</a:t>
            </a:r>
          </a:p>
          <a:p>
            <a:pPr/>
            <a:r>
              <a:t>How to achieve offline access to publications?</a:t>
            </a:r>
          </a:p>
          <a:p>
            <a:pPr/>
            <a:r>
              <a:t>…</a:t>
            </a:r>
          </a:p>
        </p:txBody>
      </p:sp>
      <p:sp>
        <p:nvSpPr>
          <p:cNvPr id="227" name="Shape 22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Beyond Web Publications</a:t>
            </a:r>
          </a:p>
        </p:txBody>
      </p:sp>
      <p:sp>
        <p:nvSpPr>
          <p:cNvPr id="230" name="Shape 2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/>
              <a:t>Packaged</a:t>
            </a:r>
            <a:r>
              <a:t> Web Publication:</a:t>
            </a:r>
          </a:p>
          <a:p>
            <a:pPr lvl="1" marL="810467" indent="-417357"/>
            <a:r>
              <a:t>the Web Publication may have to be stored and distributed in a separate file (“package”)</a:t>
            </a:r>
          </a:p>
          <a:p>
            <a:pPr lvl="2" marL="1055260" indent="-424455"/>
            <a:r>
              <a:t>what packaging format should be used?</a:t>
            </a:r>
          </a:p>
          <a:p>
            <a:pPr/>
            <a:r>
              <a:t>EPUB 4:</a:t>
            </a:r>
          </a:p>
          <a:p>
            <a:pPr lvl="1" marL="810467" indent="-417357"/>
            <a:r>
              <a:t>a </a:t>
            </a:r>
            <a:r>
              <a:rPr i="1" u="sng"/>
              <a:t>profile</a:t>
            </a:r>
            <a:r>
              <a:t> of PWP, with additional requirements (e.g., on accessibility);</a:t>
            </a:r>
          </a:p>
          <a:p>
            <a:pPr lvl="1" marL="810467" indent="-417357"/>
            <a:r>
              <a:t>achieve </a:t>
            </a:r>
            <a:r>
              <a:rPr i="1"/>
              <a:t>functional</a:t>
            </a:r>
            <a:r>
              <a:t> round-tripping with EPUB 3.</a:t>
            </a:r>
          </a:p>
        </p:txBody>
      </p:sp>
      <p:sp>
        <p:nvSpPr>
          <p:cNvPr id="231" name="Shape 23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Num" sz="quarter" idx="2"/>
          </p:nvPr>
        </p:nvSpPr>
        <p:spPr>
          <a:xfrm>
            <a:off x="23335566" y="13119100"/>
            <a:ext cx="376511" cy="596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4040" y="2583165"/>
            <a:ext cx="17530001" cy="1963435"/>
          </a:xfrm>
          <a:prstGeom prst="rect">
            <a:avLst/>
          </a:prstGeom>
          <a:ln w="25400">
            <a:miter lim="400000"/>
          </a:ln>
        </p:spPr>
      </p:pic>
      <p:sp>
        <p:nvSpPr>
          <p:cNvPr id="108" name="Shape 108"/>
          <p:cNvSpPr/>
          <p:nvPr/>
        </p:nvSpPr>
        <p:spPr>
          <a:xfrm>
            <a:off x="1399093" y="7127147"/>
            <a:ext cx="21719897" cy="3165893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77800" dist="101600" dir="294224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/>
          <a:p>
            <a:pPr marL="359999" marR="359999" algn="just">
              <a:defRPr i="1" sz="4800">
                <a:solidFill>
                  <a:srgbClr val="53585F"/>
                </a:solidFill>
              </a:defRPr>
            </a:pPr>
            <a:r>
              <a:t>Advance the Open Web platform for publishing. Ultimately realizing an ambitious vision for fully Web-native Publications: </a:t>
            </a:r>
            <a:r>
              <a:rPr b="1"/>
              <a:t>publications</a:t>
            </a:r>
            <a:r>
              <a:t>—with all their specificities and traditions—</a:t>
            </a:r>
            <a:r>
              <a:rPr b="1"/>
              <a:t>should become first class entities on the Web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title"/>
          </p:nvPr>
        </p:nvSpPr>
        <p:spPr>
          <a:xfrm>
            <a:off x="0" y="-1"/>
            <a:ext cx="24384001" cy="228600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defTabSz="1225296">
              <a:defRPr sz="8040">
                <a:effectLst>
                  <a:outerShdw sx="100000" sy="100000" kx="0" ky="0" algn="b" rotWithShape="0" blurRad="25527" dist="17018" dir="540000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/>
            <a:r>
              <a:t>Publishing@W3C: combine traditions with modernity…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/>
          </p:nvPr>
        </p:nvSpPr>
        <p:spPr>
          <a:xfrm>
            <a:off x="3962400" y="5375292"/>
            <a:ext cx="16459200" cy="2286001"/>
          </a:xfrm>
          <a:prstGeom prst="rect">
            <a:avLst/>
          </a:prstGeom>
        </p:spPr>
        <p:txBody>
          <a:bodyPr/>
          <a:lstStyle>
            <a:lvl1pPr defTabSz="1426463">
              <a:defRPr sz="8736">
                <a:effectLst>
                  <a:outerShdw sx="100000" sy="100000" kx="0" ky="0" algn="b" rotWithShape="0" blurRad="29717" dist="19812" dir="540000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/>
            <a:r>
              <a:t>One more thing before we finish…</a:t>
            </a:r>
          </a:p>
        </p:txBody>
      </p:sp>
      <p:sp>
        <p:nvSpPr>
          <p:cNvPr id="236" name="Shape 23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-1" y="0"/>
            <a:ext cx="24384000" cy="1749741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76200" dist="508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/>
          <a:p>
            <a:pPr>
              <a:defRPr sz="7600"/>
            </a:pPr>
            <a:r>
              <a:t>This is </a:t>
            </a:r>
            <a:r>
              <a:rPr i="1" u="sng"/>
              <a:t>not</a:t>
            </a:r>
            <a:r>
              <a:t> how development works at W3C…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0" y="12327777"/>
            <a:ext cx="24383999" cy="1388223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76200" dist="508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>
            <a:lvl1pPr>
              <a:defRPr sz="7600"/>
            </a:lvl1pPr>
          </a:lstStyle>
          <a:p>
            <a:pPr/>
            <a:r>
              <a:t>…it is more like that!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0" y="12312532"/>
            <a:ext cx="24485437" cy="1403469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76200" dist="508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/>
          <a:p>
            <a:pPr>
              <a:defRPr sz="7600"/>
            </a:pPr>
            <a:r>
              <a:t>W3C </a:t>
            </a:r>
            <a:r>
              <a:rPr i="1" u="sng"/>
              <a:t>members</a:t>
            </a:r>
            <a:r>
              <a:t> move things forward!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Some Useful Links</a:t>
            </a:r>
          </a:p>
        </p:txBody>
      </p:sp>
      <p:sp>
        <p:nvSpPr>
          <p:cNvPr id="245" name="Shape 2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84896" indent="-399325" defTabSz="1426463">
              <a:spcBef>
                <a:spcPts val="900"/>
              </a:spcBef>
              <a:defRPr sz="4212"/>
            </a:pPr>
            <a:r>
              <a:t>“Home” of Publishing@W3C:</a:t>
            </a:r>
          </a:p>
          <a:p>
            <a:pPr lvl="1" marL="632164" indent="-325538" defTabSz="1426463">
              <a:lnSpc>
                <a:spcPct val="100000"/>
              </a:lnSpc>
              <a:spcBef>
                <a:spcPts val="400"/>
              </a:spcBef>
              <a:defRPr sz="3275" u="sng">
                <a:solidFill>
                  <a:srgbClr val="0433FF"/>
                </a:solidFill>
              </a:defRPr>
            </a:pPr>
            <a:r>
              <a:rPr>
                <a:hlinkClick r:id="rId2" invalidUrl="" action="" tgtFrame="" tooltip="" history="1" highlightClick="0" endSnd="0"/>
              </a:rPr>
              <a:t>http://www.w3.org/publishing</a:t>
            </a:r>
            <a:r>
              <a:rPr>
                <a:solidFill>
                  <a:srgbClr val="011993"/>
                </a:solidFill>
              </a:rPr>
              <a:t>/</a:t>
            </a:r>
          </a:p>
          <a:p>
            <a:pPr marL="484896" indent="-399325" defTabSz="1426463">
              <a:spcBef>
                <a:spcPts val="900"/>
              </a:spcBef>
              <a:defRPr sz="4212"/>
            </a:pPr>
            <a:r>
              <a:t>Publishing Business Group:</a:t>
            </a:r>
          </a:p>
          <a:p>
            <a:pPr lvl="1" marL="632164" indent="-325538" defTabSz="1426463">
              <a:lnSpc>
                <a:spcPct val="100000"/>
              </a:lnSpc>
              <a:spcBef>
                <a:spcPts val="400"/>
              </a:spcBef>
              <a:defRPr sz="3275" u="sng">
                <a:solidFill>
                  <a:srgbClr val="0433FF"/>
                </a:solidFill>
              </a:defRPr>
            </a:pPr>
            <a:r>
              <a:rPr>
                <a:hlinkClick r:id="rId3" invalidUrl="" action="" tgtFrame="" tooltip="" history="1" highlightClick="0" endSnd="0"/>
              </a:rPr>
              <a:t>https://www.w3.org/publishing/groups/publ-bg/</a:t>
            </a:r>
          </a:p>
          <a:p>
            <a:pPr marL="484896" indent="-399325" defTabSz="1426463">
              <a:spcBef>
                <a:spcPts val="900"/>
              </a:spcBef>
              <a:defRPr sz="4212"/>
            </a:pPr>
            <a:r>
              <a:t>Publishing Working Group:</a:t>
            </a:r>
          </a:p>
          <a:p>
            <a:pPr lvl="1" marL="632164" indent="-325538" defTabSz="1426463">
              <a:lnSpc>
                <a:spcPct val="100000"/>
              </a:lnSpc>
              <a:spcBef>
                <a:spcPts val="400"/>
              </a:spcBef>
              <a:defRPr sz="3275" u="sng">
                <a:solidFill>
                  <a:srgbClr val="0433FF"/>
                </a:solidFill>
              </a:defRPr>
            </a:pPr>
            <a:r>
              <a:rPr>
                <a:solidFill>
                  <a:srgbClr val="011993"/>
                </a:solidFill>
                <a:hlinkClick r:id="rId4" invalidUrl="" action="" tgtFrame="" tooltip="" history="1" highlightClick="0" endSnd="0"/>
              </a:rPr>
              <a:t>https://www.w3.org/publishing/groups/publ-wg/</a:t>
            </a:r>
          </a:p>
          <a:p>
            <a:pPr marL="484896" indent="-399325" defTabSz="1426463">
              <a:spcBef>
                <a:spcPts val="900"/>
              </a:spcBef>
              <a:defRPr sz="4212"/>
            </a:pPr>
            <a:r>
              <a:t>EPUB 3 Community Group:</a:t>
            </a:r>
          </a:p>
          <a:p>
            <a:pPr lvl="1" marL="632164" indent="-325538" defTabSz="1426463">
              <a:lnSpc>
                <a:spcPct val="100000"/>
              </a:lnSpc>
              <a:spcBef>
                <a:spcPts val="400"/>
              </a:spcBef>
              <a:defRPr sz="3275" u="sng">
                <a:solidFill>
                  <a:srgbClr val="0433FF"/>
                </a:solidFill>
              </a:defRPr>
            </a:pPr>
            <a:r>
              <a:rPr>
                <a:solidFill>
                  <a:srgbClr val="011993"/>
                </a:solidFill>
                <a:hlinkClick r:id="rId5" invalidUrl="" action="" tgtFrame="" tooltip="" history="1" highlightClick="0" endSnd="0"/>
              </a:rPr>
              <a:t>https://www.w3.org/publishing/groups/epub3-cg/</a:t>
            </a:r>
          </a:p>
          <a:p>
            <a:pPr marL="484896" indent="-399325" defTabSz="1426463">
              <a:spcBef>
                <a:spcPts val="900"/>
              </a:spcBef>
              <a:defRPr sz="4212"/>
            </a:pPr>
            <a:r>
              <a:t>Web Publication (WG Editors’ draft)</a:t>
            </a:r>
          </a:p>
          <a:p>
            <a:pPr lvl="1" marL="632164" indent="-325538" defTabSz="1426463">
              <a:spcBef>
                <a:spcPts val="600"/>
              </a:spcBef>
              <a:defRPr sz="3275">
                <a:solidFill>
                  <a:srgbClr val="0433FF"/>
                </a:solidFill>
              </a:defRPr>
            </a:pPr>
            <a:r>
              <a:rPr u="sng">
                <a:hlinkClick r:id="rId6" invalidUrl="" action="" tgtFrame="" tooltip="" history="1" highlightClick="0" endSnd="0"/>
              </a:rPr>
              <a:t>https://w3c.github.io/wpub/</a:t>
            </a:r>
          </a:p>
          <a:p>
            <a:pPr marL="484896" indent="-399325" defTabSz="1426463">
              <a:spcBef>
                <a:spcPts val="900"/>
              </a:spcBef>
              <a:defRPr sz="4212"/>
            </a:pPr>
            <a:r>
              <a:t>Web Publications Use Cases and Requirements (Interest Group Note):</a:t>
            </a:r>
          </a:p>
          <a:p>
            <a:pPr lvl="2" marL="848570" indent="-356542" defTabSz="1426463">
              <a:spcBef>
                <a:spcPts val="400"/>
              </a:spcBef>
              <a:defRPr sz="3275" u="sng">
                <a:solidFill>
                  <a:srgbClr val="0433FF"/>
                </a:solidFill>
              </a:defRPr>
            </a:pPr>
            <a:r>
              <a:rPr>
                <a:hlinkClick r:id="rId7" invalidUrl="" action="" tgtFrame="" tooltip="" history="1" highlightClick="0" endSnd="0"/>
              </a:rPr>
              <a:t>https://www.w3.org/TR/pwp-ucr/</a:t>
            </a:r>
          </a:p>
          <a:p>
            <a:pPr marL="484896" indent="-399325" defTabSz="1426463">
              <a:spcBef>
                <a:spcPts val="900"/>
              </a:spcBef>
              <a:defRPr sz="4212"/>
            </a:pPr>
            <a:r>
              <a:t>Web Publication (Interest Group Note):</a:t>
            </a:r>
          </a:p>
          <a:p>
            <a:pPr lvl="1" marL="632164" indent="-325538" defTabSz="1426463">
              <a:lnSpc>
                <a:spcPct val="100000"/>
              </a:lnSpc>
              <a:spcBef>
                <a:spcPts val="400"/>
              </a:spcBef>
              <a:defRPr sz="3275" u="sng">
                <a:solidFill>
                  <a:srgbClr val="0433FF"/>
                </a:solidFill>
              </a:defRPr>
            </a:pPr>
            <a:r>
              <a:rPr>
                <a:solidFill>
                  <a:srgbClr val="011993"/>
                </a:solidFill>
                <a:hlinkClick r:id="rId8" invalidUrl="" action="" tgtFrame="" tooltip="" history="1" highlightClick="0" endSnd="0"/>
              </a:rPr>
              <a:t>https://www.w3.org/TR/pwp/</a:t>
            </a:r>
          </a:p>
        </p:txBody>
      </p:sp>
      <p:sp>
        <p:nvSpPr>
          <p:cNvPr id="246" name="Shape 24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title"/>
          </p:nvPr>
        </p:nvSpPr>
        <p:spPr>
          <a:xfrm>
            <a:off x="1657148" y="5715000"/>
            <a:ext cx="21069703" cy="2286000"/>
          </a:xfrm>
          <a:prstGeom prst="rect">
            <a:avLst/>
          </a:prstGeom>
        </p:spPr>
        <p:txBody>
          <a:bodyPr/>
          <a:lstStyle/>
          <a:p>
            <a:pPr defTabSz="1133855">
              <a:defRPr sz="6944">
                <a:effectLst>
                  <a:outerShdw sx="100000" sy="100000" kx="0" ky="0" algn="b" rotWithShape="0" blurRad="23622" dist="15748" dir="5400000">
                    <a:srgbClr val="000000">
                      <a:alpha val="25000"/>
                    </a:srgbClr>
                  </a:outerShdw>
                </a:effectLst>
              </a:defRPr>
            </a:pPr>
            <a:r>
              <a:t>Slides are available at:</a:t>
            </a:r>
          </a:p>
          <a:p>
            <a:pPr defTabSz="1133855">
              <a:spcBef>
                <a:spcPts val="300"/>
              </a:spcBef>
              <a:defRPr sz="6819" u="sng">
                <a:solidFill>
                  <a:srgbClr val="0433FF"/>
                </a:solidFill>
                <a:effectLst/>
                <a:uFill>
                  <a:solidFill>
                    <a:srgbClr val="60606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hlinkClick r:id="rId2" invalidUrl="" action="" tgtFrame="" tooltip="" history="1" highlightClick="0" endSnd="0"/>
              </a:rPr>
              <a:t>https://www.w3.org/2017/Talks/Madrid-IH/</a:t>
            </a:r>
          </a:p>
        </p:txBody>
      </p:sp>
      <p:sp>
        <p:nvSpPr>
          <p:cNvPr id="249" name="Shape 24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52" name="Group 252"/>
          <p:cNvGrpSpPr/>
          <p:nvPr/>
        </p:nvGrpSpPr>
        <p:grpSpPr>
          <a:xfrm>
            <a:off x="10269432" y="9048124"/>
            <a:ext cx="3845135" cy="720139"/>
            <a:chOff x="0" y="0"/>
            <a:chExt cx="3845133" cy="720137"/>
          </a:xfrm>
        </p:grpSpPr>
        <p:pic>
          <p:nvPicPr>
            <p:cNvPr id="250" name="by-nd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86867" y="0"/>
              <a:ext cx="2058267" cy="720138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sp>
          <p:nvSpPr>
            <p:cNvPr id="251" name="Shape 251"/>
            <p:cNvSpPr/>
            <p:nvPr/>
          </p:nvSpPr>
          <p:spPr>
            <a:xfrm>
              <a:off x="0" y="22858"/>
              <a:ext cx="1436726" cy="67442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01600" tIns="101600" rIns="101600" bIns="101600" numCol="1" anchor="ctr">
              <a:spAutoFit/>
            </a:bodyPr>
            <a:lstStyle>
              <a:lvl1pPr algn="l">
                <a:defRPr sz="3200"/>
              </a:lvl1pPr>
            </a:lstStyle>
            <a:p>
              <a:pPr/>
              <a:r>
                <a:t>©W3C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00783">
              <a:defRPr sz="10416">
                <a:effectLst>
                  <a:outerShdw sx="100000" sy="100000" kx="0" ky="0" algn="b" rotWithShape="0" blurRad="35433" dist="23622" dir="540000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/>
            <a:r>
              <a:t>Thank you for your attention!</a:t>
            </a:r>
          </a:p>
        </p:txBody>
      </p:sp>
      <p:sp>
        <p:nvSpPr>
          <p:cNvPr id="255" name="Shape 25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Broad W3C membership</a:t>
            </a:r>
          </a:p>
        </p:txBody>
      </p:sp>
      <p:sp>
        <p:nvSpPr>
          <p:cNvPr id="111" name="Shape 111"/>
          <p:cNvSpPr/>
          <p:nvPr>
            <p:ph type="body" sz="quarter" idx="1"/>
          </p:nvPr>
        </p:nvSpPr>
        <p:spPr>
          <a:xfrm>
            <a:off x="671921" y="2609280"/>
            <a:ext cx="23040157" cy="1946040"/>
          </a:xfrm>
          <a:prstGeom prst="rect">
            <a:avLst/>
          </a:prstGeom>
        </p:spPr>
        <p:txBody>
          <a:bodyPr/>
          <a:lstStyle>
            <a:lvl1pPr marL="0" indent="99832" defTabSz="1664208">
              <a:spcBef>
                <a:spcPts val="1000"/>
              </a:spcBef>
              <a:buSzTx/>
              <a:buNone/>
              <a:defRPr b="1" i="1" sz="5733">
                <a:solidFill>
                  <a:srgbClr val="941100"/>
                </a:solidFill>
              </a:defRPr>
            </a:lvl1pPr>
          </a:lstStyle>
          <a:p>
            <a:pPr/>
            <a:r>
              <a:t>Some W3C Members that may become, or are already, active in this work 	</a:t>
            </a:r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xfrm>
            <a:off x="23354952" y="13215111"/>
            <a:ext cx="357125" cy="50088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44" name="Group 144"/>
          <p:cNvGrpSpPr/>
          <p:nvPr/>
        </p:nvGrpSpPr>
        <p:grpSpPr>
          <a:xfrm>
            <a:off x="1411119" y="5238773"/>
            <a:ext cx="21561762" cy="8083743"/>
            <a:chOff x="0" y="0"/>
            <a:chExt cx="21561761" cy="8083742"/>
          </a:xfrm>
        </p:grpSpPr>
        <p:pic>
          <p:nvPicPr>
            <p:cNvPr id="113" name="image16.jpg" descr="https://encrypted-tbn2.gstatic.com/images?q=tbn:ANd9GcSKyYwSH2M7CdAK3Z33nGIGKIl4wdwVhGKyxWW9XBV_0hjPNeMy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28413" y="257800"/>
              <a:ext cx="3033941" cy="970557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14" name="image17.jpg" descr="Logo NO STRAP BLUE 28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0606" y="2033140"/>
              <a:ext cx="2638567" cy="791571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15" name="image18.png" descr="Wiley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46438" y="3397556"/>
              <a:ext cx="2797891" cy="588195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16" name="image22.png" descr="http://upload.wikimedia.org/wikipedia/commons/thumb/a/aa/Logo_Google_2013_Official.svg/251px-Logo_Google_2013_Official.svg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945837" y="935497"/>
              <a:ext cx="2712121" cy="929255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17" name="image23.png" descr="Hom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860029" y="3856603"/>
              <a:ext cx="3238501" cy="666753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18" name="image26.jpg" descr="http://archiveteam.org/images/1/15/Apple-logo.jp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200262" y="5690764"/>
              <a:ext cx="1122235" cy="1314233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19" name="image27.png" descr="http://rpmedia.ask.com/ts?u=/wikipedia/commons/thumb/5/51/IBM_logo.svg/212px-IBM_logo.svg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5004925" y="5043064"/>
              <a:ext cx="2019301" cy="809627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20" name="image28.gif" descr="http://www.adobe.com/include/script/foresee/sitelogo.gi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70525" y="3397556"/>
              <a:ext cx="1181101" cy="1409703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21" name="image31.png" descr="Rakuten logo.sv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427087" y="3342886"/>
              <a:ext cx="2734301" cy="899283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22" name="image32.jpeg" descr="Antenna House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5161386" y="1952675"/>
              <a:ext cx="2266951" cy="952501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23" name="pasted-image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172746" y="2320975"/>
              <a:ext cx="2743201" cy="584201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24" name="pasted-image.png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613425" y="0"/>
              <a:ext cx="1676401" cy="1676400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25" name="pasted-image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4626038"/>
              <a:ext cx="2120900" cy="698501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26" name="pasted-image.png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7428336" y="3794193"/>
              <a:ext cx="2883577" cy="791571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27" name="pasted-image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6633159" y="333324"/>
              <a:ext cx="2108201" cy="1066801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28" name="pasted-image.png"/>
            <p:cNvPicPr>
              <a:picLocks noChangeAspect="1"/>
            </p:cNvPicPr>
            <p:nvPr/>
          </p:nvPicPr>
          <p:blipFill>
            <a:blip r:embed="rId17">
              <a:extLst/>
            </a:blip>
            <a:srcRect l="0" t="0" r="0" b="0"/>
            <a:stretch>
              <a:fillRect/>
            </a:stretch>
          </p:blipFill>
          <p:spPr>
            <a:xfrm>
              <a:off x="18293408" y="1899197"/>
              <a:ext cx="3268354" cy="1443690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29" name="pasted-image.png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079215" y="2033140"/>
              <a:ext cx="1951423" cy="1004983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30" name="pasted-image.png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3464581" y="333324"/>
              <a:ext cx="1162051" cy="974623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31" name="pasted-image.png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9283212" y="5043064"/>
              <a:ext cx="2057401" cy="1295401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32" name="pasted-image.png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4475507" y="6979833"/>
              <a:ext cx="4807706" cy="564906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33" name="pasted-image.png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105946" y="6220886"/>
              <a:ext cx="2133601" cy="1041401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34" name="pasted-image.png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9834474" y="257800"/>
              <a:ext cx="1727201" cy="825501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35" name="pasted-image.png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503522" y="4975288"/>
              <a:ext cx="1975758" cy="698501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36" name="pasted-image.png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491715" y="6220886"/>
              <a:ext cx="1587501" cy="1422401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37" name="pasted-image.tiff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1893791" y="2014953"/>
              <a:ext cx="2857412" cy="827944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38" name="pasted-image.tiff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334546" y="947599"/>
              <a:ext cx="1676401" cy="360348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39" name="pasted-image.tiff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174215" y="4975288"/>
              <a:ext cx="1905001" cy="444501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40" name="pasted-image.png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46438" y="5964826"/>
              <a:ext cx="2180946" cy="1443832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41" name="pasted-image.tiff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0075774" y="6686742"/>
              <a:ext cx="1485901" cy="1397001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42" name="pasted-image.png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054925" y="6979833"/>
              <a:ext cx="1803401" cy="609601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  <p:pic>
          <p:nvPicPr>
            <p:cNvPr id="143" name="pasted-image.png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824117" y="5324538"/>
              <a:ext cx="1627509" cy="1314233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Some history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W3C and IDPF has a history of cooperation since 2013.</a:t>
            </a:r>
          </a:p>
          <a:p>
            <a:pPr lvl="1"/>
            <a:r>
              <a:t>The “Digital Publishing Interest Group” was established at that time.</a:t>
            </a:r>
          </a:p>
          <a:p>
            <a:pPr/>
            <a:r>
              <a:t>W3C was also part of the IDPF/IMS “EDUPUB” initiative.</a:t>
            </a:r>
          </a:p>
          <a:p>
            <a:pPr/>
            <a:r>
              <a:t>W3C and IDPF “merged” in February 2017 to give a completely new life to this cooperation leading to the Publishing@W3C activity.</a:t>
            </a:r>
          </a:p>
          <a:p>
            <a:pPr lvl="1"/>
            <a:r>
              <a:t>All the groups that we are talking about have been created a few months ago.</a:t>
            </a:r>
          </a:p>
        </p:txBody>
      </p:sp>
      <p:sp>
        <p:nvSpPr>
          <p:cNvPr id="148" name="Shape 148"/>
          <p:cNvSpPr/>
          <p:nvPr>
            <p:ph type="sldNum" sz="quarter" idx="2"/>
          </p:nvPr>
        </p:nvSpPr>
        <p:spPr>
          <a:xfrm>
            <a:off x="23354952" y="13215111"/>
            <a:ext cx="357125" cy="50088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Publishing@W3C Groups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r>
              <a:t>Publishing Business Group</a:t>
            </a:r>
          </a:p>
          <a:p>
            <a:pPr lvl="1" marL="810467" indent="-417357"/>
            <a:r>
              <a:t>strategic and business directions</a:t>
            </a:r>
          </a:p>
          <a:p>
            <a:pPr>
              <a:defRPr i="1"/>
            </a:pPr>
            <a:r>
              <a:t>EPUB 3 Community Group</a:t>
            </a:r>
          </a:p>
          <a:p>
            <a:pPr lvl="1"/>
            <a:r>
              <a:t>EPUB 3.1 checker, errata management, new features</a:t>
            </a:r>
          </a:p>
          <a:p>
            <a:pPr lvl="1"/>
            <a:r>
              <a:t>“EPUB in Education” (a.k.a. EDUPUB) adaptation to EPUB 3.1 </a:t>
            </a:r>
          </a:p>
          <a:p>
            <a:pPr>
              <a:defRPr i="1"/>
            </a:pPr>
            <a:r>
              <a:t>Publishing Working Group</a:t>
            </a:r>
          </a:p>
          <a:p>
            <a:pPr lvl="1">
              <a:defRPr>
                <a:solidFill>
                  <a:srgbClr val="941100"/>
                </a:solidFill>
              </a:defRPr>
            </a:pPr>
            <a:r>
              <a:rPr i="1"/>
              <a:t>towards a W3C Standard on Publishing:</a:t>
            </a:r>
            <a:r>
              <a:t> </a:t>
            </a:r>
            <a:r>
              <a:rPr i="1" u="sng"/>
              <a:t>Web Publications</a:t>
            </a:r>
            <a:r>
              <a:t> and </a:t>
            </a:r>
            <a:r>
              <a:rPr i="1" u="sng"/>
              <a:t>Packaged Web Publications</a:t>
            </a:r>
          </a:p>
        </p:txBody>
      </p:sp>
      <p:sp>
        <p:nvSpPr>
          <p:cNvPr id="152" name="Shape 152"/>
          <p:cNvSpPr/>
          <p:nvPr>
            <p:ph type="sldNum" sz="quarter" idx="2"/>
          </p:nvPr>
        </p:nvSpPr>
        <p:spPr>
          <a:xfrm>
            <a:off x="23354952" y="13215111"/>
            <a:ext cx="357125" cy="50088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There is actually more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groups above are the strictly speaking “publishing” groups.</a:t>
            </a:r>
          </a:p>
          <a:p>
            <a:pPr/>
            <a:r>
              <a:t>However, there are number of issues that</a:t>
            </a:r>
          </a:p>
          <a:p>
            <a:pPr lvl="1" marL="810467" indent="-417357"/>
            <a:r>
              <a:t>are very relevant to publishing, </a:t>
            </a:r>
            <a:r>
              <a:rPr i="1"/>
              <a:t>but not only;</a:t>
            </a:r>
          </a:p>
          <a:p>
            <a:pPr lvl="1" marL="810467" indent="-417357"/>
            <a:r>
              <a:t>whose technical solution is to be worked on by other Working Groups, e.g.: </a:t>
            </a:r>
          </a:p>
          <a:p>
            <a:pPr lvl="2" marL="1055260" indent="-424455"/>
            <a:r>
              <a:t>pagination and general page control — CSS WG; </a:t>
            </a:r>
          </a:p>
          <a:p>
            <a:pPr lvl="2" marL="1055260" indent="-424455"/>
            <a:r>
              <a:t>accessibility issues — ARIA WG and Accessibility Guidelines WG;</a:t>
            </a:r>
          </a:p>
          <a:p>
            <a:pPr lvl="2" marL="1055260" indent="-424455"/>
            <a:r>
              <a:t>offline access — Web Platform WG and Service Workers WG.</a:t>
            </a:r>
          </a:p>
          <a:p>
            <a:pPr/>
            <a:r>
              <a:t>All Publishing@W3C groups have active relationships with such W3C groups.</a:t>
            </a:r>
          </a:p>
        </p:txBody>
      </p:sp>
      <p:sp>
        <p:nvSpPr>
          <p:cNvPr id="156" name="Shape 156"/>
          <p:cNvSpPr/>
          <p:nvPr>
            <p:ph type="sldNum" sz="quarter" idx="2"/>
          </p:nvPr>
        </p:nvSpPr>
        <p:spPr>
          <a:xfrm>
            <a:off x="23354952" y="13215111"/>
            <a:ext cx="357125" cy="50088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18459325" y="-1"/>
            <a:ext cx="5924676" cy="13845555"/>
          </a:xfrm>
          <a:prstGeom prst="rect">
            <a:avLst/>
          </a:prstGeom>
          <a:blipFill>
            <a:blip r:embed="rId3"/>
          </a:blipFill>
          <a:ln w="25400">
            <a:miter lim="400000"/>
          </a:ln>
          <a:effectLst>
            <a:outerShdw sx="100000" sy="100000" kx="0" ky="0" algn="b" rotWithShape="0" blurRad="76200" dist="508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>
            <a:lvl1pPr>
              <a:defRPr sz="9200">
                <a:solidFill>
                  <a:srgbClr val="FFFFFF"/>
                </a:solidFill>
              </a:defRPr>
            </a:lvl1pPr>
          </a:lstStyle>
          <a:p>
            <a:pPr/>
            <a:r>
              <a:t>The Publishing Working Group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“Web Publications”: what is the goal?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xfrm>
            <a:off x="671922" y="6237809"/>
            <a:ext cx="23040156" cy="6636853"/>
          </a:xfrm>
          <a:prstGeom prst="rect">
            <a:avLst/>
          </a:prstGeom>
        </p:spPr>
        <p:txBody>
          <a:bodyPr/>
          <a:lstStyle/>
          <a:p>
            <a:pPr/>
            <a:r>
              <a:t>This means:</a:t>
            </a:r>
          </a:p>
          <a:p>
            <a:pPr lvl="1" marL="810467" indent="-417357"/>
            <a:r>
              <a:t>it should be possible to load the publication content into a browser or a specialized reader, whatever the user prefers;</a:t>
            </a:r>
          </a:p>
          <a:p>
            <a:pPr lvl="1" marL="810467" indent="-417357"/>
            <a:r>
              <a:t>it should be possible to read the book either offline or online, whatever the circumstances dictate;</a:t>
            </a:r>
          </a:p>
          <a:p>
            <a:pPr lvl="1" marL="810467" indent="-417357"/>
            <a:r>
              <a:t>contents could be authored regardless of where they are used.</a:t>
            </a:r>
          </a:p>
        </p:txBody>
      </p:sp>
      <p:sp>
        <p:nvSpPr>
          <p:cNvPr id="162" name="Shape 162"/>
          <p:cNvSpPr/>
          <p:nvPr>
            <p:ph type="sldNum" sz="quarter" idx="2"/>
          </p:nvPr>
        </p:nvSpPr>
        <p:spPr>
          <a:xfrm>
            <a:off x="23354952" y="13215111"/>
            <a:ext cx="357125" cy="50088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3" name="Shape 163"/>
          <p:cNvSpPr/>
          <p:nvPr/>
        </p:nvSpPr>
        <p:spPr>
          <a:xfrm>
            <a:off x="1643331" y="2871391"/>
            <a:ext cx="21282459" cy="2456454"/>
          </a:xfrm>
          <a:prstGeom prst="rect">
            <a:avLst/>
          </a:prstGeom>
          <a:solidFill>
            <a:srgbClr val="EBEBEB"/>
          </a:solidFill>
          <a:ln w="25400">
            <a:miter lim="400000"/>
          </a:ln>
          <a:effectLst>
            <a:outerShdw sx="100000" sy="100000" kx="0" ky="0" algn="b" rotWithShape="0" blurRad="76200" dist="50800" dir="294224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/>
          <a:lstStyle>
            <a:lvl1pPr marL="359999" marR="359999">
              <a:defRPr b="1" sz="4600">
                <a:solidFill>
                  <a:srgbClr val="941100"/>
                </a:solidFill>
              </a:defRPr>
            </a:lvl1pPr>
          </a:lstStyle>
          <a:p>
            <a:pPr>
              <a:defRPr b="0"/>
            </a:pPr>
            <a:r>
              <a:rPr b="1"/>
              <a:t>Publications—with all their specificities and traditions—should become first class entities on the Web.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572768">
              <a:defRPr sz="7052">
                <a:effectLst>
                  <a:outerShdw sx="100000" sy="100000" kx="0" ky="0" algn="b" rotWithShape="0" blurRad="32766" dist="21844" dir="5400000">
                    <a:srgbClr val="000000">
                      <a:alpha val="25000"/>
                    </a:srgbClr>
                  </a:outerShdw>
                </a:effectLst>
              </a:defRPr>
            </a:pPr>
            <a:r>
              <a:t>Example: book through a Web browser, visible offline </a:t>
            </a:r>
            <a:r>
              <a:rPr i="1" u="sng"/>
              <a:t>and</a:t>
            </a:r>
            <a:r>
              <a:t> online</a:t>
            </a:r>
          </a:p>
        </p:txBody>
      </p:sp>
      <p:sp>
        <p:nvSpPr>
          <p:cNvPr id="166" name="Shape 166"/>
          <p:cNvSpPr/>
          <p:nvPr>
            <p:ph type="sldNum" sz="quarter" idx="2"/>
          </p:nvPr>
        </p:nvSpPr>
        <p:spPr>
          <a:xfrm>
            <a:off x="23335566" y="13119100"/>
            <a:ext cx="376511" cy="596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7" name="pasted-image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67413" y="2860104"/>
            <a:ext cx="15049174" cy="1037742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508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101600" dist="254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76200" dist="508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noFill/>
          <a:miter lim="400000"/>
        </a:ln>
        <a:effectLst>
          <a:outerShdw sx="100000" sy="100000" kx="0" ky="0" algn="b" rotWithShape="0" blurRad="76200" dist="508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101600" tIns="101600" rIns="101600" bIns="101600" numCol="1" spcCol="38100" rtlCol="0" anchor="ctr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b="0" baseline="0" cap="none" i="0" spc="0" strike="noStrike" sz="51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762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b="0" baseline="0" cap="none" i="0" spc="0" strike="noStrike" sz="51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508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101600" dist="254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76200" dist="508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noFill/>
          <a:miter lim="400000"/>
        </a:ln>
        <a:effectLst>
          <a:outerShdw sx="100000" sy="100000" kx="0" ky="0" algn="b" rotWithShape="0" blurRad="76200" dist="508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101600" tIns="101600" rIns="101600" bIns="101600" numCol="1" spcCol="38100" rtlCol="0" anchor="ctr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b="0" baseline="0" cap="none" i="0" spc="0" strike="noStrike" sz="51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762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b="0" baseline="0" cap="none" i="0" spc="0" strike="noStrike" sz="51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