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2"/>
    <p:sldId id="327" r:id="rId3"/>
    <p:sldId id="329" r:id="rId4"/>
    <p:sldId id="314" r:id="rId5"/>
    <p:sldId id="320" r:id="rId6"/>
    <p:sldId id="316" r:id="rId7"/>
    <p:sldId id="318" r:id="rId8"/>
    <p:sldId id="330" r:id="rId9"/>
    <p:sldId id="328" r:id="rId10"/>
    <p:sldId id="315" r:id="rId11"/>
    <p:sldId id="319" r:id="rId12"/>
    <p:sldId id="331" r:id="rId13"/>
    <p:sldId id="321" r:id="rId14"/>
    <p:sldId id="322" r:id="rId15"/>
    <p:sldId id="323" r:id="rId16"/>
    <p:sldId id="324" r:id="rId17"/>
    <p:sldId id="332" r:id="rId18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en, Sarah" initials="BS" lastIdx="5" clrIdx="0">
    <p:extLst>
      <p:ext uri="{19B8F6BF-5375-455C-9EA6-DF929625EA0E}">
        <p15:presenceInfo xmlns:p15="http://schemas.microsoft.com/office/powerpoint/2012/main" userId="Bowe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FF00FF"/>
    <a:srgbClr val="918F8A"/>
    <a:srgbClr val="A2A2A2"/>
    <a:srgbClr val="000000"/>
    <a:srgbClr val="171717"/>
    <a:srgbClr val="F7F7F7"/>
    <a:srgbClr val="E55C18"/>
    <a:srgbClr val="7F330D"/>
    <a:srgbClr val="FF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7" autoAdjust="0"/>
    <p:restoredTop sz="87996" autoAdjust="0"/>
  </p:normalViewPr>
  <p:slideViewPr>
    <p:cSldViewPr snapToGrid="0">
      <p:cViewPr>
        <p:scale>
          <a:sx n="150" d="100"/>
          <a:sy n="150" d="100"/>
        </p:scale>
        <p:origin x="7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222" y="6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84320-0BA3-4D98-83A6-8257C6E3472C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C96C16CB-3DC7-463A-BBB2-F7842D0BD507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GB" altLang="en-US" b="0" dirty="0" smtClean="0">
              <a:solidFill>
                <a:srgbClr val="002060"/>
              </a:solidFill>
              <a:latin typeface="Calibri" panose="020F0502020204030204" pitchFamily="34" charset="0"/>
            </a:rPr>
            <a:t>The additional security layer r</a:t>
          </a:r>
          <a:r>
            <a:rPr lang="en-GB" b="0" dirty="0" smtClean="0">
              <a:solidFill>
                <a:srgbClr val="002060"/>
              </a:solidFill>
              <a:latin typeface="Calibri" panose="020F0502020204030204" pitchFamily="34" charset="0"/>
            </a:rPr>
            <a:t>educes fraudulent use of online credit and debit transactions by…</a:t>
          </a:r>
          <a:endParaRPr lang="en-GB" b="0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2D3BFC70-E21D-4B46-9F29-BA86C03F606D}" type="parTrans" cxnId="{05F197DA-792B-44F0-BFBB-04A9B2CAD820}">
      <dgm:prSet/>
      <dgm:spPr/>
      <dgm:t>
        <a:bodyPr/>
        <a:lstStyle/>
        <a:p>
          <a:endParaRPr lang="en-GB"/>
        </a:p>
      </dgm:t>
    </dgm:pt>
    <dgm:pt modelId="{78F1B560-573D-4140-A762-3D18D18BF22A}" type="sibTrans" cxnId="{05F197DA-792B-44F0-BFBB-04A9B2CAD820}">
      <dgm:prSet/>
      <dgm:spPr/>
      <dgm:t>
        <a:bodyPr/>
        <a:lstStyle/>
        <a:p>
          <a:endParaRPr lang="en-GB"/>
        </a:p>
      </dgm:t>
    </dgm:pt>
    <dgm:pt modelId="{314A503D-FB05-4A69-BD4B-EAB8553E72B4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  <a:latin typeface="Calibri" panose="020F0502020204030204" pitchFamily="34" charset="0"/>
            </a:rPr>
            <a:t>… preventing unauthorised use of cards online </a:t>
          </a:r>
          <a:endParaRPr lang="en-GB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8803A279-A7D9-4CC5-A1A2-066C3C63C3FE}" type="parTrans" cxnId="{E8CEFC8A-1620-4567-A2A8-0B282EDCDAE5}">
      <dgm:prSet/>
      <dgm:spPr/>
      <dgm:t>
        <a:bodyPr/>
        <a:lstStyle/>
        <a:p>
          <a:endParaRPr lang="en-GB"/>
        </a:p>
      </dgm:t>
    </dgm:pt>
    <dgm:pt modelId="{F58C31BF-76BE-45C0-AD9D-8534777538FB}" type="sibTrans" cxnId="{E8CEFC8A-1620-4567-A2A8-0B282EDCDAE5}">
      <dgm:prSet/>
      <dgm:spPr/>
      <dgm:t>
        <a:bodyPr/>
        <a:lstStyle/>
        <a:p>
          <a:endParaRPr lang="en-GB"/>
        </a:p>
      </dgm:t>
    </dgm:pt>
    <dgm:pt modelId="{D3555327-BA0D-4C1A-88B9-9D6B7A65ED5F}">
      <dgm:prSet phldrT="[Text]"/>
      <dgm:spPr>
        <a:ln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rgbClr val="002060"/>
              </a:solidFill>
              <a:latin typeface="Calibri" panose="020F0502020204030204" pitchFamily="34" charset="0"/>
            </a:rPr>
            <a:t>… and protecting merchants from exposure to fraud-related chargebacks </a:t>
          </a:r>
          <a:r>
            <a:rPr lang="en-GB" dirty="0" smtClean="0">
              <a:solidFill>
                <a:srgbClr val="002060"/>
              </a:solidFill>
              <a:latin typeface="Calibri" panose="020F0502020204030204" pitchFamily="34" charset="0"/>
            </a:rPr>
            <a:t>as well as </a:t>
          </a:r>
          <a:r>
            <a:rPr lang="en-GB" dirty="0" smtClean="0">
              <a:solidFill>
                <a:srgbClr val="002060"/>
              </a:solidFill>
              <a:latin typeface="Calibri" panose="020F0502020204030204" pitchFamily="34" charset="0"/>
            </a:rPr>
            <a:t>increased </a:t>
          </a:r>
          <a:r>
            <a:rPr lang="en-GB" dirty="0" smtClean="0">
              <a:solidFill>
                <a:srgbClr val="002060"/>
              </a:solidFill>
              <a:latin typeface="Calibri" panose="020F0502020204030204" pitchFamily="34" charset="0"/>
            </a:rPr>
            <a:t>approvals</a:t>
          </a:r>
          <a:endParaRPr lang="en-GB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CBC68BE7-449D-4E7E-BB62-7C5B840BAFFD}" type="parTrans" cxnId="{1F8E692C-0791-4904-BEAB-36F6268B0DF3}">
      <dgm:prSet/>
      <dgm:spPr/>
      <dgm:t>
        <a:bodyPr/>
        <a:lstStyle/>
        <a:p>
          <a:endParaRPr lang="en-GB"/>
        </a:p>
      </dgm:t>
    </dgm:pt>
    <dgm:pt modelId="{C2102D76-A623-4C6A-B001-9C11E604DFF7}" type="sibTrans" cxnId="{1F8E692C-0791-4904-BEAB-36F6268B0DF3}">
      <dgm:prSet/>
      <dgm:spPr/>
      <dgm:t>
        <a:bodyPr/>
        <a:lstStyle/>
        <a:p>
          <a:endParaRPr lang="en-GB"/>
        </a:p>
      </dgm:t>
    </dgm:pt>
    <dgm:pt modelId="{669B9BA2-D1B6-46DE-9EA2-4632B544C87D}" type="pres">
      <dgm:prSet presAssocID="{6B484320-0BA3-4D98-83A6-8257C6E347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6914EF-2AD6-4364-B10B-B8448EFEDB48}" type="pres">
      <dgm:prSet presAssocID="{C96C16CB-3DC7-463A-BBB2-F7842D0BD50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D6CB19-07A3-4E00-946F-AAF62078DCED}" type="pres">
      <dgm:prSet presAssocID="{78F1B560-573D-4140-A762-3D18D18BF22A}" presName="parTxOnlySpace" presStyleCnt="0"/>
      <dgm:spPr/>
    </dgm:pt>
    <dgm:pt modelId="{8B03C24D-AEF9-495D-B209-4A4CD040BF15}" type="pres">
      <dgm:prSet presAssocID="{314A503D-FB05-4A69-BD4B-EAB8553E72B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B2428-1B9A-4E64-8A3B-203A2542FFD6}" type="pres">
      <dgm:prSet presAssocID="{F58C31BF-76BE-45C0-AD9D-8534777538FB}" presName="parTxOnlySpace" presStyleCnt="0"/>
      <dgm:spPr/>
    </dgm:pt>
    <dgm:pt modelId="{A9C856C5-289E-41EB-993E-857FEC9B9A7C}" type="pres">
      <dgm:prSet presAssocID="{D3555327-BA0D-4C1A-88B9-9D6B7A65ED5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5EE59D-1993-4A47-AC1D-CA4BDA24A87A}" type="presOf" srcId="{C96C16CB-3DC7-463A-BBB2-F7842D0BD507}" destId="{C36914EF-2AD6-4364-B10B-B8448EFEDB48}" srcOrd="0" destOrd="0" presId="urn:microsoft.com/office/officeart/2005/8/layout/chevron1"/>
    <dgm:cxn modelId="{1F8E692C-0791-4904-BEAB-36F6268B0DF3}" srcId="{6B484320-0BA3-4D98-83A6-8257C6E3472C}" destId="{D3555327-BA0D-4C1A-88B9-9D6B7A65ED5F}" srcOrd="2" destOrd="0" parTransId="{CBC68BE7-449D-4E7E-BB62-7C5B840BAFFD}" sibTransId="{C2102D76-A623-4C6A-B001-9C11E604DFF7}"/>
    <dgm:cxn modelId="{4A8258D8-0CAC-464B-BD0F-8FAA2B0C0F11}" type="presOf" srcId="{6B484320-0BA3-4D98-83A6-8257C6E3472C}" destId="{669B9BA2-D1B6-46DE-9EA2-4632B544C87D}" srcOrd="0" destOrd="0" presId="urn:microsoft.com/office/officeart/2005/8/layout/chevron1"/>
    <dgm:cxn modelId="{05F197DA-792B-44F0-BFBB-04A9B2CAD820}" srcId="{6B484320-0BA3-4D98-83A6-8257C6E3472C}" destId="{C96C16CB-3DC7-463A-BBB2-F7842D0BD507}" srcOrd="0" destOrd="0" parTransId="{2D3BFC70-E21D-4B46-9F29-BA86C03F606D}" sibTransId="{78F1B560-573D-4140-A762-3D18D18BF22A}"/>
    <dgm:cxn modelId="{AE3DA2EB-3D30-4391-9AF1-299000401A91}" type="presOf" srcId="{314A503D-FB05-4A69-BD4B-EAB8553E72B4}" destId="{8B03C24D-AEF9-495D-B209-4A4CD040BF15}" srcOrd="0" destOrd="0" presId="urn:microsoft.com/office/officeart/2005/8/layout/chevron1"/>
    <dgm:cxn modelId="{15EFB0DD-6B94-4E8B-97C5-5DAAE98A0034}" type="presOf" srcId="{D3555327-BA0D-4C1A-88B9-9D6B7A65ED5F}" destId="{A9C856C5-289E-41EB-993E-857FEC9B9A7C}" srcOrd="0" destOrd="0" presId="urn:microsoft.com/office/officeart/2005/8/layout/chevron1"/>
    <dgm:cxn modelId="{E8CEFC8A-1620-4567-A2A8-0B282EDCDAE5}" srcId="{6B484320-0BA3-4D98-83A6-8257C6E3472C}" destId="{314A503D-FB05-4A69-BD4B-EAB8553E72B4}" srcOrd="1" destOrd="0" parTransId="{8803A279-A7D9-4CC5-A1A2-066C3C63C3FE}" sibTransId="{F58C31BF-76BE-45C0-AD9D-8534777538FB}"/>
    <dgm:cxn modelId="{8DFA2A9B-BC86-4E03-AE61-E0CB72F96A20}" type="presParOf" srcId="{669B9BA2-D1B6-46DE-9EA2-4632B544C87D}" destId="{C36914EF-2AD6-4364-B10B-B8448EFEDB48}" srcOrd="0" destOrd="0" presId="urn:microsoft.com/office/officeart/2005/8/layout/chevron1"/>
    <dgm:cxn modelId="{F99BAEAA-C7B2-46E9-A624-7B4D185D8867}" type="presParOf" srcId="{669B9BA2-D1B6-46DE-9EA2-4632B544C87D}" destId="{5DD6CB19-07A3-4E00-946F-AAF62078DCED}" srcOrd="1" destOrd="0" presId="urn:microsoft.com/office/officeart/2005/8/layout/chevron1"/>
    <dgm:cxn modelId="{211581BE-D5F7-4571-A7D1-938081F472C6}" type="presParOf" srcId="{669B9BA2-D1B6-46DE-9EA2-4632B544C87D}" destId="{8B03C24D-AEF9-495D-B209-4A4CD040BF15}" srcOrd="2" destOrd="0" presId="urn:microsoft.com/office/officeart/2005/8/layout/chevron1"/>
    <dgm:cxn modelId="{AF41EC88-703B-4E3C-95CE-2048C2163298}" type="presParOf" srcId="{669B9BA2-D1B6-46DE-9EA2-4632B544C87D}" destId="{8ADB2428-1B9A-4E64-8A3B-203A2542FFD6}" srcOrd="3" destOrd="0" presId="urn:microsoft.com/office/officeart/2005/8/layout/chevron1"/>
    <dgm:cxn modelId="{FE813C96-8060-477E-AFF6-9ACA7BF80477}" type="presParOf" srcId="{669B9BA2-D1B6-46DE-9EA2-4632B544C87D}" destId="{A9C856C5-289E-41EB-993E-857FEC9B9A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914EF-2AD6-4364-B10B-B8448EFEDB48}">
      <dsp:nvSpPr>
        <dsp:cNvPr id="0" name=""/>
        <dsp:cNvSpPr/>
      </dsp:nvSpPr>
      <dsp:spPr>
        <a:xfrm>
          <a:off x="1955" y="888883"/>
          <a:ext cx="2382282" cy="9529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100" b="0" kern="1200" dirty="0" smtClean="0">
              <a:solidFill>
                <a:srgbClr val="002060"/>
              </a:solidFill>
              <a:latin typeface="Calibri" panose="020F0502020204030204" pitchFamily="34" charset="0"/>
            </a:rPr>
            <a:t>The additional security layer r</a:t>
          </a:r>
          <a:r>
            <a:rPr lang="en-GB" sz="1100" b="0" kern="1200" dirty="0" smtClean="0">
              <a:solidFill>
                <a:srgbClr val="002060"/>
              </a:solidFill>
              <a:latin typeface="Calibri" panose="020F0502020204030204" pitchFamily="34" charset="0"/>
            </a:rPr>
            <a:t>educes fraudulent use of online credit and debit transactions by…</a:t>
          </a:r>
          <a:endParaRPr lang="en-GB" sz="1100" b="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478412" y="888883"/>
        <a:ext cx="1429369" cy="952913"/>
      </dsp:txXfrm>
    </dsp:sp>
    <dsp:sp modelId="{8B03C24D-AEF9-495D-B209-4A4CD040BF15}">
      <dsp:nvSpPr>
        <dsp:cNvPr id="0" name=""/>
        <dsp:cNvSpPr/>
      </dsp:nvSpPr>
      <dsp:spPr>
        <a:xfrm>
          <a:off x="2146010" y="888883"/>
          <a:ext cx="2382282" cy="9529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… preventing unauthorised use of cards online </a:t>
          </a:r>
          <a:endParaRPr lang="en-GB" sz="11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2622467" y="888883"/>
        <a:ext cx="1429369" cy="952913"/>
      </dsp:txXfrm>
    </dsp:sp>
    <dsp:sp modelId="{A9C856C5-289E-41EB-993E-857FEC9B9A7C}">
      <dsp:nvSpPr>
        <dsp:cNvPr id="0" name=""/>
        <dsp:cNvSpPr/>
      </dsp:nvSpPr>
      <dsp:spPr>
        <a:xfrm>
          <a:off x="4290064" y="888883"/>
          <a:ext cx="2382282" cy="9529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… and protecting merchants from exposure to fraud-related chargebacks </a:t>
          </a:r>
          <a:r>
            <a:rPr lang="en-GB" sz="11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as well as </a:t>
          </a:r>
          <a:r>
            <a:rPr lang="en-GB" sz="11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increased </a:t>
          </a:r>
          <a:r>
            <a:rPr lang="en-GB" sz="11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approvals</a:t>
          </a:r>
          <a:endParaRPr lang="en-GB" sz="1100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4766521" y="888883"/>
        <a:ext cx="1429369" cy="95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53C8EB-E3D3-454A-A062-9B9000C8907A}" type="slidenum">
              <a:rPr lang="en-US" smtClean="0">
                <a:latin typeface="Mark Offc For MC" panose="020B0504020101010102" pitchFamily="34" charset="0"/>
              </a:rPr>
              <a:t>‹#›</a:t>
            </a:fld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r>
              <a:rPr lang="en-US" smtClean="0">
                <a:latin typeface="Mark Offc For MC" panose="020B0504020101010102" pitchFamily="34" charset="0"/>
              </a:rPr>
              <a:t>October 29, 2017</a:t>
            </a:r>
            <a:endParaRPr lang="en-US" dirty="0">
              <a:latin typeface="Mark Offc For M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9D321C93-C6C5-43C9-BDBB-3B3926036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1pPr>
    <a:lvl2pPr marL="228600" indent="-22860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2pPr>
    <a:lvl3pPr marL="406400" indent="-1778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3pPr>
    <a:lvl4pPr marL="577850" indent="-171450" algn="l" defTabSz="685800" rtl="0" eaLnBrk="1" latinLnBrk="0" hangingPunct="1">
      <a:buFont typeface="Mark Offc For MC" panose="020B0504020101010102" pitchFamily="34" charset="0"/>
      <a:buChar char="•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4pPr>
    <a:lvl5pPr marL="800100" indent="-228600" algn="l" defTabSz="685800" rtl="0" eaLnBrk="1" latinLnBrk="0" hangingPunct="1">
      <a:buFont typeface="Mark Offc For MC" panose="020B0504020101010102" pitchFamily="34" charset="0"/>
      <a:buChar char="–"/>
      <a:defRPr sz="900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3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1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4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2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51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7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5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2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>
            <a:normAutofit/>
          </a:bodyPr>
          <a:lstStyle/>
          <a:p>
            <a:pPr>
              <a:defRPr/>
            </a:pPr>
            <a:endParaRPr lang="en-GB" altLang="en-US" sz="10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4A8EE0-F705-40EF-93D6-E44211C545A5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0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2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9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5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1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1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1C93-C6C5-43C9-BDBB-3B3926036F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87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649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176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24"/>
            <a:ext cx="2743200" cy="4123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49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40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2743200" cy="4125742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 bwMode="gray">
          <a:xfrm>
            <a:off x="6163056" y="192088"/>
            <a:ext cx="2743200" cy="4123944"/>
          </a:xfrm>
        </p:spPr>
        <p:txBody>
          <a:bodyPr/>
          <a:lstStyle>
            <a:lvl1pPr marL="0" indent="0">
              <a:buNone/>
              <a:defRPr/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953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24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lo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164592" y="192025"/>
            <a:ext cx="8567928" cy="310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177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481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14" name="Attribution Placeholder 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69863" y="1934578"/>
            <a:ext cx="2813050" cy="617538"/>
          </a:xfrm>
        </p:spPr>
        <p:txBody>
          <a:bodyPr/>
          <a:lstStyle>
            <a:lvl1pPr marL="0" indent="0">
              <a:buNone/>
              <a:defRPr lang="en-US" sz="1400" b="0" kern="1200" dirty="0">
                <a:solidFill>
                  <a:schemeClr val="tx1"/>
                </a:solidFill>
                <a:latin typeface="MarkForMC Nrw O" panose="020B0506020201010104" pitchFamily="34" charset="0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 smtClean="0"/>
              <a:t>Click to add quote attribution</a:t>
            </a:r>
            <a:endParaRPr lang="en-US" dirty="0"/>
          </a:p>
        </p:txBody>
      </p:sp>
      <p:sp>
        <p:nvSpPr>
          <p:cNvPr id="12" name="Quote Placeholder 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69863" y="112582"/>
            <a:ext cx="4059237" cy="1821996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47634" indent="0">
              <a:buNone/>
              <a:defRPr/>
            </a:lvl2pPr>
            <a:lvl3pPr marL="287330" indent="0">
              <a:buNone/>
              <a:defRPr/>
            </a:lvl3pPr>
            <a:lvl4pPr marL="434964" indent="0">
              <a:buNone/>
              <a:defRPr/>
            </a:lvl4pPr>
            <a:lvl5pPr marL="568311" indent="0">
              <a:buNone/>
              <a:defRPr/>
            </a:lvl5pPr>
          </a:lstStyle>
          <a:p>
            <a:pPr marL="0" lvl="0" indent="0" algn="l" defTabSz="685783" rtl="0" eaLnBrk="1" latinLnBrk="0" hangingPunct="1">
              <a:lnSpc>
                <a:spcPct val="114000"/>
              </a:lnSpc>
              <a:spcBef>
                <a:spcPts val="1200"/>
              </a:spcBef>
              <a:buFont typeface="Mark Offc For MC" panose="020B0604020202020204" pitchFamily="34" charset="0"/>
              <a:buNone/>
            </a:pPr>
            <a:r>
              <a:rPr lang="en-US" dirty="0" smtClean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68161618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6"/>
          </p:nvPr>
        </p:nvSpPr>
        <p:spPr bwMode="gray">
          <a:xfrm>
            <a:off x="4119851" y="3881173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idx="18"/>
          </p:nvPr>
        </p:nvSpPr>
        <p:spPr bwMode="gray">
          <a:xfrm>
            <a:off x="4119851" y="3612234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 bwMode="gray">
          <a:xfrm>
            <a:off x="3205451" y="3612294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5"/>
          </p:nvPr>
        </p:nvSpPr>
        <p:spPr bwMode="gray">
          <a:xfrm>
            <a:off x="4119851" y="273697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"/>
          <p:cNvSpPr>
            <a:spLocks noGrp="1"/>
          </p:cNvSpPr>
          <p:nvPr>
            <p:ph type="body" idx="17"/>
          </p:nvPr>
        </p:nvSpPr>
        <p:spPr bwMode="gray">
          <a:xfrm>
            <a:off x="4119851" y="2468193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1"/>
          </p:nvPr>
        </p:nvSpPr>
        <p:spPr bwMode="gray">
          <a:xfrm>
            <a:off x="3205451" y="2468192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4"/>
          </p:nvPr>
        </p:nvSpPr>
        <p:spPr bwMode="gray">
          <a:xfrm>
            <a:off x="4119851" y="1595250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idx="14"/>
          </p:nvPr>
        </p:nvSpPr>
        <p:spPr bwMode="gray">
          <a:xfrm>
            <a:off x="4119851" y="1324092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20"/>
          </p:nvPr>
        </p:nvSpPr>
        <p:spPr bwMode="gray">
          <a:xfrm>
            <a:off x="3205451" y="1324091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3"/>
          </p:nvPr>
        </p:nvSpPr>
        <p:spPr bwMode="gray">
          <a:xfrm>
            <a:off x="4119851" y="451147"/>
            <a:ext cx="4786026" cy="422641"/>
          </a:xfrm>
        </p:spPr>
        <p:txBody>
          <a:bodyPr lIns="182880" anchor="t" anchorCtr="0"/>
          <a:lstStyle>
            <a:lvl1pPr marL="0" indent="0" algn="l">
              <a:lnSpc>
                <a:spcPct val="85000"/>
              </a:lnSpc>
              <a:spcBef>
                <a:spcPts val="300"/>
              </a:spcBef>
              <a:buNone/>
              <a:defRPr sz="1100" b="0">
                <a:latin typeface="+mn-lt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3"/>
          </p:nvPr>
        </p:nvSpPr>
        <p:spPr bwMode="gray">
          <a:xfrm>
            <a:off x="4119851" y="179989"/>
            <a:ext cx="4786026" cy="258532"/>
          </a:xfrm>
        </p:spPr>
        <p:txBody>
          <a:bodyPr lIns="182880" anchor="t" anchorCtr="0">
            <a:noAutofit/>
          </a:bodyPr>
          <a:lstStyle>
            <a:lvl1pPr marL="0" indent="0">
              <a:buNone/>
              <a:defRPr sz="1200" b="0">
                <a:solidFill>
                  <a:schemeClr val="accent1"/>
                </a:solidFill>
                <a:latin typeface="MarkForMC Nrw Medium" panose="020B0606020201010104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 bwMode="gray">
          <a:xfrm>
            <a:off x="3205451" y="179990"/>
            <a:ext cx="914400" cy="914400"/>
          </a:xfrm>
        </p:spPr>
        <p:txBody>
          <a:bodyPr/>
          <a:lstStyle>
            <a:lvl1pPr marL="0" indent="0" algn="l">
              <a:buFont typeface="Mark Offc For MC" panose="020B0604020202020204" pitchFamily="34" charset="0"/>
              <a:buNone/>
              <a:defRPr sz="1051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14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668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4761915"/>
          </a:xfrm>
        </p:spPr>
        <p:txBody>
          <a:bodyPr tIns="182880" rIns="91440" bIns="1005840" anchor="b" anchorCtr="0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940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9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phic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phic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8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ustom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FFFFFF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ustom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64593" y="191594"/>
            <a:ext cx="4198001" cy="32156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4594" y="606172"/>
            <a:ext cx="4198001" cy="1034129"/>
          </a:xfrm>
        </p:spPr>
        <p:txBody>
          <a:bodyPr anchor="t" anchorCtr="0"/>
          <a:lstStyle>
            <a:lvl1pPr>
              <a:defRPr sz="3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5799531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 bwMode="gray">
          <a:xfrm>
            <a:off x="164592" y="1034228"/>
            <a:ext cx="5799531" cy="1421928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33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87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SlideNameDep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726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94918C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solidFill>
                  <a:srgbClr val="FFFFFF"/>
                </a:solidFill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3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0"/>
            <a:ext cx="4572000" cy="5143500"/>
          </a:xfrm>
        </p:spPr>
        <p:txBody>
          <a:bodyPr bIns="2011680" anchor="b" anchorCtr="0"/>
          <a:lstStyle>
            <a:lvl1pPr marL="0" indent="0" algn="ctr">
              <a:buNone/>
              <a:defRPr sz="1200">
                <a:solidFill>
                  <a:srgbClr val="B9B9B9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image.</a:t>
            </a:r>
            <a:br>
              <a:rPr lang="en-US" dirty="0" smtClean="0"/>
            </a:br>
            <a:r>
              <a:rPr lang="en-US" dirty="0" smtClean="0"/>
              <a:t>Get </a:t>
            </a:r>
            <a:r>
              <a:rPr lang="en-US" dirty="0" err="1" smtClean="0"/>
              <a:t>Mastercard</a:t>
            </a:r>
            <a:r>
              <a:rPr lang="en-US" dirty="0" smtClean="0"/>
              <a:t> approved photography and</a:t>
            </a:r>
            <a:br>
              <a:rPr lang="en-US" dirty="0" smtClean="0"/>
            </a:br>
            <a:r>
              <a:rPr lang="en-US" dirty="0" smtClean="0"/>
              <a:t>imagery guidelines at designcenter.mastercard.com.</a:t>
            </a:r>
          </a:p>
        </p:txBody>
      </p:sp>
      <p:sp>
        <p:nvSpPr>
          <p:cNvPr id="10" name="TitleSlideNameDep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64592" y="3217936"/>
            <a:ext cx="3124200" cy="170816"/>
          </a:xfrm>
        </p:spPr>
        <p:txBody>
          <a:bodyPr vert="horz" lIns="91440" tIns="0" rIns="91440" bIns="45720" rtlCol="0" anchor="t" anchorCtr="0">
            <a:spAutoFit/>
          </a:bodyPr>
          <a:lstStyle>
            <a:lvl1pPr marL="115885" indent="-115885">
              <a:buNone/>
              <a:defRPr lang="en-US" sz="900" b="0" cap="none" baseline="0" dirty="0" smtClean="0">
                <a:latin typeface="Mark Offc For MC Medium" panose="020B0604020101010102" pitchFamily="34" charset="0"/>
              </a:defRPr>
            </a:lvl1pPr>
          </a:lstStyle>
          <a:p>
            <a:pPr marL="0" lvl="0" indent="0"/>
            <a:r>
              <a:rPr lang="en-US" dirty="0" smtClean="0"/>
              <a:t>Click to add presenter name, department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64592" y="2918461"/>
            <a:ext cx="3123564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>
              <a:defRPr lang="en-US" sz="900" cap="none" smtClean="0">
                <a:latin typeface="Mark Offc For MC Medium" panose="020B06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 bwMode="gray">
          <a:xfrm>
            <a:off x="164592" y="2469416"/>
            <a:ext cx="4365625" cy="498725"/>
          </a:xfrm>
          <a:ln>
            <a:noFill/>
          </a:ln>
        </p:spPr>
        <p:txBody>
          <a:bodyPr rIns="91440"/>
          <a:lstStyle>
            <a:lvl1pPr marL="0" indent="0" algn="l">
              <a:lnSpc>
                <a:spcPct val="8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 bwMode="gray">
          <a:xfrm>
            <a:off x="164592" y="591029"/>
            <a:ext cx="4365625" cy="186512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480560"/>
            <a:ext cx="1745991" cy="3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70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042416"/>
            <a:ext cx="5786438" cy="3282696"/>
          </a:xfrm>
        </p:spPr>
        <p:txBody>
          <a:bodyPr/>
          <a:lstStyle>
            <a:lvl1pPr marL="342900" indent="-342900">
              <a:buSzPct val="50000"/>
              <a:buFont typeface="+mj-lt"/>
              <a:buAutoNum type="arabicPeriod"/>
              <a:defRPr sz="2200"/>
            </a:lvl1pPr>
            <a:lvl2pPr marL="511175" indent="-138113">
              <a:buFont typeface="Mark Offc For MC" panose="020B0604020202020204" pitchFamily="34" charset="0"/>
              <a:buChar char="•"/>
              <a:defRPr/>
            </a:lvl2pPr>
            <a:lvl3pPr marL="514350" indent="0">
              <a:buNone/>
              <a:defRPr/>
            </a:lvl3pPr>
            <a:lvl4pPr marL="747713" indent="-131763">
              <a:defRPr/>
            </a:lvl4pPr>
            <a:lvl5pPr marL="855663" indent="-1143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Subtitle 2"/>
          <p:cNvSpPr>
            <a:spLocks noGrp="1"/>
          </p:cNvSpPr>
          <p:nvPr>
            <p:ph type="body" idx="13" hasCustomPrompt="1"/>
          </p:nvPr>
        </p:nvSpPr>
        <p:spPr bwMode="gray">
          <a:xfrm>
            <a:off x="164592" y="1042416"/>
            <a:ext cx="2725896" cy="617934"/>
          </a:xfrm>
        </p:spPr>
        <p:txBody>
          <a:bodyPr rIns="0" anchor="t" anchorCtr="0"/>
          <a:lstStyle>
            <a:lvl1pPr marL="0" indent="0">
              <a:buNone/>
              <a:defRPr sz="1400" b="0">
                <a:latin typeface="Mark Offc For MC" panose="020B0504020101010102" pitchFamily="34" charset="0"/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add subtitle or secondary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40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3119438" y="192088"/>
            <a:ext cx="5786438" cy="412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876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4892040"/>
            <a:ext cx="825845" cy="145737"/>
          </a:xfrm>
          <a:prstGeom prst="rect">
            <a:avLst/>
          </a:prstGeom>
        </p:spPr>
      </p:pic>
      <p:sp>
        <p:nvSpPr>
          <p:cNvPr id="7" name="Legal"/>
          <p:cNvSpPr/>
          <p:nvPr userDrawn="1"/>
        </p:nvSpPr>
        <p:spPr bwMode="gray">
          <a:xfrm>
            <a:off x="8980380" y="3298031"/>
            <a:ext cx="90964" cy="1481030"/>
          </a:xfrm>
          <a:prstGeom prst="rect">
            <a:avLst/>
          </a:prstGeom>
        </p:spPr>
        <p:txBody>
          <a:bodyPr vert="vert270" wrap="none" lIns="91440" tIns="45720" rIns="91440" bIns="45720" rtlCol="0" anchor="ctr"/>
          <a:lstStyle/>
          <a:p>
            <a:pPr lvl="0"/>
            <a:r>
              <a:rPr lang="en-US" sz="400" b="0" cap="none" baseline="0" noProof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©2017 Mastercard. Proprietary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70301" y="4817955"/>
            <a:ext cx="43557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fld id="{3AB2DB24-5BB4-4F1B-973E-A10FA63DFB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21013" y="4817955"/>
            <a:ext cx="3600276" cy="273844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60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119090" y="4817955"/>
            <a:ext cx="14529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 smtClean="0"/>
              <a:t>October 29,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19089" y="192024"/>
            <a:ext cx="5786787" cy="4125806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64593" y="192025"/>
            <a:ext cx="2725897" cy="5355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1" r:id="rId2"/>
    <p:sldLayoutId id="2147483682" r:id="rId3"/>
    <p:sldLayoutId id="2147483701" r:id="rId4"/>
    <p:sldLayoutId id="2147483688" r:id="rId5"/>
    <p:sldLayoutId id="2147483687" r:id="rId6"/>
    <p:sldLayoutId id="2147483702" r:id="rId7"/>
    <p:sldLayoutId id="2147483650" r:id="rId8"/>
    <p:sldLayoutId id="2147483712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4" r:id="rId15"/>
    <p:sldLayoutId id="2147483711" r:id="rId16"/>
    <p:sldLayoutId id="2147483655" r:id="rId17"/>
    <p:sldLayoutId id="2147483695" r:id="rId18"/>
    <p:sldLayoutId id="2147483671" r:id="rId19"/>
    <p:sldLayoutId id="2147483677" r:id="rId20"/>
    <p:sldLayoutId id="2147483713" r:id="rId21"/>
    <p:sldLayoutId id="2147483699" r:id="rId22"/>
    <p:sldLayoutId id="2147483700" r:id="rId23"/>
    <p:sldLayoutId id="2147483651" r:id="rId24"/>
    <p:sldLayoutId id="2147483691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Mark Offc For MC" panose="020B0504020101010102" pitchFamily="34" charset="0"/>
          <a:ea typeface="+mj-ea"/>
          <a:cs typeface="+mj-cs"/>
        </a:defRPr>
      </a:lvl1pPr>
    </p:titleStyle>
    <p:bodyStyle>
      <a:lvl1pPr marL="115885" indent="-115885" algn="l" defTabSz="685783" rtl="0" eaLnBrk="1" latinLnBrk="0" hangingPunct="1">
        <a:lnSpc>
          <a:spcPct val="90000"/>
        </a:lnSpc>
        <a:spcBef>
          <a:spcPts val="1200"/>
        </a:spcBef>
        <a:buFont typeface="Mark Offc For MC" panose="020B0504020101010102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31" indent="-139697" algn="l" defTabSz="685783" rtl="0" eaLnBrk="1" latinLnBrk="0" hangingPunct="1">
        <a:lnSpc>
          <a:spcPct val="90000"/>
        </a:lnSpc>
        <a:spcBef>
          <a:spcPts val="200"/>
        </a:spcBef>
        <a:buFont typeface="Mark Offc For MC" panose="020B0504020101010102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68311" indent="-133347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4196" indent="-115885" algn="l" defTabSz="685783" rtl="0" eaLnBrk="1" latinLnBrk="0" hangingPunct="1">
        <a:lnSpc>
          <a:spcPct val="90000"/>
        </a:lnSpc>
        <a:spcBef>
          <a:spcPts val="300"/>
        </a:spcBef>
        <a:buFont typeface="Mark Offc For MC" panose="020B0504020101010102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Mark Offc For MC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919" userDrawn="1">
          <p15:clr>
            <a:srgbClr val="F26B43"/>
          </p15:clr>
        </p15:guide>
        <p15:guide id="4" pos="3843" userDrawn="1">
          <p15:clr>
            <a:srgbClr val="F26B43"/>
          </p15:clr>
        </p15:guide>
        <p15:guide id="5" orient="horz" pos="2903" userDrawn="1">
          <p15:clr>
            <a:srgbClr val="F26B43"/>
          </p15:clr>
        </p15:guide>
        <p15:guide id="6" orient="horz" pos="30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vco.com/emv-technologies/3d-secur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792" y="1722471"/>
            <a:ext cx="7569708" cy="143853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EMV® 3-D Secure -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High Level Overview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4593" y="192025"/>
            <a:ext cx="2725897" cy="31393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Browser Flows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038" y="34003"/>
            <a:ext cx="7087962" cy="48832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9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4593" y="192025"/>
            <a:ext cx="2725897" cy="31393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App Flows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gray">
          <a:xfrm>
            <a:off x="164594" y="801625"/>
            <a:ext cx="2049970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endParaRPr lang="en-US" sz="1400" b="0" dirty="0" smtClean="0"/>
          </a:p>
          <a:p>
            <a:pPr marL="342900" indent="-342900">
              <a:buFont typeface="+mj-lt"/>
              <a:buAutoNum type="arabicPeriod"/>
            </a:pPr>
            <a:endParaRPr lang="en-US" sz="1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441" y="45396"/>
            <a:ext cx="6795437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3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593" y="192025"/>
            <a:ext cx="3763595" cy="31393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EMV 3DS Challenge User Interfaces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784" y="821094"/>
            <a:ext cx="5184094" cy="3600808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 bwMode="gray">
          <a:xfrm>
            <a:off x="17284" y="554893"/>
            <a:ext cx="3704500" cy="41919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Consistent look and feel across: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</a:rPr>
              <a:t>Device channels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b="0" dirty="0" smtClean="0">
                <a:latin typeface="Calibri" panose="020F0502020204030204" pitchFamily="34" charset="0"/>
              </a:rPr>
              <a:t>Payment Systems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Calibri" panose="020F0502020204030204" pitchFamily="34" charset="0"/>
              </a:rPr>
              <a:t>Authentication Methods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Specified UI types allow consistency yet still maintain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Provides a </a:t>
            </a:r>
            <a:r>
              <a:rPr lang="en-US" b="0" dirty="0" smtClean="0">
                <a:latin typeface="Calibri" panose="020F0502020204030204" pitchFamily="34" charset="0"/>
              </a:rPr>
              <a:t>channel for </a:t>
            </a:r>
            <a:r>
              <a:rPr lang="en-US" b="0" dirty="0" smtClean="0">
                <a:latin typeface="Calibri" panose="020F0502020204030204" pitchFamily="34" charset="0"/>
              </a:rPr>
              <a:t>cardholder </a:t>
            </a:r>
            <a:r>
              <a:rPr lang="en-US" b="0" dirty="0" smtClean="0">
                <a:latin typeface="Calibri" panose="020F0502020204030204" pitchFamily="34" charset="0"/>
              </a:rPr>
              <a:t>to </a:t>
            </a:r>
            <a:r>
              <a:rPr lang="en-US" b="0" dirty="0" smtClean="0">
                <a:latin typeface="Calibri" panose="020F0502020204030204" pitchFamily="34" charset="0"/>
              </a:rPr>
              <a:t>issuer communication </a:t>
            </a:r>
            <a:r>
              <a:rPr lang="en-US" b="0" dirty="0" smtClean="0">
                <a:latin typeface="Calibri" panose="020F0502020204030204" pitchFamily="34" charset="0"/>
              </a:rPr>
              <a:t>within the </a:t>
            </a:r>
            <a:r>
              <a:rPr lang="en-US" b="0" dirty="0" smtClean="0">
                <a:latin typeface="Calibri" panose="020F0502020204030204" pitchFamily="34" charset="0"/>
              </a:rPr>
              <a:t>merchant payment </a:t>
            </a:r>
            <a:r>
              <a:rPr lang="en-US" b="0" dirty="0" smtClean="0">
                <a:latin typeface="Calibri" panose="020F0502020204030204" pitchFamily="34" charset="0"/>
              </a:rPr>
              <a:t>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Allows an issuer to iterate between UIs to complete a cardholder authentication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For example, allow a user to select a passcode delivery method, then display the </a:t>
            </a:r>
            <a:r>
              <a:rPr lang="en-US" dirty="0" smtClean="0">
                <a:latin typeface="Calibri" panose="020F0502020204030204" pitchFamily="34" charset="0"/>
              </a:rPr>
              <a:t>data entry </a:t>
            </a:r>
            <a:r>
              <a:rPr lang="en-US" dirty="0" smtClean="0">
                <a:latin typeface="Calibri" panose="020F0502020204030204" pitchFamily="34" charset="0"/>
              </a:rPr>
              <a:t>UI to complete the </a:t>
            </a:r>
            <a:r>
              <a:rPr lang="en-US" dirty="0" smtClean="0">
                <a:latin typeface="Calibri" panose="020F0502020204030204" pitchFamily="34" charset="0"/>
              </a:rPr>
              <a:t>step-up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592" y="192025"/>
            <a:ext cx="2727898" cy="310896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Data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Entry Template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164592" y="694004"/>
            <a:ext cx="3362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Provides a user interface for the cardholder to enter </a:t>
            </a:r>
            <a:r>
              <a:rPr lang="en-US" sz="1800" dirty="0" smtClean="0">
                <a:latin typeface="Calibri" panose="020F0502020204030204" pitchFamily="34" charset="0"/>
              </a:rPr>
              <a:t>data to </a:t>
            </a:r>
            <a:r>
              <a:rPr lang="en-US" sz="1800" dirty="0" smtClean="0">
                <a:latin typeface="Calibri" panose="020F0502020204030204" pitchFamily="34" charset="0"/>
              </a:rPr>
              <a:t>be verified by the card issuer’s </a:t>
            </a:r>
            <a:r>
              <a:rPr lang="en-US" sz="1800" dirty="0" smtClean="0">
                <a:latin typeface="Calibri" panose="020F0502020204030204" pitchFamily="34" charset="0"/>
              </a:rPr>
              <a:t>ACS (i.e. OTP passcode)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 i="1" dirty="0" smtClean="0">
                <a:latin typeface="Calibri" panose="020F0502020204030204" pitchFamily="34" charset="0"/>
              </a:rPr>
              <a:t>Note: </a:t>
            </a:r>
            <a:r>
              <a:rPr lang="en-US" sz="1800" i="1" dirty="0" smtClean="0">
                <a:latin typeface="Calibri" panose="020F0502020204030204" pitchFamily="34" charset="0"/>
              </a:rPr>
              <a:t>Delivery </a:t>
            </a:r>
            <a:r>
              <a:rPr lang="en-US" sz="1800" i="1" dirty="0" smtClean="0">
                <a:latin typeface="Calibri" panose="020F0502020204030204" pitchFamily="34" charset="0"/>
              </a:rPr>
              <a:t>of the passcode to the cardholder is out of scope for the 3DS </a:t>
            </a:r>
            <a:r>
              <a:rPr lang="en-US" sz="1800" i="1" dirty="0" smtClean="0">
                <a:latin typeface="Calibri" panose="020F0502020204030204" pitchFamily="34" charset="0"/>
              </a:rPr>
              <a:t>specification</a:t>
            </a:r>
            <a:endParaRPr lang="en-US" sz="1800" i="1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796" y="192025"/>
            <a:ext cx="4299803" cy="43882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Single Select Template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164592" y="694004"/>
            <a:ext cx="3362960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Single select </a:t>
            </a:r>
            <a:r>
              <a:rPr lang="en-US" sz="2000" dirty="0">
                <a:latin typeface="Calibri" panose="020F0502020204030204" pitchFamily="34" charset="0"/>
              </a:rPr>
              <a:t>UI allows </a:t>
            </a:r>
            <a:r>
              <a:rPr lang="en-US" sz="2000" dirty="0" smtClean="0">
                <a:latin typeface="Calibri" panose="020F0502020204030204" pitchFamily="34" charset="0"/>
              </a:rPr>
              <a:t>user selections </a:t>
            </a:r>
            <a:r>
              <a:rPr lang="en-US" sz="2000" dirty="0">
                <a:latin typeface="Calibri" panose="020F0502020204030204" pitchFamily="34" charset="0"/>
              </a:rPr>
              <a:t>to be </a:t>
            </a:r>
            <a:r>
              <a:rPr lang="en-US" sz="2000" dirty="0" smtClean="0">
                <a:latin typeface="Calibri" panose="020F0502020204030204" pitchFamily="34" charset="0"/>
              </a:rPr>
              <a:t>communicated to the ACS</a:t>
            </a: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Can be used for any scenario where a user is required to </a:t>
            </a:r>
            <a:r>
              <a:rPr lang="en-US" sz="2000" dirty="0" smtClean="0">
                <a:latin typeface="Calibri" panose="020F0502020204030204" pitchFamily="34" charset="0"/>
              </a:rPr>
              <a:t>select from a list of options, </a:t>
            </a:r>
            <a:r>
              <a:rPr lang="en-US" sz="2000" dirty="0">
                <a:latin typeface="Calibri" panose="020F0502020204030204" pitchFamily="34" charset="0"/>
              </a:rPr>
              <a:t>for example, for info verification, or to select </a:t>
            </a:r>
            <a:r>
              <a:rPr lang="en-US" sz="2000" dirty="0" smtClean="0">
                <a:latin typeface="Calibri" panose="020F0502020204030204" pitchFamily="34" charset="0"/>
              </a:rPr>
              <a:t>a passcode delivery option 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052" y="192025"/>
            <a:ext cx="4752975" cy="4686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Multi-Select </a:t>
            </a:r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</a:rPr>
              <a:t>emplate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164592" y="694004"/>
            <a:ext cx="3362960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Multi-select UI allows multiple user selections to be made and verified by the issuer ACS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Can be used for any scenario where a user is required to select multiple data points, for example, for info verification, or to select multiple passcode delivery options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56" y="192025"/>
            <a:ext cx="4381797" cy="44607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 of Band (OOB) Template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164592" y="694004"/>
            <a:ext cx="3362960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Out of Band (OOB) UI allows for issuer authentication to occur via an out of band delivery method, for example via push notification to a banking app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The interface allows for the issuer to provide instructions for the out of band method within the checkout flows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Upon completion of the out of band authentication method, the user continues with their </a:t>
            </a:r>
            <a:r>
              <a:rPr lang="en-US" sz="1600" dirty="0" smtClean="0">
                <a:latin typeface="Calibri" panose="020F0502020204030204" pitchFamily="34" charset="0"/>
              </a:rPr>
              <a:t>checkout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61516"/>
            <a:ext cx="4330489" cy="44883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69886" y="2286001"/>
            <a:ext cx="5786438" cy="197584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More information and downloadable specifications:</a:t>
            </a:r>
          </a:p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  <a:hlinkClick r:id="rId3"/>
              </a:rPr>
              <a:t>https</a:t>
            </a:r>
            <a:r>
              <a:rPr lang="en-US" sz="3200" b="1" dirty="0">
                <a:latin typeface="Calibri" panose="020F0502020204030204" pitchFamily="34" charset="0"/>
                <a:hlinkClick r:id="rId3"/>
              </a:rPr>
              <a:t>://www.emvco.com/emv-technologies/3d-secure</a:t>
            </a:r>
            <a:r>
              <a:rPr lang="en-US" sz="3200" b="1" dirty="0" smtClean="0">
                <a:latin typeface="Calibri" panose="020F0502020204030204" pitchFamily="34" charset="0"/>
                <a:hlinkClick r:id="rId3"/>
              </a:rPr>
              <a:t>/</a:t>
            </a:r>
            <a:endParaRPr lang="en-US" sz="32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886" y="339660"/>
            <a:ext cx="5286357" cy="16098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1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20149"/>
              </p:ext>
            </p:extLst>
          </p:nvPr>
        </p:nvGraphicFramePr>
        <p:xfrm>
          <a:off x="1269547" y="525586"/>
          <a:ext cx="6674303" cy="27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868680" y="746305"/>
            <a:ext cx="7081293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3-D </a:t>
            </a:r>
            <a:r>
              <a:rPr lang="en-GB" altLang="en-US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(Three </a:t>
            </a:r>
            <a:r>
              <a:rPr lang="en-GB" altLang="en-US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Domain) Secure </a:t>
            </a:r>
            <a:r>
              <a:rPr lang="en-GB" altLang="en-US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is a messaging protocol which enables consumers to directly authenticate </a:t>
            </a:r>
            <a:r>
              <a:rPr lang="en-GB" altLang="en-US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with </a:t>
            </a:r>
            <a:r>
              <a:rPr lang="en-GB" altLang="en-US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the card issuer </a:t>
            </a:r>
            <a:r>
              <a:rPr lang="en-GB" altLang="en-US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while </a:t>
            </a:r>
            <a:r>
              <a:rPr lang="en-GB" altLang="en-US" sz="1500" b="1" dirty="0">
                <a:solidFill>
                  <a:srgbClr val="002060"/>
                </a:solidFill>
                <a:latin typeface="Calibri" panose="020F0502020204030204" pitchFamily="34" charset="0"/>
              </a:rPr>
              <a:t>shopping </a:t>
            </a:r>
            <a:r>
              <a:rPr lang="en-GB" altLang="en-US" sz="1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online</a:t>
            </a:r>
            <a:endParaRPr lang="en-GB" altLang="en-US" sz="15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263423" y="2515541"/>
            <a:ext cx="645697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>
                <a:solidFill>
                  <a:srgbClr val="132D5A"/>
                </a:solidFill>
                <a:latin typeface="Calibri" panose="020F0502020204030204" pitchFamily="34" charset="0"/>
              </a:rPr>
              <a:t>Three domains consist of: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3423" y="3944531"/>
            <a:ext cx="1606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ea typeface="MS PGothic" pitchFamily="34" charset="-128"/>
              </a:rPr>
              <a:t>Merchant / </a:t>
            </a:r>
            <a:r>
              <a:rPr lang="en-GB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itchFamily="34" charset="-128"/>
              </a:rPr>
              <a:t>Acquirer Domain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itchFamily="34" charset="-128"/>
              </a:rPr>
              <a:t> </a:t>
            </a:r>
            <a:endParaRPr lang="en-GB" sz="1200" b="1" dirty="0">
              <a:solidFill>
                <a:srgbClr val="00206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rPr>
              <a:t>Merchant Integrator (MI)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2096" y="3944532"/>
            <a:ext cx="1606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2060"/>
                </a:solidFill>
                <a:latin typeface="Calibri" panose="020F0502020204030204" pitchFamily="34" charset="0"/>
                <a:ea typeface="MS PGothic" pitchFamily="34" charset="-128"/>
              </a:rPr>
              <a:t>Interoperability </a:t>
            </a:r>
            <a:r>
              <a:rPr lang="en-GB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itchFamily="34" charset="-128"/>
              </a:rPr>
              <a:t>Domain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itchFamily="34" charset="-128"/>
              </a:rPr>
              <a:t>(Payment Networks)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00206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rPr>
              <a:t>Directory Server (DS)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1360" y="3944532"/>
            <a:ext cx="18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itchFamily="34" charset="-128"/>
              </a:rPr>
              <a:t>Issuer Domain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 smtClean="0">
              <a:solidFill>
                <a:srgbClr val="00206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00206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rPr>
              <a:t>Access Control Server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</a:rPr>
              <a:t>(ACS)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8393" y="156128"/>
            <a:ext cx="4243101" cy="5355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000" dirty="0">
                <a:latin typeface="Calibri" panose="020F0502020204030204" pitchFamily="34" charset="0"/>
              </a:rPr>
              <a:t>Overview of </a:t>
            </a:r>
            <a:r>
              <a:rPr lang="en-US" altLang="en-US" sz="2000" dirty="0" smtClean="0">
                <a:latin typeface="Calibri" panose="020F0502020204030204" pitchFamily="34" charset="0"/>
              </a:rPr>
              <a:t>EMV 3-D Secure (3DS)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Left-Right Arrow 3"/>
          <p:cNvSpPr/>
          <p:nvPr/>
        </p:nvSpPr>
        <p:spPr bwMode="gray">
          <a:xfrm>
            <a:off x="2886623" y="3236583"/>
            <a:ext cx="857916" cy="33528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5" name="Left-Right Arrow 14"/>
          <p:cNvSpPr/>
          <p:nvPr/>
        </p:nvSpPr>
        <p:spPr bwMode="gray">
          <a:xfrm>
            <a:off x="5391299" y="3163031"/>
            <a:ext cx="857916" cy="33528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21" y="3049672"/>
            <a:ext cx="709103" cy="70910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gray">
          <a:xfrm>
            <a:off x="1576633" y="2958325"/>
            <a:ext cx="883268" cy="876914"/>
          </a:xfrm>
          <a:prstGeom prst="ellipse">
            <a:avLst/>
          </a:prstGeom>
          <a:noFill/>
          <a:ln w="19050">
            <a:solidFill>
              <a:srgbClr val="FF66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00" y="3008226"/>
            <a:ext cx="568961" cy="56896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gray">
          <a:xfrm>
            <a:off x="6588478" y="2881861"/>
            <a:ext cx="883268" cy="876914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3" name="Circle: Hollow 19">
            <a:extLst>
              <a:ext uri="{FF2B5EF4-FFF2-40B4-BE49-F238E27FC236}">
                <a16:creationId xmlns="" xmlns:a16="http://schemas.microsoft.com/office/drawing/2014/main" id="{B2239D08-0CF5-4AA5-A78A-C557EC3A0134}"/>
              </a:ext>
            </a:extLst>
          </p:cNvPr>
          <p:cNvSpPr>
            <a:spLocks noChangeAspect="1"/>
          </p:cNvSpPr>
          <p:nvPr/>
        </p:nvSpPr>
        <p:spPr bwMode="gray">
          <a:xfrm>
            <a:off x="4171262" y="2925980"/>
            <a:ext cx="880774" cy="880774"/>
          </a:xfrm>
          <a:prstGeom prst="donut">
            <a:avLst>
              <a:gd name="adj" fmla="val 2435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8AB52D"/>
              </a:solidFill>
              <a:latin typeface="Calibri" panose="020F0502020204030204" pitchFamily="34" charset="0"/>
              <a:ea typeface="Mark Offc For MC" charset="0"/>
              <a:cs typeface="Mark Offc For MC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77" y="2881861"/>
            <a:ext cx="812802" cy="8128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07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5987" y="382605"/>
            <a:ext cx="2743200" cy="443535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Merchant/Acquirer Domain</a:t>
            </a:r>
          </a:p>
          <a:p>
            <a:pPr marL="0" indent="0">
              <a:buNone/>
            </a:pPr>
            <a:r>
              <a:rPr lang="en-US" sz="1300" b="1" dirty="0" smtClean="0">
                <a:latin typeface="Calibri" panose="020F0502020204030204" pitchFamily="34" charset="0"/>
              </a:rPr>
              <a:t>3DS </a:t>
            </a:r>
            <a:r>
              <a:rPr lang="en-US" sz="1300" b="1" dirty="0" smtClean="0">
                <a:latin typeface="Calibri" panose="020F0502020204030204" pitchFamily="34" charset="0"/>
              </a:rPr>
              <a:t>Requestor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Calibri" panose="020F0502020204030204" pitchFamily="34" charset="0"/>
              </a:rPr>
              <a:t>The entity that is requesting an EMV 3DS authentication to occur </a:t>
            </a:r>
            <a:r>
              <a:rPr lang="en-US" sz="1300" dirty="0" smtClean="0">
                <a:latin typeface="Calibri" panose="020F0502020204030204" pitchFamily="34" charset="0"/>
              </a:rPr>
              <a:t>(i.e. merchant or payment app)</a:t>
            </a:r>
            <a:endParaRPr lang="en-US" sz="13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300" b="1" dirty="0" smtClean="0">
                <a:latin typeface="Calibri" panose="020F0502020204030204" pitchFamily="34" charset="0"/>
              </a:rPr>
              <a:t>3DS </a:t>
            </a:r>
            <a:r>
              <a:rPr lang="en-US" sz="1300" b="1" dirty="0" smtClean="0">
                <a:latin typeface="Calibri" panose="020F0502020204030204" pitchFamily="34" charset="0"/>
              </a:rPr>
              <a:t>Integrator </a:t>
            </a:r>
            <a:endParaRPr lang="en-US" sz="13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latin typeface="Calibri" panose="020F0502020204030204" pitchFamily="34" charset="0"/>
              </a:rPr>
              <a:t>EMV </a:t>
            </a:r>
            <a:r>
              <a:rPr lang="en-US" sz="1300" dirty="0" smtClean="0">
                <a:latin typeface="Calibri" panose="020F0502020204030204" pitchFamily="34" charset="0"/>
              </a:rPr>
              <a:t>3DS function </a:t>
            </a:r>
            <a:r>
              <a:rPr lang="en-US" sz="1300" dirty="0">
                <a:latin typeface="Calibri" panose="020F0502020204030204" pitchFamily="34" charset="0"/>
              </a:rPr>
              <a:t>that </a:t>
            </a:r>
            <a:r>
              <a:rPr lang="en-US" sz="1300" dirty="0" smtClean="0">
                <a:latin typeface="Calibri" panose="020F0502020204030204" pitchFamily="34" charset="0"/>
              </a:rPr>
              <a:t>provides integration services in the </a:t>
            </a:r>
            <a:r>
              <a:rPr lang="en-US" sz="1300" dirty="0">
                <a:latin typeface="Calibri" panose="020F0502020204030204" pitchFamily="34" charset="0"/>
              </a:rPr>
              <a:t>3DS Requestor </a:t>
            </a:r>
            <a:r>
              <a:rPr lang="en-US" sz="1300" dirty="0" smtClean="0">
                <a:latin typeface="Calibri" panose="020F0502020204030204" pitchFamily="34" charset="0"/>
              </a:rPr>
              <a:t>Environment (i.e. </a:t>
            </a:r>
            <a:r>
              <a:rPr lang="en-US" sz="1300" dirty="0" smtClean="0">
                <a:latin typeface="Calibri" panose="020F0502020204030204" pitchFamily="34" charset="0"/>
              </a:rPr>
              <a:t>payment provider or other entity)</a:t>
            </a:r>
          </a:p>
          <a:p>
            <a:pPr marL="0" indent="0">
              <a:buNone/>
            </a:pPr>
            <a:r>
              <a:rPr lang="en-US" sz="1300" b="1" dirty="0" smtClean="0">
                <a:latin typeface="Calibri" panose="020F0502020204030204" pitchFamily="34" charset="0"/>
              </a:rPr>
              <a:t>3DS Server </a:t>
            </a:r>
            <a:endParaRPr lang="en-US" sz="13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Calibri" panose="020F0502020204030204" pitchFamily="34" charset="0"/>
              </a:rPr>
              <a:t>EMV 3DS component </a:t>
            </a:r>
            <a:r>
              <a:rPr lang="en-US" sz="1200" dirty="0">
                <a:latin typeface="Calibri" panose="020F0502020204030204" pitchFamily="34" charset="0"/>
              </a:rPr>
              <a:t>that handles the interaction with the 3DS Requestor environment and the 3DS </a:t>
            </a:r>
            <a:r>
              <a:rPr lang="en-US" sz="1200" dirty="0" smtClean="0">
                <a:latin typeface="Calibri" panose="020F0502020204030204" pitchFamily="34" charset="0"/>
              </a:rPr>
              <a:t>environment and messaging</a:t>
            </a:r>
            <a:endParaRPr lang="en-US" sz="1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300" b="1" dirty="0" smtClean="0">
                <a:latin typeface="Calibri" panose="020F0502020204030204" pitchFamily="34" charset="0"/>
              </a:rPr>
              <a:t>3DS </a:t>
            </a:r>
            <a:r>
              <a:rPr lang="en-US" sz="1300" b="1" dirty="0" smtClean="0">
                <a:latin typeface="Calibri" panose="020F0502020204030204" pitchFamily="34" charset="0"/>
              </a:rPr>
              <a:t>Client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Calibri" panose="020F0502020204030204" pitchFamily="34" charset="0"/>
              </a:rPr>
              <a:t>The </a:t>
            </a:r>
            <a:r>
              <a:rPr lang="en-US" sz="1300" dirty="0">
                <a:latin typeface="Calibri" panose="020F0502020204030204" pitchFamily="34" charset="0"/>
              </a:rPr>
              <a:t>consumer-facing </a:t>
            </a:r>
            <a:r>
              <a:rPr lang="en-US" sz="1300" dirty="0" smtClean="0">
                <a:latin typeface="Calibri" panose="020F0502020204030204" pitchFamily="34" charset="0"/>
              </a:rPr>
              <a:t>component that integrates 3DS functionality  </a:t>
            </a:r>
            <a:r>
              <a:rPr lang="en-US" sz="1300" dirty="0" smtClean="0">
                <a:latin typeface="Calibri" panose="020F0502020204030204" pitchFamily="34" charset="0"/>
              </a:rPr>
              <a:t>(i.e. browser with code or </a:t>
            </a:r>
            <a:r>
              <a:rPr lang="en-US" sz="1300" dirty="0" smtClean="0">
                <a:latin typeface="Calibri" panose="020F0502020204030204" pitchFamily="34" charset="0"/>
              </a:rPr>
              <a:t>mobile app with 3DS SDK)</a:t>
            </a:r>
            <a:endParaRPr lang="en-US" sz="13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50" dirty="0">
                <a:latin typeface="Calibri" panose="020F0502020204030204" pitchFamily="34" charset="0"/>
              </a:rPr>
              <a:t>	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199856" y="379296"/>
            <a:ext cx="2743200" cy="4419300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Interoperability Domain</a:t>
            </a: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Directory </a:t>
            </a:r>
            <a:r>
              <a:rPr lang="en-US" b="1" dirty="0">
                <a:latin typeface="Calibri" panose="020F0502020204030204" pitchFamily="34" charset="0"/>
              </a:rPr>
              <a:t>Server (DS) </a:t>
            </a:r>
            <a:endParaRPr lang="en-US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Generally managed </a:t>
            </a:r>
            <a:r>
              <a:rPr lang="en-US" sz="1600" dirty="0" smtClean="0">
                <a:latin typeface="Calibri" panose="020F0502020204030204" pitchFamily="34" charset="0"/>
              </a:rPr>
              <a:t>by </a:t>
            </a:r>
            <a:r>
              <a:rPr lang="en-US" sz="1600" dirty="0" smtClean="0">
                <a:latin typeface="Calibri" panose="020F0502020204030204" pitchFamily="34" charset="0"/>
              </a:rPr>
              <a:t>a payment network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Authenticates </a:t>
            </a:r>
            <a:r>
              <a:rPr lang="en-US" sz="1600" dirty="0">
                <a:latin typeface="Calibri" panose="020F0502020204030204" pitchFamily="34" charset="0"/>
              </a:rPr>
              <a:t>the 3DS </a:t>
            </a:r>
            <a:r>
              <a:rPr lang="en-US" sz="1600" dirty="0" smtClean="0">
                <a:latin typeface="Calibri" panose="020F0502020204030204" pitchFamily="34" charset="0"/>
              </a:rPr>
              <a:t>Server </a:t>
            </a:r>
            <a:r>
              <a:rPr lang="en-US" sz="1600" dirty="0" smtClean="0">
                <a:latin typeface="Calibri" panose="020F0502020204030204" pitchFamily="34" charset="0"/>
              </a:rPr>
              <a:t>requests and validates the 3DS requestor as trusted and registered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Maintains account and ACS routing data, and r</a:t>
            </a:r>
            <a:r>
              <a:rPr lang="en-US" sz="1600" dirty="0" smtClean="0">
                <a:latin typeface="Calibri" panose="020F0502020204030204" pitchFamily="34" charset="0"/>
              </a:rPr>
              <a:t>outes 3DS messages </a:t>
            </a:r>
            <a:r>
              <a:rPr lang="en-US" sz="1600" dirty="0">
                <a:latin typeface="Calibri" panose="020F0502020204030204" pitchFamily="34" charset="0"/>
              </a:rPr>
              <a:t>between the </a:t>
            </a:r>
            <a:r>
              <a:rPr lang="en-US" sz="1600" dirty="0" smtClean="0">
                <a:latin typeface="Calibri" panose="020F0502020204030204" pitchFamily="34" charset="0"/>
              </a:rPr>
              <a:t>3DS </a:t>
            </a:r>
            <a:r>
              <a:rPr lang="en-US" sz="1600" dirty="0">
                <a:latin typeface="Calibri" panose="020F0502020204030204" pitchFamily="34" charset="0"/>
              </a:rPr>
              <a:t>Server and the </a:t>
            </a:r>
            <a:r>
              <a:rPr lang="en-US" sz="1600" dirty="0" smtClean="0">
                <a:latin typeface="Calibri" panose="020F0502020204030204" pitchFamily="34" charset="0"/>
              </a:rPr>
              <a:t>ACS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6153725" y="371271"/>
            <a:ext cx="2743200" cy="4435350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ark Offc For MC" panose="020B0504020101010102" pitchFamily="34" charset="0"/>
              <a:buNone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Issuer Domain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Access Control Server (ACS</a:t>
            </a:r>
            <a:r>
              <a:rPr lang="en-US" b="1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Account </a:t>
            </a:r>
            <a:r>
              <a:rPr lang="en-US" sz="1600" dirty="0">
                <a:latin typeface="Calibri" panose="020F0502020204030204" pitchFamily="34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</a:rPr>
              <a:t>ssuer </a:t>
            </a:r>
            <a:r>
              <a:rPr lang="en-US" sz="1600" dirty="0" smtClean="0">
                <a:latin typeface="Calibri" panose="020F0502020204030204" pitchFamily="34" charset="0"/>
              </a:rPr>
              <a:t>managed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Verifies </a:t>
            </a:r>
            <a:r>
              <a:rPr lang="en-US" sz="1600" dirty="0">
                <a:latin typeface="Calibri" panose="020F0502020204030204" pitchFamily="34" charset="0"/>
              </a:rPr>
              <a:t>whether authentication is available for a card number and device </a:t>
            </a:r>
            <a:r>
              <a:rPr lang="en-US" sz="1600" dirty="0" smtClean="0">
                <a:latin typeface="Calibri" panose="020F0502020204030204" pitchFamily="34" charset="0"/>
              </a:rPr>
              <a:t>type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Provides a r</a:t>
            </a:r>
            <a:r>
              <a:rPr lang="en-US" sz="1600" dirty="0" smtClean="0">
                <a:latin typeface="Calibri" panose="020F0502020204030204" pitchFamily="34" charset="0"/>
              </a:rPr>
              <a:t>isk </a:t>
            </a:r>
            <a:r>
              <a:rPr lang="en-US" sz="1600" dirty="0" smtClean="0">
                <a:latin typeface="Calibri" panose="020F0502020204030204" pitchFamily="34" charset="0"/>
              </a:rPr>
              <a:t>based assessment to facilitate frictionless </a:t>
            </a:r>
            <a:r>
              <a:rPr lang="en-US" sz="1600" dirty="0" smtClean="0">
                <a:latin typeface="Calibri" panose="020F0502020204030204" pitchFamily="34" charset="0"/>
              </a:rPr>
              <a:t>flows when appropriate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Manages the </a:t>
            </a:r>
            <a:r>
              <a:rPr lang="en-US" sz="1600" dirty="0">
                <a:latin typeface="Calibri" panose="020F0502020204030204" pitchFamily="34" charset="0"/>
              </a:rPr>
              <a:t>c</a:t>
            </a:r>
            <a:r>
              <a:rPr lang="en-US" sz="1600" dirty="0" smtClean="0">
                <a:latin typeface="Calibri" panose="020F0502020204030204" pitchFamily="34" charset="0"/>
              </a:rPr>
              <a:t>ardholder </a:t>
            </a:r>
            <a:r>
              <a:rPr lang="en-US" sz="1600" dirty="0" smtClean="0">
                <a:latin typeface="Calibri" panose="020F0502020204030204" pitchFamily="34" charset="0"/>
              </a:rPr>
              <a:t>challenge (step-up) when </a:t>
            </a:r>
            <a:r>
              <a:rPr lang="en-US" sz="1600" dirty="0" smtClean="0">
                <a:latin typeface="Calibri" panose="020F0502020204030204" pitchFamily="34" charset="0"/>
              </a:rPr>
              <a:t>required though standardized messages and user interfaces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45987" y="0"/>
            <a:ext cx="5492339" cy="31393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3DS Ecosystem Components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4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941" y="116249"/>
            <a:ext cx="4127488" cy="31393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EMV 3DS Architecture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125" y="116249"/>
            <a:ext cx="6054907" cy="489977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 bwMode="gray">
          <a:xfrm>
            <a:off x="34952" y="675618"/>
            <a:ext cx="3043163" cy="421192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latin typeface="Calibri" panose="020F0502020204030204" pitchFamily="34" charset="0"/>
              </a:rPr>
              <a:t>Phased Messaging:</a:t>
            </a:r>
          </a:p>
          <a:p>
            <a:endParaRPr lang="en-US" b="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Authentication Messages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sz="1400" b="0" dirty="0" smtClean="0">
                <a:latin typeface="Calibri" panose="020F0502020204030204" pitchFamily="34" charset="0"/>
              </a:rPr>
              <a:t>Facilitates the </a:t>
            </a:r>
            <a:r>
              <a:rPr lang="en-US" sz="1400" b="0" dirty="0" smtClean="0">
                <a:latin typeface="Calibri" panose="020F0502020204030204" pitchFamily="34" charset="0"/>
              </a:rPr>
              <a:t>data sharing and risk assessment flows</a:t>
            </a:r>
            <a:endParaRPr lang="en-US" sz="1400" b="0" dirty="0" smtClean="0">
              <a:latin typeface="Calibri" panose="020F0502020204030204" pitchFamily="34" charset="0"/>
            </a:endParaRPr>
          </a:p>
          <a:p>
            <a:endParaRPr lang="en-US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latin typeface="Calibri" panose="020F0502020204030204" pitchFamily="34" charset="0"/>
              </a:rPr>
              <a:t>Challenge Messages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alibri" panose="020F0502020204030204" pitchFamily="34" charset="0"/>
              </a:rPr>
              <a:t>Facilitates cardholder challenges (step-up) </a:t>
            </a:r>
            <a:r>
              <a:rPr lang="en-US" sz="1400" b="1" u="sng" dirty="0" smtClean="0">
                <a:latin typeface="Calibri" panose="020F0502020204030204" pitchFamily="34" charset="0"/>
              </a:rPr>
              <a:t>only when required</a:t>
            </a:r>
            <a:r>
              <a:rPr lang="en-US" sz="1400" dirty="0" smtClean="0">
                <a:latin typeface="Calibri" panose="020F0502020204030204" pitchFamily="34" charset="0"/>
              </a:rPr>
              <a:t> due to requirements (i.e., transaction risk or regional requirements for step-up)</a:t>
            </a:r>
            <a:endParaRPr lang="en-US" sz="1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b="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latin typeface="Calibri" panose="020F0502020204030204" pitchFamily="34" charset="0"/>
              </a:rPr>
              <a:t>Results Messages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Provides the details of the completed challenge and the proof of authentication</a:t>
            </a:r>
            <a:endParaRPr lang="en-US" b="0" dirty="0" smtClean="0">
              <a:latin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500" y="97277"/>
            <a:ext cx="3007815" cy="31393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Frictionless Authentication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gray">
          <a:xfrm>
            <a:off x="155295" y="412717"/>
            <a:ext cx="2798302" cy="385951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Mark Offc For MC" panose="020B0504020101010102" pitchFamily="34" charset="0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Standardized 3DS </a:t>
            </a:r>
            <a:r>
              <a:rPr lang="en-US" b="0" dirty="0" smtClean="0">
                <a:latin typeface="Calibri" panose="020F0502020204030204" pitchFamily="34" charset="0"/>
              </a:rPr>
              <a:t>data </a:t>
            </a:r>
            <a:r>
              <a:rPr lang="en-US" b="0" dirty="0" smtClean="0">
                <a:latin typeface="Calibri" panose="020F0502020204030204" pitchFamily="34" charset="0"/>
              </a:rPr>
              <a:t>is sent through the 3DS Requestor environment to </a:t>
            </a:r>
            <a:r>
              <a:rPr lang="en-US" b="0" dirty="0" smtClean="0">
                <a:latin typeface="Calibri" panose="020F0502020204030204" pitchFamily="34" charset="0"/>
              </a:rPr>
              <a:t>3DS Server (i.e. via API call to PSP from Merchant)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Calibri" panose="020F0502020204030204" pitchFamily="34" charset="0"/>
              </a:rPr>
              <a:t>Transaction risk is assessed by the ACS based on </a:t>
            </a:r>
            <a:r>
              <a:rPr lang="en-US" b="0" dirty="0" smtClean="0">
                <a:latin typeface="Calibri" panose="020F0502020204030204" pitchFamily="34" charset="0"/>
              </a:rPr>
              <a:t>data shared by the requestor</a:t>
            </a:r>
            <a:endParaRPr lang="en-US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When the transaction is determined to be lower risk via a transaction risk assessment, the 3DS transaction is completed (no step-up)</a:t>
            </a:r>
            <a:endParaRPr lang="en-US" b="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490" y="97277"/>
            <a:ext cx="6088202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-1" y="589124"/>
            <a:ext cx="2817707" cy="6179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The 3DS Requestor Environment is managed within existing payment structures (i.e. </a:t>
            </a:r>
            <a:r>
              <a:rPr lang="en-US" dirty="0" smtClean="0">
                <a:latin typeface="Calibri" panose="020F0502020204030204" pitchFamily="34" charset="0"/>
              </a:rPr>
              <a:t>PSP </a:t>
            </a:r>
            <a:r>
              <a:rPr lang="en-US" dirty="0" smtClean="0">
                <a:latin typeface="Calibri" panose="020F0502020204030204" pitchFamily="34" charset="0"/>
              </a:rPr>
              <a:t>API’s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Only the data is standardized for EMV 3DS within this </a:t>
            </a:r>
            <a:r>
              <a:rPr lang="en-US" dirty="0" smtClean="0">
                <a:latin typeface="Calibri" panose="020F0502020204030204" pitchFamily="34" charset="0"/>
              </a:rPr>
              <a:t>environment</a:t>
            </a:r>
          </a:p>
          <a:p>
            <a:pPr marL="628641" lvl="1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Calibri" panose="020F0502020204030204" pitchFamily="34" charset="0"/>
              </a:rPr>
              <a:t>Existing payment messages can be enhanced with EMV 3DS data</a:t>
            </a:r>
            <a:endParaRPr lang="en-US" sz="1400" b="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3DS data can be combined with other payment data to allow shared functionality at the Merchant Integrator (i.e. PSP handles authentication and payment request at same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593" y="192025"/>
            <a:ext cx="3231750" cy="313932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3DS Requestor Environment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1709068"/>
            <a:ext cx="11806594" cy="23460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0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Overview of </a:t>
            </a:r>
            <a:r>
              <a:rPr lang="en-US" dirty="0" smtClean="0">
                <a:latin typeface="Calibri" panose="020F0502020204030204" pitchFamily="34" charset="0"/>
              </a:rPr>
              <a:t>device </a:t>
            </a:r>
            <a:r>
              <a:rPr lang="en-US" dirty="0" smtClean="0">
                <a:latin typeface="Calibri" panose="020F0502020204030204" pitchFamily="34" charset="0"/>
              </a:rPr>
              <a:t>channel </a:t>
            </a:r>
            <a:r>
              <a:rPr lang="en-US" dirty="0" smtClean="0">
                <a:latin typeface="Calibri" panose="020F0502020204030204" pitchFamily="34" charset="0"/>
              </a:rPr>
              <a:t>types – App or Browser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56032" y="2203561"/>
            <a:ext cx="3526633" cy="290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b="1" dirty="0" smtClean="0">
                <a:latin typeface="Calibri" panose="020F0502020204030204" pitchFamily="34" charset="0"/>
              </a:rPr>
              <a:t>App based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Requires </a:t>
            </a:r>
            <a:r>
              <a:rPr lang="en-US" sz="1200" dirty="0" smtClean="0">
                <a:latin typeface="Calibri" panose="020F0502020204030204" pitchFamily="34" charset="0"/>
              </a:rPr>
              <a:t>3DS Requestor app </a:t>
            </a:r>
            <a:r>
              <a:rPr lang="en-US" sz="1200" dirty="0" smtClean="0">
                <a:latin typeface="Calibri" panose="020F0502020204030204" pitchFamily="34" charset="0"/>
              </a:rPr>
              <a:t>with </a:t>
            </a:r>
            <a:r>
              <a:rPr lang="en-US" sz="1200" dirty="0" smtClean="0">
                <a:latin typeface="Calibri" panose="020F0502020204030204" pitchFamily="34" charset="0"/>
              </a:rPr>
              <a:t>embedded 3DS SDK 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Communication between </a:t>
            </a:r>
            <a:r>
              <a:rPr lang="en-US" sz="1200" dirty="0" smtClean="0">
                <a:latin typeface="Calibri" panose="020F0502020204030204" pitchFamily="34" charset="0"/>
              </a:rPr>
              <a:t>app</a:t>
            </a:r>
            <a:r>
              <a:rPr lang="en-US" sz="1200" dirty="0" smtClean="0">
                <a:latin typeface="Calibri" panose="020F0502020204030204" pitchFamily="34" charset="0"/>
              </a:rPr>
              <a:t>, 3DS Requestor and 3DS Server happen via any existing </a:t>
            </a:r>
            <a:r>
              <a:rPr lang="en-US" sz="1200" dirty="0" smtClean="0">
                <a:latin typeface="Calibri" panose="020F0502020204030204" pitchFamily="34" charset="0"/>
              </a:rPr>
              <a:t>channels, but are enhanced with 3DS data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Challenge flows are message based, not HTML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Cryptography and UI are managed within the SDK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Note:  Additional device channels can also be  supported in future versions of the EMV 3DS specification </a:t>
            </a:r>
            <a:endParaRPr lang="en-US" sz="1400" b="1" i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37869" y="572964"/>
            <a:ext cx="3362960" cy="175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b="1" dirty="0" smtClean="0">
                <a:latin typeface="Calibri" panose="020F0502020204030204" pitchFamily="34" charset="0"/>
              </a:rPr>
              <a:t>Browser based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Transaction initiates from </a:t>
            </a:r>
            <a:r>
              <a:rPr lang="en-US" sz="1200" dirty="0" smtClean="0">
                <a:latin typeface="Calibri" panose="020F0502020204030204" pitchFamily="34" charset="0"/>
              </a:rPr>
              <a:t>browser </a:t>
            </a:r>
            <a:r>
              <a:rPr lang="en-US" sz="1200" dirty="0" smtClean="0">
                <a:latin typeface="Calibri" panose="020F0502020204030204" pitchFamily="34" charset="0"/>
              </a:rPr>
              <a:t>and communication occurs via </a:t>
            </a:r>
            <a:r>
              <a:rPr lang="en-US" sz="1200" dirty="0" smtClean="0">
                <a:latin typeface="Calibri" panose="020F0502020204030204" pitchFamily="34" charset="0"/>
              </a:rPr>
              <a:t>existing </a:t>
            </a:r>
            <a:r>
              <a:rPr lang="en-US" sz="1200" dirty="0" smtClean="0">
                <a:latin typeface="Calibri" panose="020F0502020204030204" pitchFamily="34" charset="0"/>
              </a:rPr>
              <a:t>channels </a:t>
            </a:r>
            <a:r>
              <a:rPr lang="en-US" sz="1200" dirty="0" smtClean="0">
                <a:latin typeface="Calibri" panose="020F0502020204030204" pitchFamily="34" charset="0"/>
              </a:rPr>
              <a:t>(i.e. payment hosted by merchant)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Specified 3DS </a:t>
            </a:r>
            <a:r>
              <a:rPr lang="en-US" sz="1200" dirty="0" smtClean="0">
                <a:latin typeface="Calibri" panose="020F0502020204030204" pitchFamily="34" charset="0"/>
              </a:rPr>
              <a:t>data </a:t>
            </a:r>
            <a:r>
              <a:rPr lang="en-US" sz="1200" dirty="0" smtClean="0">
                <a:latin typeface="Calibri" panose="020F0502020204030204" pitchFamily="34" charset="0"/>
              </a:rPr>
              <a:t>is </a:t>
            </a:r>
            <a:r>
              <a:rPr lang="en-US" sz="1200" dirty="0" smtClean="0">
                <a:latin typeface="Calibri" panose="020F0502020204030204" pitchFamily="34" charset="0"/>
              </a:rPr>
              <a:t>sent </a:t>
            </a:r>
            <a:r>
              <a:rPr lang="en-US" sz="1200" dirty="0" smtClean="0">
                <a:latin typeface="Calibri" panose="020F0502020204030204" pitchFamily="34" charset="0"/>
              </a:rPr>
              <a:t>to the 3DS </a:t>
            </a:r>
            <a:r>
              <a:rPr lang="en-US" sz="1200" dirty="0" smtClean="0">
                <a:latin typeface="Calibri" panose="020F0502020204030204" pitchFamily="34" charset="0"/>
              </a:rPr>
              <a:t>Server via 3DS Requestor environment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Device </a:t>
            </a:r>
            <a:r>
              <a:rPr lang="en-US" sz="1200" dirty="0" smtClean="0">
                <a:latin typeface="Calibri" panose="020F0502020204030204" pitchFamily="34" charset="0"/>
              </a:rPr>
              <a:t>must support a </a:t>
            </a:r>
            <a:r>
              <a:rPr lang="en-US" sz="1200" dirty="0" smtClean="0">
                <a:latin typeface="Calibri" panose="020F0502020204030204" pitchFamily="34" charset="0"/>
              </a:rPr>
              <a:t>browser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52" y="861116"/>
            <a:ext cx="5047038" cy="1234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989" y="3196221"/>
            <a:ext cx="49911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5987" y="460658"/>
            <a:ext cx="2743200" cy="4362012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Payment Authentication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5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Calibri" panose="020F0502020204030204" pitchFamily="34" charset="0"/>
              </a:rPr>
              <a:t>Used at the time of payment </a:t>
            </a:r>
            <a:r>
              <a:rPr lang="en-US" sz="1600" dirty="0" smtClean="0">
                <a:latin typeface="Calibri" panose="020F0502020204030204" pitchFamily="34" charset="0"/>
              </a:rPr>
              <a:t>and includes account information and also transaction details </a:t>
            </a:r>
            <a:r>
              <a:rPr lang="en-US" sz="1600" dirty="0" smtClean="0">
                <a:latin typeface="Calibri" panose="020F0502020204030204" pitchFamily="34" charset="0"/>
              </a:rPr>
              <a:t>about the payment including amount, currency, etc.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Calibri" panose="020F0502020204030204" pitchFamily="34" charset="0"/>
              </a:rPr>
              <a:t>Provides </a:t>
            </a:r>
            <a:r>
              <a:rPr lang="en-US" sz="1600" b="1" dirty="0">
                <a:latin typeface="Calibri" panose="020F0502020204030204" pitchFamily="34" charset="0"/>
              </a:rPr>
              <a:t>a risk based assessment </a:t>
            </a:r>
            <a:r>
              <a:rPr lang="en-US" sz="1600" dirty="0">
                <a:latin typeface="Calibri" panose="020F0502020204030204" pitchFamily="34" charset="0"/>
              </a:rPr>
              <a:t>of a transaction </a:t>
            </a:r>
            <a:r>
              <a:rPr lang="en-US" sz="1600" dirty="0" smtClean="0">
                <a:latin typeface="Calibri" panose="020F0502020204030204" pitchFamily="34" charset="0"/>
              </a:rPr>
              <a:t>based </a:t>
            </a:r>
            <a:r>
              <a:rPr lang="en-US" sz="1600" dirty="0">
                <a:latin typeface="Calibri" panose="020F0502020204030204" pitchFamily="34" charset="0"/>
              </a:rPr>
              <a:t>on </a:t>
            </a:r>
            <a:r>
              <a:rPr lang="en-US" sz="1600" dirty="0" smtClean="0">
                <a:latin typeface="Calibri" panose="020F0502020204030204" pitchFamily="34" charset="0"/>
              </a:rPr>
              <a:t>the standardized </a:t>
            </a:r>
            <a:r>
              <a:rPr lang="en-US" sz="1600" dirty="0">
                <a:latin typeface="Calibri" panose="020F0502020204030204" pitchFamily="34" charset="0"/>
              </a:rPr>
              <a:t>data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</a:rPr>
              <a:t>If </a:t>
            </a:r>
            <a:r>
              <a:rPr lang="en-US" sz="1600" dirty="0" smtClean="0">
                <a:latin typeface="Calibri" panose="020F0502020204030204" pitchFamily="34" charset="0"/>
              </a:rPr>
              <a:t>required, provides a standard </a:t>
            </a:r>
            <a:r>
              <a:rPr lang="en-US" sz="1600" b="1" dirty="0" smtClean="0">
                <a:latin typeface="Calibri" panose="020F0502020204030204" pitchFamily="34" charset="0"/>
              </a:rPr>
              <a:t>framework for issuer based cardholder </a:t>
            </a:r>
            <a:r>
              <a:rPr lang="en-US" sz="1600" b="1" dirty="0" smtClean="0">
                <a:latin typeface="Calibri" panose="020F0502020204030204" pitchFamily="34" charset="0"/>
              </a:rPr>
              <a:t>challenges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199856" y="455943"/>
            <a:ext cx="2743200" cy="4362012"/>
          </a:xfrm>
          <a:ln w="1905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</a:rPr>
              <a:t>Non-Payment Authentication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25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Calibri" panose="020F0502020204030204" pitchFamily="34" charset="0"/>
              </a:rPr>
              <a:t>Used for verification of account based on data provided by a cardholder </a:t>
            </a:r>
            <a:r>
              <a:rPr lang="en-US" sz="1600" dirty="0" smtClean="0">
                <a:latin typeface="Calibri" panose="020F0502020204030204" pitchFamily="34" charset="0"/>
              </a:rPr>
              <a:t>(i.e. at time of </a:t>
            </a:r>
            <a:r>
              <a:rPr lang="en-US" sz="1600" dirty="0" smtClean="0">
                <a:latin typeface="Calibri" panose="020F0502020204030204" pitchFamily="34" charset="0"/>
              </a:rPr>
              <a:t>account creation or account information changes)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</a:rPr>
              <a:t>Provides a risk based assessment </a:t>
            </a:r>
            <a:r>
              <a:rPr lang="en-US" sz="1600" dirty="0">
                <a:latin typeface="Calibri" panose="020F0502020204030204" pitchFamily="34" charset="0"/>
              </a:rPr>
              <a:t>of a transaction </a:t>
            </a:r>
            <a:r>
              <a:rPr lang="en-US" sz="1600" dirty="0" smtClean="0">
                <a:latin typeface="Calibri" panose="020F0502020204030204" pitchFamily="34" charset="0"/>
              </a:rPr>
              <a:t>based </a:t>
            </a:r>
            <a:r>
              <a:rPr lang="en-US" sz="1600" dirty="0">
                <a:latin typeface="Calibri" panose="020F0502020204030204" pitchFamily="34" charset="0"/>
              </a:rPr>
              <a:t>on </a:t>
            </a:r>
            <a:r>
              <a:rPr lang="en-US" sz="1600" dirty="0" smtClean="0">
                <a:latin typeface="Calibri" panose="020F0502020204030204" pitchFamily="34" charset="0"/>
              </a:rPr>
              <a:t>the standardized </a:t>
            </a:r>
            <a:r>
              <a:rPr lang="en-US" sz="1600" dirty="0" smtClean="0">
                <a:latin typeface="Calibri" panose="020F0502020204030204" pitchFamily="34" charset="0"/>
              </a:rPr>
              <a:t>data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</a:rPr>
              <a:t>If required, provides a standard </a:t>
            </a:r>
            <a:r>
              <a:rPr lang="en-US" sz="1600" b="1" dirty="0">
                <a:latin typeface="Calibri" panose="020F0502020204030204" pitchFamily="34" charset="0"/>
              </a:rPr>
              <a:t>framework for issuer based cardholder challenges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6153725" y="455943"/>
            <a:ext cx="2743200" cy="4362012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0" bIns="45720" rtlCol="0">
            <a:noAutofit/>
          </a:bodyPr>
          <a:lstStyle>
            <a:lvl1pPr marL="115885" indent="-115885" algn="l" defTabSz="685783" rtl="0" eaLnBrk="1" latinLnBrk="0" hangingPunct="1">
              <a:lnSpc>
                <a:spcPct val="90000"/>
              </a:lnSpc>
              <a:spcBef>
                <a:spcPts val="1200"/>
              </a:spcBef>
              <a:buFont typeface="Mark Offc For M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1" indent="-139697" algn="l" defTabSz="685783" rtl="0" eaLnBrk="1" latinLnBrk="0" hangingPunct="1">
              <a:lnSpc>
                <a:spcPct val="90000"/>
              </a:lnSpc>
              <a:spcBef>
                <a:spcPts val="200"/>
              </a:spcBef>
              <a:buFont typeface="Mark Offc For MC" panose="020B0504020101010102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15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11" indent="-133347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196" indent="-115885" algn="l" defTabSz="685783" rtl="0" eaLnBrk="1" latinLnBrk="0" hangingPunct="1">
              <a:lnSpc>
                <a:spcPct val="90000"/>
              </a:lnSpc>
              <a:spcBef>
                <a:spcPts val="300"/>
              </a:spcBef>
              <a:buFont typeface="Mark Offc For MC" panose="020B0504020101010102" pitchFamily="34" charset="0"/>
              <a:buChar char="•"/>
              <a:defRPr sz="1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Mark Offc For MC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Mark Offc For MC" panose="020B0504020101010102" pitchFamily="34" charset="0"/>
              <a:buNone/>
            </a:pPr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3DS Server Initiated</a:t>
            </a:r>
          </a:p>
          <a:p>
            <a:pPr marL="147634" lvl="1" indent="0">
              <a:buNone/>
            </a:pPr>
            <a:endParaRPr lang="en-US" sz="125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</a:rPr>
              <a:t>Used for verification </a:t>
            </a:r>
            <a:r>
              <a:rPr lang="en-US" sz="1600" b="1" dirty="0" smtClean="0">
                <a:latin typeface="Calibri" panose="020F0502020204030204" pitchFamily="34" charset="0"/>
              </a:rPr>
              <a:t>of an </a:t>
            </a:r>
            <a:r>
              <a:rPr lang="en-US" sz="1600" b="1" dirty="0">
                <a:latin typeface="Calibri" panose="020F0502020204030204" pitchFamily="34" charset="0"/>
              </a:rPr>
              <a:t>account based on data provided by a </a:t>
            </a:r>
            <a:r>
              <a:rPr lang="en-US" sz="1600" b="1" dirty="0" smtClean="0">
                <a:latin typeface="Calibri" panose="020F0502020204030204" pitchFamily="34" charset="0"/>
              </a:rPr>
              <a:t>3DS Requestor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</a:rPr>
              <a:t>Provides a risk based assessment </a:t>
            </a:r>
            <a:r>
              <a:rPr lang="en-US" sz="1600" dirty="0">
                <a:latin typeface="Calibri" panose="020F0502020204030204" pitchFamily="34" charset="0"/>
              </a:rPr>
              <a:t>of a transaction based on standardized </a:t>
            </a:r>
            <a:r>
              <a:rPr lang="en-US" sz="1600" dirty="0" smtClean="0">
                <a:latin typeface="Calibri" panose="020F0502020204030204" pitchFamily="34" charset="0"/>
              </a:rPr>
              <a:t>data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Calibri" panose="020F0502020204030204" pitchFamily="34" charset="0"/>
              </a:rPr>
              <a:t>No cardholder is present</a:t>
            </a:r>
            <a:r>
              <a:rPr lang="en-US" sz="1600" dirty="0" smtClean="0">
                <a:latin typeface="Calibri" panose="020F0502020204030204" pitchFamily="34" charset="0"/>
              </a:rPr>
              <a:t>, so there is not an option to challenge the cardholder at the time of the transaction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245987" y="0"/>
            <a:ext cx="5492339" cy="31393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EMV </a:t>
            </a:r>
            <a:r>
              <a:rPr lang="en-US" dirty="0" smtClean="0">
                <a:latin typeface="Calibri" panose="020F0502020204030204" pitchFamily="34" charset="0"/>
              </a:rPr>
              <a:t>3DS Message </a:t>
            </a:r>
            <a:r>
              <a:rPr lang="en-US" dirty="0">
                <a:latin typeface="Calibri" panose="020F0502020204030204" pitchFamily="34" charset="0"/>
              </a:rPr>
              <a:t>Categories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gray">
          <a:xfrm>
            <a:off x="298027" y="4890347"/>
            <a:ext cx="8012853" cy="55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Note:  </a:t>
            </a:r>
            <a:r>
              <a:rPr lang="en-US" sz="14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Additional message categories </a:t>
            </a:r>
            <a:r>
              <a:rPr lang="en-US" sz="14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can also be </a:t>
            </a:r>
            <a:r>
              <a:rPr lang="en-US" sz="1400" b="1" i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supported </a:t>
            </a:r>
            <a:r>
              <a:rPr lang="en-US" sz="14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in future versions of the specification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400" dirty="0" smtClean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1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22404" y="3885798"/>
            <a:ext cx="2708324" cy="83186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Payment Authentication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App Client</a:t>
            </a:r>
            <a:endParaRPr lang="en-US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7595" y="3885798"/>
            <a:ext cx="2708324" cy="83186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Payment Authentication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Browser Client</a:t>
            </a:r>
            <a:endParaRPr lang="en-US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12233" y="2568255"/>
            <a:ext cx="2418496" cy="831869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Non-Payment Authentication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App Client</a:t>
            </a:r>
            <a:endParaRPr lang="en-US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7595" y="2566398"/>
            <a:ext cx="2372489" cy="831869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Non-Payment </a:t>
            </a: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Authentication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</a:rPr>
              <a:t>Browser </a:t>
            </a:r>
            <a:r>
              <a:rPr lang="en-US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Client</a:t>
            </a:r>
            <a:endParaRPr lang="en-US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6211" y="1213362"/>
            <a:ext cx="1934517" cy="831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3DS Server Initiated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17595" y="1213362"/>
            <a:ext cx="1930484" cy="831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</a:rPr>
              <a:t>3DS </a:t>
            </a: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Server Initiated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67200" y="1035050"/>
            <a:ext cx="5913" cy="371625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5108" y="84684"/>
            <a:ext cx="773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" panose="020F0502020204030204" pitchFamily="34" charset="0"/>
              </a:rPr>
              <a:t>Consistent authentication flows, message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Calibri" panose="020F0502020204030204" pitchFamily="34" charset="0"/>
              </a:rPr>
              <a:t>s</a:t>
            </a:r>
            <a:r>
              <a:rPr lang="en-GB" sz="2000" dirty="0" smtClean="0">
                <a:latin typeface="Calibri" panose="020F0502020204030204" pitchFamily="34" charset="0"/>
              </a:rPr>
              <a:t>tructure</a:t>
            </a:r>
            <a:r>
              <a:rPr lang="en-GB" sz="2000" dirty="0" smtClean="0">
                <a:latin typeface="Calibri" panose="020F0502020204030204" pitchFamily="34" charset="0"/>
              </a:rPr>
              <a:t>, and data across apps and browsers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64" y="695323"/>
            <a:ext cx="1968323" cy="19683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19" y="695323"/>
            <a:ext cx="1866042" cy="18660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_templat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2">
      <a:majorFont>
        <a:latin typeface="Mark Offc For MC Light"/>
        <a:ea typeface=""/>
        <a:cs typeface=""/>
      </a:majorFont>
      <a:minorFont>
        <a:latin typeface="MarkForMC Nrw 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c_template_8ST.potx" id="{226D1EB0-47B6-4107-AE9C-B4865BFB7DF3}" vid="{6BADC43B-EA53-405A-AC13-3029F7495107}"/>
    </a:ext>
  </a:extLst>
</a:theme>
</file>

<file path=ppt/theme/theme2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mc_template_8ST</Template>
  <TotalTime>14553</TotalTime>
  <Words>1134</Words>
  <Application>Microsoft Office PowerPoint</Application>
  <PresentationFormat>On-screen Show (16:9)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MarkForMC Nrw O</vt:lpstr>
      <vt:lpstr>Arial</vt:lpstr>
      <vt:lpstr>Mark Offc For MC Light</vt:lpstr>
      <vt:lpstr>MS PGothic</vt:lpstr>
      <vt:lpstr>Calibri</vt:lpstr>
      <vt:lpstr>Mark Offc For MC</vt:lpstr>
      <vt:lpstr>Wingdings</vt:lpstr>
      <vt:lpstr>MarkForMC Nrw Medium</vt:lpstr>
      <vt:lpstr>Mark Offc For MC Medium</vt:lpstr>
      <vt:lpstr>mc_template</vt:lpstr>
      <vt:lpstr>EMV® 3-D Secure - High Level Overview</vt:lpstr>
      <vt:lpstr>Overview of EMV 3-D Secure (3DS)</vt:lpstr>
      <vt:lpstr>3DS Ecosystem Components</vt:lpstr>
      <vt:lpstr>EMV 3DS Architecture</vt:lpstr>
      <vt:lpstr>Frictionless Authentication</vt:lpstr>
      <vt:lpstr>3DS Requestor Environment</vt:lpstr>
      <vt:lpstr>Overview of device channel types – App or Browser</vt:lpstr>
      <vt:lpstr>EMV 3DS Message Categories</vt:lpstr>
      <vt:lpstr>PowerPoint Presentation</vt:lpstr>
      <vt:lpstr>Browser Flows</vt:lpstr>
      <vt:lpstr>App Flows</vt:lpstr>
      <vt:lpstr>EMV 3DS Challenge User Interfaces</vt:lpstr>
      <vt:lpstr>Data Entry Template</vt:lpstr>
      <vt:lpstr>Single Select Template</vt:lpstr>
      <vt:lpstr>Multi-Select Template</vt:lpstr>
      <vt:lpstr>Out of Band (OOB) Template</vt:lpstr>
      <vt:lpstr>PowerPoint Presentation</vt:lpstr>
    </vt:vector>
  </TitlesOfParts>
  <Company>MasterCard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3DS2 Technical Deep Dive</dc:title>
  <dc:creator>Piel, Brian</dc:creator>
  <cp:lastModifiedBy>Piel, Brian</cp:lastModifiedBy>
  <cp:revision>67</cp:revision>
  <cp:lastPrinted>2016-08-25T18:25:26Z</cp:lastPrinted>
  <dcterms:created xsi:type="dcterms:W3CDTF">2017-10-29T19:25:39Z</dcterms:created>
  <dcterms:modified xsi:type="dcterms:W3CDTF">2017-11-20T19:10:09Z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v">
    <vt:i4>7</vt:i4>
  </property>
  <property fmtid="{D5CDD505-2E9C-101B-9397-08002B2CF9AE}" pid="3" name="mc_template_date">
    <vt:lpwstr>20160927</vt:lpwstr>
  </property>
</Properties>
</file>