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56" r:id="rId2"/>
    <p:sldId id="264" r:id="rId3"/>
    <p:sldId id="267" r:id="rId4"/>
    <p:sldId id="274" r:id="rId5"/>
    <p:sldId id="271" r:id="rId6"/>
    <p:sldId id="27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A3C"/>
    <a:srgbClr val="E9AA94"/>
    <a:srgbClr val="D03B3D"/>
    <a:srgbClr val="D12A2C"/>
    <a:srgbClr val="F8F7F7"/>
    <a:srgbClr val="D0CFCF"/>
    <a:srgbClr val="E6E6E6"/>
    <a:srgbClr val="E2E3E3"/>
    <a:srgbClr val="AAAAAA"/>
    <a:srgbClr val="D03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3"/>
    <p:restoredTop sz="85341"/>
  </p:normalViewPr>
  <p:slideViewPr>
    <p:cSldViewPr snapToGrid="0" snapToObjects="1">
      <p:cViewPr varScale="1">
        <p:scale>
          <a:sx n="74" d="100"/>
          <a:sy n="74" d="100"/>
        </p:scale>
        <p:origin x="-43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8CF3B-A96E-A54B-BC02-03F9BE9A1EFE}" type="datetimeFigureOut">
              <a:rPr kumimoji="1" lang="zh-CN" altLang="en-US" smtClean="0"/>
              <a:t>16/9/22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EC069-F144-0545-85EE-E1E01BA294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95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1502-3C20-1542-9181-15DC77761957}" type="datetimeFigureOut">
              <a:rPr kumimoji="1" lang="zh-CN" altLang="en-US" smtClean="0"/>
              <a:t>16/9/22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6DD-90AF-BD43-BBC2-CFC8F368A1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1502-3C20-1542-9181-15DC77761957}" type="datetimeFigureOut">
              <a:rPr kumimoji="1" lang="zh-CN" altLang="en-US" smtClean="0"/>
              <a:t>16/9/22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6DD-90AF-BD43-BBC2-CFC8F368A1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1502-3C20-1542-9181-15DC77761957}" type="datetimeFigureOut">
              <a:rPr kumimoji="1" lang="zh-CN" altLang="en-US" smtClean="0"/>
              <a:t>16/9/22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6DD-90AF-BD43-BBC2-CFC8F368A1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1502-3C20-1542-9181-15DC77761957}" type="datetimeFigureOut">
              <a:rPr kumimoji="1" lang="zh-CN" altLang="en-US" smtClean="0"/>
              <a:t>16/9/22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6DD-90AF-BD43-BBC2-CFC8F368A1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1502-3C20-1542-9181-15DC77761957}" type="datetimeFigureOut">
              <a:rPr kumimoji="1" lang="zh-CN" altLang="en-US" smtClean="0"/>
              <a:t>16/9/22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6DD-90AF-BD43-BBC2-CFC8F368A1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1502-3C20-1542-9181-15DC77761957}" type="datetimeFigureOut">
              <a:rPr kumimoji="1" lang="zh-CN" altLang="en-US" smtClean="0"/>
              <a:t>16/9/22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6DD-90AF-BD43-BBC2-CFC8F368A1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1502-3C20-1542-9181-15DC77761957}" type="datetimeFigureOut">
              <a:rPr kumimoji="1" lang="zh-CN" altLang="en-US" smtClean="0"/>
              <a:t>16/9/22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6DD-90AF-BD43-BBC2-CFC8F368A1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1502-3C20-1542-9181-15DC77761957}" type="datetimeFigureOut">
              <a:rPr kumimoji="1" lang="zh-CN" altLang="en-US" smtClean="0"/>
              <a:t>16/9/22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6DD-90AF-BD43-BBC2-CFC8F368A1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1502-3C20-1542-9181-15DC77761957}" type="datetimeFigureOut">
              <a:rPr kumimoji="1" lang="zh-CN" altLang="en-US" smtClean="0"/>
              <a:t>16/9/22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6DD-90AF-BD43-BBC2-CFC8F368A1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1502-3C20-1542-9181-15DC77761957}" type="datetimeFigureOut">
              <a:rPr kumimoji="1" lang="zh-CN" altLang="en-US" smtClean="0"/>
              <a:t>16/9/22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6DD-90AF-BD43-BBC2-CFC8F368A1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1502-3C20-1542-9181-15DC77761957}" type="datetimeFigureOut">
              <a:rPr kumimoji="1" lang="zh-CN" altLang="en-US" smtClean="0"/>
              <a:t>16/9/22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6DD-90AF-BD43-BBC2-CFC8F368A1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1502-3C20-1542-9181-15DC77761957}" type="datetimeFigureOut">
              <a:rPr kumimoji="1" lang="zh-CN" altLang="en-US" smtClean="0"/>
              <a:t>16/9/22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6DD-90AF-BD43-BBC2-CFC8F368A1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png"/><Relationship Id="rId14" Type="http://schemas.microsoft.com/office/2007/relationships/hdphoto" Target="../media/hdphoto2.wdp"/><Relationship Id="rId15" Type="http://schemas.openxmlformats.org/officeDocument/2006/relationships/image" Target="../media/image21.png"/><Relationship Id="rId16" Type="http://schemas.openxmlformats.org/officeDocument/2006/relationships/image" Target="../media/image22.jpeg"/><Relationship Id="rId17" Type="http://schemas.openxmlformats.org/officeDocument/2006/relationships/image" Target="../media/image23.jpeg"/><Relationship Id="rId18" Type="http://schemas.openxmlformats.org/officeDocument/2006/relationships/image" Target="../media/image24.jpe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microsoft.com/office/2007/relationships/hdphoto" Target="../media/hdphoto1.wdp"/><Relationship Id="rId8" Type="http://schemas.openxmlformats.org/officeDocument/2006/relationships/image" Target="../media/image15.pn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31" y="1402213"/>
            <a:ext cx="2260937" cy="26394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3918" y="4499791"/>
            <a:ext cx="1042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000" b="1" dirty="0" err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Baidu</a:t>
            </a:r>
            <a:r>
              <a:rPr kumimoji="1" lang="en-US" altLang="zh-CN" sz="40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4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Wallet</a:t>
            </a:r>
            <a:r>
              <a:rPr kumimoji="1" lang="zh-CN" altLang="en-US" sz="4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40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I</a:t>
            </a:r>
            <a:r>
              <a:rPr kumimoji="1" lang="en-US" altLang="zh-CN" sz="4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ntroduction</a:t>
            </a:r>
            <a:endParaRPr kumimoji="1" lang="zh-CN" altLang="en-US" sz="40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5537" b="1466"/>
          <a:stretch/>
        </p:blipFill>
        <p:spPr>
          <a:xfrm>
            <a:off x="7573206" y="-15090"/>
            <a:ext cx="4606771" cy="47552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1611" y="1638028"/>
            <a:ext cx="7149000" cy="702640"/>
          </a:xfrm>
          <a:prstGeom prst="rect">
            <a:avLst/>
          </a:prstGeom>
          <a:solidFill>
            <a:srgbClr val="D0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3722" y="1713242"/>
            <a:ext cx="88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Layers</a:t>
            </a:r>
            <a:endParaRPr kumimoji="1" lang="zh-CN" altLang="en-US" sz="1600" dirty="0" smtClean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40" name="组 39"/>
          <p:cNvGrpSpPr/>
          <p:nvPr/>
        </p:nvGrpSpPr>
        <p:grpSpPr>
          <a:xfrm>
            <a:off x="579931" y="2521972"/>
            <a:ext cx="6931522" cy="338554"/>
            <a:chOff x="1396402" y="2413409"/>
            <a:chExt cx="6931522" cy="338554"/>
          </a:xfrm>
        </p:grpSpPr>
        <p:sp>
          <p:nvSpPr>
            <p:cNvPr id="9" name="文本框 8"/>
            <p:cNvSpPr txBox="1"/>
            <p:nvPr/>
          </p:nvSpPr>
          <p:spPr>
            <a:xfrm>
              <a:off x="1396402" y="2413409"/>
              <a:ext cx="10151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Account</a:t>
              </a:r>
              <a:endParaRPr kumimoji="1"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25184" y="2413409"/>
              <a:ext cx="3007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One single </a:t>
              </a:r>
              <a:r>
                <a:rPr kumimoji="1" lang="en-US" altLang="zh-CN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Baidu</a:t>
              </a:r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account</a:t>
              </a:r>
              <a:endParaRPr kumimoji="1"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31955" y="2413409"/>
              <a:ext cx="2495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Unified login</a:t>
              </a:r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579931" y="2924538"/>
            <a:ext cx="7162383" cy="830997"/>
            <a:chOff x="1396402" y="2756411"/>
            <a:chExt cx="7162383" cy="830997"/>
          </a:xfrm>
        </p:grpSpPr>
        <p:sp>
          <p:nvSpPr>
            <p:cNvPr id="10" name="文本框 9"/>
            <p:cNvSpPr txBox="1"/>
            <p:nvPr/>
          </p:nvSpPr>
          <p:spPr>
            <a:xfrm>
              <a:off x="1396402" y="3003299"/>
              <a:ext cx="10151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User</a:t>
              </a:r>
              <a:endParaRPr kumimoji="1"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551225" y="2756411"/>
              <a:ext cx="335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Card management</a:t>
              </a:r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, </a:t>
              </a:r>
              <a:endParaRPr kumimoji="1"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  <a:p>
              <a:pPr algn="ctr"/>
              <a:r>
                <a:rPr kumimoji="1"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membership </a:t>
              </a:r>
              <a:endPara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system, merchant </a:t>
              </a:r>
              <a:r>
                <a:rPr kumimoji="1"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services</a:t>
              </a:r>
              <a:endParaRPr kumimoji="1"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601095" y="2756411"/>
              <a:ext cx="29576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Bank card + </a:t>
              </a:r>
              <a:r>
                <a:rPr kumimoji="1"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card </a:t>
              </a:r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&amp; coupon + </a:t>
              </a:r>
              <a:r>
                <a:rPr kumimoji="1"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member </a:t>
              </a:r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rights management</a:t>
              </a: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579931" y="3813795"/>
            <a:ext cx="6969329" cy="584775"/>
            <a:chOff x="1396402" y="3592562"/>
            <a:chExt cx="6969329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1396402" y="3592562"/>
              <a:ext cx="10737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Payment</a:t>
              </a:r>
              <a:endParaRPr kumimoji="1"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725184" y="3592562"/>
              <a:ext cx="3007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Card-free payment, credit payment etc.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869762" y="3778267"/>
              <a:ext cx="2495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Overall access coverage</a:t>
              </a:r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539471" y="4417769"/>
            <a:ext cx="7231139" cy="1077218"/>
            <a:chOff x="1355942" y="4235153"/>
            <a:chExt cx="6977834" cy="1077218"/>
          </a:xfrm>
        </p:grpSpPr>
        <p:sp>
          <p:nvSpPr>
            <p:cNvPr id="12" name="文本框 11"/>
            <p:cNvSpPr txBox="1"/>
            <p:nvPr/>
          </p:nvSpPr>
          <p:spPr>
            <a:xfrm>
              <a:off x="1355942" y="4622197"/>
              <a:ext cx="1229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Merchants</a:t>
              </a:r>
              <a:endParaRPr kumimoji="1"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473229" y="4235153"/>
              <a:ext cx="35386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Payment access, direct </a:t>
              </a:r>
              <a:endParaRPr kumimoji="1"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  <a:p>
              <a:pPr algn="ctr"/>
              <a:r>
                <a:rPr kumimoji="1"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account</a:t>
              </a:r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, merchant </a:t>
              </a:r>
            </a:p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resource, consumption crowd-funding etc.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837807" y="4393323"/>
              <a:ext cx="24959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Channel + Operation </a:t>
              </a:r>
            </a:p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close-loop marketing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908713" y="1713242"/>
            <a:ext cx="300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Product and Service Description</a:t>
            </a:r>
            <a:endParaRPr kumimoji="1" lang="zh-CN" altLang="en-US" sz="1600" dirty="0" smtClean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18132" y="1713242"/>
            <a:ext cx="1490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Features</a:t>
            </a:r>
            <a:endParaRPr kumimoji="1" lang="zh-CN" altLang="en-US" sz="1600" dirty="0" smtClean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cxnSp>
        <p:nvCxnSpPr>
          <p:cNvPr id="35" name="直线连接符 34"/>
          <p:cNvCxnSpPr/>
          <p:nvPr/>
        </p:nvCxnSpPr>
        <p:spPr>
          <a:xfrm flipV="1">
            <a:off x="621610" y="2860526"/>
            <a:ext cx="7149001" cy="303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/>
          <p:cNvCxnSpPr/>
          <p:nvPr/>
        </p:nvCxnSpPr>
        <p:spPr>
          <a:xfrm>
            <a:off x="676475" y="3813795"/>
            <a:ext cx="7065839" cy="125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/>
          <p:cNvCxnSpPr/>
          <p:nvPr/>
        </p:nvCxnSpPr>
        <p:spPr>
          <a:xfrm flipV="1">
            <a:off x="621610" y="4398570"/>
            <a:ext cx="7149001" cy="191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/>
        </p:nvCxnSpPr>
        <p:spPr>
          <a:xfrm flipV="1">
            <a:off x="652690" y="5494987"/>
            <a:ext cx="7117921" cy="1296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567768" y="524157"/>
            <a:ext cx="206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Baidu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  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wallet</a:t>
            </a:r>
            <a:endParaRPr kumimoji="1" lang="zh-CN" altLang="en-US" sz="2400" dirty="0">
              <a:solidFill>
                <a:srgbClr val="00000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750192" y="573494"/>
            <a:ext cx="1009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D03A3C"/>
                </a:solidFill>
                <a:latin typeface="Microsoft YaHei" charset="0"/>
                <a:ea typeface="Microsoft YaHei" charset="0"/>
                <a:cs typeface="Microsoft YaHei" charset="0"/>
              </a:rPr>
              <a:t>Payment </a:t>
            </a:r>
            <a:r>
              <a:rPr kumimoji="1" lang="en-US" altLang="zh-CN" sz="2400" dirty="0">
                <a:solidFill>
                  <a:srgbClr val="D03A3C"/>
                </a:solidFill>
                <a:latin typeface="Microsoft YaHei" charset="0"/>
                <a:ea typeface="Microsoft YaHei" charset="0"/>
                <a:cs typeface="Microsoft YaHei" charset="0"/>
              </a:rPr>
              <a:t>product solution</a:t>
            </a:r>
          </a:p>
        </p:txBody>
      </p:sp>
      <p:grpSp>
        <p:nvGrpSpPr>
          <p:cNvPr id="29" name="组 28"/>
          <p:cNvGrpSpPr/>
          <p:nvPr/>
        </p:nvGrpSpPr>
        <p:grpSpPr>
          <a:xfrm>
            <a:off x="629353" y="5545007"/>
            <a:ext cx="6969329" cy="830997"/>
            <a:chOff x="1396402" y="3592562"/>
            <a:chExt cx="6969329" cy="830997"/>
          </a:xfrm>
        </p:grpSpPr>
        <p:sp>
          <p:nvSpPr>
            <p:cNvPr id="30" name="文本框 29"/>
            <p:cNvSpPr txBox="1"/>
            <p:nvPr/>
          </p:nvSpPr>
          <p:spPr>
            <a:xfrm>
              <a:off x="1396402" y="3592562"/>
              <a:ext cx="10737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Openapi</a:t>
              </a:r>
              <a:r>
                <a:rPr kumimoji="1"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&amp;</a:t>
              </a:r>
            </a:p>
            <a:p>
              <a:pPr algn="ctr"/>
              <a:r>
                <a:rPr kumimoji="1"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SDK</a:t>
              </a:r>
              <a:endParaRPr kumimoji="1"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725184" y="3592562"/>
              <a:ext cx="3007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Oauth</a:t>
              </a:r>
              <a:r>
                <a:rPr kumimoji="1"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kumimoji="1"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+</a:t>
              </a:r>
              <a:r>
                <a:rPr kumimoji="1"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kumimoji="1"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Payment</a:t>
              </a:r>
              <a:r>
                <a:rPr kumimoji="1"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kumimoji="1"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method</a:t>
              </a:r>
              <a:endPara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869762" y="3778267"/>
              <a:ext cx="2495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Overall access coverage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2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3232972" y="2031193"/>
            <a:ext cx="1246589" cy="1246589"/>
          </a:xfrm>
          <a:prstGeom prst="ellipse">
            <a:avLst/>
          </a:prstGeom>
          <a:noFill/>
          <a:ln w="50800">
            <a:solidFill>
              <a:srgbClr val="D03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pPr algn="ctr"/>
            <a:endParaRPr kumimoji="1" lang="zh-CN" altLang="en-US" sz="1400" dirty="0" smtClean="0">
              <a:solidFill>
                <a:srgbClr val="D03B3D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endParaRPr kumimoji="1" lang="zh-CN" altLang="en-US" sz="1400" dirty="0">
              <a:solidFill>
                <a:srgbClr val="D03B3D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r>
              <a:rPr kumimoji="1" lang="en-US" altLang="zh-CN" sz="1200" dirty="0">
                <a:solidFill>
                  <a:srgbClr val="D03B3D"/>
                </a:solidFill>
                <a:latin typeface="Microsoft YaHei" charset="0"/>
                <a:ea typeface="Microsoft YaHei" charset="0"/>
                <a:cs typeface="Microsoft YaHei" charset="0"/>
              </a:rPr>
              <a:t>NFC Payment</a:t>
            </a:r>
            <a:endParaRPr kumimoji="1" lang="zh-CN" altLang="en-US" sz="1200" dirty="0">
              <a:solidFill>
                <a:srgbClr val="D03B3D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7022592" y="1888582"/>
            <a:ext cx="0" cy="3864864"/>
          </a:xfrm>
          <a:prstGeom prst="line">
            <a:avLst/>
          </a:prstGeom>
          <a:ln w="19050">
            <a:solidFill>
              <a:srgbClr val="E2E3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6" y="369917"/>
            <a:ext cx="2121692" cy="42394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559777" y="390674"/>
            <a:ext cx="7174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Microsoft YaHei" charset="0"/>
                <a:ea typeface="Microsoft YaHei" charset="0"/>
                <a:cs typeface="Microsoft YaHei" charset="0"/>
              </a:rPr>
              <a:t>HCE</a:t>
            </a:r>
            <a:r>
              <a:rPr lang="en-US" altLang="zh-CN" sz="2400" dirty="0">
                <a:latin typeface="Microsoft YaHei" charset="0"/>
                <a:ea typeface="Microsoft YaHei" charset="0"/>
                <a:cs typeface="Microsoft YaHei" charset="0"/>
              </a:rPr>
              <a:t>-NFC </a:t>
            </a:r>
            <a:r>
              <a:rPr lang="en-US" altLang="zh-CN" sz="2400" dirty="0" smtClean="0">
                <a:latin typeface="Microsoft YaHei" charset="0"/>
                <a:ea typeface="Microsoft YaHei" charset="0"/>
                <a:cs typeface="Microsoft YaHei" charset="0"/>
              </a:rPr>
              <a:t>Cloud </a:t>
            </a:r>
            <a:r>
              <a:rPr lang="en-US" altLang="zh-CN" sz="2400" dirty="0">
                <a:latin typeface="Microsoft YaHei" charset="0"/>
                <a:ea typeface="Microsoft YaHei" charset="0"/>
                <a:cs typeface="Microsoft YaHei" charset="0"/>
              </a:rPr>
              <a:t>Payment</a:t>
            </a:r>
            <a:endParaRPr lang="en-US" altLang="zh-CN" sz="2400" dirty="0" smtClean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2514" y="1057585"/>
            <a:ext cx="528715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NFC payment through </a:t>
            </a:r>
          </a:p>
          <a:p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HCE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cellphone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card stimulation 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pattern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84978" y="3096029"/>
            <a:ext cx="1742578" cy="1742578"/>
          </a:xfrm>
          <a:prstGeom prst="ellipse">
            <a:avLst/>
          </a:prstGeom>
          <a:solidFill>
            <a:srgbClr val="D0393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zh-CN" sz="1600" dirty="0">
                <a:latin typeface="Microsoft YaHei" charset="0"/>
                <a:ea typeface="Microsoft YaHei" charset="0"/>
                <a:cs typeface="Microsoft YaHei" charset="0"/>
              </a:rPr>
              <a:t>NFC</a:t>
            </a:r>
          </a:p>
          <a:p>
            <a:pPr algn="ctr"/>
            <a:r>
              <a:rPr kumimoji="1" lang="en-US" altLang="zh-CN" sz="1600" dirty="0">
                <a:latin typeface="Microsoft YaHei" charset="0"/>
                <a:ea typeface="Microsoft YaHei" charset="0"/>
                <a:cs typeface="Microsoft YaHei" charset="0"/>
              </a:rPr>
              <a:t>Cloud payment </a:t>
            </a:r>
          </a:p>
          <a:p>
            <a:pPr algn="ctr"/>
            <a:r>
              <a:rPr kumimoji="1" lang="en-US" altLang="zh-CN" sz="1600" dirty="0">
                <a:latin typeface="Microsoft YaHei" charset="0"/>
                <a:ea typeface="Microsoft YaHei" charset="0"/>
                <a:cs typeface="Microsoft YaHei" charset="0"/>
              </a:rPr>
              <a:t>system</a:t>
            </a:r>
            <a:endParaRPr kumimoji="1" lang="zh-CN" altLang="en-US" sz="16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15661" y="4049592"/>
            <a:ext cx="1246589" cy="1246589"/>
          </a:xfrm>
          <a:prstGeom prst="ellipse">
            <a:avLst/>
          </a:prstGeom>
          <a:noFill/>
          <a:ln w="50800">
            <a:solidFill>
              <a:srgbClr val="D03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pPr algn="ctr"/>
            <a:endParaRPr kumimoji="1" lang="zh-CN" altLang="en-US" sz="1400" dirty="0" smtClean="0">
              <a:solidFill>
                <a:srgbClr val="D03B3D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endParaRPr kumimoji="1" lang="zh-CN" altLang="en-US" sz="1400" dirty="0">
              <a:solidFill>
                <a:srgbClr val="D03B3D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r>
              <a:rPr kumimoji="1" lang="en-US" altLang="zh-CN" sz="1200" dirty="0">
                <a:solidFill>
                  <a:srgbClr val="D03B3D"/>
                </a:solidFill>
                <a:latin typeface="Microsoft YaHei" charset="0"/>
                <a:ea typeface="Microsoft YaHei" charset="0"/>
                <a:cs typeface="Microsoft YaHei" charset="0"/>
              </a:rPr>
              <a:t>Rights</a:t>
            </a:r>
          </a:p>
          <a:p>
            <a:pPr algn="ctr"/>
            <a:r>
              <a:rPr kumimoji="1" lang="en-US" altLang="zh-CN" sz="1200" dirty="0" smtClean="0">
                <a:solidFill>
                  <a:srgbClr val="D03B3D"/>
                </a:solidFill>
                <a:latin typeface="Microsoft YaHei" charset="0"/>
                <a:ea typeface="Microsoft YaHei" charset="0"/>
                <a:cs typeface="Microsoft YaHei" charset="0"/>
              </a:rPr>
              <a:t>confirmation</a:t>
            </a:r>
            <a:endParaRPr kumimoji="1" lang="en-US" altLang="zh-CN" sz="1200" dirty="0">
              <a:solidFill>
                <a:srgbClr val="D03B3D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054595" y="4049592"/>
            <a:ext cx="1246589" cy="1246589"/>
          </a:xfrm>
          <a:prstGeom prst="ellipse">
            <a:avLst/>
          </a:prstGeom>
          <a:noFill/>
          <a:ln w="50800">
            <a:solidFill>
              <a:srgbClr val="D03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pPr algn="ctr"/>
            <a:endParaRPr kumimoji="1" lang="zh-CN" altLang="en-US" sz="1400" dirty="0" smtClean="0">
              <a:solidFill>
                <a:srgbClr val="D03B3D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endParaRPr kumimoji="1" lang="zh-CN" altLang="en-US" sz="1400" dirty="0">
              <a:solidFill>
                <a:srgbClr val="D03B3D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r>
              <a:rPr kumimoji="1" lang="en-US" altLang="zh-CN" sz="1200" dirty="0">
                <a:solidFill>
                  <a:srgbClr val="D03B3D"/>
                </a:solidFill>
                <a:latin typeface="Microsoft YaHei" charset="0"/>
                <a:ea typeface="Microsoft YaHei" charset="0"/>
                <a:cs typeface="Microsoft YaHei" charset="0"/>
              </a:rPr>
              <a:t>NFC Card </a:t>
            </a:r>
          </a:p>
          <a:p>
            <a:pPr algn="ctr"/>
            <a:r>
              <a:rPr kumimoji="1" lang="en-US" altLang="zh-CN" sz="1200" dirty="0">
                <a:solidFill>
                  <a:srgbClr val="D03B3D"/>
                </a:solidFill>
                <a:latin typeface="Microsoft YaHei" charset="0"/>
                <a:ea typeface="Microsoft YaHei" charset="0"/>
                <a:cs typeface="Microsoft YaHei" charset="0"/>
              </a:rPr>
              <a:t>Sending</a:t>
            </a:r>
            <a:endParaRPr kumimoji="1" lang="zh-CN" altLang="en-US" sz="1400" dirty="0">
              <a:solidFill>
                <a:srgbClr val="D03B3D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03058" y="2269123"/>
            <a:ext cx="23183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Support cloud payment and offline payment, also compatible with 3rd party payment, seamless migration</a:t>
            </a:r>
            <a:endParaRPr lang="zh-CN" alt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1482" y="5392358"/>
            <a:ext cx="2855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No interview</a:t>
            </a:r>
          </a:p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 Convenient application and receive</a:t>
            </a:r>
          </a:p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  No depository in advance</a:t>
            </a:r>
          </a:p>
        </p:txBody>
      </p:sp>
      <p:sp>
        <p:nvSpPr>
          <p:cNvPr id="27" name="矩形 26"/>
          <p:cNvSpPr/>
          <p:nvPr/>
        </p:nvSpPr>
        <p:spPr>
          <a:xfrm>
            <a:off x="4458725" y="5422838"/>
            <a:ext cx="1985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Offline transaction</a:t>
            </a:r>
          </a:p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Directly confirming preferential rights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01" y="4401614"/>
            <a:ext cx="341376" cy="2468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24" y="4349798"/>
            <a:ext cx="316992" cy="34747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85" y="2352160"/>
            <a:ext cx="268224" cy="268224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27226" y="342521"/>
            <a:ext cx="133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Product</a:t>
            </a:r>
            <a:endParaRPr kumimoji="1" lang="zh-CN" altLang="en-US" sz="24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8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6" y="369917"/>
            <a:ext cx="2121692" cy="42394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559777" y="390674"/>
            <a:ext cx="7174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Microsoft YaHei" charset="0"/>
                <a:ea typeface="Microsoft YaHei" charset="0"/>
                <a:cs typeface="Microsoft YaHei" charset="0"/>
              </a:rPr>
              <a:t>HCE</a:t>
            </a:r>
            <a:r>
              <a:rPr lang="en-US" altLang="zh-CN" sz="2400" dirty="0">
                <a:latin typeface="Microsoft YaHei" charset="0"/>
                <a:ea typeface="Microsoft YaHei" charset="0"/>
                <a:cs typeface="Microsoft YaHei" charset="0"/>
              </a:rPr>
              <a:t>-NFC </a:t>
            </a:r>
            <a:r>
              <a:rPr lang="en-US" altLang="zh-CN" sz="2400" dirty="0" smtClean="0">
                <a:latin typeface="Microsoft YaHei" charset="0"/>
                <a:ea typeface="Microsoft YaHei" charset="0"/>
                <a:cs typeface="Microsoft YaHei" charset="0"/>
              </a:rPr>
              <a:t>Cloud </a:t>
            </a:r>
            <a:r>
              <a:rPr lang="en-US" altLang="zh-CN" sz="2400" dirty="0">
                <a:latin typeface="Microsoft YaHei" charset="0"/>
                <a:ea typeface="Microsoft YaHei" charset="0"/>
                <a:cs typeface="Microsoft YaHei" charset="0"/>
              </a:rPr>
              <a:t>Payment</a:t>
            </a:r>
            <a:endParaRPr lang="en-US" altLang="zh-CN" sz="2400" dirty="0" smtClean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27226" y="342521"/>
            <a:ext cx="168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Work</a:t>
            </a:r>
            <a:r>
              <a:rPr kumimoji="1" lang="zh-CN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flow</a:t>
            </a:r>
            <a:endParaRPr kumimoji="1" lang="zh-CN" altLang="en-US" sz="24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7863" y="1000381"/>
            <a:ext cx="11611290" cy="1268682"/>
          </a:xfrm>
          <a:prstGeom prst="rect">
            <a:avLst/>
          </a:prstGeom>
        </p:spPr>
        <p:txBody>
          <a:bodyPr wrap="square" lIns="85725" tIns="42863" rIns="85725" bIns="42863">
            <a:spAutoFit/>
          </a:bodyPr>
          <a:lstStyle/>
          <a:p>
            <a:pPr marL="321469" indent="-321469">
              <a:spcBef>
                <a:spcPts val="469"/>
              </a:spcBef>
              <a:buFont typeface="Arial"/>
              <a:buChar char="•"/>
            </a:pPr>
            <a:r>
              <a:rPr lang="en-US" altLang="zh-CN" sz="2300" dirty="0">
                <a:solidFill>
                  <a:srgbClr val="7F7F7F"/>
                </a:solidFill>
              </a:rPr>
              <a:t>Base</a:t>
            </a:r>
            <a:r>
              <a:rPr lang="zh-CN" altLang="en-US" sz="2300" dirty="0">
                <a:solidFill>
                  <a:srgbClr val="7F7F7F"/>
                </a:solidFill>
              </a:rPr>
              <a:t> </a:t>
            </a:r>
            <a:r>
              <a:rPr lang="en-US" altLang="zh-CN" sz="2300" dirty="0">
                <a:solidFill>
                  <a:srgbClr val="7F7F7F"/>
                </a:solidFill>
              </a:rPr>
              <a:t>on</a:t>
            </a:r>
            <a:r>
              <a:rPr lang="zh-CN" altLang="en-US" sz="2300" dirty="0">
                <a:solidFill>
                  <a:srgbClr val="7F7F7F"/>
                </a:solidFill>
              </a:rPr>
              <a:t> </a:t>
            </a:r>
            <a:r>
              <a:rPr lang="en-US" altLang="zh-CN" sz="2300" dirty="0">
                <a:solidFill>
                  <a:srgbClr val="7F7F7F"/>
                </a:solidFill>
              </a:rPr>
              <a:t>HCE(Host-based Card Emulation)</a:t>
            </a:r>
            <a:r>
              <a:rPr lang="zh-CN" altLang="en-US" sz="2300" dirty="0">
                <a:solidFill>
                  <a:srgbClr val="7F7F7F"/>
                </a:solidFill>
              </a:rPr>
              <a:t> </a:t>
            </a:r>
            <a:r>
              <a:rPr lang="en-US" altLang="zh-CN" sz="2300" dirty="0">
                <a:solidFill>
                  <a:srgbClr val="7F7F7F"/>
                </a:solidFill>
              </a:rPr>
              <a:t>technology</a:t>
            </a:r>
          </a:p>
          <a:p>
            <a:pPr marL="321469" indent="-321469">
              <a:spcBef>
                <a:spcPts val="469"/>
              </a:spcBef>
              <a:buFont typeface="Arial"/>
              <a:buChar char="•"/>
            </a:pPr>
            <a:r>
              <a:rPr lang="en-US" altLang="zh-CN" sz="2300" dirty="0">
                <a:solidFill>
                  <a:srgbClr val="7F7F7F"/>
                </a:solidFill>
              </a:rPr>
              <a:t>Hardware requirement</a:t>
            </a:r>
            <a:r>
              <a:rPr lang="zh-CN" altLang="en-US" sz="2300" dirty="0">
                <a:solidFill>
                  <a:srgbClr val="7F7F7F"/>
                </a:solidFill>
              </a:rPr>
              <a:t>：</a:t>
            </a:r>
            <a:r>
              <a:rPr lang="en-US" altLang="zh-CN" sz="2300" dirty="0">
                <a:solidFill>
                  <a:srgbClr val="7F7F7F"/>
                </a:solidFill>
              </a:rPr>
              <a:t>Android</a:t>
            </a:r>
            <a:r>
              <a:rPr lang="zh-CN" altLang="en-US" sz="2300" dirty="0">
                <a:solidFill>
                  <a:srgbClr val="7F7F7F"/>
                </a:solidFill>
              </a:rPr>
              <a:t> </a:t>
            </a:r>
            <a:r>
              <a:rPr lang="en-US" altLang="zh-CN" sz="2300" dirty="0">
                <a:solidFill>
                  <a:srgbClr val="7F7F7F"/>
                </a:solidFill>
              </a:rPr>
              <a:t>phone</a:t>
            </a:r>
            <a:r>
              <a:rPr lang="zh-CN" altLang="en-US" sz="2300" dirty="0">
                <a:solidFill>
                  <a:srgbClr val="7F7F7F"/>
                </a:solidFill>
              </a:rPr>
              <a:t> </a:t>
            </a:r>
            <a:r>
              <a:rPr lang="en-US" altLang="zh-CN" sz="2300" dirty="0">
                <a:solidFill>
                  <a:srgbClr val="7F7F7F"/>
                </a:solidFill>
              </a:rPr>
              <a:t>with</a:t>
            </a:r>
            <a:r>
              <a:rPr lang="zh-CN" altLang="en-US" sz="2300" dirty="0">
                <a:solidFill>
                  <a:srgbClr val="7F7F7F"/>
                </a:solidFill>
              </a:rPr>
              <a:t> </a:t>
            </a:r>
            <a:r>
              <a:rPr lang="en-US" altLang="zh-CN" sz="2300" dirty="0">
                <a:solidFill>
                  <a:srgbClr val="7F7F7F"/>
                </a:solidFill>
              </a:rPr>
              <a:t>NFC</a:t>
            </a:r>
            <a:r>
              <a:rPr lang="zh-CN" altLang="zh-CN" sz="2300" dirty="0">
                <a:solidFill>
                  <a:srgbClr val="7F7F7F"/>
                </a:solidFill>
              </a:rPr>
              <a:t> </a:t>
            </a:r>
            <a:r>
              <a:rPr lang="en-US" altLang="zh-CN" sz="2300" dirty="0">
                <a:solidFill>
                  <a:srgbClr val="7F7F7F"/>
                </a:solidFill>
              </a:rPr>
              <a:t>chip</a:t>
            </a:r>
            <a:r>
              <a:rPr lang="zh-CN" altLang="en-US" sz="2300" dirty="0">
                <a:solidFill>
                  <a:srgbClr val="7F7F7F"/>
                </a:solidFill>
              </a:rPr>
              <a:t> </a:t>
            </a:r>
            <a:endParaRPr lang="en-US" altLang="zh-CN" sz="2300" dirty="0">
              <a:solidFill>
                <a:srgbClr val="7F7F7F"/>
              </a:solidFill>
            </a:endParaRPr>
          </a:p>
          <a:p>
            <a:pPr marL="321469" indent="-321469">
              <a:spcBef>
                <a:spcPts val="469"/>
              </a:spcBef>
              <a:buFont typeface="Arial"/>
              <a:buChar char="•"/>
            </a:pPr>
            <a:r>
              <a:rPr lang="en-US" altLang="zh-CN" sz="2300" dirty="0">
                <a:solidFill>
                  <a:srgbClr val="7F7F7F"/>
                </a:solidFill>
              </a:rPr>
              <a:t>Software requirement</a:t>
            </a:r>
            <a:r>
              <a:rPr lang="zh-CN" altLang="en-US" sz="2300" dirty="0">
                <a:solidFill>
                  <a:srgbClr val="7F7F7F"/>
                </a:solidFill>
              </a:rPr>
              <a:t> ：</a:t>
            </a:r>
            <a:r>
              <a:rPr lang="en-US" altLang="zh-CN" sz="2300" dirty="0">
                <a:solidFill>
                  <a:srgbClr val="7F7F7F"/>
                </a:solidFill>
              </a:rPr>
              <a:t>Android 4.2 and later</a:t>
            </a:r>
            <a:r>
              <a:rPr lang="zh-CN" altLang="en-US" sz="2300" dirty="0">
                <a:solidFill>
                  <a:srgbClr val="7F7F7F"/>
                </a:solidFill>
              </a:rPr>
              <a:t> </a:t>
            </a:r>
            <a:endParaRPr lang="en-US" altLang="zh-CN" sz="2300" dirty="0">
              <a:solidFill>
                <a:srgbClr val="7F7F7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5" y="2279408"/>
            <a:ext cx="10744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7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231" y="3386439"/>
            <a:ext cx="4969231" cy="2919423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55339" y="1661074"/>
            <a:ext cx="5274575" cy="5171545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en-US" sz="2300" dirty="0" smtClean="0">
                <a:solidFill>
                  <a:schemeClr val="bg1">
                    <a:lumMod val="50000"/>
                  </a:schemeClr>
                </a:solidFill>
              </a:rPr>
              <a:t>User scenarios</a:t>
            </a:r>
            <a:r>
              <a:rPr kumimoji="1" lang="zh-CN" altLang="en-US" sz="2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kumimoji="1" lang="zh-CN" altLang="en-US" sz="2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300" dirty="0" err="1" smtClean="0">
                <a:solidFill>
                  <a:schemeClr val="bg1">
                    <a:lumMod val="50000"/>
                  </a:schemeClr>
                </a:solidFill>
              </a:rPr>
              <a:t>Baidu</a:t>
            </a:r>
            <a:r>
              <a:rPr kumimoji="1" lang="zh-CN" altLang="en-US" sz="2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bg1">
                    <a:lumMod val="50000"/>
                  </a:schemeClr>
                </a:solidFill>
              </a:rPr>
              <a:t>wallet</a:t>
            </a:r>
            <a:r>
              <a:rPr kumimoji="1" lang="zh-CN" altLang="en-US" sz="2300" dirty="0" smtClean="0">
                <a:solidFill>
                  <a:schemeClr val="bg1">
                    <a:lumMod val="50000"/>
                  </a:schemeClr>
                </a:solidFill>
              </a:rPr>
              <a:t>：</a:t>
            </a:r>
            <a:endParaRPr kumimoji="1" lang="en-US" altLang="zh-CN" sz="23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300" dirty="0" smtClean="0">
                <a:solidFill>
                  <a:schemeClr val="bg1">
                    <a:lumMod val="50000"/>
                  </a:schemeClr>
                </a:solidFill>
              </a:rPr>
              <a:t>User</a:t>
            </a:r>
            <a:r>
              <a:rPr kumimoji="1" lang="zh-CN" altLang="en-US" sz="2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bg1">
                    <a:lumMod val="50000"/>
                  </a:schemeClr>
                </a:solidFill>
              </a:rPr>
              <a:t>login</a:t>
            </a:r>
            <a:r>
              <a:rPr kumimoji="1" lang="zh-CN" altLang="en-US" sz="2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kumimoji="1" lang="zh-CN" altLang="en-US" sz="2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bg1">
                    <a:lumMod val="50000"/>
                  </a:schemeClr>
                </a:solidFill>
              </a:rPr>
              <a:t>scan</a:t>
            </a:r>
            <a:r>
              <a:rPr kumimoji="1" lang="zh-CN" altLang="en-US" sz="2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bg1">
                    <a:lumMod val="50000"/>
                  </a:schemeClr>
                </a:solidFill>
              </a:rPr>
              <a:t>face.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300" dirty="0" smtClean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kumimoji="1" lang="zh-CN" altLang="en-US" sz="2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bg1">
                    <a:lumMod val="50000"/>
                  </a:schemeClr>
                </a:solidFill>
              </a:rPr>
              <a:t>large</a:t>
            </a:r>
            <a:r>
              <a:rPr kumimoji="1" lang="zh-CN" altLang="en-US" sz="2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bg1">
                    <a:lumMod val="50000"/>
                  </a:schemeClr>
                </a:solidFill>
              </a:rPr>
              <a:t>payment,</a:t>
            </a:r>
            <a:r>
              <a:rPr kumimoji="1" lang="zh-CN" altLang="en-US" sz="2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bg1">
                    <a:lumMod val="50000"/>
                  </a:schemeClr>
                </a:solidFill>
              </a:rPr>
              <a:t>judge </a:t>
            </a:r>
            <a:r>
              <a:rPr kumimoji="1" lang="en-US" altLang="zh-CN" sz="2300" dirty="0">
                <a:solidFill>
                  <a:schemeClr val="bg1">
                    <a:lumMod val="50000"/>
                  </a:schemeClr>
                </a:solidFill>
              </a:rPr>
              <a:t>whether the user </a:t>
            </a:r>
            <a:r>
              <a:rPr kumimoji="1" lang="en-US" altLang="zh-CN" sz="2300" dirty="0" smtClean="0">
                <a:solidFill>
                  <a:schemeClr val="bg1">
                    <a:lumMod val="50000"/>
                  </a:schemeClr>
                </a:solidFill>
              </a:rPr>
              <a:t>himself.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kumimoji="1" lang="en-US" altLang="en-US" sz="2300" dirty="0">
                <a:solidFill>
                  <a:schemeClr val="bg1">
                    <a:lumMod val="50000"/>
                  </a:schemeClr>
                </a:solidFill>
              </a:rPr>
              <a:t>Compare</a:t>
            </a:r>
            <a:r>
              <a:rPr kumimoji="1" lang="zh-CN" altLang="en-US" sz="2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en-US" sz="2300" dirty="0">
                <a:solidFill>
                  <a:schemeClr val="bg1">
                    <a:lumMod val="50000"/>
                  </a:schemeClr>
                </a:solidFill>
              </a:rPr>
              <a:t>user himself with ID card photo to identify same people.</a:t>
            </a:r>
          </a:p>
          <a:p>
            <a:pPr>
              <a:lnSpc>
                <a:spcPct val="120000"/>
              </a:lnSpc>
            </a:pPr>
            <a:endParaRPr kumimoji="1" lang="en-US" altLang="zh-CN" sz="23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kumimoji="1" lang="en-US" altLang="zh-CN" sz="23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kumimoji="1" lang="en-US" altLang="zh-CN" sz="23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kumimoji="1" lang="en-US" altLang="en-US" sz="2300" dirty="0">
              <a:solidFill>
                <a:schemeClr val="bg1">
                  <a:lumMod val="50000"/>
                </a:schemeClr>
              </a:solidFill>
            </a:endParaRPr>
          </a:p>
          <a:p>
            <a:pPr marL="321469" indent="-321469">
              <a:lnSpc>
                <a:spcPct val="120000"/>
              </a:lnSpc>
              <a:buFont typeface="Arial"/>
              <a:buChar char="•"/>
            </a:pPr>
            <a:endParaRPr kumimoji="1" lang="en-US" altLang="en-US" sz="2300" dirty="0">
              <a:solidFill>
                <a:schemeClr val="bg1">
                  <a:lumMod val="50000"/>
                </a:schemeClr>
              </a:solidFill>
            </a:endParaRPr>
          </a:p>
          <a:p>
            <a:pPr marL="321469" indent="-321469">
              <a:lnSpc>
                <a:spcPct val="120000"/>
              </a:lnSpc>
              <a:buFont typeface="Arial"/>
              <a:buChar char="•"/>
            </a:pPr>
            <a:endParaRPr kumimoji="1" lang="zh-CN" altLang="en-US" sz="2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8" y="572367"/>
            <a:ext cx="2121692" cy="423943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163613" y="553358"/>
            <a:ext cx="1667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Algorithm</a:t>
            </a:r>
            <a:endParaRPr lang="zh-CN" altLang="en-US" sz="2400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23930" y="584992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微软雅黑"/>
                <a:ea typeface="微软雅黑"/>
                <a:cs typeface="微软雅黑"/>
              </a:rPr>
              <a:t>Face</a:t>
            </a:r>
            <a:r>
              <a:rPr kumimoji="1" lang="zh-CN" altLang="en-US" sz="2400" dirty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2400" dirty="0" smtClean="0">
                <a:latin typeface="微软雅黑"/>
                <a:ea typeface="微软雅黑"/>
                <a:cs typeface="微软雅黑"/>
              </a:rPr>
              <a:t>identify</a:t>
            </a:r>
            <a:endParaRPr lang="zh-CN" altLang="en-US" sz="2400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7194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714854" y="427509"/>
            <a:ext cx="7305241" cy="790905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Face identify Implementation</a:t>
            </a:r>
            <a:endParaRPr kumimoji="1" lang="zh-CN" altLang="en-US" sz="2400" dirty="0">
              <a:solidFill>
                <a:schemeClr val="bg1">
                  <a:lumMod val="5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0" y="3204610"/>
            <a:ext cx="2162903" cy="1569087"/>
          </a:xfrm>
          <a:prstGeom prst="rect">
            <a:avLst/>
          </a:prstGeom>
        </p:spPr>
      </p:pic>
      <p:pic>
        <p:nvPicPr>
          <p:cNvPr id="9" name="内容占位符 8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8" b="18085"/>
          <a:stretch/>
        </p:blipFill>
        <p:spPr>
          <a:xfrm>
            <a:off x="138236" y="1439272"/>
            <a:ext cx="2161078" cy="13867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31" y="3776888"/>
            <a:ext cx="778864" cy="778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71" y="1654823"/>
            <a:ext cx="902945" cy="902945"/>
          </a:xfrm>
          <a:prstGeom prst="rect">
            <a:avLst/>
          </a:prstGeom>
        </p:spPr>
      </p:pic>
      <p:cxnSp>
        <p:nvCxnSpPr>
          <p:cNvPr id="12" name="直接箭头连接符 12"/>
          <p:cNvCxnSpPr>
            <a:stCxn id="9" idx="3"/>
          </p:cNvCxnSpPr>
          <p:nvPr/>
        </p:nvCxnSpPr>
        <p:spPr>
          <a:xfrm>
            <a:off x="2299315" y="2132659"/>
            <a:ext cx="403404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3"/>
          <p:cNvCxnSpPr/>
          <p:nvPr/>
        </p:nvCxnSpPr>
        <p:spPr>
          <a:xfrm>
            <a:off x="2338275" y="4169795"/>
            <a:ext cx="388256" cy="977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567520" y="1620690"/>
            <a:ext cx="1136048" cy="1023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25" tIns="42863" rIns="85725" bIns="42863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DNN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68150" y="3667600"/>
            <a:ext cx="1136048" cy="1023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25" tIns="42863" rIns="85725" bIns="42863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DNN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接箭头连接符 16"/>
          <p:cNvCxnSpPr/>
          <p:nvPr/>
        </p:nvCxnSpPr>
        <p:spPr>
          <a:xfrm>
            <a:off x="5222868" y="2132659"/>
            <a:ext cx="356558" cy="342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7"/>
          <p:cNvCxnSpPr/>
          <p:nvPr/>
        </p:nvCxnSpPr>
        <p:spPr>
          <a:xfrm>
            <a:off x="5270492" y="4169795"/>
            <a:ext cx="308787" cy="977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箭头连接符 18"/>
          <p:cNvCxnSpPr/>
          <p:nvPr/>
        </p:nvCxnSpPr>
        <p:spPr>
          <a:xfrm>
            <a:off x="6703567" y="2132659"/>
            <a:ext cx="319178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9"/>
          <p:cNvCxnSpPr/>
          <p:nvPr/>
        </p:nvCxnSpPr>
        <p:spPr>
          <a:xfrm flipV="1">
            <a:off x="6703568" y="4204676"/>
            <a:ext cx="343620" cy="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176120" y="3642955"/>
            <a:ext cx="10126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25" tIns="42863" rIns="85725" bIns="42863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feature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2" name="直接箭头连接符 22"/>
          <p:cNvCxnSpPr/>
          <p:nvPr/>
        </p:nvCxnSpPr>
        <p:spPr>
          <a:xfrm>
            <a:off x="8256240" y="2090282"/>
            <a:ext cx="540060" cy="94510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接箭头连接符 23"/>
          <p:cNvCxnSpPr/>
          <p:nvPr/>
        </p:nvCxnSpPr>
        <p:spPr>
          <a:xfrm flipV="1">
            <a:off x="8391255" y="3507940"/>
            <a:ext cx="405045" cy="95268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8914380" y="2814138"/>
            <a:ext cx="1232071" cy="733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25" tIns="42863" rIns="85725" bIns="42863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Distance measure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5" name="直接箭头连接符 29"/>
          <p:cNvCxnSpPr>
            <a:stCxn id="24" idx="3"/>
            <a:endCxn id="26" idx="1"/>
          </p:cNvCxnSpPr>
          <p:nvPr/>
        </p:nvCxnSpPr>
        <p:spPr>
          <a:xfrm>
            <a:off x="10146451" y="3180956"/>
            <a:ext cx="386982" cy="1156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0533433" y="2837259"/>
            <a:ext cx="1368213" cy="71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25" tIns="42863" rIns="85725" bIns="42863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Similarity score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0355" y="5600672"/>
            <a:ext cx="2025225" cy="378951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US" altLang="zh-CN" sz="1900" dirty="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original image</a:t>
            </a:r>
            <a:endParaRPr lang="zh-CN" altLang="en-US" sz="1900" dirty="0">
              <a:solidFill>
                <a:srgbClr val="7F7F7F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53" y="1163358"/>
            <a:ext cx="636198" cy="63619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10" y="1183778"/>
            <a:ext cx="589718" cy="58971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55" y="1812701"/>
            <a:ext cx="574863" cy="57486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59" b="243"/>
          <a:stretch/>
        </p:blipFill>
        <p:spPr>
          <a:xfrm>
            <a:off x="4670553" y="1828654"/>
            <a:ext cx="554816" cy="554816"/>
          </a:xfrm>
          <a:prstGeom prst="rect">
            <a:avLst/>
          </a:prstGeom>
        </p:spPr>
      </p:pic>
      <p:cxnSp>
        <p:nvCxnSpPr>
          <p:cNvPr id="37" name="直接箭头连接符 48"/>
          <p:cNvCxnSpPr/>
          <p:nvPr/>
        </p:nvCxnSpPr>
        <p:spPr>
          <a:xfrm>
            <a:off x="3615927" y="2165184"/>
            <a:ext cx="356558" cy="342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96" b="26599"/>
          <a:stretch/>
        </p:blipFill>
        <p:spPr>
          <a:xfrm>
            <a:off x="4071937" y="2436322"/>
            <a:ext cx="452438" cy="47420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6" b="41432"/>
          <a:stretch/>
        </p:blipFill>
        <p:spPr>
          <a:xfrm>
            <a:off x="4670133" y="2425538"/>
            <a:ext cx="509786" cy="48122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t="46239" r="21126" b="4972"/>
          <a:stretch/>
        </p:blipFill>
        <p:spPr>
          <a:xfrm>
            <a:off x="4084489" y="2956207"/>
            <a:ext cx="488156" cy="44053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t="30535" r="26826" b="20675"/>
          <a:stretch/>
        </p:blipFill>
        <p:spPr>
          <a:xfrm>
            <a:off x="4678670" y="2978599"/>
            <a:ext cx="428625" cy="44053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31" y="3645171"/>
            <a:ext cx="518369" cy="518369"/>
          </a:xfrm>
          <a:prstGeom prst="rect">
            <a:avLst/>
          </a:prstGeom>
        </p:spPr>
      </p:pic>
      <p:cxnSp>
        <p:nvCxnSpPr>
          <p:cNvPr id="43" name="直接箭头连接符 57"/>
          <p:cNvCxnSpPr/>
          <p:nvPr/>
        </p:nvCxnSpPr>
        <p:spPr>
          <a:xfrm>
            <a:off x="3580509" y="4193391"/>
            <a:ext cx="356558" cy="342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4" name="图片 4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55" y="3634978"/>
            <a:ext cx="504045" cy="50404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31" y="4179569"/>
            <a:ext cx="458869" cy="45886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45" y="4192814"/>
            <a:ext cx="458869" cy="45886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5" b="38699"/>
          <a:stretch/>
        </p:blipFill>
        <p:spPr>
          <a:xfrm>
            <a:off x="4053037" y="4669619"/>
            <a:ext cx="483244" cy="47745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2" b="41756"/>
          <a:stretch/>
        </p:blipFill>
        <p:spPr>
          <a:xfrm>
            <a:off x="4607718" y="4681526"/>
            <a:ext cx="431088" cy="45364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43126" r="18407" b="7957"/>
          <a:stretch/>
        </p:blipFill>
        <p:spPr>
          <a:xfrm>
            <a:off x="4083844" y="5194697"/>
            <a:ext cx="428625" cy="3810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27016" r="19159" b="11838"/>
          <a:stretch/>
        </p:blipFill>
        <p:spPr>
          <a:xfrm>
            <a:off x="4583906" y="5147071"/>
            <a:ext cx="488156" cy="476251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3696482" y="5803194"/>
            <a:ext cx="2649846" cy="963726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US" altLang="zh-CN" sz="1900" dirty="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Color </a:t>
            </a:r>
            <a:r>
              <a:rPr lang="en-US" altLang="zh-CN" sz="1900" dirty="0" smtClean="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disturbance</a:t>
            </a:r>
            <a:endParaRPr lang="en-US" altLang="zh-CN" sz="1900" dirty="0">
              <a:solidFill>
                <a:srgbClr val="7F7F7F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en-US" altLang="zh-CN" sz="1900" dirty="0" smtClean="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	&amp;</a:t>
            </a:r>
            <a:endParaRPr lang="en-US" altLang="zh-CN" sz="1900" dirty="0">
              <a:solidFill>
                <a:srgbClr val="7F7F7F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en-US" altLang="zh-CN" sz="1900" dirty="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Face segmentation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258059" y="5743423"/>
            <a:ext cx="4171941" cy="394340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US" altLang="zh-CN" sz="2000" dirty="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Train</a:t>
            </a:r>
            <a:r>
              <a:rPr lang="zh-CN" altLang="en-US" sz="2000" dirty="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2000" dirty="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&amp;</a:t>
            </a:r>
            <a:r>
              <a:rPr lang="zh-CN" altLang="en-US" sz="2000" dirty="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2000" dirty="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predict</a:t>
            </a:r>
            <a:endParaRPr lang="zh-CN" altLang="en-US" sz="2000" dirty="0">
              <a:solidFill>
                <a:srgbClr val="7F7F7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108613" y="1617729"/>
            <a:ext cx="10126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25" tIns="42863" rIns="85725" bIns="42863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feature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8" y="572367"/>
            <a:ext cx="2121692" cy="423943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163613" y="553358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Face</a:t>
            </a:r>
            <a:r>
              <a:rPr kumimoji="1" lang="zh-CN" altLang="en-US" sz="24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kumimoji="1" lang="zh-CN" altLang="zh-CN" sz="24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i</a:t>
            </a:r>
            <a:r>
              <a:rPr kumimoji="1" lang="en-US" altLang="zh-CN" sz="240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dentify</a:t>
            </a:r>
            <a:endParaRPr lang="zh-CN" altLang="en-US" sz="2400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289233" y="5244371"/>
            <a:ext cx="2025225" cy="378951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US" altLang="zh-CN" sz="1900" dirty="0" err="1" smtClean="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prepareing</a:t>
            </a:r>
            <a:endParaRPr lang="zh-CN" altLang="en-US" sz="1900" dirty="0">
              <a:solidFill>
                <a:srgbClr val="7F7F7F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51570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5518</TotalTime>
  <Words>234</Words>
  <Application>Microsoft Macintosh PowerPoint</Application>
  <PresentationFormat>自定义</PresentationFormat>
  <Paragraphs>80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Face identify Implementation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黄海斌 huang</cp:lastModifiedBy>
  <cp:revision>114</cp:revision>
  <dcterms:created xsi:type="dcterms:W3CDTF">2016-01-25T03:01:30Z</dcterms:created>
  <dcterms:modified xsi:type="dcterms:W3CDTF">2016-09-22T22:18:30Z</dcterms:modified>
</cp:coreProperties>
</file>