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1" r:id="rId2"/>
    <p:sldId id="267" r:id="rId3"/>
    <p:sldId id="268" r:id="rId4"/>
    <p:sldId id="265" r:id="rId5"/>
    <p:sldId id="266" r:id="rId6"/>
    <p:sldId id="262" r:id="rId7"/>
    <p:sldId id="270" r:id="rId8"/>
    <p:sldId id="260" r:id="rId9"/>
    <p:sldId id="26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2485"/>
  </p:normalViewPr>
  <p:slideViewPr>
    <p:cSldViewPr snapToGrid="0" snapToObjects="1">
      <p:cViewPr varScale="1">
        <p:scale>
          <a:sx n="91" d="100"/>
          <a:sy n="91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0D3B6-6F9C-D341-A91F-15AD41B84ACD}" type="datetimeFigureOut">
              <a:rPr kumimoji="1" lang="zh-CN" altLang="en-US" smtClean="0"/>
              <a:t>16/9/23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12279-D6B9-F74E-920C-0B1EA4A104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73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Hello,</a:t>
            </a:r>
            <a:r>
              <a:rPr kumimoji="1" lang="en-US" altLang="zh-CN" baseline="0" dirty="0" err="1" smtClean="0"/>
              <a:t>my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name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Songfeng</a:t>
            </a:r>
            <a:r>
              <a:rPr kumimoji="1" lang="en-US" altLang="zh-CN" baseline="0" dirty="0" smtClean="0"/>
              <a:t>.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Next,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will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introduce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360Pay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briefly.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360Pay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developed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Qihoo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360,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mainly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used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subsidiary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of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Qihoo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360,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example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360Mall,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online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store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nicaifu.com</a:t>
            </a:r>
            <a:r>
              <a:rPr kumimoji="1" lang="en-US" altLang="zh-CN" baseline="0" dirty="0" smtClean="0"/>
              <a:t>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Finance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company.</a:t>
            </a:r>
            <a:endParaRPr kumimoji="1" lang="en-US" altLang="zh-CN" baseline="0" dirty="0" smtClean="0"/>
          </a:p>
          <a:p>
            <a:endParaRPr kumimoji="1"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360Pay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doesn’t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has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big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difference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other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payment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systems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from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China,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except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it’s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now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mainly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used</a:t>
            </a:r>
            <a:r>
              <a:rPr kumimoji="1" lang="zh-CN" altLang="en-US" baseline="0" dirty="0" smtClean="0"/>
              <a:t>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interior.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I’s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bank-level</a:t>
            </a:r>
            <a:r>
              <a:rPr lang="zh-CN" alt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2279-D6B9-F74E-920C-0B1EA4A104D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520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3600" dirty="0" err="1" smtClean="0"/>
              <a:t>Hello,</a:t>
            </a:r>
            <a:r>
              <a:rPr kumimoji="1" lang="en-US" altLang="zh-CN" sz="3600" baseline="0" dirty="0" err="1" smtClean="0"/>
              <a:t>my</a:t>
            </a:r>
            <a:r>
              <a:rPr kumimoji="1" lang="zh-CN" altLang="en-US" sz="3600" baseline="0" dirty="0" smtClean="0"/>
              <a:t> </a:t>
            </a:r>
            <a:r>
              <a:rPr kumimoji="1" lang="en-US" altLang="zh-CN" sz="3600" baseline="0" dirty="0" smtClean="0"/>
              <a:t>name</a:t>
            </a:r>
            <a:r>
              <a:rPr kumimoji="1" lang="zh-CN" altLang="en-US" sz="3600" baseline="0" dirty="0" smtClean="0"/>
              <a:t> </a:t>
            </a:r>
            <a:r>
              <a:rPr kumimoji="1" lang="en-US" altLang="zh-CN" sz="3600" baseline="0" dirty="0" smtClean="0"/>
              <a:t>is</a:t>
            </a:r>
            <a:r>
              <a:rPr kumimoji="1" lang="zh-CN" altLang="en-US" sz="3600" baseline="0" dirty="0" smtClean="0"/>
              <a:t> </a:t>
            </a:r>
            <a:r>
              <a:rPr kumimoji="1" lang="en-US" altLang="zh-CN" sz="3600" baseline="0" dirty="0" err="1" smtClean="0"/>
              <a:t>Songfeng</a:t>
            </a:r>
            <a:r>
              <a:rPr kumimoji="1" lang="en-US" altLang="zh-CN" sz="3600" baseline="0" dirty="0" smtClean="0"/>
              <a:t>.</a:t>
            </a:r>
            <a:r>
              <a:rPr kumimoji="1" lang="zh-CN" altLang="en-US" sz="3600" baseline="0" dirty="0" smtClean="0"/>
              <a:t> </a:t>
            </a:r>
            <a:r>
              <a:rPr kumimoji="1" lang="en-US" altLang="zh-CN" sz="3600" baseline="0" dirty="0" smtClean="0"/>
              <a:t>Next,</a:t>
            </a:r>
            <a:r>
              <a:rPr kumimoji="1" lang="zh-CN" altLang="en-US" sz="3600" baseline="0" dirty="0" smtClean="0"/>
              <a:t> </a:t>
            </a:r>
            <a:r>
              <a:rPr kumimoji="1" lang="en-US" altLang="zh-CN" sz="3600" baseline="0" dirty="0" smtClean="0"/>
              <a:t>I</a:t>
            </a:r>
            <a:r>
              <a:rPr kumimoji="1" lang="zh-CN" altLang="en-US" sz="3600" baseline="0" dirty="0" smtClean="0"/>
              <a:t> </a:t>
            </a:r>
            <a:r>
              <a:rPr kumimoji="1" lang="en-US" altLang="zh-CN" sz="3600" baseline="0" dirty="0" smtClean="0"/>
              <a:t>will</a:t>
            </a:r>
            <a:r>
              <a:rPr kumimoji="1" lang="zh-CN" altLang="en-US" sz="3600" baseline="0" dirty="0" smtClean="0"/>
              <a:t> </a:t>
            </a:r>
            <a:r>
              <a:rPr kumimoji="1" lang="en-US" altLang="zh-CN" sz="3600" baseline="0" dirty="0" smtClean="0"/>
              <a:t>introduce</a:t>
            </a:r>
            <a:r>
              <a:rPr kumimoji="1" lang="zh-CN" altLang="en-US" sz="3600" baseline="0" dirty="0" smtClean="0"/>
              <a:t> </a:t>
            </a:r>
            <a:r>
              <a:rPr kumimoji="1" lang="en-US" altLang="zh-CN" sz="3600" baseline="0" dirty="0" smtClean="0"/>
              <a:t>360Pay</a:t>
            </a:r>
            <a:r>
              <a:rPr kumimoji="1" lang="zh-CN" altLang="en-US" sz="3600" baseline="0" dirty="0" smtClean="0"/>
              <a:t> </a:t>
            </a:r>
            <a:r>
              <a:rPr kumimoji="1" lang="en-US" altLang="zh-CN" sz="3600" baseline="0" dirty="0" smtClean="0"/>
              <a:t>briefly.</a:t>
            </a:r>
            <a:r>
              <a:rPr kumimoji="1" lang="zh-CN" altLang="en-US" sz="3600" baseline="0" dirty="0" smtClean="0"/>
              <a:t> </a:t>
            </a:r>
            <a:endParaRPr kumimoji="1" lang="en-US" altLang="zh-CN" sz="3600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2279-D6B9-F74E-920C-0B1EA4A104D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360Pay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developed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Qihoo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360,</a:t>
            </a:r>
            <a:r>
              <a:rPr kumimoji="1" lang="zh-CN" altLang="en-US" baseline="0" dirty="0" smtClean="0"/>
              <a:t> </a:t>
            </a:r>
            <a:r>
              <a:rPr kumimoji="0" lang="en-US" altLang="zh-CN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bank-level</a:t>
            </a:r>
            <a:r>
              <a:rPr lang="zh-CN" alt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billions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dollars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transaction.</a:t>
            </a: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2279-D6B9-F74E-920C-0B1EA4A104D3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520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</a:t>
            </a:r>
            <a:r>
              <a:rPr kumimoji="1"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</a:t>
            </a:r>
            <a:r>
              <a:rPr kumimoji="1"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360Pay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mainly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used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subsidiary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companies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of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Qihoo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360,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example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360Mall,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online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store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of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Qihoo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360</a:t>
            </a: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2279-D6B9-F74E-920C-0B1EA4A104D3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0726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nicaifu.com</a:t>
            </a:r>
            <a:r>
              <a:rPr kumimoji="1" lang="en-US" altLang="zh-CN" baseline="0" dirty="0" smtClean="0"/>
              <a:t>,</a:t>
            </a:r>
            <a:r>
              <a:rPr kumimoji="1" lang="zh-CN" altLang="en-US" baseline="0" dirty="0" smtClean="0"/>
              <a:t>（</a:t>
            </a:r>
            <a:r>
              <a:rPr lang="pt-BR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Fortune</a:t>
            </a:r>
            <a:r>
              <a:rPr lang="pt-BR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pt-BR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fɔrtʃən</a:t>
            </a:r>
            <a:r>
              <a:rPr lang="pt-BR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kumimoji="1" lang="zh-CN" altLang="en-US" baseline="0" dirty="0" smtClean="0"/>
              <a:t>）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Finance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company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Qihoo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360.</a:t>
            </a:r>
          </a:p>
          <a:p>
            <a:endParaRPr kumimoji="1"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others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sub-companies.</a:t>
            </a:r>
            <a:endParaRPr kumimoji="1" lang="en-US" altLang="zh-CN" baseline="0" dirty="0" smtClean="0"/>
          </a:p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2279-D6B9-F74E-920C-0B1EA4A104D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0485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360Pay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doesn’t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has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big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differences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other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payment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systems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from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China,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except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it’s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now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mainly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used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by</a:t>
            </a:r>
            <a:r>
              <a:rPr kumimoji="1" lang="zh-CN" altLang="en-US" baseline="0" dirty="0" smtClean="0"/>
              <a:t>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interior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ɪn'tɪrɪɚ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CN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payment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it.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Payement</a:t>
            </a:r>
            <a:r>
              <a:rPr lang="zh-CN" alt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2279-D6B9-F74E-920C-0B1EA4A104D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250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zh-CN" sz="1200" dirty="0" smtClean="0"/>
              <a:t>Merchant constructs the request with the required arguments and signed the HTTP query string with the </a:t>
            </a:r>
            <a:r>
              <a:rPr kumimoji="1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secret</a:t>
            </a:r>
            <a:r>
              <a:rPr kumimoji="1" lang="en-US" altLang="zh-CN" sz="1200" dirty="0" smtClean="0"/>
              <a:t>-key provided by 360Pay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kumimoji="1" lang="en-US" altLang="zh-CN" sz="1200" dirty="0" smtClean="0"/>
              <a:t>360Pay received the payment request, and valid the merchant with its </a:t>
            </a:r>
            <a:r>
              <a:rPr lang="en-US" altLang="zh-CN" sz="1200" dirty="0" smtClean="0"/>
              <a:t>signature. If success then go to the online bank’s page or third-party payment interface to finish the payment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kumimoji="1" lang="en-US" altLang="zh-CN" sz="1200" dirty="0" smtClean="0"/>
              <a:t>After payment, go to the </a:t>
            </a:r>
            <a:r>
              <a:rPr kumimoji="1" lang="en-US" altLang="zh-CN" sz="1200" dirty="0" err="1" smtClean="0"/>
              <a:t>return_url</a:t>
            </a:r>
            <a:r>
              <a:rPr kumimoji="1" lang="en-US" altLang="zh-CN" sz="1200" dirty="0" smtClean="0"/>
              <a:t> provided by the merchant </a:t>
            </a:r>
            <a:endParaRPr kumimoji="1" lang="zh-CN" altLang="en-US" sz="1200" dirty="0" smtClean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en-US" altLang="zh-CN" sz="1200" dirty="0" smtClean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zh-CN" sz="1200" dirty="0" smtClean="0"/>
              <a:t>That</a:t>
            </a:r>
            <a:r>
              <a:rPr kumimoji="1" lang="zh-CN" altLang="en-US" sz="1200" baseline="0" dirty="0" smtClean="0"/>
              <a:t> </a:t>
            </a:r>
            <a:r>
              <a:rPr kumimoji="1" lang="en-US" altLang="zh-CN" sz="1200" baseline="0" dirty="0" smtClean="0"/>
              <a:t>is</a:t>
            </a:r>
            <a:r>
              <a:rPr kumimoji="1" lang="zh-CN" altLang="en-US" sz="1200" baseline="0" dirty="0" smtClean="0"/>
              <a:t> </a:t>
            </a:r>
            <a:r>
              <a:rPr kumimoji="1" lang="en-US" altLang="zh-CN" sz="1200" baseline="0" dirty="0" smtClean="0"/>
              <a:t>the</a:t>
            </a:r>
            <a:r>
              <a:rPr kumimoji="1" lang="zh-CN" altLang="en-US" sz="1200" baseline="0" dirty="0" smtClean="0"/>
              <a:t> </a:t>
            </a:r>
            <a:r>
              <a:rPr kumimoji="1" lang="en-US" altLang="zh-CN" sz="1200" baseline="0" dirty="0" smtClean="0"/>
              <a:t>basic</a:t>
            </a:r>
            <a:r>
              <a:rPr kumimoji="1" lang="zh-CN" altLang="en-US" sz="1200" baseline="0" dirty="0" smtClean="0"/>
              <a:t> </a:t>
            </a:r>
            <a:r>
              <a:rPr kumimoji="1" lang="en-US" altLang="zh-CN" sz="1200" baseline="0" dirty="0" smtClean="0"/>
              <a:t>payment</a:t>
            </a:r>
            <a:r>
              <a:rPr kumimoji="1" lang="zh-CN" altLang="en-US" sz="1200" baseline="0" dirty="0" smtClean="0"/>
              <a:t> </a:t>
            </a:r>
            <a:r>
              <a:rPr kumimoji="1" lang="en-US" altLang="zh-CN" sz="1200" baseline="0" dirty="0" smtClean="0"/>
              <a:t>flow.</a:t>
            </a:r>
            <a:endParaRPr kumimoji="1" lang="en-US" altLang="zh-CN" sz="12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2279-D6B9-F74E-920C-0B1EA4A104D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961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kumimoji="1" lang="en-US" altLang="zh-CN" sz="1200" dirty="0" smtClean="0"/>
              <a:t>Merchant query the binding information with the user ID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kumimoji="1" lang="en-US" altLang="zh-CN" sz="1200" dirty="0" smtClean="0"/>
              <a:t>If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found binding, show the bound card so user can select it; if not found, show the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info-collection page, ask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the user input and confirm payment</a:t>
            </a:r>
            <a:endParaRPr lang="en-US" altLang="zh-CN" sz="1200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kumimoji="1" lang="en-US" altLang="zh-CN" sz="1200" dirty="0" smtClean="0"/>
              <a:t>Merchant submits payment request based on the selection or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the input from users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kumimoji="1" lang="en-US" altLang="zh-CN" sz="1200" dirty="0" smtClean="0"/>
              <a:t>360Pay return the payment </a:t>
            </a:r>
            <a:r>
              <a:rPr kumimoji="1" lang="en-US" altLang="zh-CN" sz="1200" dirty="0" err="1" smtClean="0"/>
              <a:t>reslut</a:t>
            </a:r>
            <a:endParaRPr kumimoji="1" lang="zh-CN" altLang="en-US" sz="1200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Ok,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it.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Thank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you!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2279-D6B9-F74E-920C-0B1EA4A104D3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798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Hello,</a:t>
            </a:r>
            <a:r>
              <a:rPr kumimoji="1" lang="en-US" altLang="zh-CN" baseline="0" dirty="0" err="1" smtClean="0"/>
              <a:t>my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name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Songfeng</a:t>
            </a:r>
            <a:r>
              <a:rPr kumimoji="1" lang="en-US" altLang="zh-CN" baseline="0" dirty="0" smtClean="0"/>
              <a:t>.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Next,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will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introduce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360Pay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briefly.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360Pay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developed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Qihoo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360,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mainly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used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subsidiary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of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Qihoo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360,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example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360Mall,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online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store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nicaifu.com</a:t>
            </a:r>
            <a:r>
              <a:rPr kumimoji="1" lang="en-US" altLang="zh-CN" baseline="0" dirty="0" smtClean="0"/>
              <a:t>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Finance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company.</a:t>
            </a:r>
            <a:endParaRPr kumimoji="1" lang="en-US" altLang="zh-CN" baseline="0" dirty="0" smtClean="0"/>
          </a:p>
          <a:p>
            <a:endParaRPr kumimoji="1"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360Pay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doesn’t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has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big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difference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other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payment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systems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from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China,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except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it’s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now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mainly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used</a:t>
            </a:r>
            <a:r>
              <a:rPr kumimoji="1" lang="zh-CN" altLang="en-US" baseline="0" dirty="0" smtClean="0"/>
              <a:t>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interior.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I’s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bank-level</a:t>
            </a:r>
            <a:r>
              <a:rPr lang="zh-CN" alt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12279-D6B9-F74E-920C-0B1EA4A104D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055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272A-EBAA-824E-ADCC-B11670F1F838}" type="datetimeFigureOut">
              <a:rPr kumimoji="1" lang="zh-CN" altLang="en-US" smtClean="0"/>
              <a:t>16/9/23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4CB-DDC6-E743-AECF-6A74E519A9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363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272A-EBAA-824E-ADCC-B11670F1F838}" type="datetimeFigureOut">
              <a:rPr kumimoji="1" lang="zh-CN" altLang="en-US" smtClean="0"/>
              <a:t>16/9/23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4CB-DDC6-E743-AECF-6A74E519A9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92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272A-EBAA-824E-ADCC-B11670F1F838}" type="datetimeFigureOut">
              <a:rPr kumimoji="1" lang="zh-CN" altLang="en-US" smtClean="0"/>
              <a:t>16/9/23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4CB-DDC6-E743-AECF-6A74E519A9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840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272A-EBAA-824E-ADCC-B11670F1F838}" type="datetimeFigureOut">
              <a:rPr kumimoji="1" lang="zh-CN" altLang="en-US" smtClean="0"/>
              <a:t>16/9/23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4CB-DDC6-E743-AECF-6A74E519A9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95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272A-EBAA-824E-ADCC-B11670F1F838}" type="datetimeFigureOut">
              <a:rPr kumimoji="1" lang="zh-CN" altLang="en-US" smtClean="0"/>
              <a:t>16/9/23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4CB-DDC6-E743-AECF-6A74E519A9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031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272A-EBAA-824E-ADCC-B11670F1F838}" type="datetimeFigureOut">
              <a:rPr kumimoji="1" lang="zh-CN" altLang="en-US" smtClean="0"/>
              <a:t>16/9/23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4CB-DDC6-E743-AECF-6A74E519A9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833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272A-EBAA-824E-ADCC-B11670F1F838}" type="datetimeFigureOut">
              <a:rPr kumimoji="1" lang="zh-CN" altLang="en-US" smtClean="0"/>
              <a:t>16/9/23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4CB-DDC6-E743-AECF-6A74E519A9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792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272A-EBAA-824E-ADCC-B11670F1F838}" type="datetimeFigureOut">
              <a:rPr kumimoji="1" lang="zh-CN" altLang="en-US" smtClean="0"/>
              <a:t>16/9/23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4CB-DDC6-E743-AECF-6A74E519A9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17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272A-EBAA-824E-ADCC-B11670F1F838}" type="datetimeFigureOut">
              <a:rPr kumimoji="1" lang="zh-CN" altLang="en-US" smtClean="0"/>
              <a:t>16/9/23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4CB-DDC6-E743-AECF-6A74E519A9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294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272A-EBAA-824E-ADCC-B11670F1F838}" type="datetimeFigureOut">
              <a:rPr kumimoji="1" lang="zh-CN" altLang="en-US" smtClean="0"/>
              <a:t>16/9/23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4CB-DDC6-E743-AECF-6A74E519A9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272A-EBAA-824E-ADCC-B11670F1F838}" type="datetimeFigureOut">
              <a:rPr kumimoji="1" lang="zh-CN" altLang="en-US" smtClean="0"/>
              <a:t>16/9/23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44CB-DDC6-E743-AECF-6A74E519A9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71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9272A-EBAA-824E-ADCC-B11670F1F838}" type="datetimeFigureOut">
              <a:rPr kumimoji="1" lang="zh-CN" altLang="en-US" smtClean="0"/>
              <a:t>16/9/23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844CB-DDC6-E743-AECF-6A74E519A93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813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25564" y="452142"/>
            <a:ext cx="8727512" cy="646331"/>
            <a:chOff x="555318" y="340832"/>
            <a:chExt cx="11636681" cy="646331"/>
          </a:xfrm>
        </p:grpSpPr>
        <p:grpSp>
          <p:nvGrpSpPr>
            <p:cNvPr id="5" name="组合 13"/>
            <p:cNvGrpSpPr/>
            <p:nvPr/>
          </p:nvGrpSpPr>
          <p:grpSpPr>
            <a:xfrm>
              <a:off x="1317109" y="340832"/>
              <a:ext cx="10874890" cy="646331"/>
              <a:chOff x="817870" y="340832"/>
              <a:chExt cx="5410648" cy="646331"/>
            </a:xfrm>
          </p:grpSpPr>
          <p:sp>
            <p:nvSpPr>
              <p:cNvPr id="7" name="TextBox 123"/>
              <p:cNvSpPr txBox="1"/>
              <p:nvPr/>
            </p:nvSpPr>
            <p:spPr>
              <a:xfrm>
                <a:off x="844602" y="340832"/>
                <a:ext cx="53839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360Pay</a:t>
                </a:r>
              </a:p>
              <a:p>
                <a:r>
                  <a:rPr lang="en-US" altLang="zh-CN" sz="16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Introduction</a:t>
                </a:r>
                <a:endParaRPr lang="zh-CN" altLang="en-US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微软雅黑" pitchFamily="34" charset="-122"/>
                  <a:cs typeface="Verdana" pitchFamily="34" charset="0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817870" y="415117"/>
                <a:ext cx="0" cy="43204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555318" y="379954"/>
              <a:ext cx="540000" cy="504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prstClr val="white"/>
                  </a:solidFill>
                  <a:latin typeface="Verdana" pitchFamily="34" charset="0"/>
                  <a:cs typeface="Verdana" pitchFamily="34" charset="0"/>
                </a:rPr>
                <a:t>0</a:t>
              </a:r>
              <a:endParaRPr lang="zh-CN" altLang="en-US" sz="2000" b="1" dirty="0">
                <a:solidFill>
                  <a:prstClr val="white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38613" y="1683361"/>
            <a:ext cx="8519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600" b="1" dirty="0" smtClean="0"/>
              <a:t>360Pay</a:t>
            </a:r>
            <a:r>
              <a:rPr kumimoji="1" lang="zh-CN" altLang="en-US" sz="6600" dirty="0" smtClean="0"/>
              <a:t> </a:t>
            </a:r>
            <a:r>
              <a:rPr lang="en-US" altLang="zh-CN" sz="6600" b="1" dirty="0"/>
              <a:t>I</a:t>
            </a:r>
            <a:r>
              <a:rPr lang="en-US" altLang="zh-CN" sz="6600" b="1" dirty="0" smtClean="0"/>
              <a:t>ntroduction</a:t>
            </a:r>
            <a:endParaRPr lang="en-US" altLang="zh-CN" sz="66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460652" y="3376246"/>
            <a:ext cx="5275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dirty="0" err="1" smtClean="0"/>
              <a:t>Songfeng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Li,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err="1" smtClean="0"/>
              <a:t>Qihoo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360</a:t>
            </a:r>
          </a:p>
          <a:p>
            <a:pPr algn="ctr"/>
            <a:r>
              <a:rPr kumimoji="1" lang="en-US" altLang="zh-CN" sz="3600" dirty="0" smtClean="0"/>
              <a:t>2016-09-23</a:t>
            </a:r>
            <a:endParaRPr kumimoji="1" lang="zh-CN" altLang="en-US" sz="3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805" y="4472793"/>
            <a:ext cx="1044037" cy="16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25564" y="452142"/>
            <a:ext cx="8727512" cy="646331"/>
            <a:chOff x="555318" y="340832"/>
            <a:chExt cx="11636681" cy="646331"/>
          </a:xfrm>
        </p:grpSpPr>
        <p:grpSp>
          <p:nvGrpSpPr>
            <p:cNvPr id="5" name="组合 13"/>
            <p:cNvGrpSpPr/>
            <p:nvPr/>
          </p:nvGrpSpPr>
          <p:grpSpPr>
            <a:xfrm>
              <a:off x="1317109" y="340832"/>
              <a:ext cx="10874890" cy="646331"/>
              <a:chOff x="817870" y="340832"/>
              <a:chExt cx="5410648" cy="646331"/>
            </a:xfrm>
          </p:grpSpPr>
          <p:sp>
            <p:nvSpPr>
              <p:cNvPr id="7" name="TextBox 123"/>
              <p:cNvSpPr txBox="1"/>
              <p:nvPr/>
            </p:nvSpPr>
            <p:spPr>
              <a:xfrm>
                <a:off x="844602" y="340832"/>
                <a:ext cx="53839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360Pay</a:t>
                </a:r>
              </a:p>
              <a:p>
                <a:r>
                  <a:rPr lang="en-US" altLang="zh-CN" sz="16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About</a:t>
                </a:r>
                <a:endParaRPr lang="zh-CN" altLang="en-US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微软雅黑" pitchFamily="34" charset="-122"/>
                  <a:cs typeface="Verdana" pitchFamily="34" charset="0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817870" y="415117"/>
                <a:ext cx="0" cy="43204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555318" y="379954"/>
              <a:ext cx="540000" cy="504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prstClr val="white"/>
                  </a:solidFill>
                  <a:latin typeface="Verdana" pitchFamily="34" charset="0"/>
                  <a:cs typeface="Verdana" pitchFamily="34" charset="0"/>
                </a:rPr>
                <a:t>1</a:t>
              </a:r>
              <a:endParaRPr lang="zh-CN" altLang="en-US" sz="2000" b="1" dirty="0">
                <a:solidFill>
                  <a:prstClr val="white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63" y="1112539"/>
            <a:ext cx="10639605" cy="535431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0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25564" y="452142"/>
            <a:ext cx="8727512" cy="646331"/>
            <a:chOff x="555318" y="340832"/>
            <a:chExt cx="11636681" cy="646331"/>
          </a:xfrm>
        </p:grpSpPr>
        <p:grpSp>
          <p:nvGrpSpPr>
            <p:cNvPr id="5" name="组合 13"/>
            <p:cNvGrpSpPr/>
            <p:nvPr/>
          </p:nvGrpSpPr>
          <p:grpSpPr>
            <a:xfrm>
              <a:off x="1317109" y="340832"/>
              <a:ext cx="10874890" cy="646331"/>
              <a:chOff x="817870" y="340832"/>
              <a:chExt cx="5410648" cy="646331"/>
            </a:xfrm>
          </p:grpSpPr>
          <p:sp>
            <p:nvSpPr>
              <p:cNvPr id="7" name="TextBox 123"/>
              <p:cNvSpPr txBox="1"/>
              <p:nvPr/>
            </p:nvSpPr>
            <p:spPr>
              <a:xfrm>
                <a:off x="844602" y="340832"/>
                <a:ext cx="53839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360Pay</a:t>
                </a:r>
              </a:p>
              <a:p>
                <a:r>
                  <a:rPr lang="en-US" altLang="zh-CN" sz="16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About</a:t>
                </a:r>
                <a:endParaRPr lang="zh-CN" altLang="en-US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微软雅黑" pitchFamily="34" charset="-122"/>
                  <a:cs typeface="Verdana" pitchFamily="34" charset="0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817870" y="415117"/>
                <a:ext cx="0" cy="43204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555318" y="379954"/>
              <a:ext cx="540000" cy="504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prstClr val="white"/>
                  </a:solidFill>
                  <a:latin typeface="Verdana" pitchFamily="34" charset="0"/>
                  <a:cs typeface="Verdana" pitchFamily="34" charset="0"/>
                </a:rPr>
                <a:t>1</a:t>
              </a:r>
              <a:endParaRPr lang="zh-CN" altLang="en-US" sz="2000" b="1" dirty="0">
                <a:solidFill>
                  <a:prstClr val="white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25564" y="1448972"/>
            <a:ext cx="5279815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dirty="0" smtClean="0"/>
              <a:t>Bank-level</a:t>
            </a:r>
          </a:p>
          <a:p>
            <a:pPr algn="ctr"/>
            <a:r>
              <a:rPr kumimoji="1" lang="en-US" altLang="zh-CN" sz="6000" dirty="0"/>
              <a:t>s</a:t>
            </a:r>
            <a:r>
              <a:rPr kumimoji="1" lang="en-US" altLang="zh-CN" sz="6000" dirty="0" smtClean="0"/>
              <a:t>ecurity</a:t>
            </a:r>
            <a:endParaRPr kumimoji="1" lang="zh-CN" altLang="en-US" sz="6000" dirty="0"/>
          </a:p>
        </p:txBody>
      </p:sp>
      <p:sp>
        <p:nvSpPr>
          <p:cNvPr id="9" name="矩形 8"/>
          <p:cNvSpPr/>
          <p:nvPr/>
        </p:nvSpPr>
        <p:spPr>
          <a:xfrm>
            <a:off x="6105379" y="1448972"/>
            <a:ext cx="5202702" cy="457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dirty="0" smtClean="0"/>
              <a:t>Billions</a:t>
            </a:r>
            <a:r>
              <a:rPr kumimoji="1" lang="zh-CN" altLang="en-US" sz="6000" dirty="0" smtClean="0"/>
              <a:t> </a:t>
            </a:r>
            <a:r>
              <a:rPr kumimoji="1" lang="en-US" altLang="zh-CN" sz="6000" dirty="0" smtClean="0"/>
              <a:t>$</a:t>
            </a:r>
            <a:endParaRPr kumimoji="1" lang="en-US" altLang="zh-CN" sz="6000" dirty="0"/>
          </a:p>
          <a:p>
            <a:pPr algn="ctr"/>
            <a:r>
              <a:rPr kumimoji="1" lang="en-US" altLang="zh-CN" sz="6000" dirty="0" smtClean="0"/>
              <a:t>transaction</a:t>
            </a:r>
            <a:endParaRPr kumimoji="1"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276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25564" y="452142"/>
            <a:ext cx="8727512" cy="646331"/>
            <a:chOff x="555318" y="340832"/>
            <a:chExt cx="11636681" cy="646331"/>
          </a:xfrm>
        </p:grpSpPr>
        <p:grpSp>
          <p:nvGrpSpPr>
            <p:cNvPr id="5" name="组合 13"/>
            <p:cNvGrpSpPr/>
            <p:nvPr/>
          </p:nvGrpSpPr>
          <p:grpSpPr>
            <a:xfrm>
              <a:off x="1317109" y="340832"/>
              <a:ext cx="10874890" cy="646331"/>
              <a:chOff x="817870" y="340832"/>
              <a:chExt cx="5410648" cy="646331"/>
            </a:xfrm>
          </p:grpSpPr>
          <p:sp>
            <p:nvSpPr>
              <p:cNvPr id="7" name="TextBox 123"/>
              <p:cNvSpPr txBox="1"/>
              <p:nvPr/>
            </p:nvSpPr>
            <p:spPr>
              <a:xfrm>
                <a:off x="844602" y="340832"/>
                <a:ext cx="53839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360Pay</a:t>
                </a:r>
              </a:p>
              <a:p>
                <a:r>
                  <a:rPr lang="en-US" altLang="zh-CN" sz="16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About</a:t>
                </a:r>
                <a:endParaRPr lang="zh-CN" altLang="en-US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微软雅黑" pitchFamily="34" charset="-122"/>
                  <a:cs typeface="Verdana" pitchFamily="34" charset="0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817870" y="415117"/>
                <a:ext cx="0" cy="43204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555318" y="379954"/>
              <a:ext cx="540000" cy="504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prstClr val="white"/>
                  </a:solidFill>
                  <a:latin typeface="Verdana" pitchFamily="34" charset="0"/>
                  <a:cs typeface="Verdana" pitchFamily="34" charset="0"/>
                </a:rPr>
                <a:t>1</a:t>
              </a:r>
              <a:endParaRPr lang="zh-CN" altLang="en-US" sz="2000" b="1" dirty="0">
                <a:solidFill>
                  <a:prstClr val="white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64" y="1324855"/>
            <a:ext cx="10533636" cy="478052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25564" y="452142"/>
            <a:ext cx="8727512" cy="646331"/>
            <a:chOff x="555318" y="340832"/>
            <a:chExt cx="11636681" cy="646331"/>
          </a:xfrm>
        </p:grpSpPr>
        <p:grpSp>
          <p:nvGrpSpPr>
            <p:cNvPr id="5" name="组合 13"/>
            <p:cNvGrpSpPr/>
            <p:nvPr/>
          </p:nvGrpSpPr>
          <p:grpSpPr>
            <a:xfrm>
              <a:off x="1317109" y="340832"/>
              <a:ext cx="10874890" cy="646331"/>
              <a:chOff x="817870" y="340832"/>
              <a:chExt cx="5410648" cy="646331"/>
            </a:xfrm>
          </p:grpSpPr>
          <p:sp>
            <p:nvSpPr>
              <p:cNvPr id="7" name="TextBox 123"/>
              <p:cNvSpPr txBox="1"/>
              <p:nvPr/>
            </p:nvSpPr>
            <p:spPr>
              <a:xfrm>
                <a:off x="844602" y="340832"/>
                <a:ext cx="53839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360Pay</a:t>
                </a:r>
              </a:p>
              <a:p>
                <a:r>
                  <a:rPr lang="en-US" altLang="zh-CN" sz="16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About</a:t>
                </a:r>
                <a:endParaRPr lang="zh-CN" altLang="en-US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微软雅黑" pitchFamily="34" charset="-122"/>
                  <a:cs typeface="Verdana" pitchFamily="34" charset="0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817870" y="415117"/>
                <a:ext cx="0" cy="43204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555318" y="379954"/>
              <a:ext cx="540000" cy="504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prstClr val="white"/>
                  </a:solidFill>
                  <a:latin typeface="Verdana" pitchFamily="34" charset="0"/>
                  <a:cs typeface="Verdana" pitchFamily="34" charset="0"/>
                </a:rPr>
                <a:t>1</a:t>
              </a:r>
              <a:endParaRPr lang="zh-CN" altLang="en-US" sz="2000" b="1" dirty="0">
                <a:solidFill>
                  <a:prstClr val="white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64" y="1331841"/>
            <a:ext cx="10533636" cy="511819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131" y="495922"/>
            <a:ext cx="5985342" cy="6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25564" y="452142"/>
            <a:ext cx="8727512" cy="954107"/>
            <a:chOff x="555318" y="340832"/>
            <a:chExt cx="11636681" cy="954107"/>
          </a:xfrm>
        </p:grpSpPr>
        <p:grpSp>
          <p:nvGrpSpPr>
            <p:cNvPr id="5" name="组合 13"/>
            <p:cNvGrpSpPr/>
            <p:nvPr/>
          </p:nvGrpSpPr>
          <p:grpSpPr>
            <a:xfrm>
              <a:off x="1317109" y="340832"/>
              <a:ext cx="10874890" cy="954107"/>
              <a:chOff x="817870" y="340832"/>
              <a:chExt cx="5410648" cy="954107"/>
            </a:xfrm>
          </p:grpSpPr>
          <p:sp>
            <p:nvSpPr>
              <p:cNvPr id="7" name="TextBox 123"/>
              <p:cNvSpPr txBox="1"/>
              <p:nvPr/>
            </p:nvSpPr>
            <p:spPr>
              <a:xfrm>
                <a:off x="844602" y="340832"/>
                <a:ext cx="53839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360Pay</a:t>
                </a:r>
              </a:p>
              <a:p>
                <a:r>
                  <a:rPr lang="en-US" altLang="zh-CN" sz="16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Payment </a:t>
                </a:r>
                <a:r>
                  <a:rPr lang="en-US" altLang="zh-CN" sz="16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flow</a:t>
                </a:r>
                <a:endPara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endParaRPr lang="zh-CN" altLang="en-US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微软雅黑" pitchFamily="34" charset="-122"/>
                  <a:cs typeface="Verdana" pitchFamily="34" charset="0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817870" y="415117"/>
                <a:ext cx="0" cy="43204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555318" y="379954"/>
              <a:ext cx="540000" cy="504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prstClr val="white"/>
                  </a:solidFill>
                  <a:latin typeface="Verdana" pitchFamily="34" charset="0"/>
                  <a:cs typeface="Verdana" pitchFamily="34" charset="0"/>
                </a:rPr>
                <a:t>2</a:t>
              </a:r>
              <a:endParaRPr lang="zh-CN" altLang="en-US" sz="2000" b="1" dirty="0">
                <a:solidFill>
                  <a:prstClr val="white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928468" y="1871003"/>
            <a:ext cx="726004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800"/>
              </a:spcAft>
              <a:buFont typeface="Arial" charset="0"/>
              <a:buChar char="•"/>
            </a:pPr>
            <a:r>
              <a:rPr kumimoji="1" lang="en-US" altLang="zh-CN" sz="3600" dirty="0" smtClean="0"/>
              <a:t>Basic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payment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flow</a:t>
            </a:r>
          </a:p>
          <a:p>
            <a:pPr marL="857250" indent="-857250">
              <a:spcAft>
                <a:spcPts val="1800"/>
              </a:spcAft>
              <a:buFont typeface="Arial" charset="0"/>
              <a:buChar char="•"/>
            </a:pPr>
            <a:r>
              <a:rPr kumimoji="1" lang="en-US" altLang="zh-CN" sz="3600" dirty="0" smtClean="0"/>
              <a:t>Quick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payment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flow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258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25564" y="452142"/>
            <a:ext cx="8727512" cy="954107"/>
            <a:chOff x="555318" y="340832"/>
            <a:chExt cx="11636681" cy="954107"/>
          </a:xfrm>
        </p:grpSpPr>
        <p:grpSp>
          <p:nvGrpSpPr>
            <p:cNvPr id="5" name="组合 13"/>
            <p:cNvGrpSpPr/>
            <p:nvPr/>
          </p:nvGrpSpPr>
          <p:grpSpPr>
            <a:xfrm>
              <a:off x="1317109" y="340832"/>
              <a:ext cx="10874890" cy="954107"/>
              <a:chOff x="817870" y="340832"/>
              <a:chExt cx="5410648" cy="954107"/>
            </a:xfrm>
          </p:grpSpPr>
          <p:sp>
            <p:nvSpPr>
              <p:cNvPr id="7" name="TextBox 123"/>
              <p:cNvSpPr txBox="1"/>
              <p:nvPr/>
            </p:nvSpPr>
            <p:spPr>
              <a:xfrm>
                <a:off x="844602" y="340832"/>
                <a:ext cx="53839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360Pay</a:t>
                </a:r>
              </a:p>
              <a:p>
                <a:r>
                  <a:rPr lang="en-US" altLang="zh-CN" sz="16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Basic payment flow</a:t>
                </a:r>
                <a:endPara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endParaRPr lang="zh-CN" altLang="en-US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微软雅黑" pitchFamily="34" charset="-122"/>
                  <a:cs typeface="Verdana" pitchFamily="34" charset="0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817870" y="415117"/>
                <a:ext cx="0" cy="43204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555318" y="379954"/>
              <a:ext cx="540000" cy="504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prstClr val="white"/>
                  </a:solidFill>
                  <a:latin typeface="Verdana" pitchFamily="34" charset="0"/>
                  <a:cs typeface="Verdana" pitchFamily="34" charset="0"/>
                </a:rPr>
                <a:t>2</a:t>
              </a:r>
              <a:endParaRPr lang="zh-CN" altLang="en-US" sz="2000" b="1" dirty="0">
                <a:solidFill>
                  <a:prstClr val="white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0" name="组合 17"/>
          <p:cNvGrpSpPr/>
          <p:nvPr/>
        </p:nvGrpSpPr>
        <p:grpSpPr>
          <a:xfrm>
            <a:off x="825563" y="1507324"/>
            <a:ext cx="2677747" cy="4487988"/>
            <a:chOff x="5548308" y="2276872"/>
            <a:chExt cx="2776508" cy="2520280"/>
          </a:xfrm>
        </p:grpSpPr>
        <p:cxnSp>
          <p:nvCxnSpPr>
            <p:cNvPr id="11" name="直接连接符 18"/>
            <p:cNvCxnSpPr/>
            <p:nvPr/>
          </p:nvCxnSpPr>
          <p:spPr>
            <a:xfrm>
              <a:off x="5548308" y="2276872"/>
              <a:ext cx="2776508" cy="7951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9"/>
            <p:cNvCxnSpPr/>
            <p:nvPr/>
          </p:nvCxnSpPr>
          <p:spPr>
            <a:xfrm>
              <a:off x="5548308" y="4797152"/>
              <a:ext cx="2736304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009" y="1200747"/>
            <a:ext cx="860894" cy="86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675" y="1203310"/>
            <a:ext cx="858331" cy="85833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999" y="1205523"/>
            <a:ext cx="858331" cy="858331"/>
          </a:xfrm>
          <a:prstGeom prst="rect">
            <a:avLst/>
          </a:prstGeom>
        </p:spPr>
      </p:pic>
      <p:sp>
        <p:nvSpPr>
          <p:cNvPr id="27" name="框架 26"/>
          <p:cNvSpPr/>
          <p:nvPr/>
        </p:nvSpPr>
        <p:spPr>
          <a:xfrm>
            <a:off x="4450976" y="2297323"/>
            <a:ext cx="433137" cy="3705727"/>
          </a:xfrm>
          <a:prstGeom prst="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8" name="框架 27"/>
          <p:cNvSpPr/>
          <p:nvPr/>
        </p:nvSpPr>
        <p:spPr>
          <a:xfrm>
            <a:off x="7300271" y="2297324"/>
            <a:ext cx="433137" cy="3705726"/>
          </a:xfrm>
          <a:prstGeom prst="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9" name="框架 28"/>
          <p:cNvSpPr/>
          <p:nvPr/>
        </p:nvSpPr>
        <p:spPr>
          <a:xfrm>
            <a:off x="10416595" y="2257068"/>
            <a:ext cx="433137" cy="3745981"/>
          </a:xfrm>
          <a:prstGeom prst="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31" name="直线箭头连接符 30"/>
          <p:cNvCxnSpPr/>
          <p:nvPr/>
        </p:nvCxnSpPr>
        <p:spPr>
          <a:xfrm>
            <a:off x="4884113" y="2637748"/>
            <a:ext cx="2416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 flipH="1">
            <a:off x="4884113" y="3131042"/>
            <a:ext cx="2416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38"/>
          <p:cNvCxnSpPr/>
          <p:nvPr/>
        </p:nvCxnSpPr>
        <p:spPr>
          <a:xfrm>
            <a:off x="4884113" y="3696530"/>
            <a:ext cx="55324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/>
          <p:cNvCxnSpPr/>
          <p:nvPr/>
        </p:nvCxnSpPr>
        <p:spPr>
          <a:xfrm flipH="1">
            <a:off x="4884113" y="4225914"/>
            <a:ext cx="55324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/>
          <p:cNvCxnSpPr/>
          <p:nvPr/>
        </p:nvCxnSpPr>
        <p:spPr>
          <a:xfrm flipH="1">
            <a:off x="7733408" y="4779368"/>
            <a:ext cx="26831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/>
          <p:cNvCxnSpPr/>
          <p:nvPr/>
        </p:nvCxnSpPr>
        <p:spPr>
          <a:xfrm>
            <a:off x="7733408" y="5272663"/>
            <a:ext cx="26831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/>
          <p:cNvCxnSpPr/>
          <p:nvPr/>
        </p:nvCxnSpPr>
        <p:spPr>
          <a:xfrm flipH="1">
            <a:off x="4884113" y="5792932"/>
            <a:ext cx="2416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969712" y="762031"/>
            <a:ext cx="161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User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Browser</a:t>
            </a:r>
            <a:endParaRPr kumimoji="1" lang="zh-CN" altLang="en-US" dirty="0"/>
          </a:p>
        </p:txBody>
      </p:sp>
      <p:sp>
        <p:nvSpPr>
          <p:cNvPr id="50" name="文本框 49"/>
          <p:cNvSpPr txBox="1"/>
          <p:nvPr/>
        </p:nvSpPr>
        <p:spPr>
          <a:xfrm>
            <a:off x="6710722" y="759964"/>
            <a:ext cx="180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Merchant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endParaRPr kumimoji="1"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9700948" y="759964"/>
            <a:ext cx="180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360Pay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endParaRPr kumimoji="1"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5521790" y="2312895"/>
            <a:ext cx="1770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User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submit</a:t>
            </a:r>
            <a:endParaRPr kumimoji="1" lang="zh-CN" altLang="en-US" sz="1600" dirty="0"/>
          </a:p>
        </p:txBody>
      </p:sp>
      <p:sp>
        <p:nvSpPr>
          <p:cNvPr id="53" name="文本框 52"/>
          <p:cNvSpPr txBox="1"/>
          <p:nvPr/>
        </p:nvSpPr>
        <p:spPr>
          <a:xfrm>
            <a:off x="5529810" y="2790149"/>
            <a:ext cx="1770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Place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order</a:t>
            </a:r>
            <a:endParaRPr kumimoji="1" lang="zh-CN" altLang="en-US" sz="1600" dirty="0"/>
          </a:p>
        </p:txBody>
      </p:sp>
      <p:sp>
        <p:nvSpPr>
          <p:cNvPr id="54" name="文本框 53"/>
          <p:cNvSpPr txBox="1"/>
          <p:nvPr/>
        </p:nvSpPr>
        <p:spPr>
          <a:xfrm>
            <a:off x="5528157" y="3327223"/>
            <a:ext cx="4969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Submit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payment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request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arguments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to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360Pay</a:t>
            </a:r>
            <a:endParaRPr kumimoji="1" lang="zh-CN" altLang="en-US" sz="1600" dirty="0"/>
          </a:p>
        </p:txBody>
      </p:sp>
      <p:sp>
        <p:nvSpPr>
          <p:cNvPr id="55" name="文本框 54"/>
          <p:cNvSpPr txBox="1"/>
          <p:nvPr/>
        </p:nvSpPr>
        <p:spPr>
          <a:xfrm>
            <a:off x="5546087" y="3856139"/>
            <a:ext cx="4969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Return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payment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success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page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err="1" smtClean="0"/>
              <a:t>return_url</a:t>
            </a:r>
            <a:endParaRPr kumimoji="1" lang="zh-CN" altLang="en-US" sz="1600" dirty="0"/>
          </a:p>
        </p:txBody>
      </p:sp>
      <p:sp>
        <p:nvSpPr>
          <p:cNvPr id="56" name="文本框 55"/>
          <p:cNvSpPr txBox="1"/>
          <p:nvPr/>
        </p:nvSpPr>
        <p:spPr>
          <a:xfrm>
            <a:off x="7946007" y="4437530"/>
            <a:ext cx="247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Back-end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notification</a:t>
            </a:r>
            <a:endParaRPr kumimoji="1" lang="zh-CN" altLang="en-US" sz="1600" dirty="0"/>
          </a:p>
        </p:txBody>
      </p:sp>
      <p:sp>
        <p:nvSpPr>
          <p:cNvPr id="57" name="文本框 56"/>
          <p:cNvSpPr txBox="1"/>
          <p:nvPr/>
        </p:nvSpPr>
        <p:spPr>
          <a:xfrm>
            <a:off x="7977384" y="4926105"/>
            <a:ext cx="247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Confirm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received</a:t>
            </a:r>
            <a:endParaRPr kumimoji="1" lang="zh-CN" altLang="en-US" sz="1600" dirty="0"/>
          </a:p>
        </p:txBody>
      </p:sp>
      <p:sp>
        <p:nvSpPr>
          <p:cNvPr id="58" name="文本框 57"/>
          <p:cNvSpPr txBox="1"/>
          <p:nvPr/>
        </p:nvSpPr>
        <p:spPr>
          <a:xfrm>
            <a:off x="4876131" y="5176935"/>
            <a:ext cx="283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Confirm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payment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success,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and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the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items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can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be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shipped</a:t>
            </a:r>
            <a:endParaRPr kumimoji="1" lang="zh-CN" altLang="en-US" sz="1600" dirty="0"/>
          </a:p>
        </p:txBody>
      </p:sp>
      <p:sp>
        <p:nvSpPr>
          <p:cNvPr id="59" name="文本框 58"/>
          <p:cNvSpPr txBox="1"/>
          <p:nvPr/>
        </p:nvSpPr>
        <p:spPr>
          <a:xfrm>
            <a:off x="793637" y="1572869"/>
            <a:ext cx="26841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kumimoji="1" lang="en-US" altLang="zh-CN" sz="1600" dirty="0" smtClean="0"/>
              <a:t>Merchant </a:t>
            </a:r>
            <a:r>
              <a:rPr kumimoji="1" lang="en-US" altLang="zh-CN" sz="1600" dirty="0" smtClean="0"/>
              <a:t>constructs </a:t>
            </a:r>
            <a:r>
              <a:rPr kumimoji="1" lang="en-US" altLang="zh-CN" sz="1600" dirty="0" smtClean="0"/>
              <a:t>the request with the required arguments and signed the HTTP query string with the secret-key provided by 360Pay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kumimoji="1" lang="en-US" altLang="zh-CN" sz="1600" dirty="0" smtClean="0"/>
              <a:t>360Pay received the payment request, and valid the merchant with its </a:t>
            </a:r>
            <a:r>
              <a:rPr lang="en-US" altLang="zh-CN" sz="1600" dirty="0" smtClean="0"/>
              <a:t>signature. If success then go to the online bank page or third-party payment interface to finish the payment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kumimoji="1" lang="en-US" altLang="zh-CN" sz="1600" dirty="0" smtClean="0"/>
              <a:t>After payment, go to the </a:t>
            </a:r>
            <a:r>
              <a:rPr kumimoji="1" lang="en-US" altLang="zh-CN" sz="1600" dirty="0" err="1" smtClean="0"/>
              <a:t>return_url</a:t>
            </a:r>
            <a:r>
              <a:rPr kumimoji="1" lang="en-US" altLang="zh-CN" sz="1600" dirty="0" smtClean="0"/>
              <a:t> provided by the merchant 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37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25564" y="452142"/>
            <a:ext cx="8727512" cy="954107"/>
            <a:chOff x="555318" y="340832"/>
            <a:chExt cx="11636681" cy="954107"/>
          </a:xfrm>
        </p:grpSpPr>
        <p:grpSp>
          <p:nvGrpSpPr>
            <p:cNvPr id="5" name="组合 13"/>
            <p:cNvGrpSpPr/>
            <p:nvPr/>
          </p:nvGrpSpPr>
          <p:grpSpPr>
            <a:xfrm>
              <a:off x="1317109" y="340832"/>
              <a:ext cx="10874890" cy="954107"/>
              <a:chOff x="817870" y="340832"/>
              <a:chExt cx="5410648" cy="954107"/>
            </a:xfrm>
          </p:grpSpPr>
          <p:sp>
            <p:nvSpPr>
              <p:cNvPr id="7" name="TextBox 123"/>
              <p:cNvSpPr txBox="1"/>
              <p:nvPr/>
            </p:nvSpPr>
            <p:spPr>
              <a:xfrm>
                <a:off x="844602" y="340832"/>
                <a:ext cx="53839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360Pay</a:t>
                </a:r>
              </a:p>
              <a:p>
                <a:r>
                  <a:rPr lang="en-US" altLang="zh-CN" sz="16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Quick payment flow</a:t>
                </a:r>
                <a:endPara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endParaRPr lang="zh-CN" altLang="en-US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微软雅黑" pitchFamily="34" charset="-122"/>
                  <a:cs typeface="Verdana" pitchFamily="34" charset="0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817870" y="415117"/>
                <a:ext cx="0" cy="43204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555318" y="379954"/>
              <a:ext cx="540000" cy="504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prstClr val="white"/>
                  </a:solidFill>
                  <a:latin typeface="Verdana" pitchFamily="34" charset="0"/>
                  <a:cs typeface="Verdana" pitchFamily="34" charset="0"/>
                </a:rPr>
                <a:t>3</a:t>
              </a:r>
              <a:endParaRPr lang="zh-CN" altLang="en-US" sz="2000" b="1" dirty="0">
                <a:solidFill>
                  <a:prstClr val="white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0" name="组合 17"/>
          <p:cNvGrpSpPr/>
          <p:nvPr/>
        </p:nvGrpSpPr>
        <p:grpSpPr>
          <a:xfrm>
            <a:off x="825563" y="1507324"/>
            <a:ext cx="2677747" cy="4487988"/>
            <a:chOff x="5548308" y="2276872"/>
            <a:chExt cx="2776508" cy="2520280"/>
          </a:xfrm>
        </p:grpSpPr>
        <p:cxnSp>
          <p:nvCxnSpPr>
            <p:cNvPr id="11" name="直接连接符 18"/>
            <p:cNvCxnSpPr/>
            <p:nvPr/>
          </p:nvCxnSpPr>
          <p:spPr>
            <a:xfrm>
              <a:off x="5548308" y="2276872"/>
              <a:ext cx="2776508" cy="7951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9"/>
            <p:cNvCxnSpPr/>
            <p:nvPr/>
          </p:nvCxnSpPr>
          <p:spPr>
            <a:xfrm>
              <a:off x="5548308" y="4797152"/>
              <a:ext cx="2736304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009" y="1200747"/>
            <a:ext cx="860894" cy="860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675" y="1203310"/>
            <a:ext cx="858331" cy="85833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999" y="1205523"/>
            <a:ext cx="858331" cy="858331"/>
          </a:xfrm>
          <a:prstGeom prst="rect">
            <a:avLst/>
          </a:prstGeom>
        </p:spPr>
      </p:pic>
      <p:sp>
        <p:nvSpPr>
          <p:cNvPr id="27" name="框架 26"/>
          <p:cNvSpPr/>
          <p:nvPr/>
        </p:nvSpPr>
        <p:spPr>
          <a:xfrm>
            <a:off x="4450976" y="2297323"/>
            <a:ext cx="433137" cy="3705727"/>
          </a:xfrm>
          <a:prstGeom prst="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8" name="框架 27"/>
          <p:cNvSpPr/>
          <p:nvPr/>
        </p:nvSpPr>
        <p:spPr>
          <a:xfrm>
            <a:off x="7300271" y="2297324"/>
            <a:ext cx="433137" cy="3705726"/>
          </a:xfrm>
          <a:prstGeom prst="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9" name="框架 28"/>
          <p:cNvSpPr/>
          <p:nvPr/>
        </p:nvSpPr>
        <p:spPr>
          <a:xfrm>
            <a:off x="10416595" y="2257068"/>
            <a:ext cx="433137" cy="3745981"/>
          </a:xfrm>
          <a:prstGeom prst="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31" name="直线箭头连接符 30"/>
          <p:cNvCxnSpPr/>
          <p:nvPr/>
        </p:nvCxnSpPr>
        <p:spPr>
          <a:xfrm>
            <a:off x="4884113" y="2812559"/>
            <a:ext cx="2416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38"/>
          <p:cNvCxnSpPr/>
          <p:nvPr/>
        </p:nvCxnSpPr>
        <p:spPr>
          <a:xfrm>
            <a:off x="7707853" y="2997286"/>
            <a:ext cx="2708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线箭头连接符 41"/>
          <p:cNvCxnSpPr/>
          <p:nvPr/>
        </p:nvCxnSpPr>
        <p:spPr>
          <a:xfrm flipH="1">
            <a:off x="7707853" y="3378753"/>
            <a:ext cx="2708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/>
          <p:cNvCxnSpPr/>
          <p:nvPr/>
        </p:nvCxnSpPr>
        <p:spPr>
          <a:xfrm flipH="1">
            <a:off x="7733408" y="5451718"/>
            <a:ext cx="26831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线箭头连接符 45"/>
          <p:cNvCxnSpPr/>
          <p:nvPr/>
        </p:nvCxnSpPr>
        <p:spPr>
          <a:xfrm>
            <a:off x="7733408" y="5837437"/>
            <a:ext cx="26831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969712" y="762031"/>
            <a:ext cx="182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/>
              <a:t>Merchant Client</a:t>
            </a:r>
            <a:endParaRPr kumimoji="1" lang="zh-CN" altLang="en-US" dirty="0"/>
          </a:p>
        </p:txBody>
      </p:sp>
      <p:sp>
        <p:nvSpPr>
          <p:cNvPr id="50" name="文本框 49"/>
          <p:cNvSpPr txBox="1"/>
          <p:nvPr/>
        </p:nvSpPr>
        <p:spPr>
          <a:xfrm>
            <a:off x="6710722" y="759964"/>
            <a:ext cx="180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Merchant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endParaRPr kumimoji="1"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9700948" y="759964"/>
            <a:ext cx="180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360Pay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endParaRPr kumimoji="1"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5275730" y="2244393"/>
            <a:ext cx="177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Place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order, select Quick Payment</a:t>
            </a:r>
            <a:endParaRPr kumimoji="1" lang="zh-CN" altLang="en-US" sz="1600" dirty="0"/>
          </a:p>
        </p:txBody>
      </p:sp>
      <p:sp>
        <p:nvSpPr>
          <p:cNvPr id="54" name="文本框 53"/>
          <p:cNvSpPr txBox="1"/>
          <p:nvPr/>
        </p:nvSpPr>
        <p:spPr>
          <a:xfrm>
            <a:off x="8070949" y="2413476"/>
            <a:ext cx="224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Sent bind query request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to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360Pay</a:t>
            </a:r>
            <a:endParaRPr kumimoji="1" lang="zh-CN" altLang="en-US" sz="1600" dirty="0"/>
          </a:p>
        </p:txBody>
      </p:sp>
      <p:sp>
        <p:nvSpPr>
          <p:cNvPr id="55" name="文本框 54"/>
          <p:cNvSpPr txBox="1"/>
          <p:nvPr/>
        </p:nvSpPr>
        <p:spPr>
          <a:xfrm>
            <a:off x="8070949" y="3062766"/>
            <a:ext cx="244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Return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the bind result</a:t>
            </a:r>
            <a:endParaRPr kumimoji="1" lang="zh-CN" altLang="en-US" sz="1600" dirty="0"/>
          </a:p>
        </p:txBody>
      </p:sp>
      <p:sp>
        <p:nvSpPr>
          <p:cNvPr id="56" name="文本框 55"/>
          <p:cNvSpPr txBox="1"/>
          <p:nvPr/>
        </p:nvSpPr>
        <p:spPr>
          <a:xfrm>
            <a:off x="7894507" y="4667025"/>
            <a:ext cx="2470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Sent </a:t>
            </a:r>
            <a:r>
              <a:rPr kumimoji="1" lang="en-US" altLang="zh-CN" sz="1600" dirty="0" err="1" smtClean="0"/>
              <a:t>Asyc</a:t>
            </a:r>
            <a:r>
              <a:rPr kumimoji="1" lang="en-US" altLang="zh-CN" sz="1600" dirty="0" smtClean="0"/>
              <a:t>-notification to</a:t>
            </a:r>
          </a:p>
          <a:p>
            <a:r>
              <a:rPr kumimoji="1" lang="en-US" altLang="zh-CN" sz="1600" dirty="0" smtClean="0"/>
              <a:t>The </a:t>
            </a:r>
            <a:r>
              <a:rPr kumimoji="1" lang="en-US" altLang="zh-CN" sz="1600" dirty="0" err="1" smtClean="0"/>
              <a:t>notify_url</a:t>
            </a:r>
            <a:r>
              <a:rPr kumimoji="1" lang="en-US" altLang="zh-CN" sz="1600" dirty="0" smtClean="0"/>
              <a:t> provided by </a:t>
            </a:r>
          </a:p>
          <a:p>
            <a:r>
              <a:rPr kumimoji="1" lang="en-US" altLang="zh-CN" sz="1600" dirty="0" smtClean="0"/>
              <a:t>merchant</a:t>
            </a:r>
            <a:endParaRPr kumimoji="1" lang="zh-CN" altLang="en-US" sz="1600" dirty="0"/>
          </a:p>
        </p:txBody>
      </p:sp>
      <p:sp>
        <p:nvSpPr>
          <p:cNvPr id="57" name="文本框 56"/>
          <p:cNvSpPr txBox="1"/>
          <p:nvPr/>
        </p:nvSpPr>
        <p:spPr>
          <a:xfrm>
            <a:off x="7752677" y="5504326"/>
            <a:ext cx="2749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Confirm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received notification</a:t>
            </a:r>
            <a:endParaRPr kumimoji="1" lang="zh-CN" altLang="en-US" sz="1600" dirty="0"/>
          </a:p>
        </p:txBody>
      </p:sp>
      <p:sp>
        <p:nvSpPr>
          <p:cNvPr id="59" name="文本框 58"/>
          <p:cNvSpPr txBox="1"/>
          <p:nvPr/>
        </p:nvSpPr>
        <p:spPr>
          <a:xfrm>
            <a:off x="793637" y="1572869"/>
            <a:ext cx="268411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kumimoji="1" lang="en-US" altLang="zh-CN" sz="1600" dirty="0" smtClean="0"/>
              <a:t>Merchant query the </a:t>
            </a:r>
            <a:r>
              <a:rPr kumimoji="1" lang="en-US" altLang="zh-CN" sz="1600" dirty="0" smtClean="0"/>
              <a:t>binding </a:t>
            </a:r>
            <a:r>
              <a:rPr kumimoji="1" lang="en-US" altLang="zh-CN" sz="1600" dirty="0" smtClean="0"/>
              <a:t>information with the user ID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kumimoji="1" lang="en-US" altLang="zh-CN" sz="1600" dirty="0" smtClean="0"/>
              <a:t>If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found binding, </a:t>
            </a:r>
            <a:r>
              <a:rPr kumimoji="1" lang="en-US" altLang="zh-CN" sz="1600" dirty="0" smtClean="0"/>
              <a:t>show the bound card so user can select </a:t>
            </a:r>
            <a:r>
              <a:rPr kumimoji="1" lang="en-US" altLang="zh-CN" sz="1600" dirty="0" smtClean="0"/>
              <a:t>it; </a:t>
            </a:r>
            <a:r>
              <a:rPr kumimoji="1" lang="en-US" altLang="zh-CN" sz="1600" dirty="0" smtClean="0"/>
              <a:t>if not </a:t>
            </a:r>
            <a:r>
              <a:rPr kumimoji="1" lang="en-US" altLang="zh-CN" sz="1600" dirty="0" smtClean="0"/>
              <a:t>found</a:t>
            </a:r>
            <a:r>
              <a:rPr kumimoji="1" lang="en-US" altLang="zh-CN" sz="1600" dirty="0" smtClean="0"/>
              <a:t>, show </a:t>
            </a:r>
            <a:r>
              <a:rPr kumimoji="1" lang="en-US" altLang="zh-CN" sz="1600" dirty="0" smtClean="0"/>
              <a:t>the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info-collection </a:t>
            </a:r>
            <a:r>
              <a:rPr kumimoji="1" lang="en-US" altLang="zh-CN" sz="1600" dirty="0" smtClean="0"/>
              <a:t>page, </a:t>
            </a:r>
            <a:r>
              <a:rPr kumimoji="1" lang="en-US" altLang="zh-CN" sz="1600" dirty="0" smtClean="0"/>
              <a:t>ask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the</a:t>
            </a:r>
            <a:r>
              <a:rPr kumimoji="1" lang="en-US" altLang="zh-CN" sz="1600" dirty="0" smtClean="0"/>
              <a:t> </a:t>
            </a:r>
            <a:r>
              <a:rPr kumimoji="1" lang="en-US" altLang="zh-CN" sz="1600" dirty="0" smtClean="0"/>
              <a:t>user input and confirm payment</a:t>
            </a:r>
            <a:endParaRPr lang="en-US" altLang="zh-CN" sz="1600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kumimoji="1" lang="en-US" altLang="zh-CN" sz="1600" dirty="0" smtClean="0"/>
              <a:t>Merchant </a:t>
            </a:r>
            <a:r>
              <a:rPr kumimoji="1" lang="en-US" altLang="zh-CN" sz="1600" dirty="0" smtClean="0"/>
              <a:t>submits </a:t>
            </a:r>
            <a:r>
              <a:rPr kumimoji="1" lang="en-US" altLang="zh-CN" sz="1600" dirty="0" smtClean="0"/>
              <a:t>payment request based on the selection </a:t>
            </a:r>
            <a:r>
              <a:rPr kumimoji="1" lang="en-US" altLang="zh-CN" sz="1600" dirty="0" smtClean="0"/>
              <a:t>or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the </a:t>
            </a:r>
            <a:r>
              <a:rPr kumimoji="1" lang="en-US" altLang="zh-CN" sz="1600" dirty="0" smtClean="0"/>
              <a:t>input </a:t>
            </a:r>
            <a:r>
              <a:rPr kumimoji="1" lang="en-US" altLang="zh-CN" sz="1600" dirty="0" smtClean="0"/>
              <a:t>from</a:t>
            </a:r>
            <a:r>
              <a:rPr kumimoji="1" lang="en-US" altLang="zh-CN" sz="1600" dirty="0" smtClean="0"/>
              <a:t> users</a:t>
            </a:r>
            <a:endParaRPr kumimoji="1" lang="en-US" altLang="zh-CN" sz="1600" dirty="0" smtClean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kumimoji="1" lang="en-US" altLang="zh-CN" sz="1600" dirty="0" smtClean="0"/>
              <a:t>360Pay return the payment </a:t>
            </a:r>
            <a:r>
              <a:rPr kumimoji="1" lang="en-US" altLang="zh-CN" sz="1600" dirty="0" err="1" smtClean="0"/>
              <a:t>reslut</a:t>
            </a:r>
            <a:endParaRPr kumimoji="1" lang="zh-CN" altLang="en-US" sz="1600" dirty="0"/>
          </a:p>
        </p:txBody>
      </p:sp>
      <p:cxnSp>
        <p:nvCxnSpPr>
          <p:cNvPr id="36" name="直线箭头连接符 35"/>
          <p:cNvCxnSpPr/>
          <p:nvPr/>
        </p:nvCxnSpPr>
        <p:spPr>
          <a:xfrm flipH="1">
            <a:off x="4875149" y="3592104"/>
            <a:ext cx="2416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867167" y="2976107"/>
            <a:ext cx="283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Show info-collection page base on the bind result</a:t>
            </a:r>
            <a:endParaRPr kumimoji="1" lang="zh-CN" altLang="en-US" sz="1600" dirty="0"/>
          </a:p>
        </p:txBody>
      </p:sp>
      <p:cxnSp>
        <p:nvCxnSpPr>
          <p:cNvPr id="38" name="直线箭头连接符 37"/>
          <p:cNvCxnSpPr/>
          <p:nvPr/>
        </p:nvCxnSpPr>
        <p:spPr>
          <a:xfrm>
            <a:off x="4861702" y="4134852"/>
            <a:ext cx="2416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4889962" y="3566686"/>
            <a:ext cx="206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smtClean="0"/>
              <a:t>User input and </a:t>
            </a:r>
            <a:r>
              <a:rPr kumimoji="1" lang="en-US" altLang="zh-CN" sz="1600" dirty="0" smtClean="0"/>
              <a:t>confirm payment</a:t>
            </a:r>
            <a:endParaRPr kumimoji="1" lang="zh-CN" altLang="en-US" sz="1600" dirty="0"/>
          </a:p>
        </p:txBody>
      </p:sp>
      <p:cxnSp>
        <p:nvCxnSpPr>
          <p:cNvPr id="41" name="直线箭头连接符 40"/>
          <p:cNvCxnSpPr/>
          <p:nvPr/>
        </p:nvCxnSpPr>
        <p:spPr>
          <a:xfrm>
            <a:off x="7712336" y="4292681"/>
            <a:ext cx="2708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8070949" y="3954137"/>
            <a:ext cx="2242646" cy="25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Sent payment request</a:t>
            </a:r>
            <a:endParaRPr kumimoji="1" lang="zh-CN" altLang="en-US" sz="1600" dirty="0"/>
          </a:p>
        </p:txBody>
      </p:sp>
      <p:cxnSp>
        <p:nvCxnSpPr>
          <p:cNvPr id="45" name="直线箭头连接符 44"/>
          <p:cNvCxnSpPr/>
          <p:nvPr/>
        </p:nvCxnSpPr>
        <p:spPr>
          <a:xfrm flipH="1">
            <a:off x="7712336" y="4647254"/>
            <a:ext cx="2708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7806492" y="4304373"/>
            <a:ext cx="2774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Return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the </a:t>
            </a:r>
            <a:r>
              <a:rPr lang="en-US" altLang="zh-CN" sz="1600" dirty="0" smtClean="0"/>
              <a:t>acceptance </a:t>
            </a:r>
            <a:r>
              <a:rPr kumimoji="1" lang="en-US" altLang="zh-CN" sz="1600" dirty="0" smtClean="0"/>
              <a:t>result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994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25564" y="452142"/>
            <a:ext cx="8727512" cy="646331"/>
            <a:chOff x="555318" y="340832"/>
            <a:chExt cx="11636681" cy="646331"/>
          </a:xfrm>
        </p:grpSpPr>
        <p:grpSp>
          <p:nvGrpSpPr>
            <p:cNvPr id="5" name="组合 13"/>
            <p:cNvGrpSpPr/>
            <p:nvPr/>
          </p:nvGrpSpPr>
          <p:grpSpPr>
            <a:xfrm>
              <a:off x="1317109" y="340832"/>
              <a:ext cx="10874890" cy="646331"/>
              <a:chOff x="817870" y="340832"/>
              <a:chExt cx="5410648" cy="646331"/>
            </a:xfrm>
          </p:grpSpPr>
          <p:sp>
            <p:nvSpPr>
              <p:cNvPr id="7" name="TextBox 123"/>
              <p:cNvSpPr txBox="1"/>
              <p:nvPr/>
            </p:nvSpPr>
            <p:spPr>
              <a:xfrm>
                <a:off x="844602" y="340832"/>
                <a:ext cx="53839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360Pay</a:t>
                </a:r>
              </a:p>
              <a:p>
                <a:r>
                  <a:rPr lang="en-US" altLang="zh-CN" sz="160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Thanks</a:t>
                </a:r>
                <a:endParaRPr lang="zh-CN" altLang="en-US" sz="20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微软雅黑" pitchFamily="34" charset="-122"/>
                  <a:cs typeface="Verdana" pitchFamily="34" charset="0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817870" y="415117"/>
                <a:ext cx="0" cy="43204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/>
            <p:cNvSpPr/>
            <p:nvPr/>
          </p:nvSpPr>
          <p:spPr>
            <a:xfrm>
              <a:off x="555318" y="379954"/>
              <a:ext cx="540000" cy="5040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prstClr val="white"/>
                  </a:solidFill>
                  <a:latin typeface="Verdana" pitchFamily="34" charset="0"/>
                  <a:cs typeface="Verdana" pitchFamily="34" charset="0"/>
                </a:rPr>
                <a:t>E</a:t>
              </a:r>
              <a:endParaRPr lang="zh-CN" altLang="en-US" sz="2000" b="1" dirty="0">
                <a:solidFill>
                  <a:prstClr val="white"/>
                </a:solidFill>
                <a:latin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80493" y="2616591"/>
            <a:ext cx="7260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dirty="0" smtClean="0"/>
              <a:t>Thanks</a:t>
            </a:r>
            <a:endParaRPr kumimoji="1"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133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640</Words>
  <Application>Microsoft Macintosh PowerPoint</Application>
  <PresentationFormat>宽屏</PresentationFormat>
  <Paragraphs>103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DengXian</vt:lpstr>
      <vt:lpstr>DengXian Light</vt:lpstr>
      <vt:lpstr>Verdana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李松峰</dc:creator>
  <cp:lastModifiedBy>李松峰</cp:lastModifiedBy>
  <cp:revision>78</cp:revision>
  <dcterms:created xsi:type="dcterms:W3CDTF">2016-09-22T06:31:47Z</dcterms:created>
  <dcterms:modified xsi:type="dcterms:W3CDTF">2016-09-23T09:16:07Z</dcterms:modified>
</cp:coreProperties>
</file>