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63" r:id="rId4"/>
    <p:sldId id="264" r:id="rId5"/>
    <p:sldId id="265" r:id="rId6"/>
    <p:sldId id="258" r:id="rId7"/>
    <p:sldId id="259" r:id="rId8"/>
    <p:sldId id="260" r:id="rId9"/>
    <p:sldId id="261" r:id="rId10"/>
    <p:sldId id="262" r:id="rId11"/>
    <p:sldId id="267" r:id="rId12"/>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7" d="100"/>
          <a:sy n="67" d="100"/>
        </p:scale>
        <p:origin x="-96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DB17FEC-E5CD-4C91-9430-835BD549FFD4}" type="datetimeFigureOut">
              <a:rPr lang="nl-NL" smtClean="0"/>
              <a:t>19-2-2016</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FDC3F58-E81A-4502-9580-4B3CE5212516}" type="slidenum">
              <a:rPr lang="nl-NL" smtClean="0"/>
              <a:t>‹nr.›</a:t>
            </a:fld>
            <a:endParaRPr lang="nl-NL"/>
          </a:p>
        </p:txBody>
      </p:sp>
    </p:spTree>
    <p:extLst>
      <p:ext uri="{BB962C8B-B14F-4D97-AF65-F5344CB8AC3E}">
        <p14:creationId xmlns:p14="http://schemas.microsoft.com/office/powerpoint/2010/main" val="17360893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DFDC3F58-E81A-4502-9580-4B3CE5212516}" type="slidenum">
              <a:rPr lang="nl-NL" smtClean="0"/>
              <a:t>3</a:t>
            </a:fld>
            <a:endParaRPr lang="nl-NL"/>
          </a:p>
        </p:txBody>
      </p:sp>
    </p:spTree>
    <p:extLst>
      <p:ext uri="{BB962C8B-B14F-4D97-AF65-F5344CB8AC3E}">
        <p14:creationId xmlns:p14="http://schemas.microsoft.com/office/powerpoint/2010/main" val="20197611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en-US" sz="1200" b="0" i="0" kern="1200" smtClean="0">
                <a:solidFill>
                  <a:schemeClr val="tx1"/>
                </a:solidFill>
                <a:effectLst/>
                <a:latin typeface="+mn-lt"/>
                <a:ea typeface="+mn-ea"/>
                <a:cs typeface="+mn-cs"/>
              </a:rPr>
              <a:t>Obviously those interactions bring some issues:</a:t>
            </a:r>
          </a:p>
          <a:p>
            <a:r>
              <a:rPr lang="en-US" sz="1200" b="0" i="0" kern="1200" smtClean="0">
                <a:solidFill>
                  <a:schemeClr val="tx1"/>
                </a:solidFill>
                <a:effectLst/>
                <a:latin typeface="+mn-lt"/>
                <a:ea typeface="+mn-ea"/>
                <a:cs typeface="+mn-cs"/>
              </a:rPr>
              <a:t>What is the nature of the Authentication between the client and the PISP</a:t>
            </a:r>
          </a:p>
          <a:p>
            <a:r>
              <a:rPr lang="en-US" sz="1200" b="0" i="0" kern="1200" smtClean="0">
                <a:solidFill>
                  <a:schemeClr val="tx1"/>
                </a:solidFill>
                <a:effectLst/>
                <a:latin typeface="+mn-lt"/>
                <a:ea typeface="+mn-ea"/>
                <a:cs typeface="+mn-cs"/>
              </a:rPr>
              <a:t>How the previous Authentication between client and ASPSP should evolve with the presence of the PISP?</a:t>
            </a:r>
          </a:p>
          <a:p>
            <a:r>
              <a:rPr lang="en-US" sz="1200" b="0" i="0" kern="1200" smtClean="0">
                <a:solidFill>
                  <a:schemeClr val="tx1"/>
                </a:solidFill>
                <a:effectLst/>
                <a:latin typeface="+mn-lt"/>
                <a:ea typeface="+mn-ea"/>
                <a:cs typeface="+mn-cs"/>
              </a:rPr>
              <a:t>What is the nature of the Authentication between the ASPSP and the PISP?</a:t>
            </a:r>
          </a:p>
          <a:p>
            <a:r>
              <a:rPr lang="en-US" sz="1200" b="0" i="0" kern="1200" smtClean="0">
                <a:solidFill>
                  <a:schemeClr val="tx1"/>
                </a:solidFill>
                <a:effectLst/>
                <a:latin typeface="+mn-lt"/>
                <a:ea typeface="+mn-ea"/>
                <a:cs typeface="+mn-cs"/>
              </a:rPr>
              <a:t>How to interconnect those 3 authentication process in order to have a secure “3 actors” system</a:t>
            </a:r>
          </a:p>
          <a:p>
            <a:r>
              <a:rPr lang="en-US" sz="1200" b="0" i="0" kern="1200" smtClean="0">
                <a:solidFill>
                  <a:schemeClr val="tx1"/>
                </a:solidFill>
                <a:effectLst/>
                <a:latin typeface="+mn-lt"/>
                <a:ea typeface="+mn-ea"/>
                <a:cs typeface="+mn-cs"/>
              </a:rPr>
              <a:t>Furthermore the PSD2 asks:</a:t>
            </a:r>
          </a:p>
          <a:p>
            <a:r>
              <a:rPr lang="en-US" sz="1200" b="0" i="0" kern="1200" smtClean="0">
                <a:solidFill>
                  <a:schemeClr val="tx1"/>
                </a:solidFill>
                <a:effectLst/>
                <a:latin typeface="+mn-lt"/>
                <a:ea typeface="+mn-ea"/>
                <a:cs typeface="+mn-cs"/>
              </a:rPr>
              <a:t>for a strong authentication (2 means on 3) of the client, with possible exceptions to be determined</a:t>
            </a:r>
          </a:p>
          <a:p>
            <a:r>
              <a:rPr lang="en-US" sz="1200" b="0" i="0" kern="1200" smtClean="0">
                <a:solidFill>
                  <a:schemeClr val="tx1"/>
                </a:solidFill>
                <a:effectLst/>
                <a:latin typeface="+mn-lt"/>
                <a:ea typeface="+mn-ea"/>
                <a:cs typeface="+mn-cs"/>
              </a:rPr>
              <a:t>for a strong authentication with dynamic link to amount and beneficiary in case of a payment</a:t>
            </a:r>
          </a:p>
          <a:p>
            <a:r>
              <a:rPr lang="en-US" sz="1200" b="0" i="0" kern="1200" smtClean="0">
                <a:solidFill>
                  <a:schemeClr val="tx1"/>
                </a:solidFill>
                <a:effectLst/>
                <a:latin typeface="+mn-lt"/>
                <a:ea typeface="+mn-ea"/>
                <a:cs typeface="+mn-cs"/>
              </a:rPr>
              <a:t>for prior reimbursement by the bank if the client claims the transaction to be unauthorised, then the bank asks the PISP</a:t>
            </a:r>
          </a:p>
          <a:p>
            <a:r>
              <a:rPr lang="en-US" sz="1200" b="0" i="0" kern="1200" smtClean="0">
                <a:solidFill>
                  <a:schemeClr val="tx1"/>
                </a:solidFill>
                <a:effectLst/>
                <a:latin typeface="+mn-lt"/>
                <a:ea typeface="+mn-ea"/>
                <a:cs typeface="+mn-cs"/>
              </a:rPr>
              <a:t>no obligation from a PISP towards an ASPSP</a:t>
            </a:r>
          </a:p>
        </p:txBody>
      </p:sp>
      <p:sp>
        <p:nvSpPr>
          <p:cNvPr id="4" name="Tijdelijke aanduiding voor dianummer 3"/>
          <p:cNvSpPr>
            <a:spLocks noGrp="1"/>
          </p:cNvSpPr>
          <p:nvPr>
            <p:ph type="sldNum" sz="quarter" idx="10"/>
          </p:nvPr>
        </p:nvSpPr>
        <p:spPr/>
        <p:txBody>
          <a:bodyPr/>
          <a:lstStyle/>
          <a:p>
            <a:fld id="{DFDC3F58-E81A-4502-9580-4B3CE5212516}" type="slidenum">
              <a:rPr lang="nl-NL" smtClean="0"/>
              <a:t>4</a:t>
            </a:fld>
            <a:endParaRPr lang="nl-NL"/>
          </a:p>
        </p:txBody>
      </p:sp>
    </p:spTree>
    <p:extLst>
      <p:ext uri="{BB962C8B-B14F-4D97-AF65-F5344CB8AC3E}">
        <p14:creationId xmlns:p14="http://schemas.microsoft.com/office/powerpoint/2010/main" val="6346557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en-US" sz="1200" b="0" i="0" kern="1200" smtClean="0">
                <a:solidFill>
                  <a:schemeClr val="tx1"/>
                </a:solidFill>
                <a:effectLst/>
                <a:latin typeface="+mn-lt"/>
                <a:ea typeface="+mn-ea"/>
                <a:cs typeface="+mn-cs"/>
              </a:rPr>
              <a:t>Obviously those interactions bring same type of issues:</a:t>
            </a:r>
          </a:p>
          <a:p>
            <a:r>
              <a:rPr lang="en-US" sz="1200" b="0" i="0" kern="1200" smtClean="0">
                <a:solidFill>
                  <a:schemeClr val="tx1"/>
                </a:solidFill>
                <a:effectLst/>
                <a:latin typeface="+mn-lt"/>
                <a:ea typeface="+mn-ea"/>
                <a:cs typeface="+mn-cs"/>
              </a:rPr>
              <a:t>What is the nature of the Authentication between the client and the?</a:t>
            </a:r>
          </a:p>
          <a:p>
            <a:r>
              <a:rPr lang="en-US" sz="1200" b="0" i="0" kern="1200" smtClean="0">
                <a:solidFill>
                  <a:schemeClr val="tx1"/>
                </a:solidFill>
                <a:effectLst/>
                <a:latin typeface="+mn-lt"/>
                <a:ea typeface="+mn-ea"/>
                <a:cs typeface="+mn-cs"/>
              </a:rPr>
              <a:t>How the previous Authentication between client and ASPSP evolves with the presence of the AISP?</a:t>
            </a:r>
          </a:p>
          <a:p>
            <a:r>
              <a:rPr lang="en-US" sz="1200" b="0" i="0" kern="1200" smtClean="0">
                <a:solidFill>
                  <a:schemeClr val="tx1"/>
                </a:solidFill>
                <a:effectLst/>
                <a:latin typeface="+mn-lt"/>
                <a:ea typeface="+mn-ea"/>
                <a:cs typeface="+mn-cs"/>
              </a:rPr>
              <a:t>What is the nature of the Authentication between the ASPSP and the AISP?</a:t>
            </a:r>
          </a:p>
          <a:p>
            <a:r>
              <a:rPr lang="en-US" sz="1200" b="0" i="0" kern="1200" smtClean="0">
                <a:solidFill>
                  <a:schemeClr val="tx1"/>
                </a:solidFill>
                <a:effectLst/>
                <a:latin typeface="+mn-lt"/>
                <a:ea typeface="+mn-ea"/>
                <a:cs typeface="+mn-cs"/>
              </a:rPr>
              <a:t>How to interconnect those 3 authentication process in order to have a secure “3 actors” system</a:t>
            </a:r>
          </a:p>
          <a:p>
            <a:r>
              <a:rPr lang="en-US" sz="1200" b="0" i="0" kern="1200" smtClean="0">
                <a:solidFill>
                  <a:schemeClr val="tx1"/>
                </a:solidFill>
                <a:effectLst/>
                <a:latin typeface="+mn-lt"/>
                <a:ea typeface="+mn-ea"/>
                <a:cs typeface="+mn-cs"/>
              </a:rPr>
              <a:t>Furthermore the PSD2 asks:</a:t>
            </a:r>
          </a:p>
          <a:p>
            <a:r>
              <a:rPr lang="en-US" sz="1200" b="0" i="0" kern="1200" smtClean="0">
                <a:solidFill>
                  <a:schemeClr val="tx1"/>
                </a:solidFill>
                <a:effectLst/>
                <a:latin typeface="+mn-lt"/>
                <a:ea typeface="+mn-ea"/>
                <a:cs typeface="+mn-cs"/>
              </a:rPr>
              <a:t>for a strong authentication (2 means on 3) of the client with possible exceptions. Even if the PSD2 do not detailed the first time and recurrent connection, for a user perspective it is admitted that:</a:t>
            </a:r>
          </a:p>
          <a:p>
            <a:pPr lvl="1"/>
            <a:r>
              <a:rPr lang="en-US" sz="1200" b="0" i="0" kern="1200" smtClean="0">
                <a:solidFill>
                  <a:schemeClr val="tx1"/>
                </a:solidFill>
                <a:effectLst/>
                <a:latin typeface="+mn-lt"/>
                <a:ea typeface="+mn-ea"/>
                <a:cs typeface="+mn-cs"/>
              </a:rPr>
              <a:t>the authentication for the first time (when the client asks the AIPS to aggregate) should be strong</a:t>
            </a:r>
          </a:p>
          <a:p>
            <a:pPr lvl="1"/>
            <a:r>
              <a:rPr lang="en-US" sz="1200" b="0" i="0" kern="1200" smtClean="0">
                <a:solidFill>
                  <a:schemeClr val="tx1"/>
                </a:solidFill>
                <a:effectLst/>
                <a:latin typeface="+mn-lt"/>
                <a:ea typeface="+mn-ea"/>
                <a:cs typeface="+mn-cs"/>
              </a:rPr>
              <a:t>then, the recurrent connection of the AISP to ASPPSP do not involved the client for systematic strong authentication</a:t>
            </a:r>
          </a:p>
          <a:p>
            <a:r>
              <a:rPr lang="en-US" sz="1200" b="0" i="0" kern="1200" smtClean="0">
                <a:solidFill>
                  <a:schemeClr val="tx1"/>
                </a:solidFill>
                <a:effectLst/>
                <a:latin typeface="+mn-lt"/>
                <a:ea typeface="+mn-ea"/>
                <a:cs typeface="+mn-cs"/>
              </a:rPr>
              <a:t>without any contractual obligation from a AISP towards an ASPSP.</a:t>
            </a:r>
          </a:p>
        </p:txBody>
      </p:sp>
      <p:sp>
        <p:nvSpPr>
          <p:cNvPr id="4" name="Tijdelijke aanduiding voor dianummer 3"/>
          <p:cNvSpPr>
            <a:spLocks noGrp="1"/>
          </p:cNvSpPr>
          <p:nvPr>
            <p:ph type="sldNum" sz="quarter" idx="10"/>
          </p:nvPr>
        </p:nvSpPr>
        <p:spPr/>
        <p:txBody>
          <a:bodyPr/>
          <a:lstStyle/>
          <a:p>
            <a:fld id="{DFDC3F58-E81A-4502-9580-4B3CE5212516}" type="slidenum">
              <a:rPr lang="nl-NL" smtClean="0"/>
              <a:t>5</a:t>
            </a:fld>
            <a:endParaRPr lang="nl-NL"/>
          </a:p>
        </p:txBody>
      </p:sp>
    </p:spTree>
    <p:extLst>
      <p:ext uri="{BB962C8B-B14F-4D97-AF65-F5344CB8AC3E}">
        <p14:creationId xmlns:p14="http://schemas.microsoft.com/office/powerpoint/2010/main" val="18425457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1BC6FB61-72EF-4E4B-9E76-D3E1DA82B6C2}" type="datetimeFigureOut">
              <a:rPr lang="nl-NL" smtClean="0"/>
              <a:t>19-2-2016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4267CD36-1690-4072-AB2B-D48539D51A80}" type="slidenum">
              <a:rPr lang="nl-NL" smtClean="0"/>
              <a:t>‹nr.›</a:t>
            </a:fld>
            <a:endParaRPr lang="nl-NL"/>
          </a:p>
        </p:txBody>
      </p:sp>
    </p:spTree>
    <p:extLst>
      <p:ext uri="{BB962C8B-B14F-4D97-AF65-F5344CB8AC3E}">
        <p14:creationId xmlns:p14="http://schemas.microsoft.com/office/powerpoint/2010/main" val="9470901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1BC6FB61-72EF-4E4B-9E76-D3E1DA82B6C2}" type="datetimeFigureOut">
              <a:rPr lang="nl-NL" smtClean="0"/>
              <a:t>19-2-2016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4267CD36-1690-4072-AB2B-D48539D51A80}" type="slidenum">
              <a:rPr lang="nl-NL" smtClean="0"/>
              <a:t>‹nr.›</a:t>
            </a:fld>
            <a:endParaRPr lang="nl-NL"/>
          </a:p>
        </p:txBody>
      </p:sp>
    </p:spTree>
    <p:extLst>
      <p:ext uri="{BB962C8B-B14F-4D97-AF65-F5344CB8AC3E}">
        <p14:creationId xmlns:p14="http://schemas.microsoft.com/office/powerpoint/2010/main" val="7406275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1BC6FB61-72EF-4E4B-9E76-D3E1DA82B6C2}" type="datetimeFigureOut">
              <a:rPr lang="nl-NL" smtClean="0"/>
              <a:t>19-2-2016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4267CD36-1690-4072-AB2B-D48539D51A80}" type="slidenum">
              <a:rPr lang="nl-NL" smtClean="0"/>
              <a:t>‹nr.›</a:t>
            </a:fld>
            <a:endParaRPr lang="nl-NL"/>
          </a:p>
        </p:txBody>
      </p:sp>
    </p:spTree>
    <p:extLst>
      <p:ext uri="{BB962C8B-B14F-4D97-AF65-F5344CB8AC3E}">
        <p14:creationId xmlns:p14="http://schemas.microsoft.com/office/powerpoint/2010/main" val="37639171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1BC6FB61-72EF-4E4B-9E76-D3E1DA82B6C2}" type="datetimeFigureOut">
              <a:rPr lang="nl-NL" smtClean="0"/>
              <a:t>19-2-2016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4267CD36-1690-4072-AB2B-D48539D51A80}" type="slidenum">
              <a:rPr lang="nl-NL" smtClean="0"/>
              <a:t>‹nr.›</a:t>
            </a:fld>
            <a:endParaRPr lang="nl-NL"/>
          </a:p>
        </p:txBody>
      </p:sp>
    </p:spTree>
    <p:extLst>
      <p:ext uri="{BB962C8B-B14F-4D97-AF65-F5344CB8AC3E}">
        <p14:creationId xmlns:p14="http://schemas.microsoft.com/office/powerpoint/2010/main" val="439611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1BC6FB61-72EF-4E4B-9E76-D3E1DA82B6C2}" type="datetimeFigureOut">
              <a:rPr lang="nl-NL" smtClean="0"/>
              <a:t>19-2-2016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4267CD36-1690-4072-AB2B-D48539D51A80}" type="slidenum">
              <a:rPr lang="nl-NL" smtClean="0"/>
              <a:t>‹nr.›</a:t>
            </a:fld>
            <a:endParaRPr lang="nl-NL"/>
          </a:p>
        </p:txBody>
      </p:sp>
    </p:spTree>
    <p:extLst>
      <p:ext uri="{BB962C8B-B14F-4D97-AF65-F5344CB8AC3E}">
        <p14:creationId xmlns:p14="http://schemas.microsoft.com/office/powerpoint/2010/main" val="14762847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1BC6FB61-72EF-4E4B-9E76-D3E1DA82B6C2}" type="datetimeFigureOut">
              <a:rPr lang="nl-NL" smtClean="0"/>
              <a:t>19-2-2016</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4267CD36-1690-4072-AB2B-D48539D51A80}" type="slidenum">
              <a:rPr lang="nl-NL" smtClean="0"/>
              <a:t>‹nr.›</a:t>
            </a:fld>
            <a:endParaRPr lang="nl-NL"/>
          </a:p>
        </p:txBody>
      </p:sp>
    </p:spTree>
    <p:extLst>
      <p:ext uri="{BB962C8B-B14F-4D97-AF65-F5344CB8AC3E}">
        <p14:creationId xmlns:p14="http://schemas.microsoft.com/office/powerpoint/2010/main" val="3675630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1BC6FB61-72EF-4E4B-9E76-D3E1DA82B6C2}" type="datetimeFigureOut">
              <a:rPr lang="nl-NL" smtClean="0"/>
              <a:t>19-2-2016</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4267CD36-1690-4072-AB2B-D48539D51A80}" type="slidenum">
              <a:rPr lang="nl-NL" smtClean="0"/>
              <a:t>‹nr.›</a:t>
            </a:fld>
            <a:endParaRPr lang="nl-NL"/>
          </a:p>
        </p:txBody>
      </p:sp>
    </p:spTree>
    <p:extLst>
      <p:ext uri="{BB962C8B-B14F-4D97-AF65-F5344CB8AC3E}">
        <p14:creationId xmlns:p14="http://schemas.microsoft.com/office/powerpoint/2010/main" val="34599028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1BC6FB61-72EF-4E4B-9E76-D3E1DA82B6C2}" type="datetimeFigureOut">
              <a:rPr lang="nl-NL" smtClean="0"/>
              <a:t>19-2-2016</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4267CD36-1690-4072-AB2B-D48539D51A80}" type="slidenum">
              <a:rPr lang="nl-NL" smtClean="0"/>
              <a:t>‹nr.›</a:t>
            </a:fld>
            <a:endParaRPr lang="nl-NL"/>
          </a:p>
        </p:txBody>
      </p:sp>
    </p:spTree>
    <p:extLst>
      <p:ext uri="{BB962C8B-B14F-4D97-AF65-F5344CB8AC3E}">
        <p14:creationId xmlns:p14="http://schemas.microsoft.com/office/powerpoint/2010/main" val="4890091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1BC6FB61-72EF-4E4B-9E76-D3E1DA82B6C2}" type="datetimeFigureOut">
              <a:rPr lang="nl-NL" smtClean="0"/>
              <a:t>19-2-2016</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4267CD36-1690-4072-AB2B-D48539D51A80}" type="slidenum">
              <a:rPr lang="nl-NL" smtClean="0"/>
              <a:t>‹nr.›</a:t>
            </a:fld>
            <a:endParaRPr lang="nl-NL"/>
          </a:p>
        </p:txBody>
      </p:sp>
    </p:spTree>
    <p:extLst>
      <p:ext uri="{BB962C8B-B14F-4D97-AF65-F5344CB8AC3E}">
        <p14:creationId xmlns:p14="http://schemas.microsoft.com/office/powerpoint/2010/main" val="41455507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1BC6FB61-72EF-4E4B-9E76-D3E1DA82B6C2}" type="datetimeFigureOut">
              <a:rPr lang="nl-NL" smtClean="0"/>
              <a:t>19-2-2016</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4267CD36-1690-4072-AB2B-D48539D51A80}" type="slidenum">
              <a:rPr lang="nl-NL" smtClean="0"/>
              <a:t>‹nr.›</a:t>
            </a:fld>
            <a:endParaRPr lang="nl-NL"/>
          </a:p>
        </p:txBody>
      </p:sp>
    </p:spTree>
    <p:extLst>
      <p:ext uri="{BB962C8B-B14F-4D97-AF65-F5344CB8AC3E}">
        <p14:creationId xmlns:p14="http://schemas.microsoft.com/office/powerpoint/2010/main" val="7162592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1BC6FB61-72EF-4E4B-9E76-D3E1DA82B6C2}" type="datetimeFigureOut">
              <a:rPr lang="nl-NL" smtClean="0"/>
              <a:t>19-2-2016</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4267CD36-1690-4072-AB2B-D48539D51A80}" type="slidenum">
              <a:rPr lang="nl-NL" smtClean="0"/>
              <a:t>‹nr.›</a:t>
            </a:fld>
            <a:endParaRPr lang="nl-NL"/>
          </a:p>
        </p:txBody>
      </p:sp>
    </p:spTree>
    <p:extLst>
      <p:ext uri="{BB962C8B-B14F-4D97-AF65-F5344CB8AC3E}">
        <p14:creationId xmlns:p14="http://schemas.microsoft.com/office/powerpoint/2010/main" val="30651578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C6FB61-72EF-4E4B-9E76-D3E1DA82B6C2}" type="datetimeFigureOut">
              <a:rPr lang="nl-NL" smtClean="0"/>
              <a:t>19-2-2016</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67CD36-1690-4072-AB2B-D48539D51A80}" type="slidenum">
              <a:rPr lang="nl-NL" smtClean="0"/>
              <a:t>‹nr.›</a:t>
            </a:fld>
            <a:endParaRPr lang="nl-NL"/>
          </a:p>
        </p:txBody>
      </p:sp>
    </p:spTree>
    <p:extLst>
      <p:ext uri="{BB962C8B-B14F-4D97-AF65-F5344CB8AC3E}">
        <p14:creationId xmlns:p14="http://schemas.microsoft.com/office/powerpoint/2010/main" val="31292689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w3.org/TR/web-payments-use-cases/#dfn-payer" TargetMode="External"/><Relationship Id="rId2" Type="http://schemas.openxmlformats.org/officeDocument/2006/relationships/hyperlink" Target="https://www.w3.org/TR/web-payments-use-cases/#dfn-payment-instrument" TargetMode="External"/><Relationship Id="rId1" Type="http://schemas.openxmlformats.org/officeDocument/2006/relationships/slideLayout" Target="../slideLayouts/slideLayout4.xml"/><Relationship Id="rId5" Type="http://schemas.openxmlformats.org/officeDocument/2006/relationships/hyperlink" Target="https://www.w3.org/TR/web-payments-use-cases/#dfn-payment-scheme" TargetMode="External"/><Relationship Id="rId4" Type="http://schemas.openxmlformats.org/officeDocument/2006/relationships/hyperlink" Target="https://www.w3.org/TR/web-payments-use-cases/#dfn-payee"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w3.org/TR/web-payments-use-cases/#dfn-payee" TargetMode="External"/><Relationship Id="rId2" Type="http://schemas.openxmlformats.org/officeDocument/2006/relationships/hyperlink" Target="https://www.w3.org/TR/web-payments-use-cases/#dfn-payer" TargetMode="External"/><Relationship Id="rId1" Type="http://schemas.openxmlformats.org/officeDocument/2006/relationships/slideLayout" Target="../slideLayouts/slideLayout4.xml"/><Relationship Id="rId4" Type="http://schemas.openxmlformats.org/officeDocument/2006/relationships/hyperlink" Target="https://www.w3.org/TR/web-payments-use-cases/#dfn-payment-scheme"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www.w3.org/TR/web-payments-use-cases/#dfn-payee" TargetMode="External"/><Relationship Id="rId2" Type="http://schemas.openxmlformats.org/officeDocument/2006/relationships/hyperlink" Target="https://www.w3.org/TR/web-payments-use-cases/#dfn-payer" TargetMode="External"/><Relationship Id="rId1" Type="http://schemas.openxmlformats.org/officeDocument/2006/relationships/slideLayout" Target="../slideLayouts/slideLayout4.xml"/><Relationship Id="rId5" Type="http://schemas.openxmlformats.org/officeDocument/2006/relationships/hyperlink" Target="https://www.w3.org/TR/web-payments-use-cases/#dfn-payment-processor" TargetMode="External"/><Relationship Id="rId4" Type="http://schemas.openxmlformats.org/officeDocument/2006/relationships/hyperlink" Target="https://www.w3.org/TR/web-payments-use-cases/#dfn-payment-instrumen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smtClean="0"/>
              <a:t>PSD2 and W3C</a:t>
            </a:r>
            <a:endParaRPr lang="nl-NL"/>
          </a:p>
        </p:txBody>
      </p:sp>
      <p:sp>
        <p:nvSpPr>
          <p:cNvPr id="3" name="Ondertitel 2"/>
          <p:cNvSpPr>
            <a:spLocks noGrp="1"/>
          </p:cNvSpPr>
          <p:nvPr>
            <p:ph type="subTitle" idx="1"/>
          </p:nvPr>
        </p:nvSpPr>
        <p:spPr/>
        <p:txBody>
          <a:bodyPr/>
          <a:lstStyle/>
          <a:p>
            <a:r>
              <a:rPr lang="nl-NL" smtClean="0"/>
              <a:t>Impact for account and payment processing</a:t>
            </a:r>
            <a:endParaRPr lang="nl-NL"/>
          </a:p>
        </p:txBody>
      </p:sp>
    </p:spTree>
    <p:extLst>
      <p:ext uri="{BB962C8B-B14F-4D97-AF65-F5344CB8AC3E}">
        <p14:creationId xmlns:p14="http://schemas.microsoft.com/office/powerpoint/2010/main" val="26590142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3600"/>
              <a:t>3.3 </a:t>
            </a:r>
            <a:r>
              <a:rPr lang="nl-NL" sz="3600"/>
              <a:t>Payment </a:t>
            </a:r>
            <a:r>
              <a:rPr lang="nl-NL" sz="3600" smtClean="0"/>
              <a:t>Processing</a:t>
            </a:r>
            <a:endParaRPr lang="nl-NL" sz="3600"/>
          </a:p>
        </p:txBody>
      </p:sp>
      <p:sp>
        <p:nvSpPr>
          <p:cNvPr id="3" name="Tijdelijke aanduiding voor inhoud 2"/>
          <p:cNvSpPr>
            <a:spLocks noGrp="1"/>
          </p:cNvSpPr>
          <p:nvPr>
            <p:ph sz="half" idx="1"/>
          </p:nvPr>
        </p:nvSpPr>
        <p:spPr>
          <a:xfrm>
            <a:off x="457200" y="1268760"/>
            <a:ext cx="4038600" cy="5472608"/>
          </a:xfrm>
        </p:spPr>
        <p:txBody>
          <a:bodyPr>
            <a:noAutofit/>
          </a:bodyPr>
          <a:lstStyle/>
          <a:p>
            <a:pPr marL="0" indent="0">
              <a:buNone/>
            </a:pPr>
            <a:r>
              <a:rPr lang="en-US" sz="1400"/>
              <a:t>The third phase of the payment process is used to initiate the transfer of funds. Depending on the </a:t>
            </a:r>
            <a:r>
              <a:rPr lang="en-US" sz="1400">
                <a:hlinkClick r:id="rId2"/>
              </a:rPr>
              <a:t>payment instrument</a:t>
            </a:r>
            <a:r>
              <a:rPr lang="en-US" sz="1400"/>
              <a:t>, the transfer of funds may be verified immediately or only after several days.</a:t>
            </a:r>
          </a:p>
          <a:p>
            <a:r>
              <a:rPr lang="en-US" sz="1400" b="1"/>
              <a:t>Initiation of Processing</a:t>
            </a:r>
            <a:r>
              <a:rPr lang="en-US" sz="1400"/>
              <a:t>. Depending on the </a:t>
            </a:r>
            <a:r>
              <a:rPr lang="en-US" sz="1400">
                <a:hlinkClick r:id="rId2"/>
              </a:rPr>
              <a:t>payment instrument</a:t>
            </a:r>
            <a:r>
              <a:rPr lang="en-US" sz="1400"/>
              <a:t>, the </a:t>
            </a:r>
            <a:r>
              <a:rPr lang="en-US" sz="1400">
                <a:hlinkClick r:id="rId3"/>
              </a:rPr>
              <a:t>payer</a:t>
            </a:r>
            <a:r>
              <a:rPr lang="en-US" sz="1400"/>
              <a:t> (e.g., when using PayPal or Yandex Money), the </a:t>
            </a:r>
            <a:r>
              <a:rPr lang="en-US" sz="1400">
                <a:hlinkClick r:id="rId4"/>
              </a:rPr>
              <a:t>payee</a:t>
            </a:r>
            <a:r>
              <a:rPr lang="en-US" sz="1400"/>
              <a:t>(e.g., when using a credit card), or other party (e.g., bank) initiates processing.</a:t>
            </a:r>
          </a:p>
          <a:p>
            <a:r>
              <a:rPr lang="en-US" sz="1400" b="1"/>
              <a:t>Verification of Available Funds</a:t>
            </a:r>
            <a:r>
              <a:rPr lang="en-US" sz="1400"/>
              <a:t>. The </a:t>
            </a:r>
            <a:r>
              <a:rPr lang="en-US" sz="1400">
                <a:hlinkClick r:id="rId3"/>
              </a:rPr>
              <a:t>payer</a:t>
            </a:r>
            <a:r>
              <a:rPr lang="en-US" sz="1400"/>
              <a:t> may need to provide a proof of funds or a proof of hold to the </a:t>
            </a:r>
            <a:r>
              <a:rPr lang="en-US" sz="1400">
                <a:hlinkClick r:id="rId4"/>
              </a:rPr>
              <a:t>payee</a:t>
            </a:r>
            <a:r>
              <a:rPr lang="en-US" sz="1400"/>
              <a:t> before finalizing payment and delivery of the product.</a:t>
            </a:r>
          </a:p>
          <a:p>
            <a:r>
              <a:rPr lang="en-US" sz="1400" b="1"/>
              <a:t>Authorization of Transfer</a:t>
            </a:r>
            <a:r>
              <a:rPr lang="en-US" sz="1400"/>
              <a:t>. The </a:t>
            </a:r>
            <a:r>
              <a:rPr lang="en-US" sz="1400">
                <a:hlinkClick r:id="rId4"/>
              </a:rPr>
              <a:t>payee</a:t>
            </a:r>
            <a:r>
              <a:rPr lang="en-US" sz="1400"/>
              <a:t> receives proof that the transfer of funds has been authorized.</a:t>
            </a:r>
          </a:p>
          <a:p>
            <a:r>
              <a:rPr lang="en-US" sz="1400" b="1"/>
              <a:t>Completion of Transfer</a:t>
            </a:r>
            <a:r>
              <a:rPr lang="en-US" sz="1400"/>
              <a:t>. The </a:t>
            </a:r>
            <a:r>
              <a:rPr lang="en-US" sz="1400">
                <a:hlinkClick r:id="rId5"/>
              </a:rPr>
              <a:t>payment scheme</a:t>
            </a:r>
            <a:r>
              <a:rPr lang="en-US" sz="1400"/>
              <a:t> determines the details of payment clearing and settlement. Transfer times may vary from near-realtime to multiple days. The </a:t>
            </a:r>
            <a:r>
              <a:rPr lang="en-US" sz="1400">
                <a:hlinkClick r:id="rId4"/>
              </a:rPr>
              <a:t>payee</a:t>
            </a:r>
            <a:r>
              <a:rPr lang="en-US" sz="1400"/>
              <a:t>, the </a:t>
            </a:r>
            <a:r>
              <a:rPr lang="en-US" sz="1400">
                <a:hlinkClick r:id="rId3"/>
              </a:rPr>
              <a:t>payer</a:t>
            </a:r>
            <a:r>
              <a:rPr lang="en-US" sz="1400"/>
              <a:t>, and/or third parties (such as regulatory bodies) may be notified as each stage of the clearing and settlement process is completed.</a:t>
            </a:r>
          </a:p>
          <a:p>
            <a:endParaRPr lang="nl-NL" sz="1400"/>
          </a:p>
        </p:txBody>
      </p:sp>
      <p:sp>
        <p:nvSpPr>
          <p:cNvPr id="4" name="Tijdelijke aanduiding voor inhoud 3"/>
          <p:cNvSpPr>
            <a:spLocks noGrp="1"/>
          </p:cNvSpPr>
          <p:nvPr>
            <p:ph sz="half" idx="2"/>
          </p:nvPr>
        </p:nvSpPr>
        <p:spPr>
          <a:xfrm>
            <a:off x="4648200" y="1268760"/>
            <a:ext cx="4038600" cy="5472608"/>
          </a:xfrm>
        </p:spPr>
        <p:txBody>
          <a:bodyPr>
            <a:normAutofit/>
          </a:bodyPr>
          <a:lstStyle/>
          <a:p>
            <a:r>
              <a:rPr lang="nl-NL" sz="1600" b="1" smtClean="0"/>
              <a:t>Initiation of Processing</a:t>
            </a:r>
            <a:br>
              <a:rPr lang="nl-NL" sz="1600" b="1" smtClean="0"/>
            </a:br>
            <a:r>
              <a:rPr lang="nl-NL" sz="1600" smtClean="0"/>
              <a:t>When a PISP is used, it will initiatie the processing on the payer or payee’s behalf</a:t>
            </a:r>
          </a:p>
          <a:p>
            <a:r>
              <a:rPr lang="nl-NL" sz="1600" b="1" smtClean="0"/>
              <a:t>Verification of Available Funds</a:t>
            </a:r>
            <a:r>
              <a:rPr lang="nl-NL" sz="1600" smtClean="0"/>
              <a:t/>
            </a:r>
            <a:br>
              <a:rPr lang="nl-NL" sz="1600" smtClean="0"/>
            </a:br>
            <a:r>
              <a:rPr lang="nl-NL" sz="1600" smtClean="0"/>
              <a:t>This function may be executed by an Account Information Service Provider on the payers or payee’s behalf</a:t>
            </a:r>
          </a:p>
          <a:p>
            <a:r>
              <a:rPr lang="nl-NL" sz="1600" b="1" smtClean="0"/>
              <a:t>Authorization of Transfer</a:t>
            </a:r>
            <a:r>
              <a:rPr lang="nl-NL" sz="1600" smtClean="0"/>
              <a:t/>
            </a:r>
            <a:br>
              <a:rPr lang="nl-NL" sz="1600" smtClean="0"/>
            </a:br>
            <a:r>
              <a:rPr lang="nl-NL" sz="1600" smtClean="0"/>
              <a:t>The PISP may receive the authorization  of the payment on the payee’s behalf</a:t>
            </a:r>
          </a:p>
          <a:p>
            <a:r>
              <a:rPr lang="nl-NL" sz="1600" b="1" smtClean="0"/>
              <a:t>Completion of Transfer</a:t>
            </a:r>
            <a:br>
              <a:rPr lang="nl-NL" sz="1600" b="1" smtClean="0"/>
            </a:br>
            <a:r>
              <a:rPr lang="nl-NL" sz="1600" smtClean="0"/>
              <a:t>Depending on the payment protocol, the PISP may determine the details of clearing and settlement. The PISP however does not hold the funds, otherwise it would be an Account Servicing Payment Service Provider</a:t>
            </a:r>
            <a:endParaRPr lang="nl-NL" sz="1600" b="1"/>
          </a:p>
        </p:txBody>
      </p:sp>
    </p:spTree>
    <p:extLst>
      <p:ext uri="{BB962C8B-B14F-4D97-AF65-F5344CB8AC3E}">
        <p14:creationId xmlns:p14="http://schemas.microsoft.com/office/powerpoint/2010/main" val="527479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normAutofit/>
          </a:bodyPr>
          <a:lstStyle/>
          <a:p>
            <a:r>
              <a:rPr lang="nl-NL" sz="3600" b="1" smtClean="0"/>
              <a:t>PSD2 - Article 97 Authentication</a:t>
            </a:r>
            <a:endParaRPr lang="nl-NL" sz="3600"/>
          </a:p>
        </p:txBody>
      </p:sp>
      <p:sp>
        <p:nvSpPr>
          <p:cNvPr id="6" name="Tijdelijke aanduiding voor inhoud 5"/>
          <p:cNvSpPr>
            <a:spLocks noGrp="1"/>
          </p:cNvSpPr>
          <p:nvPr>
            <p:ph sz="half" idx="1"/>
          </p:nvPr>
        </p:nvSpPr>
        <p:spPr/>
        <p:txBody>
          <a:bodyPr>
            <a:noAutofit/>
          </a:bodyPr>
          <a:lstStyle/>
          <a:p>
            <a:pPr marL="0" indent="0">
              <a:buNone/>
            </a:pPr>
            <a:r>
              <a:rPr lang="nl-NL" sz="1400" smtClean="0"/>
              <a:t>1</a:t>
            </a:r>
            <a:r>
              <a:rPr lang="nl-NL" sz="1400"/>
              <a:t>. Member States shall ensure that a payment service provider applies </a:t>
            </a:r>
            <a:r>
              <a:rPr lang="nl-NL" sz="1400"/>
              <a:t>strong </a:t>
            </a:r>
            <a:r>
              <a:rPr lang="nl-NL" sz="1400" smtClean="0"/>
              <a:t>customer authentication </a:t>
            </a:r>
            <a:r>
              <a:rPr lang="nl-NL" sz="1400"/>
              <a:t>where the payer:</a:t>
            </a:r>
          </a:p>
          <a:p>
            <a:pPr marL="0" indent="0">
              <a:buNone/>
            </a:pPr>
            <a:r>
              <a:rPr lang="nl-NL" sz="1400"/>
              <a:t>(a) accesses its payment account online;</a:t>
            </a:r>
          </a:p>
          <a:p>
            <a:pPr marL="0" indent="0">
              <a:buNone/>
            </a:pPr>
            <a:r>
              <a:rPr lang="nl-NL" sz="1400"/>
              <a:t>(b) initiates an electronic payment transaction;</a:t>
            </a:r>
          </a:p>
          <a:p>
            <a:pPr marL="0" indent="0">
              <a:buNone/>
            </a:pPr>
            <a:r>
              <a:rPr lang="nl-NL" sz="1400"/>
              <a:t>(c) carries out any action through a remote channel which may imply a risk of payment fraud or other abuses.</a:t>
            </a:r>
          </a:p>
          <a:p>
            <a:pPr marL="0" indent="0">
              <a:buNone/>
            </a:pPr>
            <a:r>
              <a:rPr lang="nl-NL" sz="1400"/>
              <a:t> </a:t>
            </a:r>
          </a:p>
          <a:p>
            <a:pPr marL="0" indent="0">
              <a:buNone/>
            </a:pPr>
            <a:r>
              <a:rPr lang="nl-NL" sz="1400"/>
              <a:t>2. With regard to the initiation of electronic payment transactions as referred </a:t>
            </a:r>
            <a:r>
              <a:rPr lang="nl-NL" sz="1400"/>
              <a:t>to </a:t>
            </a:r>
            <a:r>
              <a:rPr lang="nl-NL" sz="1400" smtClean="0"/>
              <a:t>in point </a:t>
            </a:r>
            <a:r>
              <a:rPr lang="nl-NL" sz="1400"/>
              <a:t>(b) of paragraph 1, Member States shall ensure that, for </a:t>
            </a:r>
            <a:r>
              <a:rPr lang="nl-NL" sz="1400"/>
              <a:t>electronic </a:t>
            </a:r>
            <a:r>
              <a:rPr lang="nl-NL" sz="1400" smtClean="0"/>
              <a:t>remote payment </a:t>
            </a:r>
            <a:r>
              <a:rPr lang="nl-NL" sz="1400"/>
              <a:t>transactions, payment service providers apply </a:t>
            </a:r>
            <a:r>
              <a:rPr lang="nl-NL" sz="1400" b="1">
                <a:solidFill>
                  <a:srgbClr val="FF0000"/>
                </a:solidFill>
              </a:rPr>
              <a:t>strong </a:t>
            </a:r>
            <a:r>
              <a:rPr lang="nl-NL" sz="1400" b="1" smtClean="0">
                <a:solidFill>
                  <a:srgbClr val="FF0000"/>
                </a:solidFill>
              </a:rPr>
              <a:t>customer authentication </a:t>
            </a:r>
            <a:r>
              <a:rPr lang="nl-NL" sz="1400" b="1">
                <a:solidFill>
                  <a:srgbClr val="FF0000"/>
                </a:solidFill>
              </a:rPr>
              <a:t>that includes elements which dynamically link the transaction </a:t>
            </a:r>
            <a:r>
              <a:rPr lang="nl-NL" sz="1400" b="1">
                <a:solidFill>
                  <a:srgbClr val="FF0000"/>
                </a:solidFill>
              </a:rPr>
              <a:t>to </a:t>
            </a:r>
            <a:r>
              <a:rPr lang="nl-NL" sz="1400" b="1" smtClean="0">
                <a:solidFill>
                  <a:srgbClr val="FF0000"/>
                </a:solidFill>
              </a:rPr>
              <a:t>a specific </a:t>
            </a:r>
            <a:r>
              <a:rPr lang="nl-NL" sz="1400" b="1">
                <a:solidFill>
                  <a:srgbClr val="FF0000"/>
                </a:solidFill>
              </a:rPr>
              <a:t>amount and a specific payee</a:t>
            </a:r>
            <a:r>
              <a:rPr lang="nl-NL" sz="1400" b="1"/>
              <a:t>.</a:t>
            </a:r>
          </a:p>
          <a:p>
            <a:pPr marL="0" indent="0">
              <a:buNone/>
            </a:pPr>
            <a:r>
              <a:rPr lang="nl-NL" sz="1400"/>
              <a:t> </a:t>
            </a:r>
            <a:endParaRPr lang="nl-NL" sz="1400"/>
          </a:p>
        </p:txBody>
      </p:sp>
      <p:sp>
        <p:nvSpPr>
          <p:cNvPr id="7" name="Tijdelijke aanduiding voor inhoud 6"/>
          <p:cNvSpPr>
            <a:spLocks noGrp="1"/>
          </p:cNvSpPr>
          <p:nvPr>
            <p:ph sz="half" idx="2"/>
          </p:nvPr>
        </p:nvSpPr>
        <p:spPr/>
        <p:txBody>
          <a:bodyPr>
            <a:noAutofit/>
          </a:bodyPr>
          <a:lstStyle/>
          <a:p>
            <a:pPr marL="0" indent="0">
              <a:buNone/>
            </a:pPr>
            <a:r>
              <a:rPr lang="nl-NL" sz="1400" smtClean="0"/>
              <a:t>3. With regard to paragraph 1, Member States shall ensure that payment service providers have in place adequate security measures to protect the </a:t>
            </a:r>
            <a:r>
              <a:rPr lang="nl-NL" sz="1400" b="1" smtClean="0">
                <a:solidFill>
                  <a:srgbClr val="FF0000"/>
                </a:solidFill>
              </a:rPr>
              <a:t>confidentiality and integrity </a:t>
            </a:r>
            <a:r>
              <a:rPr lang="nl-NL" sz="1400" smtClean="0"/>
              <a:t>of payment service users’ personalised security credentials.</a:t>
            </a:r>
          </a:p>
          <a:p>
            <a:pPr marL="0" indent="0">
              <a:buNone/>
            </a:pPr>
            <a:r>
              <a:rPr lang="nl-NL" sz="1400" smtClean="0"/>
              <a:t> </a:t>
            </a:r>
          </a:p>
          <a:p>
            <a:pPr marL="0" indent="0">
              <a:buNone/>
            </a:pPr>
            <a:r>
              <a:rPr lang="nl-NL" sz="1400" smtClean="0"/>
              <a:t>4. Paragraphs 2 and 3 shall also apply where payments are initiated through a payment initiation service provider. Paragraphs 1 and 3 shall also apply when the information is requested through an account information service provider.</a:t>
            </a:r>
          </a:p>
          <a:p>
            <a:pPr marL="0" indent="0">
              <a:buNone/>
            </a:pPr>
            <a:r>
              <a:rPr lang="nl-NL" sz="1400" smtClean="0"/>
              <a:t> </a:t>
            </a:r>
          </a:p>
          <a:p>
            <a:pPr marL="0" indent="0">
              <a:buNone/>
            </a:pPr>
            <a:r>
              <a:rPr lang="nl-NL" sz="1400" smtClean="0"/>
              <a:t>5. Member States shall ensure that the account servicing payment service provider </a:t>
            </a:r>
            <a:r>
              <a:rPr lang="nl-NL" sz="1400" smtClean="0">
                <a:solidFill>
                  <a:srgbClr val="FF0000"/>
                </a:solidFill>
              </a:rPr>
              <a:t>allows the payment initiation service provider and the account information service provider to rely on the authentication procedures provided by the account servicing payment service provider </a:t>
            </a:r>
            <a:r>
              <a:rPr lang="nl-NL" sz="1400" smtClean="0"/>
              <a:t>to the payment service user in accordance with paragraphs 1 and 3 and, where the payment initiation service provider is involved, in accordance with paragraphs 1, 2 and 3.</a:t>
            </a:r>
          </a:p>
          <a:p>
            <a:endParaRPr lang="nl-NL" sz="1400"/>
          </a:p>
        </p:txBody>
      </p:sp>
    </p:spTree>
    <p:extLst>
      <p:ext uri="{BB962C8B-B14F-4D97-AF65-F5344CB8AC3E}">
        <p14:creationId xmlns:p14="http://schemas.microsoft.com/office/powerpoint/2010/main" val="23406051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Open Payment Services</a:t>
            </a:r>
            <a:endParaRPr lang="nl-NL"/>
          </a:p>
        </p:txBody>
      </p:sp>
      <p:sp>
        <p:nvSpPr>
          <p:cNvPr id="3" name="Tijdelijke aanduiding voor inhoud 2"/>
          <p:cNvSpPr>
            <a:spLocks noGrp="1"/>
          </p:cNvSpPr>
          <p:nvPr>
            <p:ph idx="1"/>
          </p:nvPr>
        </p:nvSpPr>
        <p:spPr/>
        <p:txBody>
          <a:bodyPr/>
          <a:lstStyle/>
          <a:p>
            <a:r>
              <a:rPr lang="nl-NL" smtClean="0"/>
              <a:t>PSD2 mandates as from 2018</a:t>
            </a:r>
          </a:p>
          <a:p>
            <a:pPr lvl="1"/>
            <a:r>
              <a:rPr lang="nl-NL" smtClean="0"/>
              <a:t>Payment roles</a:t>
            </a:r>
          </a:p>
          <a:p>
            <a:pPr lvl="2"/>
            <a:r>
              <a:rPr lang="nl-NL" smtClean="0"/>
              <a:t>Payment Service Users (PSU)</a:t>
            </a:r>
          </a:p>
          <a:p>
            <a:pPr lvl="2"/>
            <a:r>
              <a:rPr lang="nl-NL" smtClean="0"/>
              <a:t>Account Servicing Payment Service Providers (ASPSP)</a:t>
            </a:r>
          </a:p>
          <a:p>
            <a:pPr lvl="2"/>
            <a:r>
              <a:rPr lang="nl-NL" smtClean="0"/>
              <a:t>Payment Initiation Service Providers (PISP)</a:t>
            </a:r>
          </a:p>
          <a:p>
            <a:pPr lvl="2"/>
            <a:r>
              <a:rPr lang="nl-NL" smtClean="0"/>
              <a:t>Account Information Service Providers (AISP)</a:t>
            </a:r>
          </a:p>
          <a:p>
            <a:pPr lvl="1"/>
            <a:r>
              <a:rPr lang="nl-NL" smtClean="0"/>
              <a:t>Strong authentication requirements</a:t>
            </a:r>
          </a:p>
          <a:p>
            <a:pPr lvl="2"/>
            <a:r>
              <a:rPr lang="nl-NL" smtClean="0"/>
              <a:t>Authentication of PSU by the ASPSP</a:t>
            </a:r>
          </a:p>
          <a:p>
            <a:pPr lvl="2"/>
            <a:r>
              <a:rPr lang="nl-NL" smtClean="0"/>
              <a:t>Can be executed through PISP or AISP “channels”</a:t>
            </a:r>
            <a:endParaRPr lang="nl-NL"/>
          </a:p>
        </p:txBody>
      </p:sp>
    </p:spTree>
    <p:extLst>
      <p:ext uri="{BB962C8B-B14F-4D97-AF65-F5344CB8AC3E}">
        <p14:creationId xmlns:p14="http://schemas.microsoft.com/office/powerpoint/2010/main" val="26214656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Account Servicing PSP</a:t>
            </a:r>
            <a:endParaRPr lang="nl-NL"/>
          </a:p>
        </p:txBody>
      </p:sp>
      <p:pic>
        <p:nvPicPr>
          <p:cNvPr id="1026" name="Picture 2" descr="File:2016-CYV-PSD2-003.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52750" y="1916832"/>
            <a:ext cx="3238500" cy="4019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602999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Payment Initiation Service Provider</a:t>
            </a:r>
            <a:endParaRPr lang="nl-NL"/>
          </a:p>
        </p:txBody>
      </p:sp>
      <p:pic>
        <p:nvPicPr>
          <p:cNvPr id="4" name="Picture 4" descr="File:2016-CYV-PSD2-004.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85925" y="2132856"/>
            <a:ext cx="5772150" cy="36004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7847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smtClean="0"/>
              <a:t>Account Information Service Provider</a:t>
            </a:r>
            <a:endParaRPr lang="nl-NL"/>
          </a:p>
        </p:txBody>
      </p:sp>
      <p:pic>
        <p:nvPicPr>
          <p:cNvPr id="2050" name="Picture 2" descr="2016-CYV-PSD2-005.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5576" y="1844824"/>
            <a:ext cx="7324725" cy="41529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601944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Impact on W3C Use Cases</a:t>
            </a:r>
            <a:endParaRPr lang="nl-NL"/>
          </a:p>
        </p:txBody>
      </p:sp>
      <p:sp>
        <p:nvSpPr>
          <p:cNvPr id="3" name="Tijdelijke aanduiding voor inhoud 2"/>
          <p:cNvSpPr>
            <a:spLocks noGrp="1"/>
          </p:cNvSpPr>
          <p:nvPr>
            <p:ph idx="1"/>
          </p:nvPr>
        </p:nvSpPr>
        <p:spPr/>
        <p:txBody>
          <a:bodyPr>
            <a:normAutofit fontScale="92500" lnSpcReduction="20000"/>
          </a:bodyPr>
          <a:lstStyle/>
          <a:p>
            <a:r>
              <a:rPr lang="nl-NL" smtClean="0"/>
              <a:t>Terminology</a:t>
            </a:r>
          </a:p>
          <a:p>
            <a:pPr lvl="1"/>
            <a:r>
              <a:rPr lang="nl-NL" smtClean="0"/>
              <a:t>Add “PSD2” roles PSU, ASPSP, AISP and PISP</a:t>
            </a:r>
            <a:br>
              <a:rPr lang="nl-NL" smtClean="0"/>
            </a:br>
            <a:endParaRPr lang="nl-NL" smtClean="0"/>
          </a:p>
          <a:p>
            <a:r>
              <a:rPr lang="nl-NL" smtClean="0"/>
              <a:t>Payment Phases</a:t>
            </a:r>
          </a:p>
          <a:p>
            <a:pPr lvl="1"/>
            <a:r>
              <a:rPr lang="nl-NL" smtClean="0"/>
              <a:t>Negotiation of Payment Terms</a:t>
            </a:r>
          </a:p>
          <a:p>
            <a:pPr lvl="1"/>
            <a:r>
              <a:rPr lang="nl-NL" smtClean="0"/>
              <a:t>Negotiation of Payment Instruments</a:t>
            </a:r>
          </a:p>
          <a:p>
            <a:pPr lvl="1"/>
            <a:r>
              <a:rPr lang="nl-NL" smtClean="0"/>
              <a:t>Payment Processing</a:t>
            </a:r>
          </a:p>
          <a:p>
            <a:pPr lvl="1"/>
            <a:r>
              <a:rPr lang="nl-NL" smtClean="0"/>
              <a:t>Delivery of Product/Receipt and Refunds</a:t>
            </a:r>
            <a:br>
              <a:rPr lang="nl-NL" smtClean="0"/>
            </a:br>
            <a:endParaRPr lang="nl-NL" smtClean="0"/>
          </a:p>
          <a:p>
            <a:r>
              <a:rPr lang="nl-NL" smtClean="0"/>
              <a:t>Strong Authentication requirements</a:t>
            </a:r>
          </a:p>
          <a:p>
            <a:pPr lvl="1"/>
            <a:r>
              <a:rPr lang="nl-NL" smtClean="0"/>
              <a:t>No more support for Password Auth (6.2.3)</a:t>
            </a:r>
          </a:p>
        </p:txBody>
      </p:sp>
    </p:spTree>
    <p:extLst>
      <p:ext uri="{BB962C8B-B14F-4D97-AF65-F5344CB8AC3E}">
        <p14:creationId xmlns:p14="http://schemas.microsoft.com/office/powerpoint/2010/main" val="33341006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3. An Overview of Payment Phases</a:t>
            </a:r>
            <a:endParaRPr lang="nl-NL"/>
          </a:p>
        </p:txBody>
      </p:sp>
      <p:sp>
        <p:nvSpPr>
          <p:cNvPr id="3" name="Tijdelijke aanduiding voor inhoud 2"/>
          <p:cNvSpPr>
            <a:spLocks noGrp="1"/>
          </p:cNvSpPr>
          <p:nvPr>
            <p:ph idx="1"/>
          </p:nvPr>
        </p:nvSpPr>
        <p:spPr/>
        <p:txBody>
          <a:bodyPr>
            <a:normAutofit/>
          </a:bodyPr>
          <a:lstStyle/>
          <a:p>
            <a:r>
              <a:rPr lang="nl-NL" sz="2800" i="1" smtClean="0"/>
              <a:t>The decriptions below only discuss the interactions between the payer and payee</a:t>
            </a:r>
          </a:p>
          <a:p>
            <a:pPr lvl="1"/>
            <a:r>
              <a:rPr lang="nl-NL" sz="2000" i="1" smtClean="0"/>
              <a:t>These are Payment Service Users in PSD2 terminology</a:t>
            </a:r>
          </a:p>
          <a:p>
            <a:pPr lvl="1"/>
            <a:r>
              <a:rPr lang="nl-NL" sz="2000" i="1" smtClean="0"/>
              <a:t>PISP and AISP interact between the Payment Service User and the Payment Service Providers</a:t>
            </a:r>
            <a:r>
              <a:rPr lang="nl-NL" sz="2000" smtClean="0"/>
              <a:t/>
            </a:r>
            <a:br>
              <a:rPr lang="nl-NL" sz="2000" smtClean="0"/>
            </a:br>
            <a:endParaRPr lang="nl-NL" sz="2000" smtClean="0"/>
          </a:p>
          <a:p>
            <a:r>
              <a:rPr lang="nl-NL" sz="2800" i="1" smtClean="0"/>
              <a:t>We do not expose the low-level exchanges between banks, card associations or other back-end “payment clearing” parties in a transaction</a:t>
            </a:r>
          </a:p>
          <a:p>
            <a:pPr lvl="1"/>
            <a:r>
              <a:rPr lang="nl-NL" sz="2000" i="1" smtClean="0"/>
              <a:t>These are outside the PSD2 requirements</a:t>
            </a:r>
            <a:br>
              <a:rPr lang="nl-NL" sz="2000" i="1" smtClean="0"/>
            </a:br>
            <a:endParaRPr lang="nl-NL" sz="2400" i="1" smtClean="0"/>
          </a:p>
        </p:txBody>
      </p:sp>
    </p:spTree>
    <p:extLst>
      <p:ext uri="{BB962C8B-B14F-4D97-AF65-F5344CB8AC3E}">
        <p14:creationId xmlns:p14="http://schemas.microsoft.com/office/powerpoint/2010/main" val="18479254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US" sz="3600" smtClean="0"/>
              <a:t>3.1 Negotiation of Payment Terms</a:t>
            </a:r>
            <a:endParaRPr lang="nl-NL" sz="3600"/>
          </a:p>
        </p:txBody>
      </p:sp>
      <p:sp>
        <p:nvSpPr>
          <p:cNvPr id="3" name="Tijdelijke aanduiding voor inhoud 2"/>
          <p:cNvSpPr>
            <a:spLocks noGrp="1"/>
          </p:cNvSpPr>
          <p:nvPr>
            <p:ph sz="half" idx="1"/>
          </p:nvPr>
        </p:nvSpPr>
        <p:spPr/>
        <p:txBody>
          <a:bodyPr>
            <a:noAutofit/>
          </a:bodyPr>
          <a:lstStyle/>
          <a:p>
            <a:pPr marL="0" indent="0">
              <a:buNone/>
            </a:pPr>
            <a:r>
              <a:rPr lang="en-US" sz="1600" smtClean="0"/>
              <a:t>In </a:t>
            </a:r>
            <a:r>
              <a:rPr lang="en-US" sz="1600"/>
              <a:t>the first phase of the payment process, the </a:t>
            </a:r>
            <a:r>
              <a:rPr lang="en-US" sz="1600">
                <a:hlinkClick r:id="rId2"/>
              </a:rPr>
              <a:t>payer</a:t>
            </a:r>
            <a:r>
              <a:rPr lang="en-US" sz="1600"/>
              <a:t> and the </a:t>
            </a:r>
            <a:r>
              <a:rPr lang="en-US" sz="1600">
                <a:hlinkClick r:id="rId3"/>
              </a:rPr>
              <a:t>payee</a:t>
            </a:r>
            <a:r>
              <a:rPr lang="en-US" sz="1600"/>
              <a:t> negotiate the terms of the payment.</a:t>
            </a:r>
          </a:p>
          <a:p>
            <a:r>
              <a:rPr lang="en-US" sz="1600" b="1"/>
              <a:t>Discovery of Offer</a:t>
            </a:r>
            <a:r>
              <a:rPr lang="en-US" sz="1600"/>
              <a:t>. The </a:t>
            </a:r>
            <a:r>
              <a:rPr lang="en-US" sz="1600">
                <a:hlinkClick r:id="rId2"/>
              </a:rPr>
              <a:t>payer</a:t>
            </a:r>
            <a:r>
              <a:rPr lang="en-US" sz="1600"/>
              <a:t> discovers the </a:t>
            </a:r>
            <a:r>
              <a:rPr lang="en-US" sz="1600">
                <a:hlinkClick r:id="rId3" tooltip="payee"/>
              </a:rPr>
              <a:t>payee's</a:t>
            </a:r>
            <a:r>
              <a:rPr lang="en-US" sz="1600"/>
              <a:t> offer (e.g., by browsing a Web page or from a native application).</a:t>
            </a:r>
          </a:p>
          <a:p>
            <a:r>
              <a:rPr lang="en-US" sz="1600" b="1"/>
              <a:t>Agreement on Terms</a:t>
            </a:r>
            <a:r>
              <a:rPr lang="en-US" sz="1600"/>
              <a:t>. The </a:t>
            </a:r>
            <a:r>
              <a:rPr lang="en-US" sz="1600">
                <a:hlinkClick r:id="rId2"/>
              </a:rPr>
              <a:t>payer</a:t>
            </a:r>
            <a:r>
              <a:rPr lang="en-US" sz="1600"/>
              <a:t> and the </a:t>
            </a:r>
            <a:r>
              <a:rPr lang="en-US" sz="1600">
                <a:hlinkClick r:id="rId3"/>
              </a:rPr>
              <a:t>payee</a:t>
            </a:r>
            <a:r>
              <a:rPr lang="en-US" sz="1600"/>
              <a:t> agree to what will be purchased, for how much, in what currency, which </a:t>
            </a:r>
            <a:r>
              <a:rPr lang="en-US" sz="1600">
                <a:hlinkClick r:id="rId4" tooltip="payment scheme"/>
              </a:rPr>
              <a:t>payment schemes</a:t>
            </a:r>
            <a:r>
              <a:rPr lang="en-US" sz="1600"/>
              <a:t> or loyalty programs are acceptable, etc. The </a:t>
            </a:r>
            <a:r>
              <a:rPr lang="en-US" sz="1600">
                <a:hlinkClick r:id="rId3"/>
              </a:rPr>
              <a:t>payee</a:t>
            </a:r>
            <a:r>
              <a:rPr lang="en-US" sz="1600"/>
              <a:t> may require the </a:t>
            </a:r>
            <a:r>
              <a:rPr lang="en-US" sz="1600">
                <a:hlinkClick r:id="rId2"/>
              </a:rPr>
              <a:t>payer</a:t>
            </a:r>
            <a:r>
              <a:rPr lang="en-US" sz="1600"/>
              <a:t> to authenticate themselves. The </a:t>
            </a:r>
            <a:r>
              <a:rPr lang="en-US" sz="1600">
                <a:hlinkClick r:id="rId3"/>
              </a:rPr>
              <a:t>payee</a:t>
            </a:r>
            <a:r>
              <a:rPr lang="en-US" sz="1600"/>
              <a:t> may generate an invoice for the </a:t>
            </a:r>
            <a:r>
              <a:rPr lang="en-US" sz="1600">
                <a:hlinkClick r:id="rId2"/>
              </a:rPr>
              <a:t>payer</a:t>
            </a:r>
            <a:r>
              <a:rPr lang="en-US" sz="1600"/>
              <a:t>.</a:t>
            </a:r>
          </a:p>
          <a:p>
            <a:r>
              <a:rPr lang="en-US" sz="1600" b="1"/>
              <a:t>Application of Marketing Elements</a:t>
            </a:r>
            <a:r>
              <a:rPr lang="en-US" sz="1600"/>
              <a:t>. The </a:t>
            </a:r>
            <a:r>
              <a:rPr lang="en-US" sz="1600">
                <a:hlinkClick r:id="rId2"/>
              </a:rPr>
              <a:t>payer</a:t>
            </a:r>
            <a:r>
              <a:rPr lang="en-US" sz="1600"/>
              <a:t> discovers and applies any loyalty programs, coupons, and other special offers to the payment terms.</a:t>
            </a:r>
          </a:p>
          <a:p>
            <a:endParaRPr lang="nl-NL" sz="1600"/>
          </a:p>
        </p:txBody>
      </p:sp>
      <p:sp>
        <p:nvSpPr>
          <p:cNvPr id="4" name="Tijdelijke aanduiding voor inhoud 3"/>
          <p:cNvSpPr>
            <a:spLocks noGrp="1"/>
          </p:cNvSpPr>
          <p:nvPr>
            <p:ph sz="half" idx="2"/>
          </p:nvPr>
        </p:nvSpPr>
        <p:spPr/>
        <p:txBody>
          <a:bodyPr>
            <a:normAutofit/>
          </a:bodyPr>
          <a:lstStyle/>
          <a:p>
            <a:r>
              <a:rPr lang="nl-NL" sz="1600" b="1" smtClean="0"/>
              <a:t>Agreement on terms</a:t>
            </a:r>
            <a:r>
              <a:rPr lang="nl-NL" sz="1600" smtClean="0"/>
              <a:t/>
            </a:r>
            <a:br>
              <a:rPr lang="nl-NL" sz="1600" smtClean="0"/>
            </a:br>
            <a:r>
              <a:rPr lang="nl-NL" sz="1600" smtClean="0"/>
              <a:t>The payment schemes available may be depending on the Payment Initiation Service Provider used by the payer or payee</a:t>
            </a:r>
            <a:endParaRPr lang="nl-NL" sz="1600"/>
          </a:p>
        </p:txBody>
      </p:sp>
    </p:spTree>
    <p:extLst>
      <p:ext uri="{BB962C8B-B14F-4D97-AF65-F5344CB8AC3E}">
        <p14:creationId xmlns:p14="http://schemas.microsoft.com/office/powerpoint/2010/main" val="11362699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US" sz="3600" b="0" i="0" smtClean="0">
                <a:effectLst/>
              </a:rPr>
              <a:t>3.2 Negotiation of Payment Instruments</a:t>
            </a:r>
            <a:endParaRPr lang="nl-NL" sz="3600"/>
          </a:p>
        </p:txBody>
      </p:sp>
      <p:sp>
        <p:nvSpPr>
          <p:cNvPr id="3" name="Tijdelijke aanduiding voor inhoud 2"/>
          <p:cNvSpPr>
            <a:spLocks noGrp="1"/>
          </p:cNvSpPr>
          <p:nvPr>
            <p:ph sz="half" idx="1"/>
          </p:nvPr>
        </p:nvSpPr>
        <p:spPr/>
        <p:txBody>
          <a:bodyPr>
            <a:noAutofit/>
          </a:bodyPr>
          <a:lstStyle/>
          <a:p>
            <a:pPr marL="0" indent="0">
              <a:buNone/>
            </a:pPr>
            <a:r>
              <a:rPr lang="en-US" sz="1400" b="0" i="0" smtClean="0">
                <a:solidFill>
                  <a:srgbClr val="000000"/>
                </a:solidFill>
                <a:effectLst/>
              </a:rPr>
              <a:t>In the second phase of the payment process, </a:t>
            </a:r>
            <a:r>
              <a:rPr lang="en-US" sz="1400" b="0" i="0" u="none" strike="noStrike" smtClean="0">
                <a:solidFill>
                  <a:srgbClr val="000000"/>
                </a:solidFill>
                <a:effectLst/>
                <a:hlinkClick r:id="rId2"/>
              </a:rPr>
              <a:t>payer</a:t>
            </a:r>
            <a:r>
              <a:rPr lang="en-US" sz="1400" b="0" i="0" smtClean="0">
                <a:solidFill>
                  <a:srgbClr val="000000"/>
                </a:solidFill>
                <a:effectLst/>
              </a:rPr>
              <a:t> and </a:t>
            </a:r>
            <a:r>
              <a:rPr lang="en-US" sz="1400" b="0" i="0" u="none" strike="noStrike" smtClean="0">
                <a:solidFill>
                  <a:srgbClr val="000000"/>
                </a:solidFill>
                <a:effectLst/>
                <a:hlinkClick r:id="rId3"/>
              </a:rPr>
              <a:t>payee</a:t>
            </a:r>
            <a:r>
              <a:rPr lang="en-US" sz="1400" b="0" i="0" smtClean="0">
                <a:solidFill>
                  <a:srgbClr val="000000"/>
                </a:solidFill>
                <a:effectLst/>
              </a:rPr>
              <a:t> determine which </a:t>
            </a:r>
            <a:r>
              <a:rPr lang="en-US" sz="1400" b="0" i="0" u="none" strike="noStrike" smtClean="0">
                <a:solidFill>
                  <a:srgbClr val="000000"/>
                </a:solidFill>
                <a:effectLst/>
                <a:hlinkClick r:id="rId4" tooltip="payment instrument"/>
              </a:rPr>
              <a:t>payment instruments</a:t>
            </a:r>
            <a:r>
              <a:rPr lang="en-US" sz="1400" b="0" i="0" smtClean="0">
                <a:solidFill>
                  <a:srgbClr val="000000"/>
                </a:solidFill>
                <a:effectLst/>
              </a:rPr>
              <a:t> the </a:t>
            </a:r>
            <a:r>
              <a:rPr lang="en-US" sz="1400" b="0" i="0" u="none" strike="noStrike" smtClean="0">
                <a:solidFill>
                  <a:srgbClr val="000000"/>
                </a:solidFill>
                <a:effectLst/>
                <a:hlinkClick r:id="rId2"/>
              </a:rPr>
              <a:t>payer</a:t>
            </a:r>
            <a:r>
              <a:rPr lang="en-US" sz="1400" b="0" i="0" smtClean="0">
                <a:solidFill>
                  <a:srgbClr val="000000"/>
                </a:solidFill>
                <a:effectLst/>
              </a:rPr>
              <a:t> will use to transfer funds to the </a:t>
            </a:r>
            <a:r>
              <a:rPr lang="en-US" sz="1400" b="0" i="0" u="none" strike="noStrike" smtClean="0">
                <a:solidFill>
                  <a:srgbClr val="000000"/>
                </a:solidFill>
                <a:effectLst/>
                <a:hlinkClick r:id="rId3"/>
              </a:rPr>
              <a:t>payee</a:t>
            </a:r>
            <a:r>
              <a:rPr lang="en-US" sz="1400" b="0" i="0" smtClean="0">
                <a:solidFill>
                  <a:srgbClr val="000000"/>
                </a:solidFill>
                <a:effectLst/>
              </a:rPr>
              <a:t>.</a:t>
            </a:r>
          </a:p>
          <a:p>
            <a:pPr>
              <a:buFont typeface="Arial"/>
              <a:buChar char="•"/>
            </a:pPr>
            <a:r>
              <a:rPr lang="en-US" sz="1400" b="1" i="0" smtClean="0">
                <a:solidFill>
                  <a:srgbClr val="000000"/>
                </a:solidFill>
                <a:effectLst/>
              </a:rPr>
              <a:t>Discovery of Accepted Schemes</a:t>
            </a:r>
            <a:r>
              <a:rPr lang="en-US" sz="1400" b="0" i="0" smtClean="0">
                <a:solidFill>
                  <a:srgbClr val="000000"/>
                </a:solidFill>
                <a:effectLst/>
              </a:rPr>
              <a:t>. The </a:t>
            </a:r>
            <a:r>
              <a:rPr lang="en-US" sz="1400" b="0" i="0" u="none" strike="noStrike" smtClean="0">
                <a:solidFill>
                  <a:srgbClr val="000000"/>
                </a:solidFill>
                <a:effectLst/>
                <a:hlinkClick r:id="rId2"/>
              </a:rPr>
              <a:t>payer</a:t>
            </a:r>
            <a:r>
              <a:rPr lang="en-US" sz="1400" b="0" i="0" smtClean="0">
                <a:solidFill>
                  <a:srgbClr val="000000"/>
                </a:solidFill>
                <a:effectLst/>
              </a:rPr>
              <a:t> discovers the </a:t>
            </a:r>
            <a:r>
              <a:rPr lang="en-US" sz="1400" b="0" i="0" u="none" strike="noStrike" smtClean="0">
                <a:solidFill>
                  <a:srgbClr val="000000"/>
                </a:solidFill>
                <a:effectLst/>
                <a:hlinkClick r:id="rId4" tooltip="payment instrument"/>
              </a:rPr>
              <a:t>payment instruments</a:t>
            </a:r>
            <a:r>
              <a:rPr lang="en-US" sz="1400" b="0" i="0" smtClean="0">
                <a:solidFill>
                  <a:srgbClr val="000000"/>
                </a:solidFill>
                <a:effectLst/>
              </a:rPr>
              <a:t> that are accepted by the </a:t>
            </a:r>
            <a:r>
              <a:rPr lang="en-US" sz="1400" b="0" i="0" u="none" strike="noStrike" smtClean="0">
                <a:solidFill>
                  <a:srgbClr val="000000"/>
                </a:solidFill>
                <a:effectLst/>
                <a:hlinkClick r:id="rId3"/>
              </a:rPr>
              <a:t>payee</a:t>
            </a:r>
            <a:r>
              <a:rPr lang="en-US" sz="1400" b="0" i="0" smtClean="0">
                <a:solidFill>
                  <a:srgbClr val="000000"/>
                </a:solidFill>
                <a:effectLst/>
              </a:rPr>
              <a:t>.</a:t>
            </a:r>
          </a:p>
          <a:p>
            <a:pPr>
              <a:buFont typeface="Arial"/>
              <a:buChar char="•"/>
            </a:pPr>
            <a:r>
              <a:rPr lang="en-US" sz="1400" b="1" i="0" smtClean="0">
                <a:solidFill>
                  <a:srgbClr val="000000"/>
                </a:solidFill>
                <a:effectLst/>
              </a:rPr>
              <a:t>Selection of Payment Instruments</a:t>
            </a:r>
            <a:r>
              <a:rPr lang="en-US" sz="1400" b="0" i="0" smtClean="0">
                <a:solidFill>
                  <a:srgbClr val="000000"/>
                </a:solidFill>
                <a:effectLst/>
              </a:rPr>
              <a:t>. The </a:t>
            </a:r>
            <a:r>
              <a:rPr lang="en-US" sz="1400" b="0" i="0" u="none" strike="noStrike" smtClean="0">
                <a:solidFill>
                  <a:srgbClr val="000000"/>
                </a:solidFill>
                <a:effectLst/>
                <a:hlinkClick r:id="rId2"/>
              </a:rPr>
              <a:t>payer</a:t>
            </a:r>
            <a:r>
              <a:rPr lang="en-US" sz="1400" b="0" i="0" smtClean="0">
                <a:solidFill>
                  <a:srgbClr val="000000"/>
                </a:solidFill>
                <a:effectLst/>
              </a:rPr>
              <a:t> selects one or more </a:t>
            </a:r>
            <a:r>
              <a:rPr lang="en-US" sz="1400" b="0" i="0" u="none" strike="noStrike" smtClean="0">
                <a:solidFill>
                  <a:srgbClr val="000000"/>
                </a:solidFill>
                <a:effectLst/>
                <a:hlinkClick r:id="rId4" tooltip="payment instrument"/>
              </a:rPr>
              <a:t>payment instruments</a:t>
            </a:r>
            <a:r>
              <a:rPr lang="en-US" sz="1400" b="0" i="0" smtClean="0">
                <a:solidFill>
                  <a:srgbClr val="000000"/>
                </a:solidFill>
                <a:effectLst/>
              </a:rPr>
              <a:t> that are available to the </a:t>
            </a:r>
            <a:r>
              <a:rPr lang="en-US" sz="1400" b="0" i="0" u="none" strike="noStrike" smtClean="0">
                <a:solidFill>
                  <a:srgbClr val="000000"/>
                </a:solidFill>
                <a:effectLst/>
                <a:hlinkClick r:id="rId2"/>
              </a:rPr>
              <a:t>payer</a:t>
            </a:r>
            <a:r>
              <a:rPr lang="en-US" sz="1400" b="0" i="0" smtClean="0">
                <a:solidFill>
                  <a:srgbClr val="000000"/>
                </a:solidFill>
                <a:effectLst/>
              </a:rPr>
              <a:t> and are accepted by the </a:t>
            </a:r>
            <a:r>
              <a:rPr lang="en-US" sz="1400" b="0" i="0" u="none" strike="noStrike" smtClean="0">
                <a:solidFill>
                  <a:srgbClr val="000000"/>
                </a:solidFill>
                <a:effectLst/>
                <a:hlinkClick r:id="rId3"/>
              </a:rPr>
              <a:t>payee</a:t>
            </a:r>
            <a:r>
              <a:rPr lang="en-US" sz="1400" b="0" i="0" smtClean="0">
                <a:solidFill>
                  <a:srgbClr val="000000"/>
                </a:solidFill>
                <a:effectLst/>
              </a:rPr>
              <a:t>.</a:t>
            </a:r>
          </a:p>
          <a:p>
            <a:pPr>
              <a:buFont typeface="Arial"/>
              <a:buChar char="•"/>
            </a:pPr>
            <a:r>
              <a:rPr lang="en-US" sz="1400" b="1" i="0" smtClean="0">
                <a:solidFill>
                  <a:srgbClr val="000000"/>
                </a:solidFill>
                <a:effectLst/>
              </a:rPr>
              <a:t>Authentication to Access Instruments</a:t>
            </a:r>
            <a:r>
              <a:rPr lang="en-US" sz="1400" b="0" i="0" smtClean="0">
                <a:solidFill>
                  <a:srgbClr val="000000"/>
                </a:solidFill>
                <a:effectLst/>
              </a:rPr>
              <a:t>. The </a:t>
            </a:r>
            <a:r>
              <a:rPr lang="en-US" sz="1400" b="0" i="0" u="none" strike="noStrike" smtClean="0">
                <a:solidFill>
                  <a:srgbClr val="000000"/>
                </a:solidFill>
                <a:effectLst/>
                <a:hlinkClick r:id="rId2" tooltip="payer"/>
              </a:rPr>
              <a:t>payer's</a:t>
            </a:r>
            <a:r>
              <a:rPr lang="en-US" sz="1400" b="0" i="0" smtClean="0">
                <a:solidFill>
                  <a:srgbClr val="000000"/>
                </a:solidFill>
                <a:effectLst/>
              </a:rPr>
              <a:t> access to the </a:t>
            </a:r>
            <a:r>
              <a:rPr lang="en-US" sz="1400" b="0" i="0" u="none" strike="noStrike" smtClean="0">
                <a:solidFill>
                  <a:srgbClr val="000000"/>
                </a:solidFill>
                <a:effectLst/>
                <a:hlinkClick r:id="rId4"/>
              </a:rPr>
              <a:t>payment instrument</a:t>
            </a:r>
            <a:r>
              <a:rPr lang="en-US" sz="1400" b="0" i="0" smtClean="0">
                <a:solidFill>
                  <a:srgbClr val="000000"/>
                </a:solidFill>
                <a:effectLst/>
              </a:rPr>
              <a:t> is authenticated. The </a:t>
            </a:r>
            <a:r>
              <a:rPr lang="en-US" sz="1400" b="0" i="0" u="none" strike="noStrike" smtClean="0">
                <a:solidFill>
                  <a:srgbClr val="000000"/>
                </a:solidFill>
                <a:effectLst/>
                <a:hlinkClick r:id="rId2"/>
              </a:rPr>
              <a:t>payer</a:t>
            </a:r>
            <a:r>
              <a:rPr lang="en-US" sz="1400" b="0" i="0" smtClean="0">
                <a:solidFill>
                  <a:srgbClr val="000000"/>
                </a:solidFill>
                <a:effectLst/>
              </a:rPr>
              <a:t> consents to pay. Note: This authentication with the </a:t>
            </a:r>
            <a:r>
              <a:rPr lang="en-US" sz="1400" b="0" i="0" u="none" strike="noStrike" smtClean="0">
                <a:solidFill>
                  <a:srgbClr val="000000"/>
                </a:solidFill>
                <a:effectLst/>
                <a:hlinkClick r:id="rId5"/>
              </a:rPr>
              <a:t>payment processor</a:t>
            </a:r>
            <a:r>
              <a:rPr lang="en-US" sz="1400" b="0" i="0" smtClean="0">
                <a:solidFill>
                  <a:srgbClr val="000000"/>
                </a:solidFill>
                <a:effectLst/>
              </a:rPr>
              <a:t> is distinct from any authentication required by the </a:t>
            </a:r>
            <a:r>
              <a:rPr lang="en-US" sz="1400" b="0" i="0" u="none" strike="noStrike" smtClean="0">
                <a:solidFill>
                  <a:srgbClr val="000000"/>
                </a:solidFill>
                <a:effectLst/>
                <a:hlinkClick r:id="rId3"/>
              </a:rPr>
              <a:t>payee</a:t>
            </a:r>
            <a:r>
              <a:rPr lang="en-US" sz="1400" b="0" i="0" smtClean="0">
                <a:solidFill>
                  <a:srgbClr val="000000"/>
                </a:solidFill>
                <a:effectLst/>
              </a:rPr>
              <a:t> (such as when a merchant requires a customer to have an account and log in to the merchant's Web site).</a:t>
            </a:r>
          </a:p>
          <a:p>
            <a:endParaRPr lang="nl-NL" sz="1400"/>
          </a:p>
        </p:txBody>
      </p:sp>
      <p:sp>
        <p:nvSpPr>
          <p:cNvPr id="7" name="Tijdelijke aanduiding voor inhoud 6"/>
          <p:cNvSpPr>
            <a:spLocks noGrp="1"/>
          </p:cNvSpPr>
          <p:nvPr>
            <p:ph sz="half" idx="2"/>
          </p:nvPr>
        </p:nvSpPr>
        <p:spPr/>
        <p:txBody>
          <a:bodyPr>
            <a:normAutofit/>
          </a:bodyPr>
          <a:lstStyle/>
          <a:p>
            <a:r>
              <a:rPr lang="nl-NL" sz="1600" b="1" smtClean="0"/>
              <a:t>Discovery of accepted Schemes</a:t>
            </a:r>
            <a:r>
              <a:rPr lang="nl-NL" sz="1600" smtClean="0"/>
              <a:t/>
            </a:r>
            <a:br>
              <a:rPr lang="nl-NL" sz="1600" smtClean="0"/>
            </a:br>
            <a:r>
              <a:rPr lang="nl-NL" sz="1600" smtClean="0"/>
              <a:t>In this phase, a selection of the Payment Initiation Service Provider can be added. Selection could be done by the payer as well as the payee</a:t>
            </a:r>
          </a:p>
          <a:p>
            <a:r>
              <a:rPr lang="nl-NL" sz="1600" smtClean="0"/>
              <a:t>The PISP can influence the payment instruments which are supported by it</a:t>
            </a:r>
            <a:br>
              <a:rPr lang="nl-NL" sz="1600" smtClean="0"/>
            </a:br>
            <a:endParaRPr lang="nl-NL" sz="1600" smtClean="0"/>
          </a:p>
          <a:p>
            <a:r>
              <a:rPr lang="nl-NL" sz="1600" b="1" smtClean="0"/>
              <a:t>Authentication to Access Instruments</a:t>
            </a:r>
            <a:r>
              <a:rPr lang="nl-NL" sz="1600" smtClean="0"/>
              <a:t/>
            </a:r>
            <a:br>
              <a:rPr lang="nl-NL" sz="1600" smtClean="0"/>
            </a:br>
            <a:r>
              <a:rPr lang="nl-NL" sz="1600" smtClean="0"/>
              <a:t>Authentication for access to the payment instrument remains between the Payment Service User (payer) and the Account Servicing Payment Service Provider</a:t>
            </a:r>
            <a:endParaRPr lang="nl-NL" sz="1600"/>
          </a:p>
        </p:txBody>
      </p:sp>
    </p:spTree>
    <p:extLst>
      <p:ext uri="{BB962C8B-B14F-4D97-AF65-F5344CB8AC3E}">
        <p14:creationId xmlns:p14="http://schemas.microsoft.com/office/powerpoint/2010/main" val="579287174"/>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132</TotalTime>
  <Words>596</Words>
  <Application>Microsoft Office PowerPoint</Application>
  <PresentationFormat>Diavoorstelling (4:3)</PresentationFormat>
  <Paragraphs>91</Paragraphs>
  <Slides>11</Slides>
  <Notes>3</Notes>
  <HiddenSlides>0</HiddenSlides>
  <MMClips>0</MMClips>
  <ScaleCrop>false</ScaleCrop>
  <HeadingPairs>
    <vt:vector size="4" baseType="variant">
      <vt:variant>
        <vt:lpstr>Thema</vt:lpstr>
      </vt:variant>
      <vt:variant>
        <vt:i4>1</vt:i4>
      </vt:variant>
      <vt:variant>
        <vt:lpstr>Diatitels</vt:lpstr>
      </vt:variant>
      <vt:variant>
        <vt:i4>11</vt:i4>
      </vt:variant>
    </vt:vector>
  </HeadingPairs>
  <TitlesOfParts>
    <vt:vector size="12" baseType="lpstr">
      <vt:lpstr>Kantoorthema</vt:lpstr>
      <vt:lpstr>PSD2 and W3C</vt:lpstr>
      <vt:lpstr>Open Payment Services</vt:lpstr>
      <vt:lpstr>Account Servicing PSP</vt:lpstr>
      <vt:lpstr>Payment Initiation Service Provider</vt:lpstr>
      <vt:lpstr>Account Information Service Provider</vt:lpstr>
      <vt:lpstr>Impact on W3C Use Cases</vt:lpstr>
      <vt:lpstr>3. An Overview of Payment Phases</vt:lpstr>
      <vt:lpstr>3.1 Negotiation of Payment Terms</vt:lpstr>
      <vt:lpstr>3.2 Negotiation of Payment Instruments</vt:lpstr>
      <vt:lpstr>3.3 Payment Processing</vt:lpstr>
      <vt:lpstr>PSD2 - Article 97 Authentication</vt:lpstr>
    </vt:vector>
  </TitlesOfParts>
  <Company>Rabobank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PSD2 and W3C</dc:title>
  <dc:creator>Fekkes, ER (Evert)</dc:creator>
  <cp:lastModifiedBy>Fekkes, ER (Evert)</cp:lastModifiedBy>
  <cp:revision>10</cp:revision>
  <dcterms:created xsi:type="dcterms:W3CDTF">2016-02-19T13:10:03Z</dcterms:created>
  <dcterms:modified xsi:type="dcterms:W3CDTF">2016-02-19T15:22:11Z</dcterms:modified>
</cp:coreProperties>
</file>