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63" r:id="rId3"/>
    <p:sldId id="262" r:id="rId4"/>
    <p:sldId id="257" r:id="rId5"/>
    <p:sldId id="258" r:id="rId6"/>
    <p:sldId id="264" r:id="rId7"/>
    <p:sldId id="267" r:id="rId8"/>
    <p:sldId id="271" r:id="rId9"/>
    <p:sldId id="266" r:id="rId10"/>
    <p:sldId id="268" r:id="rId11"/>
    <p:sldId id="265" r:id="rId12"/>
    <p:sldId id="269" r:id="rId13"/>
    <p:sldId id="270" r:id="rId14"/>
    <p:sldId id="259" r:id="rId15"/>
    <p:sldId id="26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CCEC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98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F0F034-150B-4B5F-8FC8-0DF95EA548A3}" type="datetimeFigureOut">
              <a:rPr lang="en-GB" smtClean="0"/>
              <a:t>22/02/2016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4EB6C9-3209-4C74-8869-35BC46E235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47268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4EB6C9-3209-4C74-8869-35BC46E23569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2869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Acceptor = Merchant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4EB6C9-3209-4C74-8869-35BC46E23569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99723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5249E-1E51-4E7D-A7EE-849F86720824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486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E5B8A-3E8B-43E9-9D64-D8A624DAF7EB}" type="datetimeFigureOut">
              <a:rPr lang="en-GB" smtClean="0"/>
              <a:t>22/02/2016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AD8CD-598B-4005-8C9C-B77316E122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7569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E5B8A-3E8B-43E9-9D64-D8A624DAF7EB}" type="datetimeFigureOut">
              <a:rPr lang="en-GB" smtClean="0"/>
              <a:t>22/02/2016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AD8CD-598B-4005-8C9C-B77316E122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1969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E5B8A-3E8B-43E9-9D64-D8A624DAF7EB}" type="datetimeFigureOut">
              <a:rPr lang="en-GB" smtClean="0"/>
              <a:t>22/02/2016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AD8CD-598B-4005-8C9C-B77316E122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2193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E5B8A-3E8B-43E9-9D64-D8A624DAF7EB}" type="datetimeFigureOut">
              <a:rPr lang="en-GB" smtClean="0"/>
              <a:t>22/02/2016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AD8CD-598B-4005-8C9C-B77316E122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8526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E5B8A-3E8B-43E9-9D64-D8A624DAF7EB}" type="datetimeFigureOut">
              <a:rPr lang="en-GB" smtClean="0"/>
              <a:t>22/02/2016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AD8CD-598B-4005-8C9C-B77316E122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274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E5B8A-3E8B-43E9-9D64-D8A624DAF7EB}" type="datetimeFigureOut">
              <a:rPr lang="en-GB" smtClean="0"/>
              <a:t>22/02/2016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AD8CD-598B-4005-8C9C-B77316E122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8948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E5B8A-3E8B-43E9-9D64-D8A624DAF7EB}" type="datetimeFigureOut">
              <a:rPr lang="en-GB" smtClean="0"/>
              <a:t>22/02/2016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AD8CD-598B-4005-8C9C-B77316E122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6623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E5B8A-3E8B-43E9-9D64-D8A624DAF7EB}" type="datetimeFigureOut">
              <a:rPr lang="en-GB" smtClean="0"/>
              <a:t>22/02/2016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AD8CD-598B-4005-8C9C-B77316E122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5192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E5B8A-3E8B-43E9-9D64-D8A624DAF7EB}" type="datetimeFigureOut">
              <a:rPr lang="en-GB" smtClean="0"/>
              <a:t>22/02/2016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AD8CD-598B-4005-8C9C-B77316E122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8031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E5B8A-3E8B-43E9-9D64-D8A624DAF7EB}" type="datetimeFigureOut">
              <a:rPr lang="en-GB" smtClean="0"/>
              <a:t>22/02/2016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AD8CD-598B-4005-8C9C-B77316E122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2610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E5B8A-3E8B-43E9-9D64-D8A624DAF7EB}" type="datetimeFigureOut">
              <a:rPr lang="en-GB" smtClean="0"/>
              <a:t>22/02/2016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AD8CD-598B-4005-8C9C-B77316E122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7538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6E5B8A-3E8B-43E9-9D64-D8A624DAF7EB}" type="datetimeFigureOut">
              <a:rPr lang="en-GB" smtClean="0"/>
              <a:t>22/02/2016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2AD8CD-598B-4005-8C9C-B77316E122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3007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.org/Payments/IG/wiki/Main_Page/ProposalsQ42015/ISO20022_Harmonization_Task_Force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so20022.org/documents/general/ISO20022RegistrationProcedures.pdf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Relationship Id="rId4" Type="http://schemas.openxmlformats.org/officeDocument/2006/relationships/slide" Target="slide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hlinkClick r:id="rId2"/>
              </a:rPr>
              <a:t>ISO 20022 harmonisation TF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7313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ISO 20022 Payment Initiation Flow</a:t>
            </a:r>
            <a:endParaRPr lang="en-GB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663665"/>
            <a:ext cx="6840760" cy="4353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312263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ISO 20022 perspective (3)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Logical Models</a:t>
            </a:r>
          </a:p>
          <a:p>
            <a:pPr lvl="1"/>
            <a:r>
              <a:rPr lang="en-GB" dirty="0"/>
              <a:t>Align </a:t>
            </a:r>
            <a:r>
              <a:rPr lang="en-GB" dirty="0" smtClean="0"/>
              <a:t>the detailed Web </a:t>
            </a:r>
            <a:r>
              <a:rPr lang="en-GB" dirty="0"/>
              <a:t>Payments </a:t>
            </a:r>
            <a:r>
              <a:rPr lang="en-GB" dirty="0" smtClean="0"/>
              <a:t>flows </a:t>
            </a:r>
            <a:r>
              <a:rPr lang="en-GB" dirty="0"/>
              <a:t>with ISO 20022 </a:t>
            </a:r>
            <a:r>
              <a:rPr lang="en-GB" dirty="0" err="1" smtClean="0"/>
              <a:t>MessageDefinitions</a:t>
            </a:r>
            <a:endParaRPr lang="en-GB" dirty="0"/>
          </a:p>
          <a:p>
            <a:pPr lvl="2"/>
            <a:r>
              <a:rPr lang="en-GB" dirty="0"/>
              <a:t>Define extensions to existing </a:t>
            </a:r>
            <a:r>
              <a:rPr lang="en-GB" dirty="0" err="1" smtClean="0"/>
              <a:t>MessageDefinitions</a:t>
            </a:r>
            <a:endParaRPr lang="en-GB" dirty="0"/>
          </a:p>
          <a:p>
            <a:pPr lvl="2"/>
            <a:r>
              <a:rPr lang="en-GB" dirty="0"/>
              <a:t>Define new </a:t>
            </a:r>
            <a:r>
              <a:rPr lang="en-GB" dirty="0" err="1" smtClean="0"/>
              <a:t>MessageDefinitions</a:t>
            </a:r>
            <a:endParaRPr lang="en-GB" dirty="0"/>
          </a:p>
          <a:p>
            <a:pPr lvl="2"/>
            <a:r>
              <a:rPr lang="en-GB" dirty="0"/>
              <a:t>Define common, reusable ISO 20022 components</a:t>
            </a:r>
          </a:p>
          <a:p>
            <a:pPr lvl="2"/>
            <a:r>
              <a:rPr lang="en-GB" dirty="0" smtClean="0"/>
              <a:t>Align </a:t>
            </a:r>
            <a:r>
              <a:rPr lang="en-GB" dirty="0"/>
              <a:t>or identify gaps in terminology (identify synonyms) and </a:t>
            </a:r>
            <a:r>
              <a:rPr lang="en-GB" dirty="0" smtClean="0"/>
              <a:t>definitions</a:t>
            </a:r>
          </a:p>
        </p:txBody>
      </p:sp>
    </p:spTree>
    <p:extLst>
      <p:ext uri="{BB962C8B-B14F-4D97-AF65-F5344CB8AC3E}">
        <p14:creationId xmlns:p14="http://schemas.microsoft.com/office/powerpoint/2010/main" val="34589095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ISO 20022 Logical Model</a:t>
            </a:r>
            <a:endParaRPr lang="en-GB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556792"/>
            <a:ext cx="6739935" cy="44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444208" y="5520436"/>
            <a:ext cx="2513789" cy="830997"/>
          </a:xfrm>
          <a:solidFill>
            <a:srgbClr val="FFFFCC"/>
          </a:solidFill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US" sz="1600" dirty="0"/>
              <a:t>Elements refer to the Business / Conceptual layer for the definitions</a:t>
            </a:r>
          </a:p>
        </p:txBody>
      </p:sp>
    </p:spTree>
    <p:extLst>
      <p:ext uri="{BB962C8B-B14F-4D97-AF65-F5344CB8AC3E}">
        <p14:creationId xmlns:p14="http://schemas.microsoft.com/office/powerpoint/2010/main" val="3523204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2204864"/>
            <a:ext cx="5490271" cy="3149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ISO 20022 Logical Model</a:t>
            </a:r>
            <a:endParaRPr lang="en-GB" dirty="0"/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26" y="1628800"/>
            <a:ext cx="5991423" cy="4896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2832338" y="4005064"/>
            <a:ext cx="1008112" cy="288032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3840450" y="2348880"/>
            <a:ext cx="4259942" cy="181848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2832338" y="4941168"/>
            <a:ext cx="1008112" cy="288032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9944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Deliverables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0"/>
            <a:ext cx="8496944" cy="4525963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Define the ISO 20022 Business Case</a:t>
            </a:r>
          </a:p>
          <a:p>
            <a:pPr lvl="1"/>
            <a:r>
              <a:rPr lang="en-GB" dirty="0"/>
              <a:t>Who are the users/sponsors</a:t>
            </a:r>
          </a:p>
          <a:p>
            <a:pPr lvl="1"/>
            <a:r>
              <a:rPr lang="en-GB" dirty="0"/>
              <a:t>Estimated usage of messages</a:t>
            </a:r>
          </a:p>
          <a:p>
            <a:pPr lvl="1"/>
            <a:r>
              <a:rPr lang="en-GB" dirty="0"/>
              <a:t>Timeline</a:t>
            </a:r>
          </a:p>
          <a:p>
            <a:r>
              <a:rPr lang="en-GB" dirty="0" smtClean="0"/>
              <a:t>Submit newly defined </a:t>
            </a:r>
            <a:r>
              <a:rPr lang="en-GB" dirty="0" err="1" smtClean="0"/>
              <a:t>BusinessProcesses</a:t>
            </a:r>
            <a:r>
              <a:rPr lang="en-GB" dirty="0" smtClean="0"/>
              <a:t>, </a:t>
            </a:r>
            <a:r>
              <a:rPr lang="en-GB" dirty="0" err="1" smtClean="0"/>
              <a:t>BusinessRoles</a:t>
            </a:r>
            <a:r>
              <a:rPr lang="en-GB" dirty="0" smtClean="0"/>
              <a:t>, </a:t>
            </a:r>
            <a:r>
              <a:rPr lang="en-GB" dirty="0" err="1" smtClean="0"/>
              <a:t>BusinessTransactions</a:t>
            </a:r>
            <a:r>
              <a:rPr lang="en-GB" dirty="0" smtClean="0"/>
              <a:t>... to ISO 20022</a:t>
            </a:r>
          </a:p>
          <a:p>
            <a:r>
              <a:rPr lang="en-GB" dirty="0" smtClean="0"/>
              <a:t>Submit changes to existing ISO 20022 repository components.</a:t>
            </a:r>
          </a:p>
          <a:p>
            <a:pPr marL="0" lvl="1" indent="0" algn="ctr">
              <a:buNone/>
            </a:pPr>
            <a:endParaRPr lang="en-GB" sz="1600" dirty="0" smtClean="0">
              <a:hlinkClick r:id="rId2"/>
            </a:endParaRPr>
          </a:p>
          <a:p>
            <a:pPr marL="0" lvl="1" indent="0" algn="ctr">
              <a:buNone/>
            </a:pPr>
            <a:endParaRPr lang="en-GB" sz="1600" dirty="0">
              <a:hlinkClick r:id="rId2"/>
            </a:endParaRPr>
          </a:p>
          <a:p>
            <a:pPr marL="0" lvl="1" indent="0" algn="ctr">
              <a:buNone/>
            </a:pPr>
            <a:r>
              <a:rPr lang="en-GB" sz="1600" dirty="0" smtClean="0">
                <a:hlinkClick r:id="rId2"/>
              </a:rPr>
              <a:t>http</a:t>
            </a:r>
            <a:r>
              <a:rPr lang="en-GB" sz="1600" dirty="0">
                <a:hlinkClick r:id="rId2"/>
              </a:rPr>
              <a:t>://www.iso20022.org/documents/general/ISO20022RegistrationProcedures.pdf</a:t>
            </a:r>
            <a:endParaRPr lang="en-GB" sz="16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1143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Difference between a ‘browser </a:t>
            </a:r>
            <a:r>
              <a:rPr lang="en-GB" dirty="0" err="1" smtClean="0"/>
              <a:t>api</a:t>
            </a:r>
            <a:r>
              <a:rPr lang="en-GB" dirty="0" smtClean="0"/>
              <a:t>’ and the ‘message </a:t>
            </a:r>
            <a:r>
              <a:rPr lang="en-GB" dirty="0" err="1" smtClean="0"/>
              <a:t>api</a:t>
            </a:r>
            <a:r>
              <a:rPr lang="en-GB" dirty="0" smtClean="0"/>
              <a:t>’. Is there a need for alignment?</a:t>
            </a:r>
          </a:p>
          <a:p>
            <a:r>
              <a:rPr lang="en-GB" dirty="0" smtClean="0"/>
              <a:t>Timeline?</a:t>
            </a:r>
          </a:p>
        </p:txBody>
      </p:sp>
    </p:spTree>
    <p:extLst>
      <p:ext uri="{BB962C8B-B14F-4D97-AF65-F5344CB8AC3E}">
        <p14:creationId xmlns:p14="http://schemas.microsoft.com/office/powerpoint/2010/main" val="316093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our mission?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561259"/>
          </a:xfrm>
        </p:spPr>
        <p:txBody>
          <a:bodyPr/>
          <a:lstStyle/>
          <a:p>
            <a:pPr marL="0" indent="0" algn="ctr">
              <a:buNone/>
            </a:pPr>
            <a:r>
              <a:rPr lang="en-GB" dirty="0"/>
              <a:t>Align WPWG flows with ISO20022 components, and collaborate on any required changes or additions to ISO20022</a:t>
            </a:r>
            <a:r>
              <a:rPr lang="en-US" b="0" i="0" u="none" strike="noStrike" baseline="0" dirty="0" smtClean="0"/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1129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Who are we?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700" b="0" i="0" u="none" strike="noStrike" baseline="0" dirty="0" smtClean="0"/>
              <a:t>Kris </a:t>
            </a:r>
            <a:r>
              <a:rPr lang="en-US" sz="1700" b="0" i="0" u="none" strike="noStrike" baseline="0" dirty="0" err="1" smtClean="0"/>
              <a:t>Ketels</a:t>
            </a:r>
            <a:r>
              <a:rPr lang="en-US" sz="1700" b="0" i="0" u="none" strike="noStrike" baseline="0" dirty="0" smtClean="0"/>
              <a:t> &lt;kris.ketels@swift.com&gt; (ISO 20022 Registration Authority) (lead)</a:t>
            </a:r>
          </a:p>
          <a:p>
            <a:r>
              <a:rPr lang="en-US" sz="1700" b="0" i="0" u="none" strike="noStrike" baseline="0" dirty="0" smtClean="0"/>
              <a:t>David Ezell &lt;david_e3@verifone.com&gt; (National Association of Convenience Stores (NACS)) </a:t>
            </a:r>
          </a:p>
          <a:p>
            <a:r>
              <a:rPr lang="en-US" sz="1700" b="0" i="0" u="none" strike="noStrike" baseline="0" dirty="0" smtClean="0"/>
              <a:t>Patrick Adler &lt;patrick.adler@chi.frb.org&gt; (Federal Reserve Bank of Minneapolis) </a:t>
            </a:r>
          </a:p>
          <a:p>
            <a:r>
              <a:rPr lang="en-US" sz="1700" b="0" i="0" u="none" strike="noStrike" baseline="0" dirty="0" smtClean="0"/>
              <a:t>Vincent Kuntz &lt;Vincent.Kuntz@swift.com&gt; (ISO 20022 Registration Authority) </a:t>
            </a:r>
          </a:p>
          <a:p>
            <a:r>
              <a:rPr lang="fr-FR" sz="1700" b="0" i="0" u="none" strike="noStrike" baseline="0" dirty="0" smtClean="0"/>
              <a:t>Frédéric Meignien &lt;frederic.meignien@cantonconsulting.fr&gt; (CANTON CONSULTING) </a:t>
            </a:r>
          </a:p>
          <a:p>
            <a:r>
              <a:rPr lang="fr-FR" sz="1700" b="0" i="0" u="none" strike="noStrike" baseline="0" dirty="0" smtClean="0"/>
              <a:t>Claudia S. </a:t>
            </a:r>
            <a:r>
              <a:rPr lang="fr-FR" sz="1700" b="0" i="0" u="none" strike="noStrike" baseline="0" dirty="0" err="1" smtClean="0"/>
              <a:t>Swendseid</a:t>
            </a:r>
            <a:r>
              <a:rPr lang="fr-FR" sz="1700" b="0" i="0" u="none" strike="noStrike" baseline="0" dirty="0" smtClean="0"/>
              <a:t> (Claudia.swendseid@mpls.frb.org)</a:t>
            </a:r>
          </a:p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Contact us if you want to join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5645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Deliverables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0" i="0" u="none" strike="noStrike" baseline="0" dirty="0" smtClean="0"/>
              <a:t>A </a:t>
            </a:r>
            <a:r>
              <a:rPr lang="en-US" b="0" i="0" u="none" strike="noStrike" baseline="0" dirty="0" smtClean="0">
                <a:solidFill>
                  <a:srgbClr val="FF0000"/>
                </a:solidFill>
                <a:hlinkClick r:id="rId2" action="ppaction://hlinksldjump"/>
              </a:rPr>
              <a:t>document</a:t>
            </a:r>
            <a:r>
              <a:rPr lang="en-US" b="0" i="0" u="none" strike="noStrike" baseline="0" dirty="0" smtClean="0"/>
              <a:t> specifying the differences between </a:t>
            </a:r>
            <a:r>
              <a:rPr lang="en-US" b="0" i="0" u="none" strike="noStrike" baseline="0" dirty="0" smtClean="0">
                <a:solidFill>
                  <a:srgbClr val="FF0000"/>
                </a:solidFill>
                <a:hlinkClick r:id="rId3" action="ppaction://hlinksldjump"/>
              </a:rPr>
              <a:t>a WG-produced deliverable </a:t>
            </a:r>
            <a:r>
              <a:rPr lang="en-US" b="0" i="0" u="none" strike="noStrike" baseline="0" dirty="0" smtClean="0"/>
              <a:t>and the ISO2022 repository. </a:t>
            </a:r>
          </a:p>
          <a:p>
            <a:pPr lvl="3"/>
            <a:r>
              <a:rPr lang="en-US" b="0" i="0" u="none" strike="noStrike" baseline="0" dirty="0" smtClean="0"/>
              <a:t>This WG-produced deliverable specifies the web payments messaging requirements/flows.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0" i="0" u="none" strike="noStrike" baseline="0" dirty="0" smtClean="0">
                <a:hlinkClick r:id="rId4" action="ppaction://hlinksldjump"/>
              </a:rPr>
              <a:t>Work </a:t>
            </a:r>
            <a:r>
              <a:rPr lang="en-US" b="0" i="0" u="none" strike="noStrike" baseline="0" dirty="0" smtClean="0"/>
              <a:t>to </a:t>
            </a:r>
            <a:r>
              <a:rPr lang="en-US" dirty="0" smtClean="0"/>
              <a:t>incorporate web payment flows into the ISO </a:t>
            </a:r>
            <a:r>
              <a:rPr lang="en-US" dirty="0"/>
              <a:t>20022 repository </a:t>
            </a:r>
            <a:endParaRPr lang="en-US" b="0" i="0" u="none" strike="noStrike" baseline="0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3718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u="none" strike="noStrike" baseline="0" dirty="0" smtClean="0"/>
              <a:t>WG-produced deliverable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0"/>
            <a:ext cx="8496944" cy="4525963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What are the Web Payment requirements</a:t>
            </a:r>
          </a:p>
          <a:p>
            <a:pPr lvl="1"/>
            <a:r>
              <a:rPr lang="en-GB" dirty="0" smtClean="0"/>
              <a:t>Define the “Web Payments Business Process(</a:t>
            </a:r>
            <a:r>
              <a:rPr lang="en-GB" dirty="0" err="1" smtClean="0"/>
              <a:t>es</a:t>
            </a:r>
            <a:r>
              <a:rPr lang="en-GB" dirty="0" smtClean="0"/>
              <a:t>)”</a:t>
            </a:r>
          </a:p>
          <a:p>
            <a:pPr lvl="2"/>
            <a:r>
              <a:rPr lang="en-GB" dirty="0" smtClean="0"/>
              <a:t>Scopes the project for ISO 20022</a:t>
            </a:r>
          </a:p>
          <a:p>
            <a:pPr lvl="1"/>
            <a:r>
              <a:rPr lang="en-GB" dirty="0" smtClean="0"/>
              <a:t>Analyse WP use cases, terminology, workflows, roles</a:t>
            </a:r>
          </a:p>
          <a:p>
            <a:pPr lvl="2"/>
            <a:r>
              <a:rPr lang="en-GB" dirty="0" smtClean="0"/>
              <a:t>&lt; WP Workflow TF</a:t>
            </a:r>
          </a:p>
          <a:p>
            <a:pPr lvl="1"/>
            <a:r>
              <a:rPr lang="en-GB" dirty="0" smtClean="0"/>
              <a:t>Define the detailed content of the flows</a:t>
            </a:r>
          </a:p>
          <a:p>
            <a:pPr lvl="2"/>
            <a:r>
              <a:rPr lang="en-GB" dirty="0" smtClean="0">
                <a:solidFill>
                  <a:srgbClr val="FF0000"/>
                </a:solidFill>
              </a:rPr>
              <a:t>What is the correct level of detail?</a:t>
            </a:r>
          </a:p>
          <a:p>
            <a:pPr lvl="2"/>
            <a:r>
              <a:rPr lang="en-GB" dirty="0" smtClean="0"/>
              <a:t>What is the common denominator between e.g. </a:t>
            </a:r>
            <a:r>
              <a:rPr lang="en-GB" dirty="0" err="1" smtClean="0"/>
              <a:t>js</a:t>
            </a:r>
            <a:r>
              <a:rPr lang="en-GB" dirty="0" smtClean="0"/>
              <a:t> </a:t>
            </a:r>
            <a:r>
              <a:rPr lang="en-GB" dirty="0" err="1" smtClean="0"/>
              <a:t>api</a:t>
            </a:r>
            <a:r>
              <a:rPr lang="en-GB" dirty="0" smtClean="0"/>
              <a:t> vs http rest call?</a:t>
            </a:r>
          </a:p>
          <a:p>
            <a:pPr lvl="2"/>
            <a:r>
              <a:rPr lang="en-GB" dirty="0" smtClean="0"/>
              <a:t>&lt; </a:t>
            </a:r>
            <a:r>
              <a:rPr lang="en-GB" dirty="0" smtClean="0"/>
              <a:t>WPWG?</a:t>
            </a:r>
          </a:p>
          <a:p>
            <a:pPr lvl="1"/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7379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ISO 20022 perspective (1)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Business Process</a:t>
            </a:r>
          </a:p>
          <a:p>
            <a:pPr lvl="1"/>
            <a:r>
              <a:rPr lang="en-GB" dirty="0" smtClean="0"/>
              <a:t>Define a new process “web payments”, derived from the Cards business process</a:t>
            </a:r>
          </a:p>
          <a:p>
            <a:pPr lvl="2"/>
            <a:r>
              <a:rPr lang="en-GB" dirty="0"/>
              <a:t>Link </a:t>
            </a:r>
            <a:r>
              <a:rPr lang="en-GB" dirty="0" smtClean="0"/>
              <a:t>Web Payment specific </a:t>
            </a:r>
            <a:r>
              <a:rPr lang="en-GB" dirty="0"/>
              <a:t>roles to ISO 20022 Business Roles</a:t>
            </a:r>
          </a:p>
          <a:p>
            <a:pPr lvl="2"/>
            <a:r>
              <a:rPr lang="en-GB" dirty="0"/>
              <a:t>Identify </a:t>
            </a:r>
            <a:r>
              <a:rPr lang="en-GB" dirty="0" smtClean="0"/>
              <a:t>any missing </a:t>
            </a:r>
            <a:r>
              <a:rPr lang="en-GB" dirty="0"/>
              <a:t>roles (PISP, PSP, AISP, ...)</a:t>
            </a:r>
          </a:p>
          <a:p>
            <a:pPr lvl="2"/>
            <a:r>
              <a:rPr lang="en-GB" dirty="0"/>
              <a:t>Align or identify gaps in terminology (identify synonyms) and definitions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31145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Example of Payment Initiation</a:t>
            </a:r>
            <a:br>
              <a:rPr lang="en-GB" dirty="0" smtClean="0"/>
            </a:br>
            <a:r>
              <a:rPr lang="en-GB" dirty="0" smtClean="0"/>
              <a:t>(overall process overview)</a:t>
            </a:r>
            <a:endParaRPr lang="en-GB" dirty="0"/>
          </a:p>
        </p:txBody>
      </p:sp>
      <p:pic>
        <p:nvPicPr>
          <p:cNvPr id="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13439"/>
            <a:ext cx="8229600" cy="4499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61393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Example of Card Payment Initiation</a:t>
            </a:r>
            <a:br>
              <a:rPr lang="en-GB" dirty="0" smtClean="0"/>
            </a:br>
            <a:endParaRPr lang="en-GB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1696" y="1057280"/>
            <a:ext cx="6286648" cy="58659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640454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ISO 20022 perspective (2)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Business Transactions</a:t>
            </a:r>
          </a:p>
          <a:p>
            <a:pPr lvl="1"/>
            <a:r>
              <a:rPr lang="en-GB" dirty="0" smtClean="0"/>
              <a:t>Align Web Payments </a:t>
            </a:r>
            <a:r>
              <a:rPr lang="en-GB" dirty="0"/>
              <a:t>workflows with ISO 20022 </a:t>
            </a:r>
            <a:r>
              <a:rPr lang="en-GB" dirty="0" err="1"/>
              <a:t>BusinessTransactions</a:t>
            </a:r>
            <a:endParaRPr lang="en-GB" dirty="0"/>
          </a:p>
          <a:p>
            <a:pPr lvl="2"/>
            <a:r>
              <a:rPr lang="en-GB" dirty="0"/>
              <a:t>Define extensions to existing flows (e.g. in Payment Initiation)</a:t>
            </a:r>
          </a:p>
          <a:p>
            <a:pPr lvl="2"/>
            <a:r>
              <a:rPr lang="en-GB" dirty="0"/>
              <a:t>Define new </a:t>
            </a:r>
            <a:r>
              <a:rPr lang="en-GB" dirty="0" smtClean="0"/>
              <a:t>flows</a:t>
            </a:r>
          </a:p>
          <a:p>
            <a:pPr lvl="2"/>
            <a:r>
              <a:rPr lang="en-GB" dirty="0"/>
              <a:t>Align or identify gaps in terminology (identify synonyms) and </a:t>
            </a:r>
            <a:r>
              <a:rPr lang="en-GB" dirty="0" smtClean="0"/>
              <a:t>definitions</a:t>
            </a:r>
          </a:p>
        </p:txBody>
      </p:sp>
      <p:sp>
        <p:nvSpPr>
          <p:cNvPr id="4" name="Rectangle 3"/>
          <p:cNvSpPr/>
          <p:nvPr/>
        </p:nvSpPr>
        <p:spPr>
          <a:xfrm>
            <a:off x="1115616" y="5661248"/>
            <a:ext cx="6912768" cy="523220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marL="342900" indent="-342900" algn="ctr">
              <a:buFont typeface="Wingdings" panose="05000000000000000000" pitchFamily="2" charset="2"/>
              <a:buChar char="Ø"/>
            </a:pPr>
            <a:r>
              <a:rPr lang="en-GB" sz="2800" dirty="0" smtClean="0"/>
              <a:t>Results</a:t>
            </a:r>
            <a:r>
              <a:rPr lang="en-GB" sz="2400" dirty="0" smtClean="0"/>
              <a:t> </a:t>
            </a:r>
            <a:r>
              <a:rPr lang="en-GB" sz="2400" dirty="0"/>
              <a:t>of the Flows TF work</a:t>
            </a:r>
          </a:p>
        </p:txBody>
      </p:sp>
    </p:spTree>
    <p:extLst>
      <p:ext uri="{BB962C8B-B14F-4D97-AF65-F5344CB8AC3E}">
        <p14:creationId xmlns:p14="http://schemas.microsoft.com/office/powerpoint/2010/main" val="3323504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2244</TotalTime>
  <Words>462</Words>
  <Application>Microsoft Office PowerPoint</Application>
  <PresentationFormat>On-screen Show (4:3)</PresentationFormat>
  <Paragraphs>70</Paragraphs>
  <Slides>15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ISO 20022 harmonisation TF</vt:lpstr>
      <vt:lpstr>What is our mission?</vt:lpstr>
      <vt:lpstr>Who are we?</vt:lpstr>
      <vt:lpstr>Deliverables</vt:lpstr>
      <vt:lpstr>WG-produced deliverable</vt:lpstr>
      <vt:lpstr>ISO 20022 perspective (1)</vt:lpstr>
      <vt:lpstr>Example of Payment Initiation (overall process overview)</vt:lpstr>
      <vt:lpstr>Example of Card Payment Initiation </vt:lpstr>
      <vt:lpstr>ISO 20022 perspective (2)</vt:lpstr>
      <vt:lpstr>ISO 20022 Payment Initiation Flow</vt:lpstr>
      <vt:lpstr>ISO 20022 perspective (3)</vt:lpstr>
      <vt:lpstr>ISO 20022 Logical Model</vt:lpstr>
      <vt:lpstr>ISO 20022 Logical Model</vt:lpstr>
      <vt:lpstr>Deliverables</vt:lpstr>
      <vt:lpstr>questions</vt:lpstr>
    </vt:vector>
  </TitlesOfParts>
  <Company>SWIFT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KETELS Kris</dc:creator>
  <cp:lastModifiedBy>KETELS Kris</cp:lastModifiedBy>
  <cp:revision>38</cp:revision>
  <dcterms:created xsi:type="dcterms:W3CDTF">2016-02-04T13:26:41Z</dcterms:created>
  <dcterms:modified xsi:type="dcterms:W3CDTF">2016-02-22T23:02:14Z</dcterms:modified>
</cp:coreProperties>
</file>