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77" r:id="rId2"/>
    <p:sldId id="278" r:id="rId3"/>
    <p:sldId id="281" r:id="rId4"/>
    <p:sldId id="294" r:id="rId5"/>
    <p:sldId id="268" r:id="rId6"/>
    <p:sldId id="269" r:id="rId7"/>
    <p:sldId id="270" r:id="rId8"/>
    <p:sldId id="272" r:id="rId9"/>
    <p:sldId id="274" r:id="rId10"/>
    <p:sldId id="275" r:id="rId11"/>
    <p:sldId id="276" r:id="rId12"/>
    <p:sldId id="260" r:id="rId13"/>
    <p:sldId id="261" r:id="rId14"/>
    <p:sldId id="262" r:id="rId15"/>
    <p:sldId id="263" r:id="rId16"/>
    <p:sldId id="264" r:id="rId17"/>
    <p:sldId id="265" r:id="rId18"/>
    <p:sldId id="266" r:id="rId19"/>
    <p:sldId id="267" r:id="rId20"/>
    <p:sldId id="280" r:id="rId21"/>
    <p:sldId id="283" r:id="rId22"/>
    <p:sldId id="284" r:id="rId23"/>
    <p:sldId id="285" r:id="rId24"/>
    <p:sldId id="286" r:id="rId25"/>
    <p:sldId id="287" r:id="rId26"/>
    <p:sldId id="288" r:id="rId27"/>
    <p:sldId id="289" r:id="rId28"/>
    <p:sldId id="290" r:id="rId29"/>
    <p:sldId id="291" r:id="rId30"/>
    <p:sldId id="292" r:id="rId31"/>
    <p:sldId id="293" r:id="rId32"/>
    <p:sldId id="279" r:id="rId33"/>
    <p:sldId id="282"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9"/>
  </p:normalViewPr>
  <p:slideViewPr>
    <p:cSldViewPr snapToGrid="0" snapToObjects="1">
      <p:cViewPr varScale="1">
        <p:scale>
          <a:sx n="110" d="100"/>
          <a:sy n="110" d="100"/>
        </p:scale>
        <p:origin x="168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6E2060-E46D-4E43-8E97-E62B49DF1EC1}" type="doc">
      <dgm:prSet loTypeId="urn:microsoft.com/office/officeart/2005/8/layout/hierarchy2" loCatId="hierarchy" qsTypeId="urn:microsoft.com/office/officeart/2005/8/quickstyle/simple1" qsCatId="simple" csTypeId="urn:microsoft.com/office/officeart/2005/8/colors/accent1_2" csCatId="accent1"/>
      <dgm:spPr/>
      <dgm:t>
        <a:bodyPr/>
        <a:lstStyle/>
        <a:p>
          <a:endParaRPr lang="en-US"/>
        </a:p>
      </dgm:t>
    </dgm:pt>
    <dgm:pt modelId="{97B1FD46-C413-4701-A243-E26B61D6DEC5}">
      <dgm:prSet/>
      <dgm:spPr/>
      <dgm:t>
        <a:bodyPr/>
        <a:lstStyle/>
        <a:p>
          <a:pPr rtl="0"/>
          <a:r>
            <a:rPr lang="en-US" smtClean="0"/>
            <a:t>Publisher</a:t>
          </a:r>
          <a:endParaRPr lang="en-US"/>
        </a:p>
      </dgm:t>
    </dgm:pt>
    <dgm:pt modelId="{F140478E-8536-4A47-BACA-4606BC2C2B3B}" type="parTrans" cxnId="{B27E8677-19F0-42B5-9250-1988883AC8D6}">
      <dgm:prSet/>
      <dgm:spPr/>
      <dgm:t>
        <a:bodyPr/>
        <a:lstStyle/>
        <a:p>
          <a:endParaRPr lang="en-US"/>
        </a:p>
      </dgm:t>
    </dgm:pt>
    <dgm:pt modelId="{A92C2753-5CE7-4D6A-8213-E4219D2A1F4B}" type="sibTrans" cxnId="{B27E8677-19F0-42B5-9250-1988883AC8D6}">
      <dgm:prSet/>
      <dgm:spPr/>
      <dgm:t>
        <a:bodyPr/>
        <a:lstStyle/>
        <a:p>
          <a:endParaRPr lang="en-US"/>
        </a:p>
      </dgm:t>
    </dgm:pt>
    <dgm:pt modelId="{7C8E9D53-3C73-4B10-9ED5-BCF15CF2A498}">
      <dgm:prSet/>
      <dgm:spPr/>
      <dgm:t>
        <a:bodyPr/>
        <a:lstStyle/>
        <a:p>
          <a:pPr rtl="0"/>
          <a:r>
            <a:rPr lang="en-US" smtClean="0"/>
            <a:t>Publisher Ad Server</a:t>
          </a:r>
          <a:endParaRPr lang="en-US"/>
        </a:p>
      </dgm:t>
    </dgm:pt>
    <dgm:pt modelId="{4AE7EEF6-6E37-4E87-BA1F-058EDA26BC6A}" type="parTrans" cxnId="{97B81E7C-F6AE-41AA-9F6A-DA60545406B7}">
      <dgm:prSet/>
      <dgm:spPr/>
      <dgm:t>
        <a:bodyPr/>
        <a:lstStyle/>
        <a:p>
          <a:endParaRPr lang="en-US"/>
        </a:p>
      </dgm:t>
    </dgm:pt>
    <dgm:pt modelId="{EF24DB1D-DEE4-49FD-BDA9-8BD0A59FCE37}" type="sibTrans" cxnId="{97B81E7C-F6AE-41AA-9F6A-DA60545406B7}">
      <dgm:prSet/>
      <dgm:spPr/>
      <dgm:t>
        <a:bodyPr/>
        <a:lstStyle/>
        <a:p>
          <a:endParaRPr lang="en-US"/>
        </a:p>
      </dgm:t>
    </dgm:pt>
    <dgm:pt modelId="{0EB902DA-EC51-4A87-9DC0-E7537A799727}">
      <dgm:prSet/>
      <dgm:spPr/>
      <dgm:t>
        <a:bodyPr/>
        <a:lstStyle/>
        <a:p>
          <a:pPr rtl="0"/>
          <a:r>
            <a:rPr lang="en-US" smtClean="0"/>
            <a:t>3rd Party Ad Server</a:t>
          </a:r>
          <a:endParaRPr lang="en-US"/>
        </a:p>
      </dgm:t>
    </dgm:pt>
    <dgm:pt modelId="{4939B1CF-004C-4202-ACA6-8B9E9A211E65}" type="parTrans" cxnId="{8AF73146-8205-45FC-9AF7-AD132EE4C5EA}">
      <dgm:prSet/>
      <dgm:spPr/>
      <dgm:t>
        <a:bodyPr/>
        <a:lstStyle/>
        <a:p>
          <a:endParaRPr lang="en-US"/>
        </a:p>
      </dgm:t>
    </dgm:pt>
    <dgm:pt modelId="{40B83ECB-3298-4255-82BB-9F1F975F5F9F}" type="sibTrans" cxnId="{8AF73146-8205-45FC-9AF7-AD132EE4C5EA}">
      <dgm:prSet/>
      <dgm:spPr/>
      <dgm:t>
        <a:bodyPr/>
        <a:lstStyle/>
        <a:p>
          <a:endParaRPr lang="en-US"/>
        </a:p>
      </dgm:t>
    </dgm:pt>
    <dgm:pt modelId="{A4A887B5-38E7-44DD-93F4-5DD341F2B4B1}">
      <dgm:prSet/>
      <dgm:spPr/>
      <dgm:t>
        <a:bodyPr/>
        <a:lstStyle/>
        <a:p>
          <a:pPr rtl="0"/>
          <a:r>
            <a:rPr lang="en-US" smtClean="0"/>
            <a:t>Additional Ad Servers</a:t>
          </a:r>
          <a:endParaRPr lang="en-US"/>
        </a:p>
      </dgm:t>
    </dgm:pt>
    <dgm:pt modelId="{22E9DF85-A2CC-4E08-ABCB-7F92139FE086}" type="parTrans" cxnId="{EFF984C8-D971-4D8A-9DCE-753AC1FAA24E}">
      <dgm:prSet/>
      <dgm:spPr/>
      <dgm:t>
        <a:bodyPr/>
        <a:lstStyle/>
        <a:p>
          <a:endParaRPr lang="en-US"/>
        </a:p>
      </dgm:t>
    </dgm:pt>
    <dgm:pt modelId="{7B915131-FEBF-49C6-98AA-13454A12F562}" type="sibTrans" cxnId="{EFF984C8-D971-4D8A-9DCE-753AC1FAA24E}">
      <dgm:prSet/>
      <dgm:spPr/>
      <dgm:t>
        <a:bodyPr/>
        <a:lstStyle/>
        <a:p>
          <a:endParaRPr lang="en-US"/>
        </a:p>
      </dgm:t>
    </dgm:pt>
    <dgm:pt modelId="{7AC69C75-F873-47B3-AB9C-9B5604480BEC}">
      <dgm:prSet/>
      <dgm:spPr/>
      <dgm:t>
        <a:bodyPr/>
        <a:lstStyle/>
        <a:p>
          <a:pPr rtl="0"/>
          <a:r>
            <a:rPr lang="en-US" smtClean="0"/>
            <a:t>And Data Partners</a:t>
          </a:r>
          <a:endParaRPr lang="en-US"/>
        </a:p>
      </dgm:t>
    </dgm:pt>
    <dgm:pt modelId="{E2A2C43B-9356-44D3-8EF9-BA8485998C91}" type="parTrans" cxnId="{F398F112-423F-4866-AAB9-13541BD733BF}">
      <dgm:prSet/>
      <dgm:spPr/>
      <dgm:t>
        <a:bodyPr/>
        <a:lstStyle/>
        <a:p>
          <a:endParaRPr lang="en-US"/>
        </a:p>
      </dgm:t>
    </dgm:pt>
    <dgm:pt modelId="{1CFD4115-7FE9-476D-A044-304AC4CEA854}" type="sibTrans" cxnId="{F398F112-423F-4866-AAB9-13541BD733BF}">
      <dgm:prSet/>
      <dgm:spPr/>
      <dgm:t>
        <a:bodyPr/>
        <a:lstStyle/>
        <a:p>
          <a:endParaRPr lang="en-US"/>
        </a:p>
      </dgm:t>
    </dgm:pt>
    <dgm:pt modelId="{51C1DCD3-1EF4-40B6-9B52-F0C88F4952F4}">
      <dgm:prSet/>
      <dgm:spPr/>
      <dgm:t>
        <a:bodyPr/>
        <a:lstStyle/>
        <a:p>
          <a:pPr rtl="0"/>
          <a:r>
            <a:rPr lang="en-US" smtClean="0"/>
            <a:t>3rd Party Data Partners</a:t>
          </a:r>
          <a:endParaRPr lang="en-US"/>
        </a:p>
      </dgm:t>
    </dgm:pt>
    <dgm:pt modelId="{7438C28F-1867-4FF1-83EA-8ED8A9E0B7CE}" type="parTrans" cxnId="{6BDC80ED-0994-499F-B9B5-5C7BD40BD562}">
      <dgm:prSet/>
      <dgm:spPr/>
      <dgm:t>
        <a:bodyPr/>
        <a:lstStyle/>
        <a:p>
          <a:endParaRPr lang="en-US"/>
        </a:p>
      </dgm:t>
    </dgm:pt>
    <dgm:pt modelId="{1DF28CE3-FD0F-4618-9D9A-1777ED0A1C15}" type="sibTrans" cxnId="{6BDC80ED-0994-499F-B9B5-5C7BD40BD562}">
      <dgm:prSet/>
      <dgm:spPr/>
      <dgm:t>
        <a:bodyPr/>
        <a:lstStyle/>
        <a:p>
          <a:endParaRPr lang="en-US"/>
        </a:p>
      </dgm:t>
    </dgm:pt>
    <dgm:pt modelId="{28ABAC16-5F3D-43B6-8170-EEE78D847CDA}">
      <dgm:prSet/>
      <dgm:spPr/>
      <dgm:t>
        <a:bodyPr/>
        <a:lstStyle/>
        <a:p>
          <a:pPr rtl="0"/>
          <a:r>
            <a:rPr lang="en-US" smtClean="0"/>
            <a:t>Publisher Data Partners</a:t>
          </a:r>
          <a:endParaRPr lang="en-US"/>
        </a:p>
      </dgm:t>
    </dgm:pt>
    <dgm:pt modelId="{160ADD1F-5862-474A-BBF2-A24288EFBB0C}" type="parTrans" cxnId="{2ABE58A4-1294-4390-AD21-153410FEA329}">
      <dgm:prSet/>
      <dgm:spPr/>
      <dgm:t>
        <a:bodyPr/>
        <a:lstStyle/>
        <a:p>
          <a:endParaRPr lang="en-US"/>
        </a:p>
      </dgm:t>
    </dgm:pt>
    <dgm:pt modelId="{A5B4CBF5-74F0-4AEC-97BA-4D7B2632326A}" type="sibTrans" cxnId="{2ABE58A4-1294-4390-AD21-153410FEA329}">
      <dgm:prSet/>
      <dgm:spPr/>
      <dgm:t>
        <a:bodyPr/>
        <a:lstStyle/>
        <a:p>
          <a:endParaRPr lang="en-US"/>
        </a:p>
      </dgm:t>
    </dgm:pt>
    <dgm:pt modelId="{634C5227-7886-4455-B3A3-E108BF64EBCF}">
      <dgm:prSet/>
      <dgm:spPr/>
      <dgm:t>
        <a:bodyPr/>
        <a:lstStyle/>
        <a:p>
          <a:pPr rtl="0"/>
          <a:r>
            <a:rPr lang="en-US" smtClean="0"/>
            <a:t>Verification Tools</a:t>
          </a:r>
          <a:endParaRPr lang="en-US"/>
        </a:p>
      </dgm:t>
    </dgm:pt>
    <dgm:pt modelId="{F886DF8B-1AEE-4DA1-9052-CA00DF714B92}" type="parTrans" cxnId="{C7128597-5FEF-4FFA-85A4-20B61EEF71C7}">
      <dgm:prSet/>
      <dgm:spPr/>
      <dgm:t>
        <a:bodyPr/>
        <a:lstStyle/>
        <a:p>
          <a:endParaRPr lang="en-US"/>
        </a:p>
      </dgm:t>
    </dgm:pt>
    <dgm:pt modelId="{348FA594-1CEC-453E-8772-2AD69DD85D35}" type="sibTrans" cxnId="{C7128597-5FEF-4FFA-85A4-20B61EEF71C7}">
      <dgm:prSet/>
      <dgm:spPr/>
      <dgm:t>
        <a:bodyPr/>
        <a:lstStyle/>
        <a:p>
          <a:endParaRPr lang="en-US"/>
        </a:p>
      </dgm:t>
    </dgm:pt>
    <dgm:pt modelId="{5FA8C826-91C2-4152-BDA0-588F8F9A568D}" type="pres">
      <dgm:prSet presAssocID="{BE6E2060-E46D-4E43-8E97-E62B49DF1EC1}" presName="diagram" presStyleCnt="0">
        <dgm:presLayoutVars>
          <dgm:chPref val="1"/>
          <dgm:dir/>
          <dgm:animOne val="branch"/>
          <dgm:animLvl val="lvl"/>
          <dgm:resizeHandles val="exact"/>
        </dgm:presLayoutVars>
      </dgm:prSet>
      <dgm:spPr/>
      <dgm:t>
        <a:bodyPr/>
        <a:lstStyle/>
        <a:p>
          <a:endParaRPr lang="en-US"/>
        </a:p>
      </dgm:t>
    </dgm:pt>
    <dgm:pt modelId="{9A3FF8A7-B00D-4B4F-9B24-A3AD775C3CE8}" type="pres">
      <dgm:prSet presAssocID="{97B1FD46-C413-4701-A243-E26B61D6DEC5}" presName="root1" presStyleCnt="0"/>
      <dgm:spPr/>
    </dgm:pt>
    <dgm:pt modelId="{A6B04D31-96D3-46A1-9918-B469F5D32443}" type="pres">
      <dgm:prSet presAssocID="{97B1FD46-C413-4701-A243-E26B61D6DEC5}" presName="LevelOneTextNode" presStyleLbl="node0" presStyleIdx="0" presStyleCnt="1">
        <dgm:presLayoutVars>
          <dgm:chPref val="3"/>
        </dgm:presLayoutVars>
      </dgm:prSet>
      <dgm:spPr/>
      <dgm:t>
        <a:bodyPr/>
        <a:lstStyle/>
        <a:p>
          <a:endParaRPr lang="en-US"/>
        </a:p>
      </dgm:t>
    </dgm:pt>
    <dgm:pt modelId="{2BB35927-A937-4212-A85E-ABAE3DCF6304}" type="pres">
      <dgm:prSet presAssocID="{97B1FD46-C413-4701-A243-E26B61D6DEC5}" presName="level2hierChild" presStyleCnt="0"/>
      <dgm:spPr/>
    </dgm:pt>
    <dgm:pt modelId="{BFDCD2AE-D153-4884-9AA5-01192DB515EC}" type="pres">
      <dgm:prSet presAssocID="{4AE7EEF6-6E37-4E87-BA1F-058EDA26BC6A}" presName="conn2-1" presStyleLbl="parChTrans1D2" presStyleIdx="0" presStyleCnt="3"/>
      <dgm:spPr/>
      <dgm:t>
        <a:bodyPr/>
        <a:lstStyle/>
        <a:p>
          <a:endParaRPr lang="en-US"/>
        </a:p>
      </dgm:t>
    </dgm:pt>
    <dgm:pt modelId="{7DC064B1-7924-4392-8DD2-AF2070690B6A}" type="pres">
      <dgm:prSet presAssocID="{4AE7EEF6-6E37-4E87-BA1F-058EDA26BC6A}" presName="connTx" presStyleLbl="parChTrans1D2" presStyleIdx="0" presStyleCnt="3"/>
      <dgm:spPr/>
      <dgm:t>
        <a:bodyPr/>
        <a:lstStyle/>
        <a:p>
          <a:endParaRPr lang="en-US"/>
        </a:p>
      </dgm:t>
    </dgm:pt>
    <dgm:pt modelId="{19939949-7593-41B4-A6AF-4132B36D421D}" type="pres">
      <dgm:prSet presAssocID="{7C8E9D53-3C73-4B10-9ED5-BCF15CF2A498}" presName="root2" presStyleCnt="0"/>
      <dgm:spPr/>
    </dgm:pt>
    <dgm:pt modelId="{7B450E56-FC41-4986-BF19-F7B1628CCCDC}" type="pres">
      <dgm:prSet presAssocID="{7C8E9D53-3C73-4B10-9ED5-BCF15CF2A498}" presName="LevelTwoTextNode" presStyleLbl="node2" presStyleIdx="0" presStyleCnt="3">
        <dgm:presLayoutVars>
          <dgm:chPref val="3"/>
        </dgm:presLayoutVars>
      </dgm:prSet>
      <dgm:spPr/>
      <dgm:t>
        <a:bodyPr/>
        <a:lstStyle/>
        <a:p>
          <a:endParaRPr lang="en-US"/>
        </a:p>
      </dgm:t>
    </dgm:pt>
    <dgm:pt modelId="{0734F698-A6E0-4406-A4F4-78C22DCF9A8F}" type="pres">
      <dgm:prSet presAssocID="{7C8E9D53-3C73-4B10-9ED5-BCF15CF2A498}" presName="level3hierChild" presStyleCnt="0"/>
      <dgm:spPr/>
    </dgm:pt>
    <dgm:pt modelId="{5254167D-D11E-4910-8B25-5182FA000EB0}" type="pres">
      <dgm:prSet presAssocID="{4939B1CF-004C-4202-ACA6-8B9E9A211E65}" presName="conn2-1" presStyleLbl="parChTrans1D3" presStyleIdx="0" presStyleCnt="2"/>
      <dgm:spPr/>
      <dgm:t>
        <a:bodyPr/>
        <a:lstStyle/>
        <a:p>
          <a:endParaRPr lang="en-US"/>
        </a:p>
      </dgm:t>
    </dgm:pt>
    <dgm:pt modelId="{BC7E0A55-EF95-4AF1-A922-18339DFE50A4}" type="pres">
      <dgm:prSet presAssocID="{4939B1CF-004C-4202-ACA6-8B9E9A211E65}" presName="connTx" presStyleLbl="parChTrans1D3" presStyleIdx="0" presStyleCnt="2"/>
      <dgm:spPr/>
      <dgm:t>
        <a:bodyPr/>
        <a:lstStyle/>
        <a:p>
          <a:endParaRPr lang="en-US"/>
        </a:p>
      </dgm:t>
    </dgm:pt>
    <dgm:pt modelId="{E6109C86-4565-4209-A60E-1B17A48F4909}" type="pres">
      <dgm:prSet presAssocID="{0EB902DA-EC51-4A87-9DC0-E7537A799727}" presName="root2" presStyleCnt="0"/>
      <dgm:spPr/>
    </dgm:pt>
    <dgm:pt modelId="{3711CAFB-4EF5-49C6-8545-2028FF0995EB}" type="pres">
      <dgm:prSet presAssocID="{0EB902DA-EC51-4A87-9DC0-E7537A799727}" presName="LevelTwoTextNode" presStyleLbl="node3" presStyleIdx="0" presStyleCnt="2">
        <dgm:presLayoutVars>
          <dgm:chPref val="3"/>
        </dgm:presLayoutVars>
      </dgm:prSet>
      <dgm:spPr/>
      <dgm:t>
        <a:bodyPr/>
        <a:lstStyle/>
        <a:p>
          <a:endParaRPr lang="en-US"/>
        </a:p>
      </dgm:t>
    </dgm:pt>
    <dgm:pt modelId="{DC9D2BCF-3DD2-4BA3-8EA8-28A70794E811}" type="pres">
      <dgm:prSet presAssocID="{0EB902DA-EC51-4A87-9DC0-E7537A799727}" presName="level3hierChild" presStyleCnt="0"/>
      <dgm:spPr/>
    </dgm:pt>
    <dgm:pt modelId="{5D74986F-85F9-4EBD-890A-4047E40DBC94}" type="pres">
      <dgm:prSet presAssocID="{22E9DF85-A2CC-4E08-ABCB-7F92139FE086}" presName="conn2-1" presStyleLbl="parChTrans1D4" presStyleIdx="0" presStyleCnt="2"/>
      <dgm:spPr/>
      <dgm:t>
        <a:bodyPr/>
        <a:lstStyle/>
        <a:p>
          <a:endParaRPr lang="en-US"/>
        </a:p>
      </dgm:t>
    </dgm:pt>
    <dgm:pt modelId="{A22A1D68-A22B-4E83-89DA-44D1A768BF9D}" type="pres">
      <dgm:prSet presAssocID="{22E9DF85-A2CC-4E08-ABCB-7F92139FE086}" presName="connTx" presStyleLbl="parChTrans1D4" presStyleIdx="0" presStyleCnt="2"/>
      <dgm:spPr/>
      <dgm:t>
        <a:bodyPr/>
        <a:lstStyle/>
        <a:p>
          <a:endParaRPr lang="en-US"/>
        </a:p>
      </dgm:t>
    </dgm:pt>
    <dgm:pt modelId="{D2E9B59D-DFBE-483B-8360-4804187BA94A}" type="pres">
      <dgm:prSet presAssocID="{A4A887B5-38E7-44DD-93F4-5DD341F2B4B1}" presName="root2" presStyleCnt="0"/>
      <dgm:spPr/>
    </dgm:pt>
    <dgm:pt modelId="{3688C74C-C26D-416D-B07A-E9D845DD492A}" type="pres">
      <dgm:prSet presAssocID="{A4A887B5-38E7-44DD-93F4-5DD341F2B4B1}" presName="LevelTwoTextNode" presStyleLbl="node4" presStyleIdx="0" presStyleCnt="2">
        <dgm:presLayoutVars>
          <dgm:chPref val="3"/>
        </dgm:presLayoutVars>
      </dgm:prSet>
      <dgm:spPr/>
      <dgm:t>
        <a:bodyPr/>
        <a:lstStyle/>
        <a:p>
          <a:endParaRPr lang="en-US"/>
        </a:p>
      </dgm:t>
    </dgm:pt>
    <dgm:pt modelId="{F0DDB7E3-CBF9-4CBC-8903-AB7F9FDF5C39}" type="pres">
      <dgm:prSet presAssocID="{A4A887B5-38E7-44DD-93F4-5DD341F2B4B1}" presName="level3hierChild" presStyleCnt="0"/>
      <dgm:spPr/>
    </dgm:pt>
    <dgm:pt modelId="{530315F9-892D-4D48-BA26-FEF6E561EF16}" type="pres">
      <dgm:prSet presAssocID="{E2A2C43B-9356-44D3-8EF9-BA8485998C91}" presName="conn2-1" presStyleLbl="parChTrans1D4" presStyleIdx="1" presStyleCnt="2"/>
      <dgm:spPr/>
      <dgm:t>
        <a:bodyPr/>
        <a:lstStyle/>
        <a:p>
          <a:endParaRPr lang="en-US"/>
        </a:p>
      </dgm:t>
    </dgm:pt>
    <dgm:pt modelId="{05F3616F-F0D3-4084-B53F-F0F6BDD17B1F}" type="pres">
      <dgm:prSet presAssocID="{E2A2C43B-9356-44D3-8EF9-BA8485998C91}" presName="connTx" presStyleLbl="parChTrans1D4" presStyleIdx="1" presStyleCnt="2"/>
      <dgm:spPr/>
      <dgm:t>
        <a:bodyPr/>
        <a:lstStyle/>
        <a:p>
          <a:endParaRPr lang="en-US"/>
        </a:p>
      </dgm:t>
    </dgm:pt>
    <dgm:pt modelId="{E7EF3911-5FAE-475F-A9F5-584EA11793C5}" type="pres">
      <dgm:prSet presAssocID="{7AC69C75-F873-47B3-AB9C-9B5604480BEC}" presName="root2" presStyleCnt="0"/>
      <dgm:spPr/>
    </dgm:pt>
    <dgm:pt modelId="{576207F4-1D5F-4E3C-A331-9E1582149DCF}" type="pres">
      <dgm:prSet presAssocID="{7AC69C75-F873-47B3-AB9C-9B5604480BEC}" presName="LevelTwoTextNode" presStyleLbl="node4" presStyleIdx="1" presStyleCnt="2">
        <dgm:presLayoutVars>
          <dgm:chPref val="3"/>
        </dgm:presLayoutVars>
      </dgm:prSet>
      <dgm:spPr/>
      <dgm:t>
        <a:bodyPr/>
        <a:lstStyle/>
        <a:p>
          <a:endParaRPr lang="en-US"/>
        </a:p>
      </dgm:t>
    </dgm:pt>
    <dgm:pt modelId="{B79E61EE-0B73-41E7-8997-AA576F940641}" type="pres">
      <dgm:prSet presAssocID="{7AC69C75-F873-47B3-AB9C-9B5604480BEC}" presName="level3hierChild" presStyleCnt="0"/>
      <dgm:spPr/>
    </dgm:pt>
    <dgm:pt modelId="{6DCF8650-32F2-4F20-B295-DE88D75F6F17}" type="pres">
      <dgm:prSet presAssocID="{7438C28F-1867-4FF1-83EA-8ED8A9E0B7CE}" presName="conn2-1" presStyleLbl="parChTrans1D3" presStyleIdx="1" presStyleCnt="2"/>
      <dgm:spPr/>
      <dgm:t>
        <a:bodyPr/>
        <a:lstStyle/>
        <a:p>
          <a:endParaRPr lang="en-US"/>
        </a:p>
      </dgm:t>
    </dgm:pt>
    <dgm:pt modelId="{D0BB85C1-0E28-4AB7-BF8B-F404648E204F}" type="pres">
      <dgm:prSet presAssocID="{7438C28F-1867-4FF1-83EA-8ED8A9E0B7CE}" presName="connTx" presStyleLbl="parChTrans1D3" presStyleIdx="1" presStyleCnt="2"/>
      <dgm:spPr/>
      <dgm:t>
        <a:bodyPr/>
        <a:lstStyle/>
        <a:p>
          <a:endParaRPr lang="en-US"/>
        </a:p>
      </dgm:t>
    </dgm:pt>
    <dgm:pt modelId="{E6DB9A0D-DD48-4042-A4B5-5898BBA3B640}" type="pres">
      <dgm:prSet presAssocID="{51C1DCD3-1EF4-40B6-9B52-F0C88F4952F4}" presName="root2" presStyleCnt="0"/>
      <dgm:spPr/>
    </dgm:pt>
    <dgm:pt modelId="{946C9365-0605-4630-A935-8F1A79995FB8}" type="pres">
      <dgm:prSet presAssocID="{51C1DCD3-1EF4-40B6-9B52-F0C88F4952F4}" presName="LevelTwoTextNode" presStyleLbl="node3" presStyleIdx="1" presStyleCnt="2">
        <dgm:presLayoutVars>
          <dgm:chPref val="3"/>
        </dgm:presLayoutVars>
      </dgm:prSet>
      <dgm:spPr/>
      <dgm:t>
        <a:bodyPr/>
        <a:lstStyle/>
        <a:p>
          <a:endParaRPr lang="en-US"/>
        </a:p>
      </dgm:t>
    </dgm:pt>
    <dgm:pt modelId="{8FD8A80F-7CE7-4679-932C-E4377DD5C710}" type="pres">
      <dgm:prSet presAssocID="{51C1DCD3-1EF4-40B6-9B52-F0C88F4952F4}" presName="level3hierChild" presStyleCnt="0"/>
      <dgm:spPr/>
    </dgm:pt>
    <dgm:pt modelId="{86C006BE-0211-4DD1-91B0-546411800D08}" type="pres">
      <dgm:prSet presAssocID="{160ADD1F-5862-474A-BBF2-A24288EFBB0C}" presName="conn2-1" presStyleLbl="parChTrans1D2" presStyleIdx="1" presStyleCnt="3"/>
      <dgm:spPr/>
      <dgm:t>
        <a:bodyPr/>
        <a:lstStyle/>
        <a:p>
          <a:endParaRPr lang="en-US"/>
        </a:p>
      </dgm:t>
    </dgm:pt>
    <dgm:pt modelId="{DCFA8982-3E59-4147-AEF4-FB70204B5CFB}" type="pres">
      <dgm:prSet presAssocID="{160ADD1F-5862-474A-BBF2-A24288EFBB0C}" presName="connTx" presStyleLbl="parChTrans1D2" presStyleIdx="1" presStyleCnt="3"/>
      <dgm:spPr/>
      <dgm:t>
        <a:bodyPr/>
        <a:lstStyle/>
        <a:p>
          <a:endParaRPr lang="en-US"/>
        </a:p>
      </dgm:t>
    </dgm:pt>
    <dgm:pt modelId="{7224A045-03C0-4AF9-9396-E5DD22850849}" type="pres">
      <dgm:prSet presAssocID="{28ABAC16-5F3D-43B6-8170-EEE78D847CDA}" presName="root2" presStyleCnt="0"/>
      <dgm:spPr/>
    </dgm:pt>
    <dgm:pt modelId="{E4D952F1-68F1-4FDE-88D4-7F05C8FD754F}" type="pres">
      <dgm:prSet presAssocID="{28ABAC16-5F3D-43B6-8170-EEE78D847CDA}" presName="LevelTwoTextNode" presStyleLbl="node2" presStyleIdx="1" presStyleCnt="3">
        <dgm:presLayoutVars>
          <dgm:chPref val="3"/>
        </dgm:presLayoutVars>
      </dgm:prSet>
      <dgm:spPr/>
      <dgm:t>
        <a:bodyPr/>
        <a:lstStyle/>
        <a:p>
          <a:endParaRPr lang="en-US"/>
        </a:p>
      </dgm:t>
    </dgm:pt>
    <dgm:pt modelId="{FDA4B5A8-B322-48F8-9DC6-633A4BD52C8A}" type="pres">
      <dgm:prSet presAssocID="{28ABAC16-5F3D-43B6-8170-EEE78D847CDA}" presName="level3hierChild" presStyleCnt="0"/>
      <dgm:spPr/>
    </dgm:pt>
    <dgm:pt modelId="{1BEA6122-70C0-4696-B972-3FE5B4970389}" type="pres">
      <dgm:prSet presAssocID="{F886DF8B-1AEE-4DA1-9052-CA00DF714B92}" presName="conn2-1" presStyleLbl="parChTrans1D2" presStyleIdx="2" presStyleCnt="3"/>
      <dgm:spPr/>
      <dgm:t>
        <a:bodyPr/>
        <a:lstStyle/>
        <a:p>
          <a:endParaRPr lang="en-US"/>
        </a:p>
      </dgm:t>
    </dgm:pt>
    <dgm:pt modelId="{FE8BFD85-54A0-4E45-BD68-6133C50250E3}" type="pres">
      <dgm:prSet presAssocID="{F886DF8B-1AEE-4DA1-9052-CA00DF714B92}" presName="connTx" presStyleLbl="parChTrans1D2" presStyleIdx="2" presStyleCnt="3"/>
      <dgm:spPr/>
      <dgm:t>
        <a:bodyPr/>
        <a:lstStyle/>
        <a:p>
          <a:endParaRPr lang="en-US"/>
        </a:p>
      </dgm:t>
    </dgm:pt>
    <dgm:pt modelId="{FB9834AE-62F3-4334-B5F6-440E273DF157}" type="pres">
      <dgm:prSet presAssocID="{634C5227-7886-4455-B3A3-E108BF64EBCF}" presName="root2" presStyleCnt="0"/>
      <dgm:spPr/>
    </dgm:pt>
    <dgm:pt modelId="{46E1BA86-1338-4B6F-9B7D-A4F635091632}" type="pres">
      <dgm:prSet presAssocID="{634C5227-7886-4455-B3A3-E108BF64EBCF}" presName="LevelTwoTextNode" presStyleLbl="node2" presStyleIdx="2" presStyleCnt="3">
        <dgm:presLayoutVars>
          <dgm:chPref val="3"/>
        </dgm:presLayoutVars>
      </dgm:prSet>
      <dgm:spPr/>
      <dgm:t>
        <a:bodyPr/>
        <a:lstStyle/>
        <a:p>
          <a:endParaRPr lang="en-US"/>
        </a:p>
      </dgm:t>
    </dgm:pt>
    <dgm:pt modelId="{876C8F8B-FDFE-4D7F-A33D-6E0F76A40D37}" type="pres">
      <dgm:prSet presAssocID="{634C5227-7886-4455-B3A3-E108BF64EBCF}" presName="level3hierChild" presStyleCnt="0"/>
      <dgm:spPr/>
    </dgm:pt>
  </dgm:ptLst>
  <dgm:cxnLst>
    <dgm:cxn modelId="{3D8FB2A7-C6CE-AF4B-AB98-FC536A1B53C4}" type="presOf" srcId="{4AE7EEF6-6E37-4E87-BA1F-058EDA26BC6A}" destId="{BFDCD2AE-D153-4884-9AA5-01192DB515EC}" srcOrd="0" destOrd="0" presId="urn:microsoft.com/office/officeart/2005/8/layout/hierarchy2"/>
    <dgm:cxn modelId="{77537E22-5ABC-0A49-B61A-9D6D47A2B2E7}" type="presOf" srcId="{A4A887B5-38E7-44DD-93F4-5DD341F2B4B1}" destId="{3688C74C-C26D-416D-B07A-E9D845DD492A}" srcOrd="0" destOrd="0" presId="urn:microsoft.com/office/officeart/2005/8/layout/hierarchy2"/>
    <dgm:cxn modelId="{79DE7BE3-E4F2-5644-85FE-CB116279BE4C}" type="presOf" srcId="{4939B1CF-004C-4202-ACA6-8B9E9A211E65}" destId="{5254167D-D11E-4910-8B25-5182FA000EB0}" srcOrd="0" destOrd="0" presId="urn:microsoft.com/office/officeart/2005/8/layout/hierarchy2"/>
    <dgm:cxn modelId="{EA4995C8-240D-B04B-89C9-D3274CE2DCCE}" type="presOf" srcId="{160ADD1F-5862-474A-BBF2-A24288EFBB0C}" destId="{86C006BE-0211-4DD1-91B0-546411800D08}" srcOrd="0" destOrd="0" presId="urn:microsoft.com/office/officeart/2005/8/layout/hierarchy2"/>
    <dgm:cxn modelId="{B27E8677-19F0-42B5-9250-1988883AC8D6}" srcId="{BE6E2060-E46D-4E43-8E97-E62B49DF1EC1}" destId="{97B1FD46-C413-4701-A243-E26B61D6DEC5}" srcOrd="0" destOrd="0" parTransId="{F140478E-8536-4A47-BACA-4606BC2C2B3B}" sibTransId="{A92C2753-5CE7-4D6A-8213-E4219D2A1F4B}"/>
    <dgm:cxn modelId="{545C9168-A377-3E44-AEA1-FBD266033846}" type="presOf" srcId="{F886DF8B-1AEE-4DA1-9052-CA00DF714B92}" destId="{1BEA6122-70C0-4696-B972-3FE5B4970389}" srcOrd="0" destOrd="0" presId="urn:microsoft.com/office/officeart/2005/8/layout/hierarchy2"/>
    <dgm:cxn modelId="{8376EFE4-B342-F545-A3B8-9AF525C64437}" type="presOf" srcId="{0EB902DA-EC51-4A87-9DC0-E7537A799727}" destId="{3711CAFB-4EF5-49C6-8545-2028FF0995EB}" srcOrd="0" destOrd="0" presId="urn:microsoft.com/office/officeart/2005/8/layout/hierarchy2"/>
    <dgm:cxn modelId="{C7128597-5FEF-4FFA-85A4-20B61EEF71C7}" srcId="{97B1FD46-C413-4701-A243-E26B61D6DEC5}" destId="{634C5227-7886-4455-B3A3-E108BF64EBCF}" srcOrd="2" destOrd="0" parTransId="{F886DF8B-1AEE-4DA1-9052-CA00DF714B92}" sibTransId="{348FA594-1CEC-453E-8772-2AD69DD85D35}"/>
    <dgm:cxn modelId="{028E0C4B-9E94-CE48-A2A8-9188CB144E05}" type="presOf" srcId="{4939B1CF-004C-4202-ACA6-8B9E9A211E65}" destId="{BC7E0A55-EF95-4AF1-A922-18339DFE50A4}" srcOrd="1" destOrd="0" presId="urn:microsoft.com/office/officeart/2005/8/layout/hierarchy2"/>
    <dgm:cxn modelId="{FC182747-0A28-8446-A7FC-C6891C4B0E75}" type="presOf" srcId="{634C5227-7886-4455-B3A3-E108BF64EBCF}" destId="{46E1BA86-1338-4B6F-9B7D-A4F635091632}" srcOrd="0" destOrd="0" presId="urn:microsoft.com/office/officeart/2005/8/layout/hierarchy2"/>
    <dgm:cxn modelId="{9FDCE867-4AEE-D54E-A386-F9AEE413CFD5}" type="presOf" srcId="{7AC69C75-F873-47B3-AB9C-9B5604480BEC}" destId="{576207F4-1D5F-4E3C-A331-9E1582149DCF}" srcOrd="0" destOrd="0" presId="urn:microsoft.com/office/officeart/2005/8/layout/hierarchy2"/>
    <dgm:cxn modelId="{B45948C1-11EB-5E43-B0A5-AF0AF444FC14}" type="presOf" srcId="{28ABAC16-5F3D-43B6-8170-EEE78D847CDA}" destId="{E4D952F1-68F1-4FDE-88D4-7F05C8FD754F}" srcOrd="0" destOrd="0" presId="urn:microsoft.com/office/officeart/2005/8/layout/hierarchy2"/>
    <dgm:cxn modelId="{2E860955-F8C2-D84F-A57B-438DD97E9E3F}" type="presOf" srcId="{BE6E2060-E46D-4E43-8E97-E62B49DF1EC1}" destId="{5FA8C826-91C2-4152-BDA0-588F8F9A568D}" srcOrd="0" destOrd="0" presId="urn:microsoft.com/office/officeart/2005/8/layout/hierarchy2"/>
    <dgm:cxn modelId="{6BDC80ED-0994-499F-B9B5-5C7BD40BD562}" srcId="{7C8E9D53-3C73-4B10-9ED5-BCF15CF2A498}" destId="{51C1DCD3-1EF4-40B6-9B52-F0C88F4952F4}" srcOrd="1" destOrd="0" parTransId="{7438C28F-1867-4FF1-83EA-8ED8A9E0B7CE}" sibTransId="{1DF28CE3-FD0F-4618-9D9A-1777ED0A1C15}"/>
    <dgm:cxn modelId="{B89086E5-C307-7E40-AAE6-833840D29F47}" type="presOf" srcId="{4AE7EEF6-6E37-4E87-BA1F-058EDA26BC6A}" destId="{7DC064B1-7924-4392-8DD2-AF2070690B6A}" srcOrd="1" destOrd="0" presId="urn:microsoft.com/office/officeart/2005/8/layout/hierarchy2"/>
    <dgm:cxn modelId="{97B81E7C-F6AE-41AA-9F6A-DA60545406B7}" srcId="{97B1FD46-C413-4701-A243-E26B61D6DEC5}" destId="{7C8E9D53-3C73-4B10-9ED5-BCF15CF2A498}" srcOrd="0" destOrd="0" parTransId="{4AE7EEF6-6E37-4E87-BA1F-058EDA26BC6A}" sibTransId="{EF24DB1D-DEE4-49FD-BDA9-8BD0A59FCE37}"/>
    <dgm:cxn modelId="{D9461491-BEE4-4A49-A937-BC72B5B4F553}" type="presOf" srcId="{7438C28F-1867-4FF1-83EA-8ED8A9E0B7CE}" destId="{D0BB85C1-0E28-4AB7-BF8B-F404648E204F}" srcOrd="1" destOrd="0" presId="urn:microsoft.com/office/officeart/2005/8/layout/hierarchy2"/>
    <dgm:cxn modelId="{61C017F1-4FB7-C143-A6FD-1506A854D304}" type="presOf" srcId="{F886DF8B-1AEE-4DA1-9052-CA00DF714B92}" destId="{FE8BFD85-54A0-4E45-BD68-6133C50250E3}" srcOrd="1" destOrd="0" presId="urn:microsoft.com/office/officeart/2005/8/layout/hierarchy2"/>
    <dgm:cxn modelId="{097597B6-6BBD-244A-8071-49C0C0F545E0}" type="presOf" srcId="{E2A2C43B-9356-44D3-8EF9-BA8485998C91}" destId="{05F3616F-F0D3-4084-B53F-F0F6BDD17B1F}" srcOrd="1" destOrd="0" presId="urn:microsoft.com/office/officeart/2005/8/layout/hierarchy2"/>
    <dgm:cxn modelId="{60CCCAAE-6A5C-CD43-9B0D-C2FB3D9460D7}" type="presOf" srcId="{22E9DF85-A2CC-4E08-ABCB-7F92139FE086}" destId="{5D74986F-85F9-4EBD-890A-4047E40DBC94}" srcOrd="0" destOrd="0" presId="urn:microsoft.com/office/officeart/2005/8/layout/hierarchy2"/>
    <dgm:cxn modelId="{DCD3431A-DBAD-C54E-A55E-E470C167FFA9}" type="presOf" srcId="{7C8E9D53-3C73-4B10-9ED5-BCF15CF2A498}" destId="{7B450E56-FC41-4986-BF19-F7B1628CCCDC}" srcOrd="0" destOrd="0" presId="urn:microsoft.com/office/officeart/2005/8/layout/hierarchy2"/>
    <dgm:cxn modelId="{F398F112-423F-4866-AAB9-13541BD733BF}" srcId="{0EB902DA-EC51-4A87-9DC0-E7537A799727}" destId="{7AC69C75-F873-47B3-AB9C-9B5604480BEC}" srcOrd="1" destOrd="0" parTransId="{E2A2C43B-9356-44D3-8EF9-BA8485998C91}" sibTransId="{1CFD4115-7FE9-476D-A044-304AC4CEA854}"/>
    <dgm:cxn modelId="{1AFE24FA-2C87-A84B-89D4-01F6D1863B5C}" type="presOf" srcId="{160ADD1F-5862-474A-BBF2-A24288EFBB0C}" destId="{DCFA8982-3E59-4147-AEF4-FB70204B5CFB}" srcOrd="1" destOrd="0" presId="urn:microsoft.com/office/officeart/2005/8/layout/hierarchy2"/>
    <dgm:cxn modelId="{3D0CF756-844C-6E4F-81CE-ED1CE27B4177}" type="presOf" srcId="{7438C28F-1867-4FF1-83EA-8ED8A9E0B7CE}" destId="{6DCF8650-32F2-4F20-B295-DE88D75F6F17}" srcOrd="0" destOrd="0" presId="urn:microsoft.com/office/officeart/2005/8/layout/hierarchy2"/>
    <dgm:cxn modelId="{8AF73146-8205-45FC-9AF7-AD132EE4C5EA}" srcId="{7C8E9D53-3C73-4B10-9ED5-BCF15CF2A498}" destId="{0EB902DA-EC51-4A87-9DC0-E7537A799727}" srcOrd="0" destOrd="0" parTransId="{4939B1CF-004C-4202-ACA6-8B9E9A211E65}" sibTransId="{40B83ECB-3298-4255-82BB-9F1F975F5F9F}"/>
    <dgm:cxn modelId="{2ABE58A4-1294-4390-AD21-153410FEA329}" srcId="{97B1FD46-C413-4701-A243-E26B61D6DEC5}" destId="{28ABAC16-5F3D-43B6-8170-EEE78D847CDA}" srcOrd="1" destOrd="0" parTransId="{160ADD1F-5862-474A-BBF2-A24288EFBB0C}" sibTransId="{A5B4CBF5-74F0-4AEC-97BA-4D7B2632326A}"/>
    <dgm:cxn modelId="{958B4273-7AC3-C343-9AF7-68E9526554CC}" type="presOf" srcId="{E2A2C43B-9356-44D3-8EF9-BA8485998C91}" destId="{530315F9-892D-4D48-BA26-FEF6E561EF16}" srcOrd="0" destOrd="0" presId="urn:microsoft.com/office/officeart/2005/8/layout/hierarchy2"/>
    <dgm:cxn modelId="{41B9918B-91C3-2E49-AC3B-E17DEEE89847}" type="presOf" srcId="{22E9DF85-A2CC-4E08-ABCB-7F92139FE086}" destId="{A22A1D68-A22B-4E83-89DA-44D1A768BF9D}" srcOrd="1" destOrd="0" presId="urn:microsoft.com/office/officeart/2005/8/layout/hierarchy2"/>
    <dgm:cxn modelId="{B7D4333F-508A-A143-BAE4-7EEA96B7A062}" type="presOf" srcId="{51C1DCD3-1EF4-40B6-9B52-F0C88F4952F4}" destId="{946C9365-0605-4630-A935-8F1A79995FB8}" srcOrd="0" destOrd="0" presId="urn:microsoft.com/office/officeart/2005/8/layout/hierarchy2"/>
    <dgm:cxn modelId="{236B67DF-953B-8846-A19A-EB8E847AA330}" type="presOf" srcId="{97B1FD46-C413-4701-A243-E26B61D6DEC5}" destId="{A6B04D31-96D3-46A1-9918-B469F5D32443}" srcOrd="0" destOrd="0" presId="urn:microsoft.com/office/officeart/2005/8/layout/hierarchy2"/>
    <dgm:cxn modelId="{EFF984C8-D971-4D8A-9DCE-753AC1FAA24E}" srcId="{0EB902DA-EC51-4A87-9DC0-E7537A799727}" destId="{A4A887B5-38E7-44DD-93F4-5DD341F2B4B1}" srcOrd="0" destOrd="0" parTransId="{22E9DF85-A2CC-4E08-ABCB-7F92139FE086}" sibTransId="{7B915131-FEBF-49C6-98AA-13454A12F562}"/>
    <dgm:cxn modelId="{70A2CB42-66B9-F74D-9C3A-9452A8A950E2}" type="presParOf" srcId="{5FA8C826-91C2-4152-BDA0-588F8F9A568D}" destId="{9A3FF8A7-B00D-4B4F-9B24-A3AD775C3CE8}" srcOrd="0" destOrd="0" presId="urn:microsoft.com/office/officeart/2005/8/layout/hierarchy2"/>
    <dgm:cxn modelId="{897D47C4-4A3C-E149-8CE5-A1773005EA14}" type="presParOf" srcId="{9A3FF8A7-B00D-4B4F-9B24-A3AD775C3CE8}" destId="{A6B04D31-96D3-46A1-9918-B469F5D32443}" srcOrd="0" destOrd="0" presId="urn:microsoft.com/office/officeart/2005/8/layout/hierarchy2"/>
    <dgm:cxn modelId="{8B4D5918-C279-4846-9CF0-A7C4CB639F3D}" type="presParOf" srcId="{9A3FF8A7-B00D-4B4F-9B24-A3AD775C3CE8}" destId="{2BB35927-A937-4212-A85E-ABAE3DCF6304}" srcOrd="1" destOrd="0" presId="urn:microsoft.com/office/officeart/2005/8/layout/hierarchy2"/>
    <dgm:cxn modelId="{3EDB797E-F67B-8148-AF93-5D4AD038CF4E}" type="presParOf" srcId="{2BB35927-A937-4212-A85E-ABAE3DCF6304}" destId="{BFDCD2AE-D153-4884-9AA5-01192DB515EC}" srcOrd="0" destOrd="0" presId="urn:microsoft.com/office/officeart/2005/8/layout/hierarchy2"/>
    <dgm:cxn modelId="{7C29EE28-42FA-0842-91E2-BF0C314D9644}" type="presParOf" srcId="{BFDCD2AE-D153-4884-9AA5-01192DB515EC}" destId="{7DC064B1-7924-4392-8DD2-AF2070690B6A}" srcOrd="0" destOrd="0" presId="urn:microsoft.com/office/officeart/2005/8/layout/hierarchy2"/>
    <dgm:cxn modelId="{0AACD80D-743A-8541-8C11-1AEDF74E5782}" type="presParOf" srcId="{2BB35927-A937-4212-A85E-ABAE3DCF6304}" destId="{19939949-7593-41B4-A6AF-4132B36D421D}" srcOrd="1" destOrd="0" presId="urn:microsoft.com/office/officeart/2005/8/layout/hierarchy2"/>
    <dgm:cxn modelId="{714C030E-20C5-8F4B-BEEB-FBD25A258FE1}" type="presParOf" srcId="{19939949-7593-41B4-A6AF-4132B36D421D}" destId="{7B450E56-FC41-4986-BF19-F7B1628CCCDC}" srcOrd="0" destOrd="0" presId="urn:microsoft.com/office/officeart/2005/8/layout/hierarchy2"/>
    <dgm:cxn modelId="{F2EC2F06-C75B-4E42-96F6-ADDC6571E49F}" type="presParOf" srcId="{19939949-7593-41B4-A6AF-4132B36D421D}" destId="{0734F698-A6E0-4406-A4F4-78C22DCF9A8F}" srcOrd="1" destOrd="0" presId="urn:microsoft.com/office/officeart/2005/8/layout/hierarchy2"/>
    <dgm:cxn modelId="{4EA00BA8-9735-404B-AD97-AC9DD19EC7F2}" type="presParOf" srcId="{0734F698-A6E0-4406-A4F4-78C22DCF9A8F}" destId="{5254167D-D11E-4910-8B25-5182FA000EB0}" srcOrd="0" destOrd="0" presId="urn:microsoft.com/office/officeart/2005/8/layout/hierarchy2"/>
    <dgm:cxn modelId="{E9B761C7-52CD-E34E-B671-AC4FC8D946C4}" type="presParOf" srcId="{5254167D-D11E-4910-8B25-5182FA000EB0}" destId="{BC7E0A55-EF95-4AF1-A922-18339DFE50A4}" srcOrd="0" destOrd="0" presId="urn:microsoft.com/office/officeart/2005/8/layout/hierarchy2"/>
    <dgm:cxn modelId="{36213A70-3FB2-7F4F-912E-F26EE09110DB}" type="presParOf" srcId="{0734F698-A6E0-4406-A4F4-78C22DCF9A8F}" destId="{E6109C86-4565-4209-A60E-1B17A48F4909}" srcOrd="1" destOrd="0" presId="urn:microsoft.com/office/officeart/2005/8/layout/hierarchy2"/>
    <dgm:cxn modelId="{43223C52-DD2E-FE45-8685-7F2822B499AB}" type="presParOf" srcId="{E6109C86-4565-4209-A60E-1B17A48F4909}" destId="{3711CAFB-4EF5-49C6-8545-2028FF0995EB}" srcOrd="0" destOrd="0" presId="urn:microsoft.com/office/officeart/2005/8/layout/hierarchy2"/>
    <dgm:cxn modelId="{B3CCB4DE-58F2-F249-9102-9C4F397BB1CB}" type="presParOf" srcId="{E6109C86-4565-4209-A60E-1B17A48F4909}" destId="{DC9D2BCF-3DD2-4BA3-8EA8-28A70794E811}" srcOrd="1" destOrd="0" presId="urn:microsoft.com/office/officeart/2005/8/layout/hierarchy2"/>
    <dgm:cxn modelId="{D98FEBE3-F7AF-564C-80A5-384467153CC1}" type="presParOf" srcId="{DC9D2BCF-3DD2-4BA3-8EA8-28A70794E811}" destId="{5D74986F-85F9-4EBD-890A-4047E40DBC94}" srcOrd="0" destOrd="0" presId="urn:microsoft.com/office/officeart/2005/8/layout/hierarchy2"/>
    <dgm:cxn modelId="{7BD82A50-5AC4-F94F-B67C-9D0EBE4EF209}" type="presParOf" srcId="{5D74986F-85F9-4EBD-890A-4047E40DBC94}" destId="{A22A1D68-A22B-4E83-89DA-44D1A768BF9D}" srcOrd="0" destOrd="0" presId="urn:microsoft.com/office/officeart/2005/8/layout/hierarchy2"/>
    <dgm:cxn modelId="{B12BE24E-9CBC-804E-AE89-46DAF3CBE11A}" type="presParOf" srcId="{DC9D2BCF-3DD2-4BA3-8EA8-28A70794E811}" destId="{D2E9B59D-DFBE-483B-8360-4804187BA94A}" srcOrd="1" destOrd="0" presId="urn:microsoft.com/office/officeart/2005/8/layout/hierarchy2"/>
    <dgm:cxn modelId="{3D4A019B-7902-9C4E-A9BC-E0C602204769}" type="presParOf" srcId="{D2E9B59D-DFBE-483B-8360-4804187BA94A}" destId="{3688C74C-C26D-416D-B07A-E9D845DD492A}" srcOrd="0" destOrd="0" presId="urn:microsoft.com/office/officeart/2005/8/layout/hierarchy2"/>
    <dgm:cxn modelId="{27DC68D6-A949-0E4D-B46C-18223D456CE7}" type="presParOf" srcId="{D2E9B59D-DFBE-483B-8360-4804187BA94A}" destId="{F0DDB7E3-CBF9-4CBC-8903-AB7F9FDF5C39}" srcOrd="1" destOrd="0" presId="urn:microsoft.com/office/officeart/2005/8/layout/hierarchy2"/>
    <dgm:cxn modelId="{00FDA3B8-69F0-154C-B3D9-1FFA0FBC1E1D}" type="presParOf" srcId="{DC9D2BCF-3DD2-4BA3-8EA8-28A70794E811}" destId="{530315F9-892D-4D48-BA26-FEF6E561EF16}" srcOrd="2" destOrd="0" presId="urn:microsoft.com/office/officeart/2005/8/layout/hierarchy2"/>
    <dgm:cxn modelId="{33B9A214-E298-E14F-AB5C-B8A52AB78FB4}" type="presParOf" srcId="{530315F9-892D-4D48-BA26-FEF6E561EF16}" destId="{05F3616F-F0D3-4084-B53F-F0F6BDD17B1F}" srcOrd="0" destOrd="0" presId="urn:microsoft.com/office/officeart/2005/8/layout/hierarchy2"/>
    <dgm:cxn modelId="{B1445EF9-A6F1-774E-B51F-9477C7BE3F1A}" type="presParOf" srcId="{DC9D2BCF-3DD2-4BA3-8EA8-28A70794E811}" destId="{E7EF3911-5FAE-475F-A9F5-584EA11793C5}" srcOrd="3" destOrd="0" presId="urn:microsoft.com/office/officeart/2005/8/layout/hierarchy2"/>
    <dgm:cxn modelId="{C6DF4A78-C5F6-814B-843F-51C9FE18CA39}" type="presParOf" srcId="{E7EF3911-5FAE-475F-A9F5-584EA11793C5}" destId="{576207F4-1D5F-4E3C-A331-9E1582149DCF}" srcOrd="0" destOrd="0" presId="urn:microsoft.com/office/officeart/2005/8/layout/hierarchy2"/>
    <dgm:cxn modelId="{7011CE6F-F83C-3749-AB4E-A2E1718CA06C}" type="presParOf" srcId="{E7EF3911-5FAE-475F-A9F5-584EA11793C5}" destId="{B79E61EE-0B73-41E7-8997-AA576F940641}" srcOrd="1" destOrd="0" presId="urn:microsoft.com/office/officeart/2005/8/layout/hierarchy2"/>
    <dgm:cxn modelId="{750F96DE-447C-F743-92E6-A90FA2383F9D}" type="presParOf" srcId="{0734F698-A6E0-4406-A4F4-78C22DCF9A8F}" destId="{6DCF8650-32F2-4F20-B295-DE88D75F6F17}" srcOrd="2" destOrd="0" presId="urn:microsoft.com/office/officeart/2005/8/layout/hierarchy2"/>
    <dgm:cxn modelId="{89609A25-EFD4-874B-A588-A6567F369400}" type="presParOf" srcId="{6DCF8650-32F2-4F20-B295-DE88D75F6F17}" destId="{D0BB85C1-0E28-4AB7-BF8B-F404648E204F}" srcOrd="0" destOrd="0" presId="urn:microsoft.com/office/officeart/2005/8/layout/hierarchy2"/>
    <dgm:cxn modelId="{91167021-BA4F-664A-BACD-2B238B254004}" type="presParOf" srcId="{0734F698-A6E0-4406-A4F4-78C22DCF9A8F}" destId="{E6DB9A0D-DD48-4042-A4B5-5898BBA3B640}" srcOrd="3" destOrd="0" presId="urn:microsoft.com/office/officeart/2005/8/layout/hierarchy2"/>
    <dgm:cxn modelId="{237ECFB0-D233-F543-93D5-EC0EBDB65FAD}" type="presParOf" srcId="{E6DB9A0D-DD48-4042-A4B5-5898BBA3B640}" destId="{946C9365-0605-4630-A935-8F1A79995FB8}" srcOrd="0" destOrd="0" presId="urn:microsoft.com/office/officeart/2005/8/layout/hierarchy2"/>
    <dgm:cxn modelId="{2923A1E1-A23C-4C48-BD13-FA1ECED3EB9B}" type="presParOf" srcId="{E6DB9A0D-DD48-4042-A4B5-5898BBA3B640}" destId="{8FD8A80F-7CE7-4679-932C-E4377DD5C710}" srcOrd="1" destOrd="0" presId="urn:microsoft.com/office/officeart/2005/8/layout/hierarchy2"/>
    <dgm:cxn modelId="{B09A4DB8-2927-B444-902D-AAC7EF3FBAEF}" type="presParOf" srcId="{2BB35927-A937-4212-A85E-ABAE3DCF6304}" destId="{86C006BE-0211-4DD1-91B0-546411800D08}" srcOrd="2" destOrd="0" presId="urn:microsoft.com/office/officeart/2005/8/layout/hierarchy2"/>
    <dgm:cxn modelId="{99E68CDB-6F91-D648-B31E-841BFDC9F788}" type="presParOf" srcId="{86C006BE-0211-4DD1-91B0-546411800D08}" destId="{DCFA8982-3E59-4147-AEF4-FB70204B5CFB}" srcOrd="0" destOrd="0" presId="urn:microsoft.com/office/officeart/2005/8/layout/hierarchy2"/>
    <dgm:cxn modelId="{80FB5742-343C-6747-835F-CE63125C54D3}" type="presParOf" srcId="{2BB35927-A937-4212-A85E-ABAE3DCF6304}" destId="{7224A045-03C0-4AF9-9396-E5DD22850849}" srcOrd="3" destOrd="0" presId="urn:microsoft.com/office/officeart/2005/8/layout/hierarchy2"/>
    <dgm:cxn modelId="{3DF3DDB3-6997-1646-A870-3A765AE22D09}" type="presParOf" srcId="{7224A045-03C0-4AF9-9396-E5DD22850849}" destId="{E4D952F1-68F1-4FDE-88D4-7F05C8FD754F}" srcOrd="0" destOrd="0" presId="urn:microsoft.com/office/officeart/2005/8/layout/hierarchy2"/>
    <dgm:cxn modelId="{9C913622-DF96-4247-B9B5-9B39303668AA}" type="presParOf" srcId="{7224A045-03C0-4AF9-9396-E5DD22850849}" destId="{FDA4B5A8-B322-48F8-9DC6-633A4BD52C8A}" srcOrd="1" destOrd="0" presId="urn:microsoft.com/office/officeart/2005/8/layout/hierarchy2"/>
    <dgm:cxn modelId="{E313E95D-9A84-384F-A065-7BF9B238FC4B}" type="presParOf" srcId="{2BB35927-A937-4212-A85E-ABAE3DCF6304}" destId="{1BEA6122-70C0-4696-B972-3FE5B4970389}" srcOrd="4" destOrd="0" presId="urn:microsoft.com/office/officeart/2005/8/layout/hierarchy2"/>
    <dgm:cxn modelId="{06C09267-D8DA-1144-8069-AA6F726BE9A7}" type="presParOf" srcId="{1BEA6122-70C0-4696-B972-3FE5B4970389}" destId="{FE8BFD85-54A0-4E45-BD68-6133C50250E3}" srcOrd="0" destOrd="0" presId="urn:microsoft.com/office/officeart/2005/8/layout/hierarchy2"/>
    <dgm:cxn modelId="{16FD493F-7D0F-534E-80B5-A56D7B5C8AB1}" type="presParOf" srcId="{2BB35927-A937-4212-A85E-ABAE3DCF6304}" destId="{FB9834AE-62F3-4334-B5F6-440E273DF157}" srcOrd="5" destOrd="0" presId="urn:microsoft.com/office/officeart/2005/8/layout/hierarchy2"/>
    <dgm:cxn modelId="{BC7A3BCC-2516-5A44-847A-7F6201A6F483}" type="presParOf" srcId="{FB9834AE-62F3-4334-B5F6-440E273DF157}" destId="{46E1BA86-1338-4B6F-9B7D-A4F635091632}" srcOrd="0" destOrd="0" presId="urn:microsoft.com/office/officeart/2005/8/layout/hierarchy2"/>
    <dgm:cxn modelId="{3A04CF0E-C3AC-2747-B39F-3E1B8ACEA5A4}" type="presParOf" srcId="{FB9834AE-62F3-4334-B5F6-440E273DF157}" destId="{876C8F8B-FDFE-4D7F-A33D-6E0F76A40D3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B04D31-96D3-46A1-9918-B469F5D32443}">
      <dsp:nvSpPr>
        <dsp:cNvPr id="0" name=""/>
        <dsp:cNvSpPr/>
      </dsp:nvSpPr>
      <dsp:spPr>
        <a:xfrm>
          <a:off x="131679" y="1686728"/>
          <a:ext cx="1466027" cy="7330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smtClean="0"/>
            <a:t>Publisher</a:t>
          </a:r>
          <a:endParaRPr lang="en-US" sz="1900" kern="1200"/>
        </a:p>
      </dsp:txBody>
      <dsp:txXfrm>
        <a:off x="153148" y="1708197"/>
        <a:ext cx="1423089" cy="690075"/>
      </dsp:txXfrm>
    </dsp:sp>
    <dsp:sp modelId="{BFDCD2AE-D153-4884-9AA5-01192DB515EC}">
      <dsp:nvSpPr>
        <dsp:cNvPr id="0" name=""/>
        <dsp:cNvSpPr/>
      </dsp:nvSpPr>
      <dsp:spPr>
        <a:xfrm rot="18289469">
          <a:off x="1377475" y="1611537"/>
          <a:ext cx="1026873" cy="40429"/>
        </a:xfrm>
        <a:custGeom>
          <a:avLst/>
          <a:gdLst/>
          <a:ahLst/>
          <a:cxnLst/>
          <a:rect l="0" t="0" r="0" b="0"/>
          <a:pathLst>
            <a:path>
              <a:moveTo>
                <a:pt x="0" y="20214"/>
              </a:moveTo>
              <a:lnTo>
                <a:pt x="1026873"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865240" y="1606080"/>
        <a:ext cx="51343" cy="51343"/>
      </dsp:txXfrm>
    </dsp:sp>
    <dsp:sp modelId="{7B450E56-FC41-4986-BF19-F7B1628CCCDC}">
      <dsp:nvSpPr>
        <dsp:cNvPr id="0" name=""/>
        <dsp:cNvSpPr/>
      </dsp:nvSpPr>
      <dsp:spPr>
        <a:xfrm>
          <a:off x="2184117" y="843762"/>
          <a:ext cx="1466027" cy="7330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smtClean="0"/>
            <a:t>Publisher Ad Server</a:t>
          </a:r>
          <a:endParaRPr lang="en-US" sz="1900" kern="1200"/>
        </a:p>
      </dsp:txBody>
      <dsp:txXfrm>
        <a:off x="2205586" y="865231"/>
        <a:ext cx="1423089" cy="690075"/>
      </dsp:txXfrm>
    </dsp:sp>
    <dsp:sp modelId="{5254167D-D11E-4910-8B25-5182FA000EB0}">
      <dsp:nvSpPr>
        <dsp:cNvPr id="0" name=""/>
        <dsp:cNvSpPr/>
      </dsp:nvSpPr>
      <dsp:spPr>
        <a:xfrm rot="19457599">
          <a:off x="3582266" y="979312"/>
          <a:ext cx="722167" cy="40429"/>
        </a:xfrm>
        <a:custGeom>
          <a:avLst/>
          <a:gdLst/>
          <a:ahLst/>
          <a:cxnLst/>
          <a:rect l="0" t="0" r="0" b="0"/>
          <a:pathLst>
            <a:path>
              <a:moveTo>
                <a:pt x="0" y="20214"/>
              </a:moveTo>
              <a:lnTo>
                <a:pt x="722167" y="2021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25295" y="981473"/>
        <a:ext cx="36108" cy="36108"/>
      </dsp:txXfrm>
    </dsp:sp>
    <dsp:sp modelId="{3711CAFB-4EF5-49C6-8545-2028FF0995EB}">
      <dsp:nvSpPr>
        <dsp:cNvPr id="0" name=""/>
        <dsp:cNvSpPr/>
      </dsp:nvSpPr>
      <dsp:spPr>
        <a:xfrm>
          <a:off x="4236555" y="422279"/>
          <a:ext cx="1466027" cy="7330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smtClean="0"/>
            <a:t>3rd Party Ad Server</a:t>
          </a:r>
          <a:endParaRPr lang="en-US" sz="1900" kern="1200"/>
        </a:p>
      </dsp:txBody>
      <dsp:txXfrm>
        <a:off x="4258024" y="443748"/>
        <a:ext cx="1423089" cy="690075"/>
      </dsp:txXfrm>
    </dsp:sp>
    <dsp:sp modelId="{5D74986F-85F9-4EBD-890A-4047E40DBC94}">
      <dsp:nvSpPr>
        <dsp:cNvPr id="0" name=""/>
        <dsp:cNvSpPr/>
      </dsp:nvSpPr>
      <dsp:spPr>
        <a:xfrm rot="19457599">
          <a:off x="5634704" y="557830"/>
          <a:ext cx="722167" cy="40429"/>
        </a:xfrm>
        <a:custGeom>
          <a:avLst/>
          <a:gdLst/>
          <a:ahLst/>
          <a:cxnLst/>
          <a:rect l="0" t="0" r="0" b="0"/>
          <a:pathLst>
            <a:path>
              <a:moveTo>
                <a:pt x="0" y="20214"/>
              </a:moveTo>
              <a:lnTo>
                <a:pt x="722167" y="2021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977733" y="559990"/>
        <a:ext cx="36108" cy="36108"/>
      </dsp:txXfrm>
    </dsp:sp>
    <dsp:sp modelId="{3688C74C-C26D-416D-B07A-E9D845DD492A}">
      <dsp:nvSpPr>
        <dsp:cNvPr id="0" name=""/>
        <dsp:cNvSpPr/>
      </dsp:nvSpPr>
      <dsp:spPr>
        <a:xfrm>
          <a:off x="6288993" y="796"/>
          <a:ext cx="1466027" cy="7330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smtClean="0"/>
            <a:t>Additional Ad Servers</a:t>
          </a:r>
          <a:endParaRPr lang="en-US" sz="1900" kern="1200"/>
        </a:p>
      </dsp:txBody>
      <dsp:txXfrm>
        <a:off x="6310462" y="22265"/>
        <a:ext cx="1423089" cy="690075"/>
      </dsp:txXfrm>
    </dsp:sp>
    <dsp:sp modelId="{530315F9-892D-4D48-BA26-FEF6E561EF16}">
      <dsp:nvSpPr>
        <dsp:cNvPr id="0" name=""/>
        <dsp:cNvSpPr/>
      </dsp:nvSpPr>
      <dsp:spPr>
        <a:xfrm rot="2142401">
          <a:off x="5634704" y="979312"/>
          <a:ext cx="722167" cy="40429"/>
        </a:xfrm>
        <a:custGeom>
          <a:avLst/>
          <a:gdLst/>
          <a:ahLst/>
          <a:cxnLst/>
          <a:rect l="0" t="0" r="0" b="0"/>
          <a:pathLst>
            <a:path>
              <a:moveTo>
                <a:pt x="0" y="20214"/>
              </a:moveTo>
              <a:lnTo>
                <a:pt x="722167" y="2021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977733" y="981473"/>
        <a:ext cx="36108" cy="36108"/>
      </dsp:txXfrm>
    </dsp:sp>
    <dsp:sp modelId="{576207F4-1D5F-4E3C-A331-9E1582149DCF}">
      <dsp:nvSpPr>
        <dsp:cNvPr id="0" name=""/>
        <dsp:cNvSpPr/>
      </dsp:nvSpPr>
      <dsp:spPr>
        <a:xfrm>
          <a:off x="6288993" y="843762"/>
          <a:ext cx="1466027" cy="7330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smtClean="0"/>
            <a:t>And Data Partners</a:t>
          </a:r>
          <a:endParaRPr lang="en-US" sz="1900" kern="1200"/>
        </a:p>
      </dsp:txBody>
      <dsp:txXfrm>
        <a:off x="6310462" y="865231"/>
        <a:ext cx="1423089" cy="690075"/>
      </dsp:txXfrm>
    </dsp:sp>
    <dsp:sp modelId="{6DCF8650-32F2-4F20-B295-DE88D75F6F17}">
      <dsp:nvSpPr>
        <dsp:cNvPr id="0" name=""/>
        <dsp:cNvSpPr/>
      </dsp:nvSpPr>
      <dsp:spPr>
        <a:xfrm rot="2142401">
          <a:off x="3582266" y="1400795"/>
          <a:ext cx="722167" cy="40429"/>
        </a:xfrm>
        <a:custGeom>
          <a:avLst/>
          <a:gdLst/>
          <a:ahLst/>
          <a:cxnLst/>
          <a:rect l="0" t="0" r="0" b="0"/>
          <a:pathLst>
            <a:path>
              <a:moveTo>
                <a:pt x="0" y="20214"/>
              </a:moveTo>
              <a:lnTo>
                <a:pt x="722167" y="2021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25295" y="1402956"/>
        <a:ext cx="36108" cy="36108"/>
      </dsp:txXfrm>
    </dsp:sp>
    <dsp:sp modelId="{946C9365-0605-4630-A935-8F1A79995FB8}">
      <dsp:nvSpPr>
        <dsp:cNvPr id="0" name=""/>
        <dsp:cNvSpPr/>
      </dsp:nvSpPr>
      <dsp:spPr>
        <a:xfrm>
          <a:off x="4236555" y="1265245"/>
          <a:ext cx="1466027" cy="7330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smtClean="0"/>
            <a:t>3rd Party Data Partners</a:t>
          </a:r>
          <a:endParaRPr lang="en-US" sz="1900" kern="1200"/>
        </a:p>
      </dsp:txBody>
      <dsp:txXfrm>
        <a:off x="4258024" y="1286714"/>
        <a:ext cx="1423089" cy="690075"/>
      </dsp:txXfrm>
    </dsp:sp>
    <dsp:sp modelId="{86C006BE-0211-4DD1-91B0-546411800D08}">
      <dsp:nvSpPr>
        <dsp:cNvPr id="0" name=""/>
        <dsp:cNvSpPr/>
      </dsp:nvSpPr>
      <dsp:spPr>
        <a:xfrm>
          <a:off x="1597706" y="2033019"/>
          <a:ext cx="586410" cy="40429"/>
        </a:xfrm>
        <a:custGeom>
          <a:avLst/>
          <a:gdLst/>
          <a:ahLst/>
          <a:cxnLst/>
          <a:rect l="0" t="0" r="0" b="0"/>
          <a:pathLst>
            <a:path>
              <a:moveTo>
                <a:pt x="0" y="20214"/>
              </a:moveTo>
              <a:lnTo>
                <a:pt x="586410"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876251" y="2038574"/>
        <a:ext cx="29320" cy="29320"/>
      </dsp:txXfrm>
    </dsp:sp>
    <dsp:sp modelId="{E4D952F1-68F1-4FDE-88D4-7F05C8FD754F}">
      <dsp:nvSpPr>
        <dsp:cNvPr id="0" name=""/>
        <dsp:cNvSpPr/>
      </dsp:nvSpPr>
      <dsp:spPr>
        <a:xfrm>
          <a:off x="2184117" y="1686728"/>
          <a:ext cx="1466027" cy="7330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smtClean="0"/>
            <a:t>Publisher Data Partners</a:t>
          </a:r>
          <a:endParaRPr lang="en-US" sz="1900" kern="1200"/>
        </a:p>
      </dsp:txBody>
      <dsp:txXfrm>
        <a:off x="2205586" y="1708197"/>
        <a:ext cx="1423089" cy="690075"/>
      </dsp:txXfrm>
    </dsp:sp>
    <dsp:sp modelId="{1BEA6122-70C0-4696-B972-3FE5B4970389}">
      <dsp:nvSpPr>
        <dsp:cNvPr id="0" name=""/>
        <dsp:cNvSpPr/>
      </dsp:nvSpPr>
      <dsp:spPr>
        <a:xfrm rot="3310531">
          <a:off x="1377475" y="2454502"/>
          <a:ext cx="1026873" cy="40429"/>
        </a:xfrm>
        <a:custGeom>
          <a:avLst/>
          <a:gdLst/>
          <a:ahLst/>
          <a:cxnLst/>
          <a:rect l="0" t="0" r="0" b="0"/>
          <a:pathLst>
            <a:path>
              <a:moveTo>
                <a:pt x="0" y="20214"/>
              </a:moveTo>
              <a:lnTo>
                <a:pt x="1026873"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865240" y="2449045"/>
        <a:ext cx="51343" cy="51343"/>
      </dsp:txXfrm>
    </dsp:sp>
    <dsp:sp modelId="{46E1BA86-1338-4B6F-9B7D-A4F635091632}">
      <dsp:nvSpPr>
        <dsp:cNvPr id="0" name=""/>
        <dsp:cNvSpPr/>
      </dsp:nvSpPr>
      <dsp:spPr>
        <a:xfrm>
          <a:off x="2184117" y="2529693"/>
          <a:ext cx="1466027" cy="7330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smtClean="0"/>
            <a:t>Verification Tools</a:t>
          </a:r>
          <a:endParaRPr lang="en-US" sz="1900" kern="1200"/>
        </a:p>
      </dsp:txBody>
      <dsp:txXfrm>
        <a:off x="2205586" y="2551162"/>
        <a:ext cx="1423089" cy="6900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60519C-6F12-AD4E-82C3-417CDB0E653C}" type="datetimeFigureOut">
              <a:rPr lang="en-US" smtClean="0"/>
              <a:t>9/16/15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12E997-1727-6643-8204-C730CDFBB3BB}" type="slidenum">
              <a:rPr lang="en-US" smtClean="0"/>
              <a:t>‹#›</a:t>
            </a:fld>
            <a:endParaRPr lang="en-US"/>
          </a:p>
        </p:txBody>
      </p:sp>
    </p:spTree>
    <p:extLst>
      <p:ext uri="{BB962C8B-B14F-4D97-AF65-F5344CB8AC3E}">
        <p14:creationId xmlns:p14="http://schemas.microsoft.com/office/powerpoint/2010/main" val="180597073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12E997-1727-6643-8204-C730CDFBB3BB}" type="slidenum">
              <a:rPr lang="en-US" smtClean="0"/>
              <a:t>5</a:t>
            </a:fld>
            <a:endParaRPr lang="en-US"/>
          </a:p>
        </p:txBody>
      </p:sp>
    </p:spTree>
    <p:extLst>
      <p:ext uri="{BB962C8B-B14F-4D97-AF65-F5344CB8AC3E}">
        <p14:creationId xmlns:p14="http://schemas.microsoft.com/office/powerpoint/2010/main" val="1030780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7EE70A-8573-4A49-8D28-6E0D62DCCB0E}" type="datetimeFigureOut">
              <a:rPr lang="en-US" smtClean="0"/>
              <a:t>9/16/15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3076514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7EE70A-8573-4A49-8D28-6E0D62DCCB0E}" type="datetimeFigureOut">
              <a:rPr lang="en-US" smtClean="0"/>
              <a:t>9/16/15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2854693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7EE70A-8573-4A49-8D28-6E0D62DCCB0E}" type="datetimeFigureOut">
              <a:rPr lang="en-US" smtClean="0"/>
              <a:t>9/16/15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911016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7EE70A-8573-4A49-8D28-6E0D62DCCB0E}" type="datetimeFigureOut">
              <a:rPr lang="en-US" smtClean="0"/>
              <a:t>9/16/15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690699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7EE70A-8573-4A49-8D28-6E0D62DCCB0E}" type="datetimeFigureOut">
              <a:rPr lang="en-US" smtClean="0"/>
              <a:t>9/16/15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3501913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7EE70A-8573-4A49-8D28-6E0D62DCCB0E}" type="datetimeFigureOut">
              <a:rPr lang="en-US" smtClean="0"/>
              <a:t>9/16/15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3123696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7EE70A-8573-4A49-8D28-6E0D62DCCB0E}" type="datetimeFigureOut">
              <a:rPr lang="en-US" smtClean="0"/>
              <a:t>9/16/15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1046829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7EE70A-8573-4A49-8D28-6E0D62DCCB0E}" type="datetimeFigureOut">
              <a:rPr lang="en-US" smtClean="0"/>
              <a:t>9/16/15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2970313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EE70A-8573-4A49-8D28-6E0D62DCCB0E}" type="datetimeFigureOut">
              <a:rPr lang="en-US" smtClean="0"/>
              <a:t>9/16/15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501963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7EE70A-8573-4A49-8D28-6E0D62DCCB0E}" type="datetimeFigureOut">
              <a:rPr lang="en-US" smtClean="0"/>
              <a:t>9/16/15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1127375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7EE70A-8573-4A49-8D28-6E0D62DCCB0E}" type="datetimeFigureOut">
              <a:rPr lang="en-US" smtClean="0"/>
              <a:t>9/16/15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CD1126-4284-B34E-99F5-5671D7E21A84}" type="slidenum">
              <a:rPr lang="en-US" smtClean="0"/>
              <a:t>‹#›</a:t>
            </a:fld>
            <a:endParaRPr lang="en-US"/>
          </a:p>
        </p:txBody>
      </p:sp>
    </p:spTree>
    <p:extLst>
      <p:ext uri="{BB962C8B-B14F-4D97-AF65-F5344CB8AC3E}">
        <p14:creationId xmlns:p14="http://schemas.microsoft.com/office/powerpoint/2010/main" val="33600841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7EE70A-8573-4A49-8D28-6E0D62DCCB0E}" type="datetimeFigureOut">
              <a:rPr lang="en-US" smtClean="0"/>
              <a:t>9/16/15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CD1126-4284-B34E-99F5-5671D7E21A84}" type="slidenum">
              <a:rPr lang="en-US" smtClean="0"/>
              <a:t>‹#›</a:t>
            </a:fld>
            <a:endParaRPr lang="en-US"/>
          </a:p>
        </p:txBody>
      </p:sp>
    </p:spTree>
    <p:extLst>
      <p:ext uri="{BB962C8B-B14F-4D97-AF65-F5344CB8AC3E}">
        <p14:creationId xmlns:p14="http://schemas.microsoft.com/office/powerpoint/2010/main" val="1017253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Security and </a:t>
            </a:r>
            <a:r>
              <a:rPr lang="en-US" dirty="0" err="1" smtClean="0"/>
              <a:t>Viewability</a:t>
            </a:r>
            <a:r>
              <a:rPr lang="en-US" dirty="0" smtClean="0"/>
              <a:t> Track</a:t>
            </a:r>
            <a:endParaRPr lang="en-US" dirty="0"/>
          </a:p>
        </p:txBody>
      </p:sp>
      <p:sp>
        <p:nvSpPr>
          <p:cNvPr id="3" name="Subtitle 2"/>
          <p:cNvSpPr>
            <a:spLocks noGrp="1"/>
          </p:cNvSpPr>
          <p:nvPr>
            <p:ph type="subTitle" idx="1"/>
          </p:nvPr>
        </p:nvSpPr>
        <p:spPr/>
        <p:txBody>
          <a:bodyPr/>
          <a:lstStyle/>
          <a:p>
            <a:r>
              <a:rPr lang="en-US" dirty="0" smtClean="0"/>
              <a:t>Moderated by Chris Clark</a:t>
            </a:r>
          </a:p>
        </p:txBody>
      </p:sp>
    </p:spTree>
    <p:extLst>
      <p:ext uri="{BB962C8B-B14F-4D97-AF65-F5344CB8AC3E}">
        <p14:creationId xmlns:p14="http://schemas.microsoft.com/office/powerpoint/2010/main" val="2056745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97952"/>
          </a:xfrm>
        </p:spPr>
        <p:txBody>
          <a:bodyPr>
            <a:normAutofit/>
          </a:bodyPr>
          <a:lstStyle/>
          <a:p>
            <a:r>
              <a:rPr lang="en-US" dirty="0" smtClean="0"/>
              <a:t>We need to improve the platform tools that let us balance these concerns.</a:t>
            </a:r>
            <a:br>
              <a:rPr lang="en-US" dirty="0" smtClean="0"/>
            </a:br>
            <a:r>
              <a:rPr lang="en-US" dirty="0"/>
              <a:t/>
            </a:r>
            <a:br>
              <a:rPr lang="en-US" dirty="0"/>
            </a:br>
            <a:r>
              <a:rPr lang="en-US" dirty="0" smtClean="0"/>
              <a:t>Less trust, more guarantees.</a:t>
            </a:r>
            <a:br>
              <a:rPr lang="en-US" dirty="0" smtClean="0"/>
            </a:br>
            <a:r>
              <a:rPr lang="en-US" dirty="0" smtClean="0"/>
              <a:t/>
            </a:r>
            <a:br>
              <a:rPr lang="en-US" dirty="0" smtClean="0"/>
            </a:br>
            <a:endParaRPr lang="en-US" sz="3200" dirty="0"/>
          </a:p>
        </p:txBody>
      </p:sp>
    </p:spTree>
    <p:extLst>
      <p:ext uri="{BB962C8B-B14F-4D97-AF65-F5344CB8AC3E}">
        <p14:creationId xmlns:p14="http://schemas.microsoft.com/office/powerpoint/2010/main" val="489825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6243857"/>
          </a:xfrm>
        </p:spPr>
        <p:txBody>
          <a:bodyPr>
            <a:normAutofit/>
          </a:bodyPr>
          <a:lstStyle/>
          <a:p>
            <a:r>
              <a:rPr lang="en-US" dirty="0" smtClean="0"/>
              <a:t>If you can’t sandbox it, you must be able to analyze it.</a:t>
            </a:r>
            <a:br>
              <a:rPr lang="en-US" dirty="0" smtClean="0"/>
            </a:br>
            <a:r>
              <a:rPr lang="en-US" dirty="0" smtClean="0"/>
              <a:t/>
            </a:r>
            <a:br>
              <a:rPr lang="en-US" dirty="0" smtClean="0"/>
            </a:br>
            <a:r>
              <a:rPr lang="en-US" dirty="0" smtClean="0"/>
              <a:t>If you can’t analyze it, you must be able to sandbox it.</a:t>
            </a:r>
            <a:endParaRPr lang="en-US" dirty="0"/>
          </a:p>
        </p:txBody>
      </p:sp>
    </p:spTree>
    <p:extLst>
      <p:ext uri="{BB962C8B-B14F-4D97-AF65-F5344CB8AC3E}">
        <p14:creationId xmlns:p14="http://schemas.microsoft.com/office/powerpoint/2010/main" val="1529786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403" y="2807058"/>
            <a:ext cx="8229600" cy="1143000"/>
          </a:xfrm>
        </p:spPr>
        <p:txBody>
          <a:bodyPr/>
          <a:lstStyle/>
          <a:p>
            <a:r>
              <a:rPr lang="en-US" dirty="0" smtClean="0"/>
              <a:t>Some approaches…</a:t>
            </a:r>
            <a:endParaRPr lang="en-US" dirty="0"/>
          </a:p>
        </p:txBody>
      </p:sp>
    </p:spTree>
    <p:extLst>
      <p:ext uri="{BB962C8B-B14F-4D97-AF65-F5344CB8AC3E}">
        <p14:creationId xmlns:p14="http://schemas.microsoft.com/office/powerpoint/2010/main" val="1909445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 “stitching”</a:t>
            </a:r>
            <a:endParaRPr lang="en-US" dirty="0"/>
          </a:p>
        </p:txBody>
      </p:sp>
      <p:sp>
        <p:nvSpPr>
          <p:cNvPr id="3" name="Content Placeholder 2"/>
          <p:cNvSpPr>
            <a:spLocks noGrp="1"/>
          </p:cNvSpPr>
          <p:nvPr>
            <p:ph idx="1"/>
          </p:nvPr>
        </p:nvSpPr>
        <p:spPr/>
        <p:txBody>
          <a:bodyPr/>
          <a:lstStyle/>
          <a:p>
            <a:r>
              <a:rPr lang="en-US" dirty="0" smtClean="0"/>
              <a:t>Inline ads with publisher content on the server-side.</a:t>
            </a:r>
          </a:p>
          <a:p>
            <a:endParaRPr lang="en-US" dirty="0"/>
          </a:p>
          <a:p>
            <a:r>
              <a:rPr lang="en-US" dirty="0" smtClean="0"/>
              <a:t>Simple, fast.</a:t>
            </a:r>
          </a:p>
          <a:p>
            <a:endParaRPr lang="en-US" dirty="0"/>
          </a:p>
          <a:p>
            <a:r>
              <a:rPr lang="en-US" dirty="0" smtClean="0"/>
              <a:t>Happens today many places with JS tags.</a:t>
            </a:r>
          </a:p>
        </p:txBody>
      </p:sp>
    </p:spTree>
    <p:extLst>
      <p:ext uri="{BB962C8B-B14F-4D97-AF65-F5344CB8AC3E}">
        <p14:creationId xmlns:p14="http://schemas.microsoft.com/office/powerpoint/2010/main" val="3818471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952500" y="0"/>
            <a:ext cx="7222662" cy="6858000"/>
          </a:xfrm>
          <a:prstGeom prst="rect">
            <a:avLst/>
          </a:prstGeom>
        </p:spPr>
      </p:pic>
    </p:spTree>
    <p:extLst>
      <p:ext uri="{BB962C8B-B14F-4D97-AF65-F5344CB8AC3E}">
        <p14:creationId xmlns:p14="http://schemas.microsoft.com/office/powerpoint/2010/main" val="2564422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is stitching OK?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It’s not sandboxed at all, so you have to be able to analyze it completely.</a:t>
            </a:r>
          </a:p>
          <a:p>
            <a:endParaRPr lang="en-US" dirty="0"/>
          </a:p>
          <a:p>
            <a:r>
              <a:rPr lang="en-US" dirty="0"/>
              <a:t>H</a:t>
            </a:r>
            <a:r>
              <a:rPr lang="en-US" dirty="0" smtClean="0"/>
              <a:t>ighly constrained formats only. </a:t>
            </a:r>
          </a:p>
          <a:p>
            <a:pPr lvl="1"/>
            <a:r>
              <a:rPr lang="en-US" dirty="0" smtClean="0"/>
              <a:t>Transcoded image or video + text</a:t>
            </a:r>
          </a:p>
          <a:p>
            <a:pPr lvl="1"/>
            <a:r>
              <a:rPr lang="en-US" dirty="0" smtClean="0"/>
              <a:t>No script, no Flash, no XHR, no cookies... </a:t>
            </a:r>
          </a:p>
          <a:p>
            <a:pPr marL="0" indent="0">
              <a:buNone/>
            </a:pPr>
            <a:endParaRPr lang="en-US" dirty="0"/>
          </a:p>
          <a:p>
            <a:r>
              <a:rPr lang="en-US" dirty="0" smtClean="0"/>
              <a:t>Doesn’t play well with independent measurement techniques as they exist today. (black box scripts)</a:t>
            </a:r>
          </a:p>
        </p:txBody>
      </p:sp>
    </p:spTree>
    <p:extLst>
      <p:ext uri="{BB962C8B-B14F-4D97-AF65-F5344CB8AC3E}">
        <p14:creationId xmlns:p14="http://schemas.microsoft.com/office/powerpoint/2010/main" val="606926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a:t>
            </a:r>
            <a:r>
              <a:rPr lang="en-US" dirty="0" err="1" smtClean="0"/>
              <a:t>frames</a:t>
            </a:r>
            <a:r>
              <a:rPr lang="en-US" dirty="0" smtClean="0"/>
              <a:t> and sandboxing</a:t>
            </a:r>
            <a:endParaRPr lang="en-US" dirty="0"/>
          </a:p>
        </p:txBody>
      </p:sp>
      <p:sp>
        <p:nvSpPr>
          <p:cNvPr id="3" name="Content Placeholder 2"/>
          <p:cNvSpPr>
            <a:spLocks noGrp="1"/>
          </p:cNvSpPr>
          <p:nvPr>
            <p:ph idx="1"/>
          </p:nvPr>
        </p:nvSpPr>
        <p:spPr/>
        <p:txBody>
          <a:bodyPr>
            <a:normAutofit lnSpcReduction="10000"/>
          </a:bodyPr>
          <a:lstStyle/>
          <a:p>
            <a:r>
              <a:rPr lang="en-US" dirty="0" smtClean="0"/>
              <a:t>Strong isolation; content can do mostly arbitrary things inside the sandbox without negative impacts on user or publisher.</a:t>
            </a:r>
          </a:p>
          <a:p>
            <a:r>
              <a:rPr lang="en-US" dirty="0" smtClean="0"/>
              <a:t>Enforcing what content is shown and where links go (e.g. no malware sites or porn) is still difficult.</a:t>
            </a:r>
          </a:p>
          <a:p>
            <a:r>
              <a:rPr lang="en-US" dirty="0" smtClean="0"/>
              <a:t>Few have wanted to use it.</a:t>
            </a:r>
          </a:p>
          <a:p>
            <a:pPr lvl="1"/>
            <a:r>
              <a:rPr lang="en-US" dirty="0" smtClean="0"/>
              <a:t>“Can you make it work with plugins?”</a:t>
            </a:r>
          </a:p>
          <a:p>
            <a:pPr lvl="1"/>
            <a:r>
              <a:rPr lang="en-US" dirty="0" smtClean="0"/>
              <a:t>New opportunity with the end of Flash?</a:t>
            </a:r>
          </a:p>
          <a:p>
            <a:endParaRPr lang="en-US" dirty="0"/>
          </a:p>
        </p:txBody>
      </p:sp>
    </p:spTree>
    <p:extLst>
      <p:ext uri="{BB962C8B-B14F-4D97-AF65-F5344CB8AC3E}">
        <p14:creationId xmlns:p14="http://schemas.microsoft.com/office/powerpoint/2010/main" val="2997423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 network hybrids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Analysis + Sandboxing together</a:t>
            </a:r>
          </a:p>
          <a:p>
            <a:r>
              <a:rPr lang="en-US" dirty="0" smtClean="0"/>
              <a:t>Ad network acts as a single trusted party and hosts all content </a:t>
            </a:r>
          </a:p>
          <a:p>
            <a:pPr lvl="1"/>
            <a:r>
              <a:rPr lang="en-US" dirty="0" smtClean="0"/>
              <a:t>Ensures content can’t change after analysis</a:t>
            </a:r>
          </a:p>
          <a:p>
            <a:pPr lvl="1"/>
            <a:r>
              <a:rPr lang="en-US" dirty="0" smtClean="0"/>
              <a:t>Analysis of arbitrary content still is only tractable through using </a:t>
            </a:r>
            <a:r>
              <a:rPr lang="en-US" dirty="0" err="1" smtClean="0"/>
              <a:t>iframes</a:t>
            </a:r>
            <a:r>
              <a:rPr lang="en-US" dirty="0" smtClean="0"/>
              <a:t>, JS shimming, Content-Security-Policy, etc.</a:t>
            </a:r>
          </a:p>
          <a:p>
            <a:pPr lvl="2"/>
            <a:r>
              <a:rPr lang="en-US" dirty="0" smtClean="0"/>
              <a:t>No standards yet for this so that, e.g. creative authoring tools can reliably produce secure ads that work on any network</a:t>
            </a:r>
          </a:p>
          <a:p>
            <a:pPr lvl="1"/>
            <a:r>
              <a:rPr lang="en-US" dirty="0" smtClean="0"/>
              <a:t>Independent measurement is still a problem, mostly devolves again to trusted whitelists of black-box scripts</a:t>
            </a:r>
          </a:p>
          <a:p>
            <a:pPr marL="0" indent="0">
              <a:buNone/>
            </a:pPr>
            <a:endParaRPr lang="en-US" dirty="0" smtClean="0"/>
          </a:p>
        </p:txBody>
      </p:sp>
    </p:spTree>
    <p:extLst>
      <p:ext uri="{BB962C8B-B14F-4D97-AF65-F5344CB8AC3E}">
        <p14:creationId xmlns:p14="http://schemas.microsoft.com/office/powerpoint/2010/main" val="1728888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can the W3C and the </a:t>
            </a:r>
            <a:r>
              <a:rPr lang="en-US" dirty="0" err="1" smtClean="0"/>
              <a:t>WebAppSec</a:t>
            </a:r>
            <a:r>
              <a:rPr lang="en-US" dirty="0" smtClean="0"/>
              <a:t> WG help?</a:t>
            </a:r>
            <a:endParaRPr lang="en-US" dirty="0"/>
          </a:p>
        </p:txBody>
      </p:sp>
      <p:sp>
        <p:nvSpPr>
          <p:cNvPr id="3" name="Content Placeholder 2"/>
          <p:cNvSpPr>
            <a:spLocks noGrp="1"/>
          </p:cNvSpPr>
          <p:nvPr>
            <p:ph idx="1"/>
          </p:nvPr>
        </p:nvSpPr>
        <p:spPr/>
        <p:txBody>
          <a:bodyPr/>
          <a:lstStyle/>
          <a:p>
            <a:endParaRPr lang="en-US" dirty="0" smtClean="0"/>
          </a:p>
          <a:p>
            <a:r>
              <a:rPr lang="en-US" dirty="0" smtClean="0"/>
              <a:t>We’re working on Iron Frame</a:t>
            </a:r>
          </a:p>
          <a:p>
            <a:r>
              <a:rPr lang="en-US" dirty="0" smtClean="0"/>
              <a:t>What else is missing in the platform?</a:t>
            </a:r>
          </a:p>
          <a:p>
            <a:r>
              <a:rPr lang="en-US" dirty="0" smtClean="0"/>
              <a:t>What can we do with </a:t>
            </a:r>
            <a:r>
              <a:rPr lang="en-US" dirty="0" err="1" smtClean="0"/>
              <a:t>iframe</a:t>
            </a:r>
            <a:r>
              <a:rPr lang="en-US" dirty="0" smtClean="0"/>
              <a:t> sandboxing to make it more attractive and useful?</a:t>
            </a:r>
          </a:p>
          <a:p>
            <a:endParaRPr lang="en-US" dirty="0" smtClean="0"/>
          </a:p>
          <a:p>
            <a:pPr marL="0" indent="0">
              <a:buNone/>
            </a:pPr>
            <a:endParaRPr lang="en-US" dirty="0" smtClean="0"/>
          </a:p>
        </p:txBody>
      </p:sp>
    </p:spTree>
    <p:extLst>
      <p:ext uri="{BB962C8B-B14F-4D97-AF65-F5344CB8AC3E}">
        <p14:creationId xmlns:p14="http://schemas.microsoft.com/office/powerpoint/2010/main" val="4049382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530955"/>
          </a:xfrm>
        </p:spPr>
        <p:txBody>
          <a:bodyPr>
            <a:normAutofit fontScale="90000"/>
          </a:bodyPr>
          <a:lstStyle/>
          <a:p>
            <a:r>
              <a:rPr lang="en-US" dirty="0" smtClean="0"/>
              <a:t>Should independent measurement and audit be a first-class citizen in the web platform?</a:t>
            </a:r>
            <a:endParaRPr lang="en-US" dirty="0"/>
          </a:p>
        </p:txBody>
      </p:sp>
      <p:sp>
        <p:nvSpPr>
          <p:cNvPr id="3" name="Content Placeholder 2"/>
          <p:cNvSpPr>
            <a:spLocks noGrp="1"/>
          </p:cNvSpPr>
          <p:nvPr>
            <p:ph idx="1"/>
          </p:nvPr>
        </p:nvSpPr>
        <p:spPr>
          <a:xfrm>
            <a:off x="457200" y="2524769"/>
            <a:ext cx="8229600" cy="3601394"/>
          </a:xfrm>
        </p:spPr>
        <p:txBody>
          <a:bodyPr>
            <a:normAutofit/>
          </a:bodyPr>
          <a:lstStyle/>
          <a:p>
            <a:r>
              <a:rPr lang="en-US" dirty="0" smtClean="0"/>
              <a:t>Declarative reporting like Content-Security-Policy?</a:t>
            </a:r>
            <a:endParaRPr lang="en-US" dirty="0"/>
          </a:p>
          <a:p>
            <a:r>
              <a:rPr lang="en-US" dirty="0" smtClean="0"/>
              <a:t>Imperative inspection and limited messaging from an “isolated world”?</a:t>
            </a:r>
          </a:p>
        </p:txBody>
      </p:sp>
    </p:spTree>
    <p:extLst>
      <p:ext uri="{BB962C8B-B14F-4D97-AF65-F5344CB8AC3E}">
        <p14:creationId xmlns:p14="http://schemas.microsoft.com/office/powerpoint/2010/main" val="405278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a:bodyPr>
          <a:lstStyle/>
          <a:p>
            <a:r>
              <a:rPr lang="en-US" sz="2400" dirty="0" smtClean="0"/>
              <a:t>Intro – Ash Kalb (</a:t>
            </a:r>
            <a:r>
              <a:rPr lang="en-US" sz="2400" dirty="0" err="1" smtClean="0"/>
              <a:t>WhiteOps</a:t>
            </a:r>
            <a:r>
              <a:rPr lang="en-US" sz="2400" dirty="0" smtClean="0"/>
              <a:t>)</a:t>
            </a:r>
          </a:p>
          <a:p>
            <a:r>
              <a:rPr lang="en-US" sz="2400" dirty="0" smtClean="0"/>
              <a:t>Device Security – Brad Hill (FB)</a:t>
            </a:r>
          </a:p>
          <a:p>
            <a:r>
              <a:rPr lang="en-US" sz="2400" dirty="0" smtClean="0"/>
              <a:t>Human Security – </a:t>
            </a:r>
            <a:r>
              <a:rPr lang="en-US" sz="2400" smtClean="0"/>
              <a:t>Olivier  (Mozilla)</a:t>
            </a:r>
            <a:endParaRPr lang="en-US" sz="2400" dirty="0" smtClean="0"/>
          </a:p>
          <a:p>
            <a:r>
              <a:rPr lang="en-US" sz="2400" dirty="0" smtClean="0"/>
              <a:t>Human Security – Brendan Riordan-Butterworth (IAB)</a:t>
            </a:r>
          </a:p>
          <a:p>
            <a:r>
              <a:rPr lang="en-US" sz="2400" dirty="0" err="1" smtClean="0"/>
              <a:t>Viewability</a:t>
            </a:r>
            <a:r>
              <a:rPr lang="en-US" sz="2400" dirty="0" smtClean="0"/>
              <a:t> – Mark Torrance – </a:t>
            </a:r>
            <a:r>
              <a:rPr lang="en-US" sz="2400" dirty="0" err="1" smtClean="0"/>
              <a:t>Rocketfuel</a:t>
            </a:r>
            <a:endParaRPr lang="en-US" sz="2400" dirty="0" smtClean="0"/>
          </a:p>
          <a:p>
            <a:r>
              <a:rPr lang="en-US" sz="2400" dirty="0" err="1" smtClean="0"/>
              <a:t>Viewability</a:t>
            </a:r>
            <a:r>
              <a:rPr lang="en-US" sz="2400" dirty="0" smtClean="0"/>
              <a:t> – Dan </a:t>
            </a:r>
            <a:r>
              <a:rPr lang="en-US" sz="2400" dirty="0" err="1" smtClean="0"/>
              <a:t>Kaminsky</a:t>
            </a:r>
            <a:r>
              <a:rPr lang="en-US" sz="2400" dirty="0" smtClean="0"/>
              <a:t> – </a:t>
            </a:r>
            <a:r>
              <a:rPr lang="en-US" sz="2400" dirty="0" err="1" smtClean="0"/>
              <a:t>WhiteOps</a:t>
            </a:r>
            <a:endParaRPr lang="en-US" sz="2400" dirty="0" smtClean="0"/>
          </a:p>
          <a:p>
            <a:r>
              <a:rPr lang="en-US" sz="2400" dirty="0" smtClean="0"/>
              <a:t>Discussion</a:t>
            </a:r>
            <a:endParaRPr lang="en-US" sz="2400" dirty="0"/>
          </a:p>
        </p:txBody>
      </p:sp>
    </p:spTree>
    <p:extLst>
      <p:ext uri="{BB962C8B-B14F-4D97-AF65-F5344CB8AC3E}">
        <p14:creationId xmlns:p14="http://schemas.microsoft.com/office/powerpoint/2010/main" val="1220006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Human Security</a:t>
            </a:r>
            <a:endParaRPr lang="en-US" sz="3600" dirty="0"/>
          </a:p>
        </p:txBody>
      </p:sp>
      <p:sp>
        <p:nvSpPr>
          <p:cNvPr id="5" name="Text Placeholder 4"/>
          <p:cNvSpPr>
            <a:spLocks noGrp="1"/>
          </p:cNvSpPr>
          <p:nvPr>
            <p:ph type="body" idx="1"/>
          </p:nvPr>
        </p:nvSpPr>
        <p:spPr/>
        <p:txBody>
          <a:bodyPr/>
          <a:lstStyle/>
          <a:p>
            <a:r>
              <a:rPr lang="en-US" dirty="0" smtClean="0"/>
              <a:t>Brendan Riordan-Butterworth</a:t>
            </a:r>
            <a:endParaRPr lang="en-US" dirty="0"/>
          </a:p>
        </p:txBody>
      </p:sp>
    </p:spTree>
    <p:extLst>
      <p:ext uri="{BB962C8B-B14F-4D97-AF65-F5344CB8AC3E}">
        <p14:creationId xmlns:p14="http://schemas.microsoft.com/office/powerpoint/2010/main" val="637579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Security: Premise</a:t>
            </a:r>
            <a:endParaRPr lang="en-US" dirty="0"/>
          </a:p>
        </p:txBody>
      </p:sp>
      <p:sp>
        <p:nvSpPr>
          <p:cNvPr id="3" name="Content Placeholder 2"/>
          <p:cNvSpPr>
            <a:spLocks noGrp="1"/>
          </p:cNvSpPr>
          <p:nvPr>
            <p:ph idx="1"/>
          </p:nvPr>
        </p:nvSpPr>
        <p:spPr/>
        <p:txBody>
          <a:bodyPr>
            <a:normAutofit fontScale="92500"/>
          </a:bodyPr>
          <a:lstStyle/>
          <a:p>
            <a:r>
              <a:rPr lang="en-US" dirty="0"/>
              <a:t>The network is hostile.  User security is improved with secure communication channels and by reducing the number of hosts the client talks to.  </a:t>
            </a:r>
            <a:endParaRPr lang="en-US" dirty="0" smtClean="0"/>
          </a:p>
          <a:p>
            <a:endParaRPr lang="en-US" dirty="0"/>
          </a:p>
          <a:p>
            <a:r>
              <a:rPr lang="en-US" dirty="0" smtClean="0"/>
              <a:t>Therefore, we need to:</a:t>
            </a:r>
            <a:endParaRPr lang="en-US" dirty="0"/>
          </a:p>
          <a:p>
            <a:pPr lvl="1" fontAlgn="ctr"/>
            <a:r>
              <a:rPr lang="en-US" dirty="0" smtClean="0"/>
              <a:t>Secure communication channels by moving </a:t>
            </a:r>
            <a:r>
              <a:rPr lang="en-US" dirty="0"/>
              <a:t>to HTTPS</a:t>
            </a:r>
          </a:p>
          <a:p>
            <a:pPr lvl="1" fontAlgn="ctr"/>
            <a:r>
              <a:rPr lang="en-US" dirty="0"/>
              <a:t>Reducing </a:t>
            </a:r>
            <a:r>
              <a:rPr lang="en-US" dirty="0" smtClean="0"/>
              <a:t>the hosts count through Server </a:t>
            </a:r>
            <a:r>
              <a:rPr lang="en-US" dirty="0"/>
              <a:t>Side Ad Stitching</a:t>
            </a:r>
          </a:p>
        </p:txBody>
      </p:sp>
    </p:spTree>
    <p:extLst>
      <p:ext uri="{BB962C8B-B14F-4D97-AF65-F5344CB8AC3E}">
        <p14:creationId xmlns:p14="http://schemas.microsoft.com/office/powerpoint/2010/main" val="241187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Advertising Industry Tree</a:t>
            </a:r>
            <a:endParaRPr lang="en-US" dirty="0"/>
          </a:p>
        </p:txBody>
      </p:sp>
      <p:graphicFrame>
        <p:nvGraphicFramePr>
          <p:cNvPr id="4" name="Content Placeholder 3"/>
          <p:cNvGraphicFramePr>
            <a:graphicFrameLocks noGrp="1"/>
          </p:cNvGraphicFramePr>
          <p:nvPr>
            <p:ph idx="1"/>
            <p:extLst/>
          </p:nvPr>
        </p:nvGraphicFramePr>
        <p:xfrm>
          <a:off x="628650" y="2226469"/>
          <a:ext cx="7886700" cy="3263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4872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Resistance to Snooping</a:t>
            </a:r>
            <a:endParaRPr lang="en-US" dirty="0"/>
          </a:p>
        </p:txBody>
      </p:sp>
      <p:sp>
        <p:nvSpPr>
          <p:cNvPr id="3" name="Content Placeholder 2"/>
          <p:cNvSpPr>
            <a:spLocks noGrp="1"/>
          </p:cNvSpPr>
          <p:nvPr>
            <p:ph idx="1"/>
          </p:nvPr>
        </p:nvSpPr>
        <p:spPr/>
        <p:txBody>
          <a:bodyPr>
            <a:normAutofit lnSpcReduction="10000"/>
          </a:bodyPr>
          <a:lstStyle/>
          <a:p>
            <a:r>
              <a:rPr lang="en-US" dirty="0" smtClean="0"/>
              <a:t>Human communicates over HTTP, with many 3rd parties.</a:t>
            </a:r>
          </a:p>
          <a:p>
            <a:pPr lvl="1"/>
            <a:r>
              <a:rPr lang="en-US" dirty="0" smtClean="0"/>
              <a:t>Many, easy opportunities for snooping.  </a:t>
            </a:r>
          </a:p>
          <a:p>
            <a:r>
              <a:rPr lang="en-US" dirty="0" smtClean="0"/>
              <a:t>Human communicates over HTTPS, with many 3rd parties. </a:t>
            </a:r>
          </a:p>
          <a:p>
            <a:pPr lvl="1"/>
            <a:r>
              <a:rPr lang="en-US" dirty="0" smtClean="0"/>
              <a:t>Many, difficult opportunities for snooping.  </a:t>
            </a:r>
          </a:p>
          <a:p>
            <a:r>
              <a:rPr lang="en-US" dirty="0" smtClean="0"/>
              <a:t>Human communicates over HTTPS with a single party. </a:t>
            </a:r>
          </a:p>
          <a:p>
            <a:pPr lvl="1"/>
            <a:r>
              <a:rPr lang="en-US" dirty="0" smtClean="0"/>
              <a:t>Few, difficult opportunities </a:t>
            </a:r>
            <a:r>
              <a:rPr lang="en-US" smtClean="0"/>
              <a:t>for snooping.  </a:t>
            </a:r>
            <a:endParaRPr lang="en-US" dirty="0"/>
          </a:p>
        </p:txBody>
      </p:sp>
    </p:spTree>
    <p:extLst>
      <p:ext uri="{BB962C8B-B14F-4D97-AF65-F5344CB8AC3E}">
        <p14:creationId xmlns:p14="http://schemas.microsoft.com/office/powerpoint/2010/main" val="1005495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HTTPS: Adoption</a:t>
            </a:r>
            <a:endParaRPr lang="en-US" dirty="0"/>
          </a:p>
        </p:txBody>
      </p:sp>
      <p:sp>
        <p:nvSpPr>
          <p:cNvPr id="3" name="Content Placeholder 2"/>
          <p:cNvSpPr>
            <a:spLocks noGrp="1"/>
          </p:cNvSpPr>
          <p:nvPr>
            <p:ph idx="1"/>
          </p:nvPr>
        </p:nvSpPr>
        <p:spPr/>
        <p:txBody>
          <a:bodyPr/>
          <a:lstStyle/>
          <a:p>
            <a:pPr fontAlgn="ctr"/>
            <a:r>
              <a:rPr lang="en-US" dirty="0"/>
              <a:t>The move to HTTPS is underway</a:t>
            </a:r>
            <a:r>
              <a:rPr lang="en-US" dirty="0" smtClean="0"/>
              <a:t>.</a:t>
            </a:r>
          </a:p>
          <a:p>
            <a:pPr fontAlgn="ctr"/>
            <a:endParaRPr lang="en-US" dirty="0"/>
          </a:p>
          <a:p>
            <a:pPr fontAlgn="ctr"/>
            <a:r>
              <a:rPr lang="en-US" dirty="0"/>
              <a:t>Adoption was slow at the outset, because moving to HTTPS meant access to fewer advertisers and advertising partners.  </a:t>
            </a:r>
            <a:endParaRPr lang="en-US" dirty="0" smtClean="0"/>
          </a:p>
          <a:p>
            <a:pPr fontAlgn="ctr"/>
            <a:endParaRPr lang="en-US" dirty="0"/>
          </a:p>
          <a:p>
            <a:pPr fontAlgn="ctr"/>
            <a:r>
              <a:rPr lang="en-US" dirty="0"/>
              <a:t>Now, a primary deterrent is user experience impact due to misconfiguration.  </a:t>
            </a:r>
          </a:p>
        </p:txBody>
      </p:sp>
    </p:spTree>
    <p:extLst>
      <p:ext uri="{BB962C8B-B14F-4D97-AF65-F5344CB8AC3E}">
        <p14:creationId xmlns:p14="http://schemas.microsoft.com/office/powerpoint/2010/main" val="8210083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HTTPS: What’s Next?</a:t>
            </a:r>
            <a:endParaRPr lang="en-US" dirty="0"/>
          </a:p>
        </p:txBody>
      </p:sp>
      <p:sp>
        <p:nvSpPr>
          <p:cNvPr id="3" name="Content Placeholder 2"/>
          <p:cNvSpPr>
            <a:spLocks noGrp="1"/>
          </p:cNvSpPr>
          <p:nvPr>
            <p:ph idx="1"/>
          </p:nvPr>
        </p:nvSpPr>
        <p:spPr/>
        <p:txBody>
          <a:bodyPr/>
          <a:lstStyle/>
          <a:p>
            <a:pPr fontAlgn="ctr"/>
            <a:r>
              <a:rPr lang="en-US" dirty="0" smtClean="0"/>
              <a:t>IAB Tech Lab is developing an Ad Tech HTTPS Implementer's Guide</a:t>
            </a:r>
          </a:p>
          <a:p>
            <a:pPr lvl="1" fontAlgn="ctr"/>
            <a:r>
              <a:rPr lang="en-US" dirty="0" smtClean="0"/>
              <a:t>For those companies lagging, </a:t>
            </a:r>
          </a:p>
          <a:p>
            <a:pPr lvl="1" fontAlgn="ctr"/>
            <a:r>
              <a:rPr lang="en-US" dirty="0" smtClean="0"/>
              <a:t>As a checklist for those who want to make sure their implementations are taking into account all things.  </a:t>
            </a:r>
          </a:p>
          <a:p>
            <a:pPr fontAlgn="ctr"/>
            <a:endParaRPr lang="en-US" dirty="0" smtClean="0"/>
          </a:p>
          <a:p>
            <a:pPr fontAlgn="ctr"/>
            <a:r>
              <a:rPr lang="en-US" dirty="0" smtClean="0"/>
              <a:t>Other efforts?</a:t>
            </a:r>
            <a:endParaRPr lang="en-US" dirty="0"/>
          </a:p>
        </p:txBody>
      </p:sp>
    </p:spTree>
    <p:extLst>
      <p:ext uri="{BB962C8B-B14F-4D97-AF65-F5344CB8AC3E}">
        <p14:creationId xmlns:p14="http://schemas.microsoft.com/office/powerpoint/2010/main" val="1104990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Side Ad Insertion</a:t>
            </a:r>
            <a:endParaRPr lang="en-US" dirty="0"/>
          </a:p>
        </p:txBody>
      </p:sp>
      <p:sp>
        <p:nvSpPr>
          <p:cNvPr id="3" name="Content Placeholder 2"/>
          <p:cNvSpPr>
            <a:spLocks noGrp="1"/>
          </p:cNvSpPr>
          <p:nvPr>
            <p:ph idx="1"/>
          </p:nvPr>
        </p:nvSpPr>
        <p:spPr/>
        <p:txBody>
          <a:bodyPr/>
          <a:lstStyle/>
          <a:p>
            <a:pPr fontAlgn="ctr"/>
            <a:r>
              <a:rPr lang="en-US" dirty="0"/>
              <a:t>How? The web server coordinates the delivery of creative more directly than putting a reference to 3rd party JavaScript on page.  </a:t>
            </a:r>
          </a:p>
          <a:p>
            <a:pPr lvl="1" fontAlgn="ctr"/>
            <a:r>
              <a:rPr lang="en-US" dirty="0"/>
              <a:t>In audio scenarios, the server generally acts as a proxy for the entire creative.  </a:t>
            </a:r>
          </a:p>
          <a:p>
            <a:pPr lvl="1" fontAlgn="ctr"/>
            <a:r>
              <a:rPr lang="en-US" dirty="0"/>
              <a:t>In video scenarios, the server sometimes proxies the entire creative, sometimes uses HLS.  </a:t>
            </a:r>
          </a:p>
          <a:p>
            <a:pPr lvl="1" fontAlgn="ctr"/>
            <a:r>
              <a:rPr lang="en-US" dirty="0"/>
              <a:t>In other scenarios, it's still being figured out. </a:t>
            </a:r>
          </a:p>
        </p:txBody>
      </p:sp>
    </p:spTree>
    <p:extLst>
      <p:ext uri="{BB962C8B-B14F-4D97-AF65-F5344CB8AC3E}">
        <p14:creationId xmlns:p14="http://schemas.microsoft.com/office/powerpoint/2010/main" val="1369223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Side Ad Insertion: Benefits</a:t>
            </a:r>
            <a:endParaRPr lang="en-US" dirty="0"/>
          </a:p>
        </p:txBody>
      </p:sp>
      <p:sp>
        <p:nvSpPr>
          <p:cNvPr id="3" name="Content Placeholder 2"/>
          <p:cNvSpPr>
            <a:spLocks noGrp="1"/>
          </p:cNvSpPr>
          <p:nvPr>
            <p:ph idx="1"/>
          </p:nvPr>
        </p:nvSpPr>
        <p:spPr/>
        <p:txBody>
          <a:bodyPr/>
          <a:lstStyle/>
          <a:p>
            <a:pPr fontAlgn="ctr"/>
            <a:r>
              <a:rPr lang="en-US" dirty="0"/>
              <a:t>Fewer connections.  </a:t>
            </a:r>
          </a:p>
          <a:p>
            <a:pPr fontAlgn="ctr"/>
            <a:r>
              <a:rPr lang="en-US" dirty="0"/>
              <a:t>More advertising scenarios </a:t>
            </a:r>
            <a:r>
              <a:rPr lang="en-US" dirty="0" smtClean="0"/>
              <a:t>enabled</a:t>
            </a:r>
          </a:p>
          <a:p>
            <a:pPr lvl="1" fontAlgn="ctr"/>
            <a:r>
              <a:rPr lang="en-US" dirty="0" smtClean="0"/>
              <a:t>podcasts</a:t>
            </a:r>
          </a:p>
          <a:p>
            <a:pPr lvl="1" fontAlgn="ctr"/>
            <a:r>
              <a:rPr lang="en-US" dirty="0" smtClean="0"/>
              <a:t>generic players</a:t>
            </a:r>
          </a:p>
          <a:p>
            <a:pPr lvl="1" fontAlgn="ctr"/>
            <a:r>
              <a:rPr lang="en-US" dirty="0" smtClean="0"/>
              <a:t>offline, cached, and multiple plays</a:t>
            </a:r>
            <a:endParaRPr lang="en-US" dirty="0"/>
          </a:p>
          <a:p>
            <a:pPr fontAlgn="ctr"/>
            <a:r>
              <a:rPr lang="en-US" dirty="0"/>
              <a:t>Direct scanning of the </a:t>
            </a:r>
            <a:r>
              <a:rPr lang="en-US" dirty="0" smtClean="0"/>
              <a:t>creative</a:t>
            </a:r>
          </a:p>
          <a:p>
            <a:pPr lvl="1" fontAlgn="ctr"/>
            <a:r>
              <a:rPr lang="en-US" dirty="0" smtClean="0"/>
              <a:t>malware </a:t>
            </a:r>
            <a:r>
              <a:rPr lang="en-US" dirty="0"/>
              <a:t>and ad quality vetting.  </a:t>
            </a:r>
          </a:p>
        </p:txBody>
      </p:sp>
    </p:spTree>
    <p:extLst>
      <p:ext uri="{BB962C8B-B14F-4D97-AF65-F5344CB8AC3E}">
        <p14:creationId xmlns:p14="http://schemas.microsoft.com/office/powerpoint/2010/main" val="12983454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Side Ad Insertion: Costs</a:t>
            </a:r>
            <a:endParaRPr lang="en-US" dirty="0"/>
          </a:p>
        </p:txBody>
      </p:sp>
      <p:sp>
        <p:nvSpPr>
          <p:cNvPr id="3" name="Content Placeholder 2"/>
          <p:cNvSpPr>
            <a:spLocks noGrp="1"/>
          </p:cNvSpPr>
          <p:nvPr>
            <p:ph idx="1"/>
          </p:nvPr>
        </p:nvSpPr>
        <p:spPr/>
        <p:txBody>
          <a:bodyPr>
            <a:normAutofit lnSpcReduction="10000"/>
          </a:bodyPr>
          <a:lstStyle/>
          <a:p>
            <a:pPr fontAlgn="ctr"/>
            <a:r>
              <a:rPr lang="en-US" dirty="0"/>
              <a:t>Scaling trust and addressing </a:t>
            </a:r>
            <a:r>
              <a:rPr lang="en-US" dirty="0" smtClean="0"/>
              <a:t>fraud</a:t>
            </a:r>
          </a:p>
          <a:p>
            <a:pPr lvl="1" fontAlgn="ctr"/>
            <a:r>
              <a:rPr lang="en-US" dirty="0" smtClean="0"/>
              <a:t>Depending on publishers to be honest is risky.  </a:t>
            </a:r>
          </a:p>
          <a:p>
            <a:pPr lvl="1" fontAlgn="ctr"/>
            <a:r>
              <a:rPr lang="en-US" dirty="0" smtClean="0"/>
              <a:t>There are significantly fewer ad networks than web sites.  </a:t>
            </a:r>
            <a:endParaRPr lang="en-US" dirty="0"/>
          </a:p>
          <a:p>
            <a:pPr fontAlgn="ctr"/>
            <a:r>
              <a:rPr lang="en-US" dirty="0"/>
              <a:t>Decreased creative feature </a:t>
            </a:r>
            <a:r>
              <a:rPr lang="en-US" dirty="0" smtClean="0"/>
              <a:t>set</a:t>
            </a:r>
          </a:p>
          <a:p>
            <a:pPr lvl="1" fontAlgn="ctr"/>
            <a:r>
              <a:rPr lang="en-US" dirty="0" smtClean="0"/>
              <a:t>Less dynamic, rich creative.  </a:t>
            </a:r>
            <a:endParaRPr lang="en-US" dirty="0"/>
          </a:p>
          <a:p>
            <a:pPr fontAlgn="ctr"/>
            <a:r>
              <a:rPr lang="en-US" dirty="0"/>
              <a:t>Decreased data accessibility / user value</a:t>
            </a:r>
          </a:p>
          <a:p>
            <a:pPr fontAlgn="ctr"/>
            <a:r>
              <a:rPr lang="en-US" dirty="0"/>
              <a:t>Increased cost to the server.  </a:t>
            </a:r>
          </a:p>
          <a:p>
            <a:pPr fontAlgn="ctr"/>
            <a:r>
              <a:rPr lang="en-US" dirty="0"/>
              <a:t>Decreased user-facing </a:t>
            </a:r>
            <a:r>
              <a:rPr lang="en-US" dirty="0" smtClean="0"/>
              <a:t>transparency</a:t>
            </a:r>
            <a:endParaRPr lang="en-US" dirty="0"/>
          </a:p>
        </p:txBody>
      </p:sp>
    </p:spTree>
    <p:extLst>
      <p:ext uri="{BB962C8B-B14F-4D97-AF65-F5344CB8AC3E}">
        <p14:creationId xmlns:p14="http://schemas.microsoft.com/office/powerpoint/2010/main" val="7108258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Server Side Ad Insertion: What’s Next?</a:t>
            </a:r>
            <a:endParaRPr lang="en-US" dirty="0"/>
          </a:p>
        </p:txBody>
      </p:sp>
      <p:sp>
        <p:nvSpPr>
          <p:cNvPr id="3" name="Content Placeholder 2"/>
          <p:cNvSpPr>
            <a:spLocks noGrp="1"/>
          </p:cNvSpPr>
          <p:nvPr>
            <p:ph idx="1"/>
          </p:nvPr>
        </p:nvSpPr>
        <p:spPr/>
        <p:txBody>
          <a:bodyPr/>
          <a:lstStyle/>
          <a:p>
            <a:r>
              <a:rPr lang="en-US" dirty="0" smtClean="0"/>
              <a:t>Address the trust issue.  </a:t>
            </a:r>
          </a:p>
          <a:p>
            <a:pPr lvl="1"/>
            <a:r>
              <a:rPr lang="en-US" dirty="0" smtClean="0"/>
              <a:t>Guidelines for measurement</a:t>
            </a:r>
          </a:p>
          <a:p>
            <a:pPr lvl="1"/>
            <a:r>
              <a:rPr lang="en-US" dirty="0" smtClean="0"/>
              <a:t>Auditing and validation processes</a:t>
            </a:r>
          </a:p>
          <a:p>
            <a:pPr lvl="1"/>
            <a:r>
              <a:rPr lang="en-US" dirty="0" smtClean="0"/>
              <a:t>Others?  </a:t>
            </a:r>
          </a:p>
          <a:p>
            <a:r>
              <a:rPr lang="en-US" dirty="0" smtClean="0"/>
              <a:t>Technologies</a:t>
            </a:r>
          </a:p>
          <a:p>
            <a:pPr lvl="1"/>
            <a:r>
              <a:rPr lang="en-US" dirty="0" smtClean="0"/>
              <a:t>Server-to-server transfer of advertising assets.  </a:t>
            </a:r>
          </a:p>
          <a:p>
            <a:pPr lvl="1"/>
            <a:r>
              <a:rPr lang="en-US" dirty="0" smtClean="0"/>
              <a:t>Device or user identification and preference synchronization.  </a:t>
            </a:r>
          </a:p>
        </p:txBody>
      </p:sp>
    </p:spTree>
    <p:extLst>
      <p:ext uri="{BB962C8B-B14F-4D97-AF65-F5344CB8AC3E}">
        <p14:creationId xmlns:p14="http://schemas.microsoft.com/office/powerpoint/2010/main" val="398700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Fraud</a:t>
            </a:r>
            <a:endParaRPr lang="en-US" sz="3600" dirty="0"/>
          </a:p>
        </p:txBody>
      </p:sp>
      <p:sp>
        <p:nvSpPr>
          <p:cNvPr id="5" name="Text Placeholder 4"/>
          <p:cNvSpPr>
            <a:spLocks noGrp="1"/>
          </p:cNvSpPr>
          <p:nvPr>
            <p:ph type="body" idx="1"/>
          </p:nvPr>
        </p:nvSpPr>
        <p:spPr/>
        <p:txBody>
          <a:bodyPr/>
          <a:lstStyle/>
          <a:p>
            <a:r>
              <a:rPr lang="en-US" dirty="0" smtClean="0"/>
              <a:t>Ash Kalb</a:t>
            </a:r>
            <a:endParaRPr lang="en-US" dirty="0"/>
          </a:p>
        </p:txBody>
      </p:sp>
    </p:spTree>
    <p:extLst>
      <p:ext uri="{BB962C8B-B14F-4D97-AF65-F5344CB8AC3E}">
        <p14:creationId xmlns:p14="http://schemas.microsoft.com/office/powerpoint/2010/main" val="4640773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IAB and Tech Lab</a:t>
            </a:r>
            <a:endParaRPr lang="en-US" dirty="0"/>
          </a:p>
        </p:txBody>
      </p:sp>
      <p:sp>
        <p:nvSpPr>
          <p:cNvPr id="3" name="Content Placeholder 2"/>
          <p:cNvSpPr>
            <a:spLocks noGrp="1"/>
          </p:cNvSpPr>
          <p:nvPr>
            <p:ph idx="1"/>
          </p:nvPr>
        </p:nvSpPr>
        <p:spPr/>
        <p:txBody>
          <a:bodyPr>
            <a:normAutofit lnSpcReduction="10000"/>
          </a:bodyPr>
          <a:lstStyle/>
          <a:p>
            <a:pPr fontAlgn="ctr"/>
            <a:r>
              <a:rPr lang="en-US" dirty="0"/>
              <a:t>As a trade organization, the IAB work in developing standards-track is </a:t>
            </a:r>
            <a:r>
              <a:rPr lang="en-US" dirty="0" smtClean="0"/>
              <a:t>unexpected.  </a:t>
            </a:r>
          </a:p>
          <a:p>
            <a:pPr fontAlgn="ctr"/>
            <a:r>
              <a:rPr lang="en-US" dirty="0"/>
              <a:t>As such, we've split these efforts out to the Tech Lab, which aims to develop:</a:t>
            </a:r>
          </a:p>
          <a:p>
            <a:pPr lvl="1" fontAlgn="ctr"/>
            <a:r>
              <a:rPr lang="en-US" dirty="0"/>
              <a:t>Specifications and Guidelines for advertising protocols</a:t>
            </a:r>
          </a:p>
          <a:p>
            <a:pPr lvl="1" fontAlgn="ctr"/>
            <a:r>
              <a:rPr lang="en-US" dirty="0"/>
              <a:t>Source code of reference implementations and tools to speed adoption.  </a:t>
            </a:r>
          </a:p>
          <a:p>
            <a:pPr lvl="1" fontAlgn="ctr"/>
            <a:r>
              <a:rPr lang="en-US" dirty="0"/>
              <a:t>Tools and services to validate implementations</a:t>
            </a:r>
          </a:p>
          <a:p>
            <a:pPr fontAlgn="ctr"/>
            <a:endParaRPr lang="en-US" dirty="0"/>
          </a:p>
        </p:txBody>
      </p:sp>
    </p:spTree>
    <p:extLst>
      <p:ext uri="{BB962C8B-B14F-4D97-AF65-F5344CB8AC3E}">
        <p14:creationId xmlns:p14="http://schemas.microsoft.com/office/powerpoint/2010/main" val="8146778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 Lab</a:t>
            </a:r>
            <a:endParaRPr lang="en-US" dirty="0"/>
          </a:p>
        </p:txBody>
      </p:sp>
      <p:sp>
        <p:nvSpPr>
          <p:cNvPr id="3" name="Content Placeholder 2"/>
          <p:cNvSpPr>
            <a:spLocks noGrp="1"/>
          </p:cNvSpPr>
          <p:nvPr>
            <p:ph idx="1"/>
          </p:nvPr>
        </p:nvSpPr>
        <p:spPr/>
        <p:txBody>
          <a:bodyPr>
            <a:normAutofit lnSpcReduction="10000"/>
          </a:bodyPr>
          <a:lstStyle/>
          <a:p>
            <a:pPr fontAlgn="ctr"/>
            <a:r>
              <a:rPr lang="en-US" dirty="0"/>
              <a:t>We're standing on the work done by W3C, IEEE, and other organizations to make these things as accessible as possible</a:t>
            </a:r>
            <a:r>
              <a:rPr lang="en-US" dirty="0" smtClean="0"/>
              <a:t>:</a:t>
            </a:r>
          </a:p>
          <a:p>
            <a:pPr fontAlgn="ctr"/>
            <a:endParaRPr lang="en-US" dirty="0"/>
          </a:p>
          <a:p>
            <a:pPr lvl="1" fontAlgn="ctr"/>
            <a:r>
              <a:rPr lang="en-US" dirty="0"/>
              <a:t>Specs are developed by working groups that operate under an IPR that dictates a strong preference for RF-RAND.  Neither the IAB nor IAB's Tech Lab have yet operated a working group under RAND.  </a:t>
            </a:r>
          </a:p>
          <a:p>
            <a:pPr lvl="1" fontAlgn="ctr"/>
            <a:r>
              <a:rPr lang="en-US" dirty="0"/>
              <a:t>Source code is licensed under BSD 2-Clause.  </a:t>
            </a:r>
          </a:p>
        </p:txBody>
      </p:sp>
    </p:spTree>
    <p:extLst>
      <p:ext uri="{BB962C8B-B14F-4D97-AF65-F5344CB8AC3E}">
        <p14:creationId xmlns:p14="http://schemas.microsoft.com/office/powerpoint/2010/main" val="20827618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err="1" smtClean="0"/>
              <a:t>Viewability</a:t>
            </a:r>
            <a:endParaRPr lang="en-US" sz="3600" dirty="0"/>
          </a:p>
        </p:txBody>
      </p:sp>
      <p:sp>
        <p:nvSpPr>
          <p:cNvPr id="5" name="Text Placeholder 4"/>
          <p:cNvSpPr>
            <a:spLocks noGrp="1"/>
          </p:cNvSpPr>
          <p:nvPr>
            <p:ph type="body" idx="1"/>
          </p:nvPr>
        </p:nvSpPr>
        <p:spPr/>
        <p:txBody>
          <a:bodyPr/>
          <a:lstStyle/>
          <a:p>
            <a:r>
              <a:rPr lang="en-US" dirty="0" smtClean="0"/>
              <a:t>Mark Torrance</a:t>
            </a:r>
            <a:endParaRPr lang="en-US" dirty="0"/>
          </a:p>
        </p:txBody>
      </p:sp>
    </p:spTree>
    <p:extLst>
      <p:ext uri="{BB962C8B-B14F-4D97-AF65-F5344CB8AC3E}">
        <p14:creationId xmlns:p14="http://schemas.microsoft.com/office/powerpoint/2010/main" val="841111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err="1" smtClean="0"/>
              <a:t>Viewability</a:t>
            </a:r>
            <a:endParaRPr lang="en-US" sz="3600" dirty="0"/>
          </a:p>
        </p:txBody>
      </p:sp>
      <p:sp>
        <p:nvSpPr>
          <p:cNvPr id="5" name="Text Placeholder 4"/>
          <p:cNvSpPr>
            <a:spLocks noGrp="1"/>
          </p:cNvSpPr>
          <p:nvPr>
            <p:ph type="body" idx="1"/>
          </p:nvPr>
        </p:nvSpPr>
        <p:spPr/>
        <p:txBody>
          <a:bodyPr/>
          <a:lstStyle/>
          <a:p>
            <a:r>
              <a:rPr lang="en-US" dirty="0" smtClean="0"/>
              <a:t>Dan </a:t>
            </a:r>
            <a:r>
              <a:rPr lang="en-US" dirty="0" err="1" smtClean="0"/>
              <a:t>Kaminsky</a:t>
            </a:r>
            <a:endParaRPr lang="en-US" dirty="0"/>
          </a:p>
        </p:txBody>
      </p:sp>
    </p:spTree>
    <p:extLst>
      <p:ext uri="{BB962C8B-B14F-4D97-AF65-F5344CB8AC3E}">
        <p14:creationId xmlns:p14="http://schemas.microsoft.com/office/powerpoint/2010/main" val="1247384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smtClean="0"/>
              <a:t>Fraud</a:t>
            </a:r>
            <a:endParaRPr lang="en-US" sz="3600" dirty="0"/>
          </a:p>
        </p:txBody>
      </p:sp>
      <p:sp>
        <p:nvSpPr>
          <p:cNvPr id="5" name="Text Placeholder 4"/>
          <p:cNvSpPr>
            <a:spLocks noGrp="1"/>
          </p:cNvSpPr>
          <p:nvPr>
            <p:ph type="body" idx="1"/>
          </p:nvPr>
        </p:nvSpPr>
        <p:spPr/>
        <p:txBody>
          <a:bodyPr/>
          <a:lstStyle/>
          <a:p>
            <a:r>
              <a:rPr lang="en-US" dirty="0" smtClean="0"/>
              <a:t>Brad Hill</a:t>
            </a:r>
            <a:endParaRPr lang="en-US" dirty="0"/>
          </a:p>
        </p:txBody>
      </p:sp>
    </p:spTree>
    <p:extLst>
      <p:ext uri="{BB962C8B-B14F-4D97-AF65-F5344CB8AC3E}">
        <p14:creationId xmlns:p14="http://schemas.microsoft.com/office/powerpoint/2010/main" val="151039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26035"/>
            <a:ext cx="8229600" cy="4292899"/>
          </a:xfrm>
        </p:spPr>
        <p:txBody>
          <a:bodyPr>
            <a:normAutofit/>
          </a:bodyPr>
          <a:lstStyle/>
          <a:p>
            <a:r>
              <a:rPr lang="en-US" dirty="0" smtClean="0"/>
              <a:t>The advertising ecosystem is a complex and delicate web of balanced trust and distrust that is in danger of unraveling.</a:t>
            </a:r>
            <a:endParaRPr lang="en-US" dirty="0"/>
          </a:p>
        </p:txBody>
      </p:sp>
    </p:spTree>
    <p:extLst>
      <p:ext uri="{BB962C8B-B14F-4D97-AF65-F5344CB8AC3E}">
        <p14:creationId xmlns:p14="http://schemas.microsoft.com/office/powerpoint/2010/main" val="1042762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97952"/>
          </a:xfrm>
        </p:spPr>
        <p:txBody>
          <a:bodyPr>
            <a:normAutofit/>
          </a:bodyPr>
          <a:lstStyle/>
          <a:p>
            <a:r>
              <a:rPr lang="en-US" dirty="0" smtClean="0"/>
              <a:t>Users make trust decisions about publishers.</a:t>
            </a:r>
            <a:br>
              <a:rPr lang="en-US" dirty="0" smtClean="0"/>
            </a:br>
            <a:r>
              <a:rPr lang="en-US" dirty="0"/>
              <a:t/>
            </a:r>
            <a:br>
              <a:rPr lang="en-US" dirty="0"/>
            </a:br>
            <a:r>
              <a:rPr lang="en-US" dirty="0" smtClean="0"/>
              <a:t>The New York Times is a safe site.</a:t>
            </a:r>
            <a:br>
              <a:rPr lang="en-US" dirty="0" smtClean="0"/>
            </a:br>
            <a:r>
              <a:rPr lang="en-US" dirty="0"/>
              <a:t/>
            </a:r>
            <a:br>
              <a:rPr lang="en-US" dirty="0"/>
            </a:br>
            <a:r>
              <a:rPr lang="en-US" dirty="0" smtClean="0"/>
              <a:t>A Russian </a:t>
            </a:r>
            <a:r>
              <a:rPr lang="en-US" dirty="0" err="1" smtClean="0"/>
              <a:t>warez</a:t>
            </a:r>
            <a:r>
              <a:rPr lang="en-US" dirty="0" smtClean="0"/>
              <a:t> site is not.</a:t>
            </a:r>
            <a:endParaRPr lang="en-US" dirty="0"/>
          </a:p>
        </p:txBody>
      </p:sp>
    </p:spTree>
    <p:extLst>
      <p:ext uri="{BB962C8B-B14F-4D97-AF65-F5344CB8AC3E}">
        <p14:creationId xmlns:p14="http://schemas.microsoft.com/office/powerpoint/2010/main" val="4162574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97952"/>
          </a:xfrm>
        </p:spPr>
        <p:txBody>
          <a:bodyPr>
            <a:normAutofit/>
          </a:bodyPr>
          <a:lstStyle/>
          <a:p>
            <a:r>
              <a:rPr lang="en-US" dirty="0" err="1" smtClean="0"/>
              <a:t>Malvertising</a:t>
            </a:r>
            <a:r>
              <a:rPr lang="en-US" dirty="0" smtClean="0"/>
              <a:t> is catastrophic for this trust model because it collapses the boundaries between good and bad “neighborhoods” online.</a:t>
            </a:r>
            <a:br>
              <a:rPr lang="en-US" dirty="0" smtClean="0"/>
            </a:br>
            <a:r>
              <a:rPr lang="en-US" dirty="0"/>
              <a:t/>
            </a:r>
            <a:br>
              <a:rPr lang="en-US" dirty="0"/>
            </a:br>
            <a:r>
              <a:rPr lang="en-US" sz="3200" dirty="0" smtClean="0"/>
              <a:t>Enterprise administrators are increasingly regarding ad blocking as an essential on par with anti-virus for this reason. End users are following the trend. </a:t>
            </a:r>
            <a:endParaRPr lang="en-US" sz="3200" dirty="0"/>
          </a:p>
        </p:txBody>
      </p:sp>
    </p:spTree>
    <p:extLst>
      <p:ext uri="{BB962C8B-B14F-4D97-AF65-F5344CB8AC3E}">
        <p14:creationId xmlns:p14="http://schemas.microsoft.com/office/powerpoint/2010/main" val="2164107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97952"/>
          </a:xfrm>
        </p:spPr>
        <p:txBody>
          <a:bodyPr>
            <a:normAutofit/>
          </a:bodyPr>
          <a:lstStyle/>
          <a:p>
            <a:r>
              <a:rPr lang="en-US" dirty="0" smtClean="0"/>
              <a:t>Publishers have to trust advertisers and ad networks to give them safe and appropriate content.</a:t>
            </a:r>
            <a:br>
              <a:rPr lang="en-US" dirty="0" smtClean="0"/>
            </a:br>
            <a:r>
              <a:rPr lang="en-US" dirty="0"/>
              <a:t/>
            </a:r>
            <a:br>
              <a:rPr lang="en-US" dirty="0"/>
            </a:br>
            <a:r>
              <a:rPr lang="en-US" sz="3200" dirty="0"/>
              <a:t>T</a:t>
            </a:r>
            <a:r>
              <a:rPr lang="en-US" sz="3200" dirty="0" smtClean="0"/>
              <a:t>hey don’t really trust them, but few have the market power to demand better security, narrow their circles of trust, or the technical capabilities to ‘trust but verify’. </a:t>
            </a:r>
            <a:endParaRPr lang="en-US" sz="3200" dirty="0"/>
          </a:p>
        </p:txBody>
      </p:sp>
    </p:spTree>
    <p:extLst>
      <p:ext uri="{BB962C8B-B14F-4D97-AF65-F5344CB8AC3E}">
        <p14:creationId xmlns:p14="http://schemas.microsoft.com/office/powerpoint/2010/main" val="3393050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97952"/>
          </a:xfrm>
        </p:spPr>
        <p:txBody>
          <a:bodyPr>
            <a:normAutofit/>
          </a:bodyPr>
          <a:lstStyle/>
          <a:p>
            <a:r>
              <a:rPr lang="en-US" dirty="0" smtClean="0"/>
              <a:t>Advertisers and ad networks don’t trust publishers.</a:t>
            </a:r>
            <a:br>
              <a:rPr lang="en-US" dirty="0" smtClean="0"/>
            </a:br>
            <a:r>
              <a:rPr lang="en-US" dirty="0"/>
              <a:t/>
            </a:r>
            <a:br>
              <a:rPr lang="en-US" dirty="0"/>
            </a:br>
            <a:r>
              <a:rPr lang="en-US" sz="3200" dirty="0" smtClean="0"/>
              <a:t>Fraud is rampant; they want to verify that they’re paying for real humans to see their ad.</a:t>
            </a:r>
            <a:endParaRPr lang="en-US" sz="3200" dirty="0"/>
          </a:p>
        </p:txBody>
      </p:sp>
    </p:spTree>
    <p:extLst>
      <p:ext uri="{BB962C8B-B14F-4D97-AF65-F5344CB8AC3E}">
        <p14:creationId xmlns:p14="http://schemas.microsoft.com/office/powerpoint/2010/main" val="3960391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1063</TotalTime>
  <Words>1018</Words>
  <Application>Microsoft Macintosh PowerPoint</Application>
  <PresentationFormat>On-screen Show (4:3)</PresentationFormat>
  <Paragraphs>139</Paragraphs>
  <Slides>33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Calibri</vt:lpstr>
      <vt:lpstr>Arial</vt:lpstr>
      <vt:lpstr>Office Theme</vt:lpstr>
      <vt:lpstr>Security and Viewability Track</vt:lpstr>
      <vt:lpstr>Agenda</vt:lpstr>
      <vt:lpstr>Fraud</vt:lpstr>
      <vt:lpstr>Fraud</vt:lpstr>
      <vt:lpstr>The advertising ecosystem is a complex and delicate web of balanced trust and distrust that is in danger of unraveling.</vt:lpstr>
      <vt:lpstr>Users make trust decisions about publishers.  The New York Times is a safe site.  A Russian warez site is not.</vt:lpstr>
      <vt:lpstr>Malvertising is catastrophic for this trust model because it collapses the boundaries between good and bad “neighborhoods” online.  Enterprise administrators are increasingly regarding ad blocking as an essential on par with anti-virus for this reason. End users are following the trend. </vt:lpstr>
      <vt:lpstr>Publishers have to trust advertisers and ad networks to give them safe and appropriate content.  They don’t really trust them, but few have the market power to demand better security, narrow their circles of trust, or the technical capabilities to ‘trust but verify’. </vt:lpstr>
      <vt:lpstr>Advertisers and ad networks don’t trust publishers.  Fraud is rampant; they want to verify that they’re paying for real humans to see their ad.</vt:lpstr>
      <vt:lpstr>We need to improve the platform tools that let us balance these concerns.  Less trust, more guarantees.  </vt:lpstr>
      <vt:lpstr>If you can’t sandbox it, you must be able to analyze it.  If you can’t analyze it, you must be able to sandbox it.</vt:lpstr>
      <vt:lpstr>Some approaches…</vt:lpstr>
      <vt:lpstr>Ad “stitching”</vt:lpstr>
      <vt:lpstr>PowerPoint Presentation</vt:lpstr>
      <vt:lpstr>When is stitching OK?</vt:lpstr>
      <vt:lpstr>iframes and sandboxing</vt:lpstr>
      <vt:lpstr>Ad network hybrids</vt:lpstr>
      <vt:lpstr>Where can the W3C and the WebAppSec WG help?</vt:lpstr>
      <vt:lpstr>Should independent measurement and audit be a first-class citizen in the web platform?</vt:lpstr>
      <vt:lpstr>Human Security</vt:lpstr>
      <vt:lpstr>User Security: Premise</vt:lpstr>
      <vt:lpstr>Advertising Industry Tree</vt:lpstr>
      <vt:lpstr>Resistance to Snooping</vt:lpstr>
      <vt:lpstr>HTTPS: Adoption</vt:lpstr>
      <vt:lpstr>HTTPS: What’s Next?</vt:lpstr>
      <vt:lpstr>Server Side Ad Insertion</vt:lpstr>
      <vt:lpstr>Server Side Ad Insertion: Benefits</vt:lpstr>
      <vt:lpstr>Server Side Ad Insertion: Costs</vt:lpstr>
      <vt:lpstr>Server Side Ad Insertion: What’s Next?</vt:lpstr>
      <vt:lpstr>IAB and Tech Lab</vt:lpstr>
      <vt:lpstr>Tech Lab</vt:lpstr>
      <vt:lpstr>Viewability</vt:lpstr>
      <vt:lpstr>Viewability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Bradley Hill</dc:creator>
  <cp:lastModifiedBy>christopher clark</cp:lastModifiedBy>
  <cp:revision>21</cp:revision>
  <dcterms:created xsi:type="dcterms:W3CDTF">2015-09-16T17:50:28Z</dcterms:created>
  <dcterms:modified xsi:type="dcterms:W3CDTF">2015-09-17T17:34:14Z</dcterms:modified>
</cp:coreProperties>
</file>