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61" r:id="rId6"/>
    <p:sldId id="262" r:id="rId7"/>
    <p:sldId id="263" r:id="rId8"/>
    <p:sldId id="264" r:id="rId9"/>
    <p:sldId id="266" r:id="rId10"/>
    <p:sldId id="267" r:id="rId11"/>
    <p:sldId id="270" r:id="rId12"/>
    <p:sldId id="268" r:id="rId13"/>
    <p:sldId id="269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120" y="-1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6409-3201-8048-9DA3-003CA4F5F8E7}" type="datetimeFigureOut">
              <a:rPr lang="en-US" smtClean="0"/>
              <a:t>10/27/15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776A-7310-E14F-8B03-0094484D9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854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6409-3201-8048-9DA3-003CA4F5F8E7}" type="datetimeFigureOut">
              <a:rPr lang="en-US" smtClean="0"/>
              <a:t>10/27/15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776A-7310-E14F-8B03-0094484D9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34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6409-3201-8048-9DA3-003CA4F5F8E7}" type="datetimeFigureOut">
              <a:rPr lang="en-US" smtClean="0"/>
              <a:t>10/27/15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776A-7310-E14F-8B03-0094484D9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21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892969" y="1151930"/>
            <a:ext cx="7358063" cy="2321719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892969" y="3536156"/>
            <a:ext cx="7358063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200"/>
            </a:lvl1pPr>
            <a:lvl2pPr marL="0" indent="160729" algn="ctr">
              <a:spcBef>
                <a:spcPts val="0"/>
              </a:spcBef>
              <a:buSzTx/>
              <a:buNone/>
              <a:defRPr sz="2200"/>
            </a:lvl2pPr>
            <a:lvl3pPr marL="0" indent="321457" algn="ctr">
              <a:spcBef>
                <a:spcPts val="0"/>
              </a:spcBef>
              <a:buSzTx/>
              <a:buNone/>
              <a:defRPr sz="2200"/>
            </a:lvl3pPr>
            <a:lvl4pPr marL="0" indent="482186" algn="ctr">
              <a:spcBef>
                <a:spcPts val="0"/>
              </a:spcBef>
              <a:buSzTx/>
              <a:buNone/>
              <a:defRPr sz="2200"/>
            </a:lvl4pPr>
            <a:lvl5pPr marL="0" indent="642915" algn="ctr">
              <a:spcBef>
                <a:spcPts val="0"/>
              </a:spcBef>
              <a:buSzTx/>
              <a:buNone/>
              <a:defRPr sz="2200"/>
            </a:lvl5pPr>
          </a:lstStyle>
          <a:p>
            <a:pPr lvl="0">
              <a:defRPr sz="1800"/>
            </a:pPr>
            <a:r>
              <a:rPr sz="2200"/>
              <a:t>Body Level One</a:t>
            </a:r>
          </a:p>
          <a:p>
            <a:pPr lvl="1">
              <a:defRPr sz="1800"/>
            </a:pPr>
            <a:r>
              <a:rPr sz="2200"/>
              <a:t>Body Level Two</a:t>
            </a:r>
          </a:p>
          <a:p>
            <a:pPr lvl="2">
              <a:defRPr sz="1800"/>
            </a:pPr>
            <a:r>
              <a:rPr sz="2200"/>
              <a:t>Body Level Three</a:t>
            </a:r>
          </a:p>
          <a:p>
            <a:pPr lvl="3">
              <a:defRPr sz="1800"/>
            </a:pPr>
            <a:r>
              <a:rPr sz="2200"/>
              <a:t>Body Level Four</a:t>
            </a:r>
          </a:p>
          <a:p>
            <a:pPr lvl="4">
              <a:defRPr sz="1800"/>
            </a:pPr>
            <a:r>
              <a:rPr sz="22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523922578"/>
      </p:ext>
    </p:extLst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6409-3201-8048-9DA3-003CA4F5F8E7}" type="datetimeFigureOut">
              <a:rPr lang="en-US" smtClean="0"/>
              <a:t>10/27/15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776A-7310-E14F-8B03-0094484D9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20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6409-3201-8048-9DA3-003CA4F5F8E7}" type="datetimeFigureOut">
              <a:rPr lang="en-US" smtClean="0"/>
              <a:t>10/27/15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776A-7310-E14F-8B03-0094484D9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342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6409-3201-8048-9DA3-003CA4F5F8E7}" type="datetimeFigureOut">
              <a:rPr lang="en-US" smtClean="0"/>
              <a:t>10/27/15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776A-7310-E14F-8B03-0094484D9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826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6409-3201-8048-9DA3-003CA4F5F8E7}" type="datetimeFigureOut">
              <a:rPr lang="en-US" smtClean="0"/>
              <a:t>10/27/15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776A-7310-E14F-8B03-0094484D9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90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6409-3201-8048-9DA3-003CA4F5F8E7}" type="datetimeFigureOut">
              <a:rPr lang="en-US" smtClean="0"/>
              <a:t>10/27/15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776A-7310-E14F-8B03-0094484D9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06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6409-3201-8048-9DA3-003CA4F5F8E7}" type="datetimeFigureOut">
              <a:rPr lang="en-US" smtClean="0"/>
              <a:t>10/27/15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776A-7310-E14F-8B03-0094484D9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233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6409-3201-8048-9DA3-003CA4F5F8E7}" type="datetimeFigureOut">
              <a:rPr lang="en-US" smtClean="0"/>
              <a:t>10/27/15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776A-7310-E14F-8B03-0094484D9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60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6409-3201-8048-9DA3-003CA4F5F8E7}" type="datetimeFigureOut">
              <a:rPr lang="en-US" smtClean="0"/>
              <a:t>10/27/15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776A-7310-E14F-8B03-0094484D9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6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36409-3201-8048-9DA3-003CA4F5F8E7}" type="datetimeFigureOut">
              <a:rPr lang="en-US" smtClean="0"/>
              <a:t>10/27/15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1776A-7310-E14F-8B03-0094484D9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672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WebAppSec</a:t>
            </a:r>
            <a:r>
              <a:rPr lang="en-US" dirty="0" smtClean="0"/>
              <a:t> WG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TPAC 2015</a:t>
            </a:r>
          </a:p>
          <a:p>
            <a:r>
              <a:rPr lang="en-US" dirty="0" smtClean="0"/>
              <a:t>Brad Hill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881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483810" y="170497"/>
            <a:ext cx="7934475" cy="409099"/>
          </a:xfrm>
          <a:prstGeom prst="rect">
            <a:avLst/>
          </a:prstGeom>
        </p:spPr>
        <p:txBody>
          <a:bodyPr anchor="ctr">
            <a:noAutofit/>
          </a:bodyPr>
          <a:lstStyle>
            <a:lvl1pPr defTabSz="457200">
              <a:defRPr sz="4000" cap="all">
                <a:solidFill>
                  <a:srgbClr val="404040"/>
                </a:solidFill>
              </a:defRPr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lang="en-US" sz="4400" dirty="0" smtClean="0"/>
              <a:t>User Interface Security</a:t>
            </a:r>
            <a:endParaRPr sz="4400" dirty="0"/>
          </a:p>
        </p:txBody>
      </p:sp>
      <p:sp>
        <p:nvSpPr>
          <p:cNvPr id="36" name="Shape 36"/>
          <p:cNvSpPr>
            <a:spLocks noGrp="1"/>
          </p:cNvSpPr>
          <p:nvPr>
            <p:ph type="sldNum" sz="quarter" idx="4294967295"/>
          </p:nvPr>
        </p:nvSpPr>
        <p:spPr>
          <a:xfrm>
            <a:off x="4567907" y="6539195"/>
            <a:ext cx="84496" cy="200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300"/>
            </a:lvl1pPr>
          </a:lstStyle>
          <a:p>
            <a:pPr lvl="0"/>
            <a:fld id="{86CB4B4D-7CA3-9044-876B-883B54F8677D}" type="slidenum">
              <a:t>10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92667" y="1144909"/>
            <a:ext cx="7825618" cy="475033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marL="401822" indent="-401822" defTabSz="410751" latinLnBrk="1" hangingPunct="0">
              <a:buFont typeface="Arial"/>
              <a:buChar char="•"/>
            </a:pPr>
            <a:r>
              <a:rPr lang="en-US" sz="2000" b="1" dirty="0" smtClean="0">
                <a:solidFill>
                  <a:srgbClr val="000000"/>
                </a:solidFill>
              </a:rPr>
              <a:t>Last Call Working Draft </a:t>
            </a:r>
          </a:p>
          <a:p>
            <a:pPr marL="401822" indent="-401822" defTabSz="410751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No implementation activity, stalled since 2013</a:t>
            </a:r>
          </a:p>
          <a:p>
            <a:pPr marL="401822" lvl="7" indent="-401822" latinLnBrk="1" hangingPunct="0">
              <a:buFont typeface="Arial"/>
              <a:buChar char="•"/>
            </a:pPr>
            <a:endParaRPr lang="en-US" sz="1600" dirty="0" smtClean="0">
              <a:solidFill>
                <a:srgbClr val="000000"/>
              </a:solidFill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This specification aims to provide content authors with declarative policy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mechanisms to protect embedded content from “</a:t>
            </a:r>
            <a:r>
              <a:rPr lang="en-US" dirty="0" err="1" smtClean="0">
                <a:solidFill>
                  <a:srgbClr val="000000"/>
                </a:solidFill>
              </a:rPr>
              <a:t>Clickjacking</a:t>
            </a:r>
            <a:r>
              <a:rPr lang="en-US" dirty="0" smtClean="0">
                <a:solidFill>
                  <a:srgbClr val="000000"/>
                </a:solidFill>
              </a:rPr>
              <a:t>” in a more functional way than the X-Frame-Options header allows.</a:t>
            </a:r>
          </a:p>
          <a:p>
            <a:pPr marL="0" lvl="7" latinLnBrk="1" hangingPunct="0"/>
            <a:endParaRPr lang="en-US" dirty="0">
              <a:solidFill>
                <a:srgbClr val="000000"/>
              </a:solidFill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A policy grammar and mechanism has been at last call for 2 years with no activity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because the implementation approach didn’t meet necessary performance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characteristics.</a:t>
            </a:r>
          </a:p>
          <a:p>
            <a:pPr marL="0" lvl="7" latinLnBrk="1" hangingPunct="0"/>
            <a:endParaRPr lang="en-US" dirty="0">
              <a:solidFill>
                <a:srgbClr val="000000"/>
              </a:solidFill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As of September 2015, the group welcomes Dan </a:t>
            </a:r>
            <a:r>
              <a:rPr lang="en-US" dirty="0" err="1" smtClean="0">
                <a:solidFill>
                  <a:srgbClr val="000000"/>
                </a:solidFill>
              </a:rPr>
              <a:t>Kaminsky</a:t>
            </a:r>
            <a:r>
              <a:rPr lang="en-US" dirty="0" smtClean="0">
                <a:solidFill>
                  <a:srgbClr val="000000"/>
                </a:solidFill>
              </a:rPr>
              <a:t> as an invited expert,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who is presenting a new approach to the problem which addresses both </a:t>
            </a:r>
          </a:p>
          <a:p>
            <a:pPr marL="0" lvl="7" latinLnBrk="1" hangingPunct="0"/>
            <a:r>
              <a:rPr lang="en-US" dirty="0" err="1" smtClean="0">
                <a:solidFill>
                  <a:srgbClr val="000000"/>
                </a:solidFill>
              </a:rPr>
              <a:t>clickjacking</a:t>
            </a:r>
            <a:r>
              <a:rPr lang="en-US" dirty="0" smtClean="0">
                <a:solidFill>
                  <a:srgbClr val="000000"/>
                </a:solidFill>
              </a:rPr>
              <a:t> threats as well as providing a strong and accurate signal of “</a:t>
            </a:r>
            <a:r>
              <a:rPr lang="en-US" dirty="0" err="1" smtClean="0">
                <a:solidFill>
                  <a:srgbClr val="000000"/>
                </a:solidFill>
              </a:rPr>
              <a:t>viewability</a:t>
            </a:r>
            <a:r>
              <a:rPr lang="en-US" dirty="0" smtClean="0">
                <a:solidFill>
                  <a:srgbClr val="000000"/>
                </a:solidFill>
              </a:rPr>
              <a:t>” for content, a property highly desirable to the online advertising industry.  We look forward to new activity on the spec as a result, and an experimental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implementation for Chrome is under review.</a:t>
            </a:r>
          </a:p>
        </p:txBody>
      </p:sp>
    </p:spTree>
    <p:extLst>
      <p:ext uri="{BB962C8B-B14F-4D97-AF65-F5344CB8AC3E}">
        <p14:creationId xmlns:p14="http://schemas.microsoft.com/office/powerpoint/2010/main" val="103550592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483810" y="170497"/>
            <a:ext cx="7934475" cy="409099"/>
          </a:xfrm>
          <a:prstGeom prst="rect">
            <a:avLst/>
          </a:prstGeom>
        </p:spPr>
        <p:txBody>
          <a:bodyPr anchor="ctr">
            <a:noAutofit/>
          </a:bodyPr>
          <a:lstStyle>
            <a:lvl1pPr defTabSz="457200">
              <a:defRPr sz="4000" cap="all">
                <a:solidFill>
                  <a:srgbClr val="404040"/>
                </a:solidFill>
              </a:defRPr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lang="en-US" sz="4400" dirty="0" smtClean="0"/>
              <a:t>Credential Management Level 1</a:t>
            </a:r>
            <a:endParaRPr sz="4400" dirty="0"/>
          </a:p>
        </p:txBody>
      </p:sp>
      <p:sp>
        <p:nvSpPr>
          <p:cNvPr id="36" name="Shape 36"/>
          <p:cNvSpPr>
            <a:spLocks noGrp="1"/>
          </p:cNvSpPr>
          <p:nvPr>
            <p:ph type="sldNum" sz="quarter" idx="4294967295"/>
          </p:nvPr>
        </p:nvSpPr>
        <p:spPr>
          <a:xfrm>
            <a:off x="4567907" y="6539195"/>
            <a:ext cx="84496" cy="200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300"/>
            </a:lvl1pPr>
          </a:lstStyle>
          <a:p>
            <a:pPr lvl="0"/>
            <a:fld id="{86CB4B4D-7CA3-9044-876B-883B54F8677D}" type="slidenum">
              <a:t>11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92667" y="1106384"/>
            <a:ext cx="7571619" cy="281134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marL="401822" indent="-401822" defTabSz="410751" latinLnBrk="1" hangingPunct="0">
              <a:buFont typeface="Arial"/>
              <a:buChar char="•"/>
            </a:pPr>
            <a:r>
              <a:rPr lang="en-US" sz="2000" b="1" dirty="0" smtClean="0">
                <a:solidFill>
                  <a:srgbClr val="000000"/>
                </a:solidFill>
              </a:rPr>
              <a:t>First Public Working Draft </a:t>
            </a:r>
          </a:p>
          <a:p>
            <a:pPr marL="401822" indent="-401822" defTabSz="410751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Experimental support in Chrome</a:t>
            </a:r>
          </a:p>
          <a:p>
            <a:pPr marL="401822" lvl="7" indent="-401822" latinLnBrk="1" hangingPunct="0">
              <a:buFont typeface="Arial"/>
              <a:buChar char="•"/>
            </a:pPr>
            <a:endParaRPr lang="en-US" sz="1600" dirty="0" smtClean="0">
              <a:solidFill>
                <a:srgbClr val="000000"/>
              </a:solidFill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Imperative API support for managing credentials in the user agent. </a:t>
            </a:r>
          </a:p>
          <a:p>
            <a:pPr marL="0" lvl="7" latinLnBrk="1" hangingPunct="0"/>
            <a:endParaRPr lang="en-US" dirty="0">
              <a:solidFill>
                <a:srgbClr val="000000"/>
              </a:solidFill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Improves password manager and federated sign-in scenarios.</a:t>
            </a:r>
          </a:p>
          <a:p>
            <a:pPr marL="0" lvl="7" latinLnBrk="1" hangingPunct="0"/>
            <a:endParaRPr lang="en-US" dirty="0">
              <a:solidFill>
                <a:srgbClr val="000000"/>
              </a:solidFill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Currently supports Origin-bound credentials, but API shape is extensible.  Group has worked with Credentials CG and considered other work on the horizon (such as FIDO) to be able to accommodate post-password authentication scenarios.</a:t>
            </a:r>
          </a:p>
        </p:txBody>
      </p:sp>
    </p:spTree>
    <p:extLst>
      <p:ext uri="{BB962C8B-B14F-4D97-AF65-F5344CB8AC3E}">
        <p14:creationId xmlns:p14="http://schemas.microsoft.com/office/powerpoint/2010/main" val="40191257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483810" y="579596"/>
            <a:ext cx="7934475" cy="409099"/>
          </a:xfrm>
          <a:prstGeom prst="rect">
            <a:avLst/>
          </a:prstGeom>
        </p:spPr>
        <p:txBody>
          <a:bodyPr anchor="ctr">
            <a:noAutofit/>
          </a:bodyPr>
          <a:lstStyle>
            <a:lvl1pPr defTabSz="457200">
              <a:defRPr sz="4000" cap="all">
                <a:solidFill>
                  <a:srgbClr val="404040"/>
                </a:solidFill>
              </a:defRPr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lang="en-US" sz="4400" dirty="0" smtClean="0"/>
              <a:t>Confinement with Origin Web Labels (COWL)</a:t>
            </a:r>
            <a:endParaRPr sz="4400" dirty="0"/>
          </a:p>
        </p:txBody>
      </p:sp>
      <p:sp>
        <p:nvSpPr>
          <p:cNvPr id="36" name="Shape 36"/>
          <p:cNvSpPr>
            <a:spLocks noGrp="1"/>
          </p:cNvSpPr>
          <p:nvPr>
            <p:ph type="sldNum" sz="quarter" idx="4294967295"/>
          </p:nvPr>
        </p:nvSpPr>
        <p:spPr>
          <a:xfrm>
            <a:off x="4567907" y="6539195"/>
            <a:ext cx="84496" cy="200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300"/>
            </a:lvl1pPr>
          </a:lstStyle>
          <a:p>
            <a:pPr lvl="0"/>
            <a:fld id="{86CB4B4D-7CA3-9044-876B-883B54F8677D}" type="slidenum">
              <a:t>12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04762" y="2206911"/>
            <a:ext cx="7825618" cy="364234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marL="401822" indent="-401822" defTabSz="410751" latinLnBrk="1" hangingPunct="0">
              <a:buFont typeface="Arial"/>
              <a:buChar char="•"/>
            </a:pPr>
            <a:r>
              <a:rPr lang="en-US" sz="2000" b="1" dirty="0" smtClean="0">
                <a:solidFill>
                  <a:srgbClr val="000000"/>
                </a:solidFill>
              </a:rPr>
              <a:t>First Public Working Draft</a:t>
            </a:r>
          </a:p>
          <a:p>
            <a:pPr marL="401822" indent="-401822" defTabSz="410751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Privately </a:t>
            </a: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p</a:t>
            </a: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rototyped in Firefox </a:t>
            </a:r>
          </a:p>
          <a:p>
            <a:pPr marL="401822" lvl="7" indent="-401822" latinLnBrk="1" hangingPunct="0">
              <a:buFont typeface="Arial"/>
              <a:buChar char="•"/>
            </a:pPr>
            <a:endParaRPr lang="en-US" sz="1600" dirty="0" smtClean="0">
              <a:solidFill>
                <a:srgbClr val="000000"/>
              </a:solidFill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COWL defines an API for specifying privacy and integrity policies on data in the form of Origin labels, and a mechanism for confining code according to such policies.</a:t>
            </a:r>
          </a:p>
          <a:p>
            <a:pPr marL="0" lvl="7" latinLnBrk="1" hangingPunct="0"/>
            <a:endParaRPr lang="en-US" dirty="0">
              <a:solidFill>
                <a:srgbClr val="000000"/>
              </a:solidFill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COWL looks at new ways of constructing “</a:t>
            </a:r>
            <a:r>
              <a:rPr lang="en-US" dirty="0" err="1" smtClean="0">
                <a:solidFill>
                  <a:srgbClr val="000000"/>
                </a:solidFill>
              </a:rPr>
              <a:t>mashup</a:t>
            </a:r>
            <a:r>
              <a:rPr lang="en-US" dirty="0" smtClean="0">
                <a:solidFill>
                  <a:srgbClr val="000000"/>
                </a:solidFill>
              </a:rPr>
              <a:t>” applications with multiple security principals, allowing data sharing beyond the narrow Same Origin model while imposing restrictions on how such data may be further shared.</a:t>
            </a:r>
          </a:p>
          <a:p>
            <a:pPr marL="0" lvl="7" latinLnBrk="1" hangingPunct="0"/>
            <a:endParaRPr lang="en-US" dirty="0">
              <a:solidFill>
                <a:srgbClr val="000000"/>
              </a:solidFill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This is an early-stage and very ambitious project which will require lots of work and careful analysis but holds interesting potential for constructing complex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applications while applying least-privilege and privilege separation techniques.</a:t>
            </a:r>
          </a:p>
        </p:txBody>
      </p:sp>
    </p:spTree>
    <p:extLst>
      <p:ext uri="{BB962C8B-B14F-4D97-AF65-F5344CB8AC3E}">
        <p14:creationId xmlns:p14="http://schemas.microsoft.com/office/powerpoint/2010/main" val="409038318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483810" y="579596"/>
            <a:ext cx="7934475" cy="409099"/>
          </a:xfrm>
          <a:prstGeom prst="rect">
            <a:avLst/>
          </a:prstGeom>
        </p:spPr>
        <p:txBody>
          <a:bodyPr anchor="ctr">
            <a:noAutofit/>
          </a:bodyPr>
          <a:lstStyle>
            <a:lvl1pPr defTabSz="457200">
              <a:defRPr sz="4000" cap="all">
                <a:solidFill>
                  <a:srgbClr val="404040"/>
                </a:solidFill>
              </a:defRPr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lang="en-US" sz="4400" dirty="0" smtClean="0"/>
              <a:t>On the horizon:</a:t>
            </a:r>
            <a:endParaRPr sz="4400" dirty="0"/>
          </a:p>
        </p:txBody>
      </p:sp>
      <p:sp>
        <p:nvSpPr>
          <p:cNvPr id="36" name="Shape 36"/>
          <p:cNvSpPr>
            <a:spLocks noGrp="1"/>
          </p:cNvSpPr>
          <p:nvPr>
            <p:ph type="sldNum" sz="quarter" idx="4294967295"/>
          </p:nvPr>
        </p:nvSpPr>
        <p:spPr>
          <a:xfrm>
            <a:off x="4567907" y="6539195"/>
            <a:ext cx="84496" cy="200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300"/>
            </a:lvl1pPr>
          </a:lstStyle>
          <a:p>
            <a:pPr lvl="0"/>
            <a:fld id="{86CB4B4D-7CA3-9044-876B-883B54F8677D}" type="slidenum">
              <a:t>13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92667" y="1471148"/>
            <a:ext cx="7825618" cy="27190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marL="401822" indent="-401822" defTabSz="410751" latinLnBrk="1" hangingPunct="0">
              <a:buFont typeface="Arial"/>
              <a:buChar char="•"/>
            </a:pPr>
            <a:r>
              <a:rPr lang="en-US" sz="2000" b="1" dirty="0" err="1" smtClean="0">
                <a:solidFill>
                  <a:srgbClr val="000000"/>
                </a:solidFill>
              </a:rPr>
              <a:t>Suborigin</a:t>
            </a:r>
            <a:r>
              <a:rPr lang="en-US" sz="2000" b="1" dirty="0" smtClean="0">
                <a:solidFill>
                  <a:srgbClr val="000000"/>
                </a:solidFill>
              </a:rPr>
              <a:t> Namespaces  (already in charter)</a:t>
            </a:r>
          </a:p>
          <a:p>
            <a:pPr marL="401822" indent="-401822" defTabSz="410751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Allow resources to declare synthetic security principles more granular than a </a:t>
            </a:r>
          </a:p>
          <a:p>
            <a:pPr defTabSz="410751" latinLnBrk="1" hangingPunct="0"/>
            <a:r>
              <a:rPr lang="en-US" sz="1600" dirty="0">
                <a:solidFill>
                  <a:srgbClr val="000000"/>
                </a:solidFill>
                <a:sym typeface="Helvetica Light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scheme/host/port Origin.</a:t>
            </a:r>
          </a:p>
          <a:p>
            <a:pPr marL="401822" lvl="7" indent="-401822" latinLnBrk="1" hangingPunct="0">
              <a:buFont typeface="Arial"/>
              <a:buChar char="•"/>
            </a:pPr>
            <a:endParaRPr lang="en-US" sz="1600" dirty="0" smtClean="0">
              <a:solidFill>
                <a:srgbClr val="000000"/>
              </a:solidFill>
            </a:endParaRPr>
          </a:p>
          <a:p>
            <a:pPr marL="401822" indent="-401822" defTabSz="410751" latinLnBrk="1" hangingPunct="0">
              <a:buFont typeface="Arial"/>
              <a:buChar char="•"/>
            </a:pPr>
            <a:r>
              <a:rPr lang="en-US" sz="2000" b="1" dirty="0" smtClean="0">
                <a:solidFill>
                  <a:srgbClr val="000000"/>
                </a:solidFill>
              </a:rPr>
              <a:t>CSP Embedded Enforcement</a:t>
            </a:r>
          </a:p>
          <a:p>
            <a:pPr marL="401822" indent="-401822" defTabSz="410751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Cooperative least-privilege for embedded content (e.g. </a:t>
            </a: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ads)</a:t>
            </a:r>
            <a:endParaRPr lang="en-US" sz="1600" dirty="0" smtClean="0">
              <a:solidFill>
                <a:srgbClr val="000000"/>
              </a:solidFill>
              <a:sym typeface="Helvetica Light"/>
            </a:endParaRPr>
          </a:p>
          <a:p>
            <a:pPr marL="401822" lvl="7" indent="-401822" latinLnBrk="1" hangingPunct="0">
              <a:buFont typeface="Arial"/>
              <a:buChar char="•"/>
            </a:pPr>
            <a:endParaRPr lang="en-US" sz="1600" dirty="0" smtClean="0">
              <a:solidFill>
                <a:srgbClr val="000000"/>
              </a:solidFill>
            </a:endParaRPr>
          </a:p>
          <a:p>
            <a:pPr marL="401822" indent="-401822" defTabSz="410751" latinLnBrk="1" hangingPunct="0">
              <a:buFont typeface="Arial"/>
              <a:buChar char="•"/>
            </a:pPr>
            <a:r>
              <a:rPr lang="en-US" sz="2000" b="1" dirty="0" smtClean="0">
                <a:solidFill>
                  <a:srgbClr val="000000"/>
                </a:solidFill>
              </a:rPr>
              <a:t>https-transitional</a:t>
            </a:r>
          </a:p>
          <a:p>
            <a:pPr marL="401822" indent="-401822" defTabSz="410751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Optimistic upgrades for http-schemed URLs</a:t>
            </a:r>
          </a:p>
          <a:p>
            <a:pPr marL="401822" lvl="7" indent="-401822" latinLnBrk="1" hangingPunct="0">
              <a:buFont typeface="Arial"/>
              <a:buChar char="•"/>
            </a:pPr>
            <a:endParaRPr lang="en-US" sz="16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33252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http://www.w3.org/2011/</a:t>
            </a:r>
            <a:r>
              <a:rPr lang="en-US" dirty="0" err="1"/>
              <a:t>webappsec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40366756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892969" y="375047"/>
            <a:ext cx="7358063" cy="409099"/>
          </a:xfrm>
          <a:prstGeom prst="rect">
            <a:avLst/>
          </a:prstGeom>
        </p:spPr>
        <p:txBody>
          <a:bodyPr anchor="ctr">
            <a:noAutofit/>
          </a:bodyPr>
          <a:lstStyle>
            <a:lvl1pPr defTabSz="457200">
              <a:defRPr sz="4000" cap="all">
                <a:solidFill>
                  <a:srgbClr val="404040"/>
                </a:solidFill>
              </a:defRPr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lang="en-US" sz="3200" dirty="0"/>
              <a:t>Scope Expansion</a:t>
            </a:r>
            <a:endParaRPr sz="3200" dirty="0"/>
          </a:p>
        </p:txBody>
      </p:sp>
      <p:sp>
        <p:nvSpPr>
          <p:cNvPr id="36" name="Shape 36"/>
          <p:cNvSpPr>
            <a:spLocks noGrp="1"/>
          </p:cNvSpPr>
          <p:nvPr>
            <p:ph type="sldNum" sz="quarter" idx="4294967295"/>
          </p:nvPr>
        </p:nvSpPr>
        <p:spPr>
          <a:xfrm>
            <a:off x="4567907" y="6539195"/>
            <a:ext cx="84496" cy="200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300"/>
            </a:lvl1pPr>
          </a:lstStyle>
          <a:p>
            <a:pPr lvl="0"/>
            <a:fld id="{86CB4B4D-7CA3-9044-876B-883B54F8677D}" type="slidenum">
              <a:t>2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892969" y="957865"/>
            <a:ext cx="7850076" cy="578138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marL="401822" indent="-401822" defTabSz="410751" latinLnBrk="1" hangingPunct="0">
              <a:buFont typeface="Arial"/>
              <a:buChar char="•"/>
            </a:pPr>
            <a:r>
              <a:rPr lang="en-US" sz="2000" b="1" dirty="0" smtClean="0">
                <a:solidFill>
                  <a:srgbClr val="000000"/>
                </a:solidFill>
              </a:rPr>
              <a:t>2013 had </a:t>
            </a:r>
            <a:r>
              <a:rPr lang="en-US" sz="2000" b="1" dirty="0">
                <a:solidFill>
                  <a:srgbClr val="000000"/>
                </a:solidFill>
              </a:rPr>
              <a:t>3 Rec-track documents under active development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  <a:sym typeface="Helvetica Light"/>
              </a:rPr>
              <a:t>Content Security Policy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User Interface Security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  <a:sym typeface="Helvetica Light"/>
              </a:rPr>
              <a:t>Mixed Content</a:t>
            </a:r>
          </a:p>
          <a:p>
            <a:pPr marL="401822" lvl="7" indent="-401822" latinLnBrk="1" hangingPunct="0">
              <a:buFont typeface="Arial"/>
              <a:buChar char="•"/>
            </a:pPr>
            <a:endParaRPr lang="en-US" sz="1700" dirty="0">
              <a:solidFill>
                <a:srgbClr val="000000"/>
              </a:solidFill>
            </a:endParaRP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2000" b="1" dirty="0" smtClean="0">
                <a:solidFill>
                  <a:srgbClr val="000000"/>
                </a:solidFill>
                <a:sym typeface="Helvetica Light"/>
              </a:rPr>
              <a:t>2015 has </a:t>
            </a:r>
            <a:r>
              <a:rPr lang="en-US" sz="2000" b="1" dirty="0">
                <a:solidFill>
                  <a:srgbClr val="000000"/>
                </a:solidFill>
                <a:sym typeface="Helvetica Light"/>
              </a:rPr>
              <a:t>13 Rec-track documents under active development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  <a:sym typeface="Helvetica Light"/>
              </a:rPr>
              <a:t>Content Security Policy Level 2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User Interface Security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  <a:sym typeface="Helvetica Light"/>
              </a:rPr>
              <a:t>Mixed Content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400" dirty="0" err="1">
                <a:solidFill>
                  <a:srgbClr val="000000"/>
                </a:solidFill>
                <a:sym typeface="Helvetica Light"/>
              </a:rPr>
              <a:t>Subresource</a:t>
            </a:r>
            <a:r>
              <a:rPr lang="en-US" sz="1400" dirty="0">
                <a:solidFill>
                  <a:srgbClr val="000000"/>
                </a:solidFill>
                <a:sym typeface="Helvetica Light"/>
              </a:rPr>
              <a:t> Integrity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Referrer Policy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  <a:sym typeface="Helvetica Light"/>
              </a:rPr>
              <a:t>Secure Contexts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CSP Pinning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  <a:sym typeface="Helvetica Light"/>
              </a:rPr>
              <a:t>Upgrade Insecure Requests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The Permissions API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  <a:sym typeface="Helvetica Light"/>
              </a:rPr>
              <a:t>Credential Management Level 1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Entry Point Regulation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  <a:sym typeface="Helvetica Light"/>
              </a:rPr>
              <a:t>Clear Site Data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Confinement with Origin Web Labels (COWL</a:t>
            </a:r>
            <a:r>
              <a:rPr lang="en-US" sz="1400" dirty="0" smtClean="0">
                <a:solidFill>
                  <a:srgbClr val="000000"/>
                </a:solidFill>
              </a:rPr>
              <a:t>)</a:t>
            </a:r>
          </a:p>
          <a:p>
            <a:pPr marL="401822" lvl="7" indent="-401822" latinLnBrk="1" hangingPunct="0">
              <a:buFont typeface="Arial"/>
              <a:buChar char="•"/>
            </a:pPr>
            <a:endParaRPr lang="en-US" sz="1400" dirty="0">
              <a:solidFill>
                <a:srgbClr val="000000"/>
              </a:solidFill>
              <a:sym typeface="Helvetica Light"/>
            </a:endParaRPr>
          </a:p>
          <a:p>
            <a:pPr marL="285750" lvl="7" indent="-285750" latinLnBrk="1" hangingPunct="0">
              <a:buFont typeface="Arial"/>
              <a:buChar char="•"/>
            </a:pPr>
            <a:r>
              <a:rPr lang="en-US" sz="2000" b="1" dirty="0" smtClean="0">
                <a:solidFill>
                  <a:srgbClr val="000000"/>
                </a:solidFill>
                <a:sym typeface="Helvetica Light"/>
              </a:rPr>
              <a:t>Plus 3 More Planned / Potential Rec-track documents:</a:t>
            </a:r>
          </a:p>
          <a:p>
            <a:pPr marL="285750" lvl="7" indent="-285750" latinLnBrk="1" hangingPunct="0">
              <a:buFont typeface="Arial"/>
              <a:buChar char="•"/>
            </a:pPr>
            <a:r>
              <a:rPr lang="en-US" sz="1400" dirty="0" err="1" smtClean="0">
                <a:solidFill>
                  <a:srgbClr val="000000"/>
                </a:solidFill>
                <a:sym typeface="Helvetica Light"/>
              </a:rPr>
              <a:t>Suborigin</a:t>
            </a:r>
            <a:r>
              <a:rPr lang="en-US" sz="1400" dirty="0" smtClean="0">
                <a:solidFill>
                  <a:srgbClr val="000000"/>
                </a:solidFill>
                <a:sym typeface="Helvetica Light"/>
              </a:rPr>
              <a:t> Namespaces</a:t>
            </a:r>
          </a:p>
          <a:p>
            <a:pPr marL="285750" lvl="7" indent="-285750" latinLnBrk="1" hangingPunct="0"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  <a:sym typeface="Helvetica Light"/>
              </a:rPr>
              <a:t>CSP Embedded Enforcement</a:t>
            </a:r>
          </a:p>
          <a:p>
            <a:pPr marL="285750" lvl="7" indent="-285750" latinLnBrk="1" hangingPunct="0">
              <a:buFont typeface="Arial"/>
              <a:buChar char="•"/>
            </a:pPr>
            <a:r>
              <a:rPr lang="en-US" sz="1400" dirty="0" smtClean="0">
                <a:solidFill>
                  <a:srgbClr val="000000"/>
                </a:solidFill>
                <a:sym typeface="Helvetica Light"/>
              </a:rPr>
              <a:t>https-transitional</a:t>
            </a:r>
          </a:p>
          <a:p>
            <a:pPr marL="0" lvl="7" latinLnBrk="1" hangingPunct="0"/>
            <a:endParaRPr lang="en-US" sz="1400" dirty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34372181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892969" y="375047"/>
            <a:ext cx="7358063" cy="409099"/>
          </a:xfrm>
          <a:prstGeom prst="rect">
            <a:avLst/>
          </a:prstGeom>
        </p:spPr>
        <p:txBody>
          <a:bodyPr anchor="ctr">
            <a:normAutofit fontScale="90000"/>
          </a:bodyPr>
          <a:lstStyle>
            <a:lvl1pPr defTabSz="457200">
              <a:defRPr sz="4000" cap="all">
                <a:solidFill>
                  <a:srgbClr val="404040"/>
                </a:solidFill>
              </a:defRPr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lang="en-US" sz="2800" dirty="0" smtClean="0"/>
              <a:t>Broad Themes</a:t>
            </a:r>
            <a:endParaRPr sz="2800" dirty="0"/>
          </a:p>
        </p:txBody>
      </p:sp>
      <p:sp>
        <p:nvSpPr>
          <p:cNvPr id="36" name="Shape 36"/>
          <p:cNvSpPr>
            <a:spLocks noGrp="1"/>
          </p:cNvSpPr>
          <p:nvPr>
            <p:ph type="sldNum" sz="quarter" idx="4294967295"/>
          </p:nvPr>
        </p:nvSpPr>
        <p:spPr>
          <a:xfrm>
            <a:off x="4567907" y="6539195"/>
            <a:ext cx="84496" cy="200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300"/>
            </a:lvl1pPr>
          </a:lstStyle>
          <a:p>
            <a:pPr lvl="0"/>
            <a:fld id="{86CB4B4D-7CA3-9044-876B-883B54F8677D}" type="slidenum">
              <a:t>3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892969" y="759057"/>
            <a:ext cx="7850076" cy="547361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marL="401822" indent="-401822" defTabSz="410751" latinLnBrk="1" hangingPunct="0">
              <a:buFont typeface="Arial"/>
              <a:buChar char="•"/>
            </a:pPr>
            <a:r>
              <a:rPr lang="en-US" sz="2000" b="1" dirty="0" smtClean="0">
                <a:solidFill>
                  <a:srgbClr val="000000"/>
                </a:solidFill>
              </a:rPr>
              <a:t>Enlisting the User Agent in Cooperative Policy Enforcement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Content Security Policy Level 2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</a:rPr>
              <a:t>User Interface Security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err="1" smtClean="0">
                <a:solidFill>
                  <a:srgbClr val="000000"/>
                </a:solidFill>
                <a:sym typeface="Helvetica Light"/>
              </a:rPr>
              <a:t>Subresource</a:t>
            </a: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 Integrity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</a:rPr>
              <a:t>CSP Pinning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</a:rPr>
              <a:t>Entry Point Regulation</a:t>
            </a:r>
          </a:p>
          <a:p>
            <a:pPr marL="401822" lvl="7" indent="-401822" latinLnBrk="1" hangingPunct="0">
              <a:buFont typeface="Arial"/>
              <a:buChar char="•"/>
            </a:pPr>
            <a:endParaRPr lang="en-US" sz="1600" dirty="0" smtClean="0">
              <a:solidFill>
                <a:srgbClr val="000000"/>
              </a:solidFill>
            </a:endParaRP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2000" b="1" dirty="0" smtClean="0">
                <a:solidFill>
                  <a:srgbClr val="000000"/>
                </a:solidFill>
              </a:rPr>
              <a:t>Standardizing and Enabling HTTPS for Web Applications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Mixed Content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Secure Contexts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Upgrade Insecure Requests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</a:rPr>
              <a:t>Referrer Policy</a:t>
            </a:r>
          </a:p>
          <a:p>
            <a:pPr marL="0" lvl="7" latinLnBrk="1" hangingPunct="0"/>
            <a:endParaRPr lang="en-US" sz="1700" dirty="0">
              <a:solidFill>
                <a:srgbClr val="000000"/>
              </a:solidFill>
            </a:endParaRP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2000" b="1" dirty="0" smtClean="0">
                <a:solidFill>
                  <a:srgbClr val="000000"/>
                </a:solidFill>
                <a:sym typeface="Helvetica Light"/>
              </a:rPr>
              <a:t>Security Related APIs</a:t>
            </a:r>
            <a:endParaRPr lang="en-US" sz="2000" b="1" dirty="0">
              <a:solidFill>
                <a:srgbClr val="000000"/>
              </a:solidFill>
              <a:sym typeface="Helvetica Light"/>
            </a:endParaRP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</a:rPr>
              <a:t>The </a:t>
            </a:r>
            <a:r>
              <a:rPr lang="en-US" sz="1600" dirty="0">
                <a:solidFill>
                  <a:srgbClr val="000000"/>
                </a:solidFill>
              </a:rPr>
              <a:t>Permissions API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>
                <a:solidFill>
                  <a:srgbClr val="000000"/>
                </a:solidFill>
                <a:sym typeface="Helvetica Light"/>
              </a:rPr>
              <a:t>Credential Management Level 1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Clear </a:t>
            </a:r>
            <a:r>
              <a:rPr lang="en-US" sz="1600" dirty="0">
                <a:solidFill>
                  <a:srgbClr val="000000"/>
                </a:solidFill>
                <a:sym typeface="Helvetica Light"/>
              </a:rPr>
              <a:t>Site </a:t>
            </a: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Data</a:t>
            </a:r>
          </a:p>
          <a:p>
            <a:pPr marL="401822" lvl="7" indent="-401822" latinLnBrk="1" hangingPunct="0">
              <a:buFont typeface="Arial"/>
              <a:buChar char="•"/>
            </a:pPr>
            <a:endParaRPr lang="en-US" sz="1400" dirty="0">
              <a:solidFill>
                <a:srgbClr val="000000"/>
              </a:solidFill>
              <a:sym typeface="Helvetica Light"/>
            </a:endParaRP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2000" b="1" dirty="0" smtClean="0">
                <a:solidFill>
                  <a:srgbClr val="000000"/>
                </a:solidFill>
                <a:sym typeface="Helvetica Light"/>
              </a:rPr>
              <a:t>Experiments in the Web Security Model / Same Origin Policy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</a:rPr>
              <a:t>Confinement </a:t>
            </a:r>
            <a:r>
              <a:rPr lang="en-US" sz="1600" dirty="0">
                <a:solidFill>
                  <a:srgbClr val="000000"/>
                </a:solidFill>
              </a:rPr>
              <a:t>with Origin Web Labels (COWL</a:t>
            </a:r>
            <a:r>
              <a:rPr lang="en-US" sz="1600" dirty="0" smtClean="0">
                <a:solidFill>
                  <a:srgbClr val="000000"/>
                </a:solidFill>
              </a:rPr>
              <a:t>)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err="1" smtClean="0">
                <a:solidFill>
                  <a:srgbClr val="000000"/>
                </a:solidFill>
                <a:sym typeface="Helvetica Light"/>
              </a:rPr>
              <a:t>Suborigin</a:t>
            </a: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 Namespaces</a:t>
            </a:r>
            <a:endParaRPr lang="en-US" sz="1600" dirty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69756350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Rec-Track Highlights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03916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892969" y="170497"/>
            <a:ext cx="7358063" cy="409099"/>
          </a:xfrm>
          <a:prstGeom prst="rect">
            <a:avLst/>
          </a:prstGeom>
        </p:spPr>
        <p:txBody>
          <a:bodyPr anchor="ctr">
            <a:noAutofit/>
          </a:bodyPr>
          <a:lstStyle>
            <a:lvl1pPr defTabSz="457200">
              <a:defRPr sz="4000" cap="all">
                <a:solidFill>
                  <a:srgbClr val="404040"/>
                </a:solidFill>
              </a:defRPr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lang="en-US" sz="4400" dirty="0" smtClean="0"/>
              <a:t>Content Security Policy</a:t>
            </a:r>
            <a:endParaRPr sz="4400" dirty="0"/>
          </a:p>
        </p:txBody>
      </p:sp>
      <p:sp>
        <p:nvSpPr>
          <p:cNvPr id="36" name="Shape 36"/>
          <p:cNvSpPr>
            <a:spLocks noGrp="1"/>
          </p:cNvSpPr>
          <p:nvPr>
            <p:ph type="sldNum" sz="quarter" idx="4294967295"/>
          </p:nvPr>
        </p:nvSpPr>
        <p:spPr>
          <a:xfrm>
            <a:off x="4567907" y="6539195"/>
            <a:ext cx="84496" cy="200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300"/>
            </a:lvl1pPr>
          </a:lstStyle>
          <a:p>
            <a:pPr lvl="0"/>
            <a:fld id="{86CB4B4D-7CA3-9044-876B-883B54F8677D}" type="slidenum">
              <a:t>5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892970" y="597480"/>
            <a:ext cx="7089888" cy="579677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marL="401822" indent="-401822" defTabSz="410751" latinLnBrk="1" hangingPunct="0">
              <a:buFont typeface="Arial"/>
              <a:buChar char="•"/>
            </a:pPr>
            <a:r>
              <a:rPr lang="en-US" sz="2000" b="1" dirty="0" smtClean="0">
                <a:solidFill>
                  <a:srgbClr val="000000"/>
                </a:solidFill>
              </a:rPr>
              <a:t>Candidate Recommendation 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99.9% complete implementation of Level 2 in Chrome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</a:rPr>
              <a:t>95% in Firefox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Level 1 support in Edge and Safari</a:t>
            </a:r>
          </a:p>
          <a:p>
            <a:pPr marL="401822" lvl="7" indent="-401822" latinLnBrk="1" hangingPunct="0">
              <a:buFont typeface="Arial"/>
              <a:buChar char="•"/>
            </a:pPr>
            <a:endParaRPr lang="en-US" sz="1600" dirty="0" smtClean="0">
              <a:solidFill>
                <a:srgbClr val="000000"/>
              </a:solidFill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An HTTP header or &lt;meta&gt; tag which allows restricting from where content may be loaded into a resource as well as other capabilities of the resulting document.</a:t>
            </a:r>
          </a:p>
          <a:p>
            <a:pPr marL="0" lvl="7" latinLnBrk="1" hangingPunct="0"/>
            <a:endParaRPr lang="en-US" dirty="0">
              <a:solidFill>
                <a:srgbClr val="000000"/>
              </a:solidFill>
              <a:sym typeface="Helvetica Light"/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Developer adoption has been the major challenge of CSP.  Although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Chrome telemetry shows that CSP is used on over 16% of </a:t>
            </a:r>
            <a:r>
              <a:rPr lang="en-US" dirty="0" err="1" smtClean="0">
                <a:solidFill>
                  <a:srgbClr val="000000"/>
                </a:solidFill>
                <a:sym typeface="Helvetica Light"/>
              </a:rPr>
              <a:t>pageloads</a:t>
            </a:r>
            <a:r>
              <a:rPr lang="en-US" dirty="0" smtClean="0">
                <a:solidFill>
                  <a:srgbClr val="000000"/>
                </a:solidFill>
                <a:sym typeface="Helvetica Light"/>
              </a:rPr>
              <a:t>,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making it one of the most popular features of the web platform,</a:t>
            </a:r>
            <a:r>
              <a:rPr lang="en-US" dirty="0">
                <a:solidFill>
                  <a:srgbClr val="000000"/>
                </a:solidFill>
                <a:sym typeface="Helvetica Light"/>
              </a:rPr>
              <a:t> </a:t>
            </a:r>
            <a:r>
              <a:rPr lang="en-US" dirty="0" smtClean="0">
                <a:solidFill>
                  <a:srgbClr val="000000"/>
                </a:solidFill>
                <a:sym typeface="Helvetica Light"/>
              </a:rPr>
              <a:t>that is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heavily driven by mandatory use in extensions and a few of the most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popular websites in the world.  In the long tail,</a:t>
            </a:r>
            <a:r>
              <a:rPr lang="en-US" dirty="0">
                <a:solidFill>
                  <a:srgbClr val="000000"/>
                </a:solidFill>
                <a:sym typeface="Helvetica Light"/>
              </a:rPr>
              <a:t> </a:t>
            </a:r>
            <a:r>
              <a:rPr lang="en-US" dirty="0" smtClean="0">
                <a:solidFill>
                  <a:srgbClr val="000000"/>
                </a:solidFill>
                <a:sym typeface="Helvetica Light"/>
              </a:rPr>
              <a:t>CSP is used by only ~2% of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the </a:t>
            </a:r>
            <a:r>
              <a:rPr lang="en-US" dirty="0" err="1" smtClean="0">
                <a:solidFill>
                  <a:srgbClr val="000000"/>
                </a:solidFill>
                <a:sym typeface="Helvetica Light"/>
              </a:rPr>
              <a:t>Alexa</a:t>
            </a:r>
            <a:r>
              <a:rPr lang="en-US" dirty="0" smtClean="0">
                <a:solidFill>
                  <a:srgbClr val="000000"/>
                </a:solidFill>
                <a:sym typeface="Helvetica Light"/>
              </a:rPr>
              <a:t> Top 1M websites.</a:t>
            </a:r>
          </a:p>
          <a:p>
            <a:pPr marL="0" lvl="7" latinLnBrk="1" hangingPunct="0"/>
            <a:endParaRPr lang="en-US" dirty="0">
              <a:solidFill>
                <a:srgbClr val="000000"/>
              </a:solidFill>
              <a:sym typeface="Helvetica Light"/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To ease this developer adoption burden, key features of Level 2 included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the ability to whitelist legacy inline content by hash or nonce.</a:t>
            </a:r>
          </a:p>
          <a:p>
            <a:pPr marL="0" lvl="7" latinLnBrk="1" hangingPunct="0"/>
            <a:endParaRPr lang="en-US" dirty="0">
              <a:solidFill>
                <a:srgbClr val="000000"/>
              </a:solidFill>
              <a:sym typeface="Helvetica Light"/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Level 3 will target greater modularity and ability to cooperate with </a:t>
            </a:r>
          </a:p>
          <a:p>
            <a:pPr marL="0" lvl="7" latinLnBrk="1" hangingPunct="0"/>
            <a:r>
              <a:rPr lang="en-US" dirty="0" err="1" smtClean="0">
                <a:solidFill>
                  <a:srgbClr val="000000"/>
                </a:solidFill>
                <a:sym typeface="Helvetica Light"/>
              </a:rPr>
              <a:t>templating</a:t>
            </a:r>
            <a:r>
              <a:rPr lang="en-US" dirty="0" smtClean="0">
                <a:solidFill>
                  <a:srgbClr val="000000"/>
                </a:solidFill>
                <a:sym typeface="Helvetica Light"/>
              </a:rPr>
              <a:t> engines for a better developer experience.</a:t>
            </a:r>
            <a:endParaRPr lang="en-US" dirty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54348790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892969" y="170497"/>
            <a:ext cx="7358063" cy="409099"/>
          </a:xfrm>
          <a:prstGeom prst="rect">
            <a:avLst/>
          </a:prstGeom>
        </p:spPr>
        <p:txBody>
          <a:bodyPr anchor="ctr">
            <a:noAutofit/>
          </a:bodyPr>
          <a:lstStyle>
            <a:lvl1pPr defTabSz="457200">
              <a:defRPr sz="4000" cap="all">
                <a:solidFill>
                  <a:srgbClr val="404040"/>
                </a:solidFill>
              </a:defRPr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lang="en-US" sz="4400" dirty="0" err="1" smtClean="0"/>
              <a:t>Subresource</a:t>
            </a:r>
            <a:r>
              <a:rPr lang="en-US" sz="4400" dirty="0" smtClean="0"/>
              <a:t> Integrity (SRI)</a:t>
            </a:r>
            <a:endParaRPr sz="4400" dirty="0"/>
          </a:p>
        </p:txBody>
      </p:sp>
      <p:sp>
        <p:nvSpPr>
          <p:cNvPr id="36" name="Shape 36"/>
          <p:cNvSpPr>
            <a:spLocks noGrp="1"/>
          </p:cNvSpPr>
          <p:nvPr>
            <p:ph type="sldNum" sz="quarter" idx="4294967295"/>
          </p:nvPr>
        </p:nvSpPr>
        <p:spPr>
          <a:xfrm>
            <a:off x="4567907" y="6539195"/>
            <a:ext cx="84496" cy="200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300"/>
            </a:lvl1pPr>
          </a:lstStyle>
          <a:p>
            <a:pPr lvl="0"/>
            <a:fld id="{86CB4B4D-7CA3-9044-876B-883B54F8677D}" type="slidenum">
              <a:t>6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62001" y="982207"/>
            <a:ext cx="7825618" cy="502733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marL="401822" indent="-401822" defTabSz="410751" latinLnBrk="1" hangingPunct="0">
              <a:buFont typeface="Arial"/>
              <a:buChar char="•"/>
            </a:pPr>
            <a:r>
              <a:rPr lang="en-US" sz="2000" b="1" dirty="0" smtClean="0">
                <a:solidFill>
                  <a:srgbClr val="000000"/>
                </a:solidFill>
              </a:rPr>
              <a:t>Approximately 1 week from Candidate Recommendation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Complete implementations available in both Firefox and Chrome</a:t>
            </a:r>
          </a:p>
          <a:p>
            <a:pPr marL="401822" lvl="7" indent="-401822" latinLnBrk="1" hangingPunct="0">
              <a:buFont typeface="Arial"/>
              <a:buChar char="•"/>
            </a:pPr>
            <a:endParaRPr lang="en-US" sz="1600" dirty="0" smtClean="0">
              <a:solidFill>
                <a:srgbClr val="000000"/>
              </a:solidFill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Discussed for many years, SRI gives the ability to specify a hash attribute for script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and CSS </a:t>
            </a:r>
            <a:r>
              <a:rPr lang="en-US" dirty="0" err="1" smtClean="0">
                <a:solidFill>
                  <a:srgbClr val="000000"/>
                </a:solidFill>
              </a:rPr>
              <a:t>subresources</a:t>
            </a:r>
            <a:r>
              <a:rPr lang="en-US" dirty="0" smtClean="0">
                <a:solidFill>
                  <a:srgbClr val="000000"/>
                </a:solidFill>
              </a:rPr>
              <a:t>.  A compliant user agent will refuse to load a resource that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does not match the expected content.</a:t>
            </a:r>
          </a:p>
          <a:p>
            <a:pPr marL="0" lvl="7" latinLnBrk="1" hangingPunct="0"/>
            <a:endParaRPr lang="en-US" dirty="0">
              <a:solidFill>
                <a:srgbClr val="000000"/>
              </a:solidFill>
              <a:sym typeface="Helvetica Light"/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Primary use case today is to reduce trust in CDNs.  Push more content to edge-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caches in potentially untrusted POPs; mitigate some security “single points of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failure” for much of the Web (e.g. the </a:t>
            </a:r>
            <a:r>
              <a:rPr lang="en-US" dirty="0" err="1" smtClean="0">
                <a:solidFill>
                  <a:srgbClr val="000000"/>
                </a:solidFill>
                <a:sym typeface="Helvetica Light"/>
              </a:rPr>
              <a:t>jQuery</a:t>
            </a:r>
            <a:r>
              <a:rPr lang="en-US" dirty="0" smtClean="0">
                <a:solidFill>
                  <a:srgbClr val="000000"/>
                </a:solidFill>
                <a:sym typeface="Helvetica Light"/>
              </a:rPr>
              <a:t> CDN)</a:t>
            </a:r>
          </a:p>
          <a:p>
            <a:pPr marL="0" lvl="7" latinLnBrk="1" hangingPunct="0"/>
            <a:endParaRPr lang="en-US" dirty="0">
              <a:solidFill>
                <a:srgbClr val="000000"/>
              </a:solidFill>
              <a:sym typeface="Helvetica Light"/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Not a content-addressable cache (yet) – privacy and security issues still to be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worked out.   Also not applicable to downloads (yet) as UI issues still to be worked out.</a:t>
            </a:r>
          </a:p>
          <a:p>
            <a:pPr marL="0" lvl="7" latinLnBrk="1" hangingPunct="0"/>
            <a:endParaRPr lang="en-US" dirty="0">
              <a:solidFill>
                <a:srgbClr val="000000"/>
              </a:solidFill>
              <a:sym typeface="Helvetica Light"/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We plan to learn from deployment of this very constrained feature set how the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security / brittleness tradeoffs work out before expanding the ambition of the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work.</a:t>
            </a:r>
            <a:endParaRPr lang="en-US" dirty="0">
              <a:solidFill>
                <a:srgbClr val="000000"/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29674502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892969" y="170497"/>
            <a:ext cx="7358063" cy="409099"/>
          </a:xfrm>
          <a:prstGeom prst="rect">
            <a:avLst/>
          </a:prstGeom>
        </p:spPr>
        <p:txBody>
          <a:bodyPr anchor="ctr">
            <a:noAutofit/>
          </a:bodyPr>
          <a:lstStyle>
            <a:lvl1pPr defTabSz="457200">
              <a:defRPr sz="4000" cap="all">
                <a:solidFill>
                  <a:srgbClr val="404040"/>
                </a:solidFill>
              </a:defRPr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lang="en-US" sz="4400" dirty="0" smtClean="0"/>
              <a:t>Referrer Policy</a:t>
            </a:r>
            <a:endParaRPr sz="4400" dirty="0"/>
          </a:p>
        </p:txBody>
      </p:sp>
      <p:sp>
        <p:nvSpPr>
          <p:cNvPr id="36" name="Shape 36"/>
          <p:cNvSpPr>
            <a:spLocks noGrp="1"/>
          </p:cNvSpPr>
          <p:nvPr>
            <p:ph type="sldNum" sz="quarter" idx="4294967295"/>
          </p:nvPr>
        </p:nvSpPr>
        <p:spPr>
          <a:xfrm>
            <a:off x="4567907" y="6539195"/>
            <a:ext cx="84496" cy="200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300"/>
            </a:lvl1pPr>
          </a:lstStyle>
          <a:p>
            <a:pPr lvl="0"/>
            <a:fld id="{86CB4B4D-7CA3-9044-876B-883B54F8677D}" type="slidenum">
              <a:t>7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62001" y="1136100"/>
            <a:ext cx="7825618" cy="471955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marL="401822" indent="-401822" defTabSz="410751" latinLnBrk="1" hangingPunct="0">
              <a:buFont typeface="Arial"/>
              <a:buChar char="•"/>
            </a:pPr>
            <a:r>
              <a:rPr lang="en-US" sz="2000" b="1" dirty="0" smtClean="0">
                <a:solidFill>
                  <a:srgbClr val="000000"/>
                </a:solidFill>
              </a:rPr>
              <a:t>First Public Working Draft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Relatively complete implementations available in both Firefox and Chrome, some features in Safari</a:t>
            </a:r>
          </a:p>
          <a:p>
            <a:pPr marL="401822" lvl="7" indent="-401822" latinLnBrk="1" hangingPunct="0">
              <a:buFont typeface="Arial"/>
              <a:buChar char="•"/>
            </a:pPr>
            <a:endParaRPr lang="en-US" sz="1600" dirty="0" smtClean="0">
              <a:solidFill>
                <a:srgbClr val="000000"/>
              </a:solidFill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Standardization and enhancement of behavior originally specified in WHATWG as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&lt;meta&gt; referrer.</a:t>
            </a:r>
          </a:p>
          <a:p>
            <a:pPr marL="0" lvl="7" latinLnBrk="1" hangingPunct="0"/>
            <a:endParaRPr lang="en-US" dirty="0">
              <a:solidFill>
                <a:srgbClr val="000000"/>
              </a:solidFill>
              <a:sym typeface="Helvetica Light"/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Allows control of outbound HTTP </a:t>
            </a:r>
            <a:r>
              <a:rPr lang="en-US" dirty="0" err="1" smtClean="0">
                <a:solidFill>
                  <a:srgbClr val="000000"/>
                </a:solidFill>
                <a:sym typeface="Helvetica Light"/>
              </a:rPr>
              <a:t>Referer</a:t>
            </a:r>
            <a:r>
              <a:rPr lang="en-US" dirty="0" smtClean="0">
                <a:solidFill>
                  <a:srgbClr val="000000"/>
                </a:solidFill>
                <a:sym typeface="Helvetica Light"/>
              </a:rPr>
              <a:t> (sic) header information. </a:t>
            </a:r>
          </a:p>
          <a:p>
            <a:pPr marL="0" lvl="7" latinLnBrk="1" hangingPunct="0"/>
            <a:endParaRPr lang="en-US" dirty="0">
              <a:solidFill>
                <a:srgbClr val="000000"/>
              </a:solidFill>
              <a:sym typeface="Helvetica Light"/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Helps preserve privacy and security for capability URLs.</a:t>
            </a:r>
          </a:p>
          <a:p>
            <a:pPr marL="0" lvl="7" latinLnBrk="1" hangingPunct="0"/>
            <a:endParaRPr lang="en-US" dirty="0">
              <a:solidFill>
                <a:srgbClr val="000000"/>
              </a:solidFill>
              <a:sym typeface="Helvetica Light"/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Of great use for link shortening / shimming services, as they can protect user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privacy (e.g. of search results in the query string) and send Origin-granularity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referrer information from https-&gt;http without requiring an additional redirect. 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Between deployment on Facebook, Google and Twitter, tens of billions of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unnecessary redirects have already been eliminated since deployment earlier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  <a:sym typeface="Helvetica Light"/>
              </a:rPr>
              <a:t>this year.</a:t>
            </a:r>
          </a:p>
        </p:txBody>
      </p:sp>
    </p:spTree>
    <p:extLst>
      <p:ext uri="{BB962C8B-B14F-4D97-AF65-F5344CB8AC3E}">
        <p14:creationId xmlns:p14="http://schemas.microsoft.com/office/powerpoint/2010/main" val="161010584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483810" y="170497"/>
            <a:ext cx="7934475" cy="409099"/>
          </a:xfrm>
          <a:prstGeom prst="rect">
            <a:avLst/>
          </a:prstGeom>
        </p:spPr>
        <p:txBody>
          <a:bodyPr anchor="ctr">
            <a:noAutofit/>
          </a:bodyPr>
          <a:lstStyle>
            <a:lvl1pPr defTabSz="457200">
              <a:defRPr sz="4000" cap="all">
                <a:solidFill>
                  <a:srgbClr val="404040"/>
                </a:solidFill>
              </a:defRPr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lang="en-US" sz="4400" dirty="0" smtClean="0"/>
              <a:t>Mixed Content &amp; Secure Contexts</a:t>
            </a:r>
            <a:endParaRPr sz="4400" dirty="0"/>
          </a:p>
        </p:txBody>
      </p:sp>
      <p:sp>
        <p:nvSpPr>
          <p:cNvPr id="36" name="Shape 36"/>
          <p:cNvSpPr>
            <a:spLocks noGrp="1"/>
          </p:cNvSpPr>
          <p:nvPr>
            <p:ph type="sldNum" sz="quarter" idx="4294967295"/>
          </p:nvPr>
        </p:nvSpPr>
        <p:spPr>
          <a:xfrm>
            <a:off x="4567907" y="6539195"/>
            <a:ext cx="84496" cy="200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300"/>
            </a:lvl1pPr>
          </a:lstStyle>
          <a:p>
            <a:pPr lvl="0"/>
            <a:fld id="{86CB4B4D-7CA3-9044-876B-883B54F8677D}" type="slidenum">
              <a:t>8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55098" y="993803"/>
            <a:ext cx="7825618" cy="198034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marL="401822" indent="-401822" defTabSz="410751" latinLnBrk="1" hangingPunct="0">
              <a:buFont typeface="Arial"/>
              <a:buChar char="•"/>
            </a:pPr>
            <a:r>
              <a:rPr lang="en-US" sz="2000" b="1" dirty="0" smtClean="0">
                <a:solidFill>
                  <a:srgbClr val="000000"/>
                </a:solidFill>
              </a:rPr>
              <a:t>Candidate Recommendation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Reflects longstandin</a:t>
            </a: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g behavior in most major user agents, w/recent adoption by Safari</a:t>
            </a:r>
            <a:endParaRPr lang="en-US" sz="1600" dirty="0" smtClean="0">
              <a:solidFill>
                <a:srgbClr val="000000"/>
              </a:solidFill>
              <a:sym typeface="Helvetica Light"/>
            </a:endParaRPr>
          </a:p>
          <a:p>
            <a:pPr marL="401822" lvl="7" indent="-401822" latinLnBrk="1" hangingPunct="0">
              <a:buFont typeface="Arial"/>
              <a:buChar char="•"/>
            </a:pPr>
            <a:endParaRPr lang="en-US" sz="1600" dirty="0" smtClean="0">
              <a:solidFill>
                <a:srgbClr val="000000"/>
              </a:solidFill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Standardization and enhancement of widely-established behavior to block mixed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content, setting clear, interoperable expectations for developers about how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secure document environments will behave with regard to mixed content blocking or blocking of sensitive features in insecure contexts.</a:t>
            </a:r>
          </a:p>
        </p:txBody>
      </p:sp>
    </p:spTree>
    <p:extLst>
      <p:ext uri="{BB962C8B-B14F-4D97-AF65-F5344CB8AC3E}">
        <p14:creationId xmlns:p14="http://schemas.microsoft.com/office/powerpoint/2010/main" val="319093179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483810" y="170497"/>
            <a:ext cx="7934475" cy="409099"/>
          </a:xfrm>
          <a:prstGeom prst="rect">
            <a:avLst/>
          </a:prstGeom>
        </p:spPr>
        <p:txBody>
          <a:bodyPr anchor="ctr">
            <a:noAutofit/>
          </a:bodyPr>
          <a:lstStyle>
            <a:lvl1pPr defTabSz="457200">
              <a:defRPr sz="4000" cap="all">
                <a:solidFill>
                  <a:srgbClr val="404040"/>
                </a:solidFill>
              </a:defRPr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lang="en-US" sz="4400" dirty="0" smtClean="0"/>
              <a:t>Upgrade Insecure Requests</a:t>
            </a:r>
            <a:endParaRPr sz="4400" dirty="0"/>
          </a:p>
        </p:txBody>
      </p:sp>
      <p:sp>
        <p:nvSpPr>
          <p:cNvPr id="36" name="Shape 36"/>
          <p:cNvSpPr>
            <a:spLocks noGrp="1"/>
          </p:cNvSpPr>
          <p:nvPr>
            <p:ph type="sldNum" sz="quarter" idx="4294967295"/>
          </p:nvPr>
        </p:nvSpPr>
        <p:spPr>
          <a:xfrm>
            <a:off x="4567907" y="6539195"/>
            <a:ext cx="84496" cy="200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300"/>
            </a:lvl1pPr>
          </a:lstStyle>
          <a:p>
            <a:pPr lvl="0"/>
            <a:fld id="{86CB4B4D-7CA3-9044-876B-883B54F8677D}" type="slidenum">
              <a:t>9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9594" y="642361"/>
            <a:ext cx="7825618" cy="447333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marL="401822" indent="-401822" defTabSz="410751" latinLnBrk="1" hangingPunct="0">
              <a:buFont typeface="Arial"/>
              <a:buChar char="•"/>
            </a:pPr>
            <a:r>
              <a:rPr lang="en-US" sz="2000" b="1" dirty="0" smtClean="0">
                <a:solidFill>
                  <a:srgbClr val="000000"/>
                </a:solidFill>
              </a:rPr>
              <a:t>Candidate Recommendation</a:t>
            </a:r>
          </a:p>
          <a:p>
            <a:pPr marL="401822" lvl="7" indent="-401822" latinLnBrk="1" hangingPunct="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sym typeface="Helvetica Light"/>
              </a:rPr>
              <a:t>Implemented by Chrome and Firefox, experimental deployment on w3.org</a:t>
            </a:r>
          </a:p>
          <a:p>
            <a:pPr marL="401822" lvl="7" indent="-401822" latinLnBrk="1" hangingPunct="0">
              <a:buFont typeface="Arial"/>
              <a:buChar char="•"/>
            </a:pPr>
            <a:endParaRPr lang="en-US" sz="1600" dirty="0" smtClean="0">
              <a:solidFill>
                <a:srgbClr val="000000"/>
              </a:solidFill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Eases the burden of sites wishing to enable HTTPS by instructing the user agent to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transparently upgrade insecure references instead of blocking by default.</a:t>
            </a:r>
          </a:p>
          <a:p>
            <a:pPr marL="0" lvl="7" latinLnBrk="1" hangingPunct="0"/>
            <a:endParaRPr lang="en-US" dirty="0">
              <a:solidFill>
                <a:srgbClr val="000000"/>
              </a:solidFill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The group has worked with the W3C to determine what obstacles have</a:t>
            </a:r>
          </a:p>
          <a:p>
            <a:pPr marL="0" lvl="7" latinLnBrk="1" hangingPunct="0"/>
            <a:r>
              <a:rPr lang="en-US" dirty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revented its own adoption of HTTPS, and hope that this will remove some of</a:t>
            </a:r>
          </a:p>
          <a:p>
            <a:pPr marL="0" lvl="7" latinLnBrk="1" hangingPunct="0"/>
            <a:r>
              <a:rPr lang="en-US" dirty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hose for our own and other organizations.  We would like to see W3C be a</a:t>
            </a:r>
          </a:p>
          <a:p>
            <a:pPr marL="0" lvl="7" latinLnBrk="1" hangingPunct="0"/>
            <a:r>
              <a:rPr lang="en-US" dirty="0">
                <a:solidFill>
                  <a:srgbClr val="000000"/>
                </a:solidFill>
              </a:rPr>
              <a:t>l</a:t>
            </a:r>
            <a:r>
              <a:rPr lang="en-US" dirty="0" smtClean="0">
                <a:solidFill>
                  <a:srgbClr val="000000"/>
                </a:solidFill>
              </a:rPr>
              <a:t>eader, not a laggard, in delivering a secure and trustworthy experience to our</a:t>
            </a:r>
          </a:p>
          <a:p>
            <a:pPr marL="0" lvl="7" latinLnBrk="1" hangingPunct="0"/>
            <a:r>
              <a:rPr lang="en-US" dirty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ommunity.</a:t>
            </a:r>
          </a:p>
          <a:p>
            <a:pPr marL="0" lvl="7" latinLnBrk="1" hangingPunct="0"/>
            <a:endParaRPr lang="en-US" dirty="0">
              <a:solidFill>
                <a:srgbClr val="000000"/>
              </a:solidFill>
            </a:endParaRP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Potential future work which may mesh with this includes a proposal for an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“https-transitional” protocol mode that would allow “in-place” upgrade of URLs </a:t>
            </a:r>
          </a:p>
          <a:p>
            <a:pPr marL="0" lvl="7" latinLnBrk="1" hangingPunct="0"/>
            <a:r>
              <a:rPr lang="en-US" dirty="0" smtClean="0">
                <a:solidFill>
                  <a:srgbClr val="000000"/>
                </a:solidFill>
              </a:rPr>
              <a:t>with an http scheme to the full guarantees of https.  Please </a:t>
            </a:r>
            <a:r>
              <a:rPr lang="en-US" dirty="0">
                <a:solidFill>
                  <a:srgbClr val="000000"/>
                </a:solidFill>
              </a:rPr>
              <a:t>j</a:t>
            </a:r>
            <a:r>
              <a:rPr lang="en-US" dirty="0" smtClean="0">
                <a:solidFill>
                  <a:srgbClr val="000000"/>
                </a:solidFill>
              </a:rPr>
              <a:t>oin us for a session on this at tomorrow’s plenary day if you are interested.</a:t>
            </a:r>
          </a:p>
        </p:txBody>
      </p:sp>
    </p:spTree>
    <p:extLst>
      <p:ext uri="{BB962C8B-B14F-4D97-AF65-F5344CB8AC3E}">
        <p14:creationId xmlns:p14="http://schemas.microsoft.com/office/powerpoint/2010/main" val="103550592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1266</Words>
  <Application>Microsoft Macintosh PowerPoint</Application>
  <PresentationFormat>On-screen Show (4:3)</PresentationFormat>
  <Paragraphs>186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WebAppSec WG Update</vt:lpstr>
      <vt:lpstr>Scope Expansion</vt:lpstr>
      <vt:lpstr>Broad Themes</vt:lpstr>
      <vt:lpstr>Rec-Track Highlights</vt:lpstr>
      <vt:lpstr>Content Security Policy</vt:lpstr>
      <vt:lpstr>Subresource Integrity (SRI)</vt:lpstr>
      <vt:lpstr>Referrer Policy</vt:lpstr>
      <vt:lpstr>Mixed Content &amp; Secure Contexts</vt:lpstr>
      <vt:lpstr>Upgrade Insecure Requests</vt:lpstr>
      <vt:lpstr>User Interface Security</vt:lpstr>
      <vt:lpstr>Credential Management Level 1</vt:lpstr>
      <vt:lpstr>Confinement with Origin Web Labels (COWL)</vt:lpstr>
      <vt:lpstr>On the horizon:</vt:lpstr>
      <vt:lpstr>Thank you!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WebAppSec WG Update</dc:title>
  <dc:creator>Bradley Hill</dc:creator>
  <cp:lastModifiedBy>Bradley Hill</cp:lastModifiedBy>
  <cp:revision>8</cp:revision>
  <dcterms:created xsi:type="dcterms:W3CDTF">2015-10-27T00:24:54Z</dcterms:created>
  <dcterms:modified xsi:type="dcterms:W3CDTF">2015-10-27T01:39:32Z</dcterms:modified>
</cp:coreProperties>
</file>