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7" r:id="rId3"/>
    <p:sldId id="261" r:id="rId4"/>
    <p:sldId id="262" r:id="rId5"/>
    <p:sldId id="264" r:id="rId6"/>
    <p:sldId id="270" r:id="rId7"/>
    <p:sldId id="265" r:id="rId8"/>
    <p:sldId id="266" r:id="rId9"/>
  </p:sldIdLst>
  <p:sldSz cx="9144000" cy="6858000" type="screen4x3"/>
  <p:notesSz cx="6761163" cy="98567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1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2106">
          <p15:clr>
            <a:srgbClr val="A4A3A4"/>
          </p15:clr>
        </p15:guide>
        <p15:guide id="4" orient="horz" pos="348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orient="horz" pos="3300">
          <p15:clr>
            <a:srgbClr val="A4A3A4"/>
          </p15:clr>
        </p15:guide>
        <p15:guide id="7" pos="5299">
          <p15:clr>
            <a:srgbClr val="A4A3A4"/>
          </p15:clr>
        </p15:guide>
        <p15:guide id="8" pos="3170">
          <p15:clr>
            <a:srgbClr val="A4A3A4"/>
          </p15:clr>
        </p15:guide>
        <p15:guide id="9" pos="2910">
          <p15:clr>
            <a:srgbClr val="A4A3A4"/>
          </p15:clr>
        </p15:guide>
        <p15:guide id="10" pos="519">
          <p15:clr>
            <a:srgbClr val="A4A3A4"/>
          </p15:clr>
        </p15:guide>
        <p15:guide id="11" pos="192">
          <p15:clr>
            <a:srgbClr val="A4A3A4"/>
          </p15:clr>
        </p15:guide>
        <p15:guide id="12" pos="20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FFFFFF"/>
    <a:srgbClr val="DFDFDF"/>
    <a:srgbClr val="EA0437"/>
    <a:srgbClr val="E7EEF5"/>
    <a:srgbClr val="E9E9EE"/>
    <a:srgbClr val="FDA9BB"/>
    <a:srgbClr val="94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6609" autoAdjust="0"/>
  </p:normalViewPr>
  <p:slideViewPr>
    <p:cSldViewPr snapToGrid="0">
      <p:cViewPr varScale="1">
        <p:scale>
          <a:sx n="66" d="100"/>
          <a:sy n="66" d="100"/>
        </p:scale>
        <p:origin x="66" y="390"/>
      </p:cViewPr>
      <p:guideLst>
        <p:guide orient="horz" pos="1821"/>
        <p:guide orient="horz" pos="2674"/>
        <p:guide orient="horz" pos="2106"/>
        <p:guide orient="horz" pos="348"/>
        <p:guide orient="horz" pos="704"/>
        <p:guide orient="horz" pos="3300"/>
        <p:guide pos="5299"/>
        <p:guide pos="3170"/>
        <p:guide pos="2910"/>
        <p:guide pos="519"/>
        <p:guide pos="192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9FC58-E90F-45C5-9EB9-5D26FD3BD876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3D650DC-2378-4535-BD0C-DE358AC71657}">
      <dgm:prSet phldrT="[Text]"/>
      <dgm:spPr/>
      <dgm:t>
        <a:bodyPr/>
        <a:lstStyle/>
        <a:p>
          <a:endParaRPr lang="fr-FR" dirty="0"/>
        </a:p>
      </dgm:t>
    </dgm:pt>
    <dgm:pt modelId="{E1DF13F4-9A6B-41F0-B789-5FCDBCDA47FE}" type="parTrans" cxnId="{E5E785E4-36FC-4B38-B82D-1896AA345C4A}">
      <dgm:prSet/>
      <dgm:spPr/>
      <dgm:t>
        <a:bodyPr/>
        <a:lstStyle/>
        <a:p>
          <a:endParaRPr lang="fr-FR"/>
        </a:p>
      </dgm:t>
    </dgm:pt>
    <dgm:pt modelId="{0461B67C-9E1E-4479-A812-62BBB2433AF9}" type="sibTrans" cxnId="{E5E785E4-36FC-4B38-B82D-1896AA345C4A}">
      <dgm:prSet/>
      <dgm:spPr/>
      <dgm:t>
        <a:bodyPr/>
        <a:lstStyle/>
        <a:p>
          <a:endParaRPr lang="fr-FR"/>
        </a:p>
      </dgm:t>
    </dgm:pt>
    <dgm:pt modelId="{B152C19E-4FF5-4E30-AC76-AAA0A494C374}">
      <dgm:prSet phldrT="[Text]"/>
      <dgm:spPr/>
      <dgm:t>
        <a:bodyPr/>
        <a:lstStyle/>
        <a:p>
          <a:endParaRPr lang="fr-FR" dirty="0"/>
        </a:p>
      </dgm:t>
    </dgm:pt>
    <dgm:pt modelId="{B9E2AC65-63BA-4614-8245-9D37E5968FD6}" type="parTrans" cxnId="{268B6242-CD54-4959-B444-7B0CCA4A125F}">
      <dgm:prSet/>
      <dgm:spPr/>
      <dgm:t>
        <a:bodyPr/>
        <a:lstStyle/>
        <a:p>
          <a:endParaRPr lang="fr-FR"/>
        </a:p>
      </dgm:t>
    </dgm:pt>
    <dgm:pt modelId="{01601B44-6023-44C2-B0E9-3E1E3A113D9F}" type="sibTrans" cxnId="{268B6242-CD54-4959-B444-7B0CCA4A125F}">
      <dgm:prSet/>
      <dgm:spPr/>
      <dgm:t>
        <a:bodyPr/>
        <a:lstStyle/>
        <a:p>
          <a:endParaRPr lang="fr-FR"/>
        </a:p>
      </dgm:t>
    </dgm:pt>
    <dgm:pt modelId="{7E218BD9-A946-46FB-9DF1-3F403F8A2A16}">
      <dgm:prSet phldrT="[Text]"/>
      <dgm:spPr>
        <a:noFill/>
      </dgm:spPr>
      <dgm:t>
        <a:bodyPr/>
        <a:lstStyle/>
        <a:p>
          <a:endParaRPr lang="fr-FR" dirty="0"/>
        </a:p>
      </dgm:t>
    </dgm:pt>
    <dgm:pt modelId="{548E287B-FE50-401F-966D-820D85C33E39}" type="parTrans" cxnId="{3F81858F-D954-4AAD-A0EF-C4206F26140C}">
      <dgm:prSet/>
      <dgm:spPr/>
      <dgm:t>
        <a:bodyPr/>
        <a:lstStyle/>
        <a:p>
          <a:endParaRPr lang="fr-FR"/>
        </a:p>
      </dgm:t>
    </dgm:pt>
    <dgm:pt modelId="{601C040E-2B47-4AE7-B4B4-F0DC68138CE6}" type="sibTrans" cxnId="{3F81858F-D954-4AAD-A0EF-C4206F26140C}">
      <dgm:prSet/>
      <dgm:spPr/>
      <dgm:t>
        <a:bodyPr/>
        <a:lstStyle/>
        <a:p>
          <a:endParaRPr lang="fr-FR"/>
        </a:p>
      </dgm:t>
    </dgm:pt>
    <dgm:pt modelId="{047AE038-8AF2-4286-83D6-9B4E85DE87DE}">
      <dgm:prSet phldrT="[Text]"/>
      <dgm:spPr/>
      <dgm:t>
        <a:bodyPr/>
        <a:lstStyle/>
        <a:p>
          <a:r>
            <a:rPr lang="fr-FR" dirty="0" smtClean="0"/>
            <a:t>Banking</a:t>
          </a:r>
          <a:endParaRPr lang="fr-FR" dirty="0"/>
        </a:p>
      </dgm:t>
    </dgm:pt>
    <dgm:pt modelId="{02FEDF06-28CC-4FC4-A019-C1FA35345AD4}" type="parTrans" cxnId="{9DE644DA-3F0A-47E0-8023-74946420EAC8}">
      <dgm:prSet/>
      <dgm:spPr/>
      <dgm:t>
        <a:bodyPr/>
        <a:lstStyle/>
        <a:p>
          <a:endParaRPr lang="fr-FR"/>
        </a:p>
      </dgm:t>
    </dgm:pt>
    <dgm:pt modelId="{7BBB45E0-956F-4E9D-BE46-34BA30CFD739}" type="sibTrans" cxnId="{9DE644DA-3F0A-47E0-8023-74946420EAC8}">
      <dgm:prSet/>
      <dgm:spPr/>
      <dgm:t>
        <a:bodyPr/>
        <a:lstStyle/>
        <a:p>
          <a:endParaRPr lang="fr-FR"/>
        </a:p>
      </dgm:t>
    </dgm:pt>
    <dgm:pt modelId="{C7C231E9-D583-4EB3-AC0C-C5631A3460A4}">
      <dgm:prSet phldrT="[Text]"/>
      <dgm:spPr/>
      <dgm:t>
        <a:bodyPr/>
        <a:lstStyle/>
        <a:p>
          <a:r>
            <a:rPr lang="fr-FR" dirty="0" err="1" smtClean="0"/>
            <a:t>Telecoms</a:t>
          </a:r>
          <a:endParaRPr lang="fr-FR" dirty="0"/>
        </a:p>
      </dgm:t>
    </dgm:pt>
    <dgm:pt modelId="{17E0D5EE-1E77-4B27-8E3A-FD81701CE8D3}" type="parTrans" cxnId="{64B1FDB1-0AF2-40FC-A2FF-3E7B70F3897A}">
      <dgm:prSet/>
      <dgm:spPr/>
      <dgm:t>
        <a:bodyPr/>
        <a:lstStyle/>
        <a:p>
          <a:endParaRPr lang="fr-FR"/>
        </a:p>
      </dgm:t>
    </dgm:pt>
    <dgm:pt modelId="{21448F9B-8E30-4152-BE04-1ABD9A845C2C}" type="sibTrans" cxnId="{64B1FDB1-0AF2-40FC-A2FF-3E7B70F3897A}">
      <dgm:prSet/>
      <dgm:spPr/>
      <dgm:t>
        <a:bodyPr/>
        <a:lstStyle/>
        <a:p>
          <a:endParaRPr lang="fr-FR"/>
        </a:p>
      </dgm:t>
    </dgm:pt>
    <dgm:pt modelId="{1B1B2BCC-1ED5-46C7-8F63-B9AE8FB36CF1}">
      <dgm:prSet phldrT="[Text]"/>
      <dgm:spPr/>
      <dgm:t>
        <a:bodyPr/>
        <a:lstStyle/>
        <a:p>
          <a:r>
            <a:rPr lang="fr-FR" dirty="0" smtClean="0"/>
            <a:t>ID</a:t>
          </a:r>
          <a:endParaRPr lang="fr-FR" dirty="0"/>
        </a:p>
      </dgm:t>
    </dgm:pt>
    <dgm:pt modelId="{F223C2E9-472F-4535-B301-F772B17F9208}" type="parTrans" cxnId="{F22DB495-E895-4C5F-9110-CC26E0BD5127}">
      <dgm:prSet/>
      <dgm:spPr/>
      <dgm:t>
        <a:bodyPr/>
        <a:lstStyle/>
        <a:p>
          <a:endParaRPr lang="fr-FR"/>
        </a:p>
      </dgm:t>
    </dgm:pt>
    <dgm:pt modelId="{9D58B8CD-19BB-4EDE-ADCE-F28AF18DB096}" type="sibTrans" cxnId="{F22DB495-E895-4C5F-9110-CC26E0BD5127}">
      <dgm:prSet/>
      <dgm:spPr/>
      <dgm:t>
        <a:bodyPr/>
        <a:lstStyle/>
        <a:p>
          <a:endParaRPr lang="fr-FR"/>
        </a:p>
      </dgm:t>
    </dgm:pt>
    <dgm:pt modelId="{9D1BAB8F-635D-4742-B042-6736C21DF694}">
      <dgm:prSet phldrT="[Text]"/>
      <dgm:spPr/>
      <dgm:t>
        <a:bodyPr/>
        <a:lstStyle/>
        <a:p>
          <a:r>
            <a:rPr lang="fr-FR" dirty="0" smtClean="0"/>
            <a:t>Transport</a:t>
          </a:r>
          <a:endParaRPr lang="fr-FR" dirty="0"/>
        </a:p>
      </dgm:t>
    </dgm:pt>
    <dgm:pt modelId="{76C043BD-CFBE-49B8-8979-99D1F62C7A8E}" type="parTrans" cxnId="{67EAD188-A455-430E-901C-AD3240116D51}">
      <dgm:prSet/>
      <dgm:spPr/>
      <dgm:t>
        <a:bodyPr/>
        <a:lstStyle/>
        <a:p>
          <a:endParaRPr lang="fr-FR"/>
        </a:p>
      </dgm:t>
    </dgm:pt>
    <dgm:pt modelId="{63A71694-7320-4A42-8CE1-1FDF205C918F}" type="sibTrans" cxnId="{67EAD188-A455-430E-901C-AD3240116D51}">
      <dgm:prSet/>
      <dgm:spPr/>
      <dgm:t>
        <a:bodyPr/>
        <a:lstStyle/>
        <a:p>
          <a:endParaRPr lang="fr-FR"/>
        </a:p>
      </dgm:t>
    </dgm:pt>
    <dgm:pt modelId="{5A2C55A1-7F17-4BDE-9205-410301383B81}">
      <dgm:prSet phldrT="[Text]"/>
      <dgm:spPr>
        <a:noFill/>
      </dgm:spPr>
      <dgm:t>
        <a:bodyPr/>
        <a:lstStyle/>
        <a:p>
          <a:endParaRPr lang="fr-FR" dirty="0"/>
        </a:p>
      </dgm:t>
    </dgm:pt>
    <dgm:pt modelId="{0B9D38AA-463D-4DA4-A670-B268283D10F1}" type="parTrans" cxnId="{B778242E-476F-4B45-B668-076781C77B69}">
      <dgm:prSet/>
      <dgm:spPr/>
      <dgm:t>
        <a:bodyPr/>
        <a:lstStyle/>
        <a:p>
          <a:endParaRPr lang="fr-FR"/>
        </a:p>
      </dgm:t>
    </dgm:pt>
    <dgm:pt modelId="{03182859-522D-4118-A92B-C3B4998FA329}" type="sibTrans" cxnId="{B778242E-476F-4B45-B668-076781C77B69}">
      <dgm:prSet/>
      <dgm:spPr/>
      <dgm:t>
        <a:bodyPr/>
        <a:lstStyle/>
        <a:p>
          <a:endParaRPr lang="fr-FR"/>
        </a:p>
      </dgm:t>
    </dgm:pt>
    <dgm:pt modelId="{BE13475E-4249-40F2-A99D-C9C343FBDD34}" type="pres">
      <dgm:prSet presAssocID="{B289FC58-E90F-45C5-9EB9-5D26FD3BD8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069E10-ECC9-4B79-A5C1-F9A36245CA11}" type="pres">
      <dgm:prSet presAssocID="{B289FC58-E90F-45C5-9EB9-5D26FD3BD876}" presName="children" presStyleCnt="0"/>
      <dgm:spPr/>
    </dgm:pt>
    <dgm:pt modelId="{45AE0F2C-3A2C-4209-AE2F-72E709BBB95C}" type="pres">
      <dgm:prSet presAssocID="{B289FC58-E90F-45C5-9EB9-5D26FD3BD876}" presName="child1group" presStyleCnt="0"/>
      <dgm:spPr/>
    </dgm:pt>
    <dgm:pt modelId="{62EE397E-AB70-4732-A68B-DDFD99222B1F}" type="pres">
      <dgm:prSet presAssocID="{B289FC58-E90F-45C5-9EB9-5D26FD3BD876}" presName="child1" presStyleLbl="bgAcc1" presStyleIdx="0" presStyleCnt="4"/>
      <dgm:spPr/>
      <dgm:t>
        <a:bodyPr/>
        <a:lstStyle/>
        <a:p>
          <a:endParaRPr lang="fr-FR"/>
        </a:p>
      </dgm:t>
    </dgm:pt>
    <dgm:pt modelId="{533C61BE-EB30-4C6F-9B17-559A0B0D1BFC}" type="pres">
      <dgm:prSet presAssocID="{B289FC58-E90F-45C5-9EB9-5D26FD3BD8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7A9456-B94D-411F-B772-F65333739E11}" type="pres">
      <dgm:prSet presAssocID="{B289FC58-E90F-45C5-9EB9-5D26FD3BD876}" presName="child2group" presStyleCnt="0"/>
      <dgm:spPr/>
    </dgm:pt>
    <dgm:pt modelId="{D99D7F20-8CD5-43CF-868A-631FB11B503E}" type="pres">
      <dgm:prSet presAssocID="{B289FC58-E90F-45C5-9EB9-5D26FD3BD876}" presName="child2" presStyleLbl="bgAcc1" presStyleIdx="1" presStyleCnt="4"/>
      <dgm:spPr/>
      <dgm:t>
        <a:bodyPr/>
        <a:lstStyle/>
        <a:p>
          <a:endParaRPr lang="fr-FR"/>
        </a:p>
      </dgm:t>
    </dgm:pt>
    <dgm:pt modelId="{6E0C6201-050F-407C-94A1-850512D64B29}" type="pres">
      <dgm:prSet presAssocID="{B289FC58-E90F-45C5-9EB9-5D26FD3BD8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C1C771-3924-43E0-842D-B8A1668458BC}" type="pres">
      <dgm:prSet presAssocID="{B289FC58-E90F-45C5-9EB9-5D26FD3BD876}" presName="child3group" presStyleCnt="0"/>
      <dgm:spPr/>
    </dgm:pt>
    <dgm:pt modelId="{DC0F9A42-F1B7-4A9D-955C-7412FFF84734}" type="pres">
      <dgm:prSet presAssocID="{B289FC58-E90F-45C5-9EB9-5D26FD3BD876}" presName="child3" presStyleLbl="bgAcc1" presStyleIdx="2" presStyleCnt="4"/>
      <dgm:spPr/>
      <dgm:t>
        <a:bodyPr/>
        <a:lstStyle/>
        <a:p>
          <a:endParaRPr lang="fr-FR"/>
        </a:p>
      </dgm:t>
    </dgm:pt>
    <dgm:pt modelId="{F9989E32-EFCD-4758-BCBD-13DCAF0BA81F}" type="pres">
      <dgm:prSet presAssocID="{B289FC58-E90F-45C5-9EB9-5D26FD3BD8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88D87-FF55-4679-B5E4-819663FDB996}" type="pres">
      <dgm:prSet presAssocID="{B289FC58-E90F-45C5-9EB9-5D26FD3BD876}" presName="child4group" presStyleCnt="0"/>
      <dgm:spPr/>
    </dgm:pt>
    <dgm:pt modelId="{228A11C9-5FA2-4CC7-A1A4-48EDB2BF154A}" type="pres">
      <dgm:prSet presAssocID="{B289FC58-E90F-45C5-9EB9-5D26FD3BD876}" presName="child4" presStyleLbl="bgAcc1" presStyleIdx="3" presStyleCnt="4"/>
      <dgm:spPr/>
      <dgm:t>
        <a:bodyPr/>
        <a:lstStyle/>
        <a:p>
          <a:endParaRPr lang="fr-FR"/>
        </a:p>
      </dgm:t>
    </dgm:pt>
    <dgm:pt modelId="{AD5FC81B-BA38-447B-A977-F7DAAD035F91}" type="pres">
      <dgm:prSet presAssocID="{B289FC58-E90F-45C5-9EB9-5D26FD3BD8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263A7-2595-4EED-9146-ACA2E58E2AF5}" type="pres">
      <dgm:prSet presAssocID="{B289FC58-E90F-45C5-9EB9-5D26FD3BD876}" presName="childPlaceholder" presStyleCnt="0"/>
      <dgm:spPr/>
    </dgm:pt>
    <dgm:pt modelId="{C39F0B58-116D-475A-BAEF-7A6530FD67F6}" type="pres">
      <dgm:prSet presAssocID="{B289FC58-E90F-45C5-9EB9-5D26FD3BD876}" presName="circle" presStyleCnt="0"/>
      <dgm:spPr/>
    </dgm:pt>
    <dgm:pt modelId="{CD26E2DD-1B76-4708-8D6B-8D3921E4860F}" type="pres">
      <dgm:prSet presAssocID="{B289FC58-E90F-45C5-9EB9-5D26FD3BD87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CE02C1-F215-47E5-A597-F3EFD06AA065}" type="pres">
      <dgm:prSet presAssocID="{B289FC58-E90F-45C5-9EB9-5D26FD3BD87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36D006-36AE-401B-9A32-CAC031E7E411}" type="pres">
      <dgm:prSet presAssocID="{B289FC58-E90F-45C5-9EB9-5D26FD3BD87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C66B0D-C490-453F-AE5D-7F2D2E2B63D3}" type="pres">
      <dgm:prSet presAssocID="{B289FC58-E90F-45C5-9EB9-5D26FD3BD876}" presName="quadrant4" presStyleLbl="node1" presStyleIdx="3" presStyleCnt="4" custLinFactNeighborY="20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227ECB-0E5F-4A08-9D5A-333D17FB786A}" type="pres">
      <dgm:prSet presAssocID="{B289FC58-E90F-45C5-9EB9-5D26FD3BD876}" presName="quadrantPlaceholder" presStyleCnt="0"/>
      <dgm:spPr/>
    </dgm:pt>
    <dgm:pt modelId="{83F294BD-8666-4F0B-8E69-189EF18161B6}" type="pres">
      <dgm:prSet presAssocID="{B289FC58-E90F-45C5-9EB9-5D26FD3BD876}" presName="center1" presStyleLbl="fgShp" presStyleIdx="0" presStyleCnt="2"/>
      <dgm:spPr/>
    </dgm:pt>
    <dgm:pt modelId="{EEFC6F59-1296-44AD-8984-8DF950605130}" type="pres">
      <dgm:prSet presAssocID="{B289FC58-E90F-45C5-9EB9-5D26FD3BD876}" presName="center2" presStyleLbl="fgShp" presStyleIdx="1" presStyleCnt="2"/>
      <dgm:spPr/>
    </dgm:pt>
  </dgm:ptLst>
  <dgm:cxnLst>
    <dgm:cxn modelId="{B778242E-476F-4B45-B668-076781C77B69}" srcId="{9D1BAB8F-635D-4742-B042-6736C21DF694}" destId="{5A2C55A1-7F17-4BDE-9205-410301383B81}" srcOrd="0" destOrd="0" parTransId="{0B9D38AA-463D-4DA4-A670-B268283D10F1}" sibTransId="{03182859-522D-4118-A92B-C3B4998FA329}"/>
    <dgm:cxn modelId="{B2F37E93-0950-4029-B4FE-E3076EB74DC7}" type="presOf" srcId="{B152C19E-4FF5-4E30-AC76-AAA0A494C374}" destId="{D99D7F20-8CD5-43CF-868A-631FB11B503E}" srcOrd="0" destOrd="0" presId="urn:microsoft.com/office/officeart/2005/8/layout/cycle4"/>
    <dgm:cxn modelId="{BA3A8B22-7E1A-4CAF-9883-466D3D0461A4}" type="presOf" srcId="{7E218BD9-A946-46FB-9DF1-3F403F8A2A16}" destId="{F9989E32-EFCD-4758-BCBD-13DCAF0BA81F}" srcOrd="1" destOrd="0" presId="urn:microsoft.com/office/officeart/2005/8/layout/cycle4"/>
    <dgm:cxn modelId="{028E4B4A-A646-4ECE-AF3F-D40FF2E826AD}" type="presOf" srcId="{C3D650DC-2378-4535-BD0C-DE358AC71657}" destId="{62EE397E-AB70-4732-A68B-DDFD99222B1F}" srcOrd="0" destOrd="0" presId="urn:microsoft.com/office/officeart/2005/8/layout/cycle4"/>
    <dgm:cxn modelId="{F296A6B7-25A4-41FC-8262-92727595F024}" type="presOf" srcId="{9D1BAB8F-635D-4742-B042-6736C21DF694}" destId="{FEC66B0D-C490-453F-AE5D-7F2D2E2B63D3}" srcOrd="0" destOrd="0" presId="urn:microsoft.com/office/officeart/2005/8/layout/cycle4"/>
    <dgm:cxn modelId="{7F8DB349-D98B-47C7-9D18-C183154FBE91}" type="presOf" srcId="{B152C19E-4FF5-4E30-AC76-AAA0A494C374}" destId="{6E0C6201-050F-407C-94A1-850512D64B29}" srcOrd="1" destOrd="0" presId="urn:microsoft.com/office/officeart/2005/8/layout/cycle4"/>
    <dgm:cxn modelId="{268B6242-CD54-4959-B444-7B0CCA4A125F}" srcId="{C7C231E9-D583-4EB3-AC0C-C5631A3460A4}" destId="{B152C19E-4FF5-4E30-AC76-AAA0A494C374}" srcOrd="0" destOrd="0" parTransId="{B9E2AC65-63BA-4614-8245-9D37E5968FD6}" sibTransId="{01601B44-6023-44C2-B0E9-3E1E3A113D9F}"/>
    <dgm:cxn modelId="{9DE644DA-3F0A-47E0-8023-74946420EAC8}" srcId="{B289FC58-E90F-45C5-9EB9-5D26FD3BD876}" destId="{047AE038-8AF2-4286-83D6-9B4E85DE87DE}" srcOrd="0" destOrd="0" parTransId="{02FEDF06-28CC-4FC4-A019-C1FA35345AD4}" sibTransId="{7BBB45E0-956F-4E9D-BE46-34BA30CFD739}"/>
    <dgm:cxn modelId="{FEC9437D-B02C-4A3E-9CF4-EB98B4BD5252}" type="presOf" srcId="{5A2C55A1-7F17-4BDE-9205-410301383B81}" destId="{228A11C9-5FA2-4CC7-A1A4-48EDB2BF154A}" srcOrd="0" destOrd="0" presId="urn:microsoft.com/office/officeart/2005/8/layout/cycle4"/>
    <dgm:cxn modelId="{28B3B688-03CB-45DF-99FD-5240F298FFE8}" type="presOf" srcId="{C3D650DC-2378-4535-BD0C-DE358AC71657}" destId="{533C61BE-EB30-4C6F-9B17-559A0B0D1BFC}" srcOrd="1" destOrd="0" presId="urn:microsoft.com/office/officeart/2005/8/layout/cycle4"/>
    <dgm:cxn modelId="{3F81858F-D954-4AAD-A0EF-C4206F26140C}" srcId="{1B1B2BCC-1ED5-46C7-8F63-B9AE8FB36CF1}" destId="{7E218BD9-A946-46FB-9DF1-3F403F8A2A16}" srcOrd="0" destOrd="0" parTransId="{548E287B-FE50-401F-966D-820D85C33E39}" sibTransId="{601C040E-2B47-4AE7-B4B4-F0DC68138CE6}"/>
    <dgm:cxn modelId="{67EAD188-A455-430E-901C-AD3240116D51}" srcId="{B289FC58-E90F-45C5-9EB9-5D26FD3BD876}" destId="{9D1BAB8F-635D-4742-B042-6736C21DF694}" srcOrd="3" destOrd="0" parTransId="{76C043BD-CFBE-49B8-8979-99D1F62C7A8E}" sibTransId="{63A71694-7320-4A42-8CE1-1FDF205C918F}"/>
    <dgm:cxn modelId="{512FC9BC-D271-41CD-87DA-15ECFEB7E5ED}" type="presOf" srcId="{7E218BD9-A946-46FB-9DF1-3F403F8A2A16}" destId="{DC0F9A42-F1B7-4A9D-955C-7412FFF84734}" srcOrd="0" destOrd="0" presId="urn:microsoft.com/office/officeart/2005/8/layout/cycle4"/>
    <dgm:cxn modelId="{E5E785E4-36FC-4B38-B82D-1896AA345C4A}" srcId="{047AE038-8AF2-4286-83D6-9B4E85DE87DE}" destId="{C3D650DC-2378-4535-BD0C-DE358AC71657}" srcOrd="0" destOrd="0" parTransId="{E1DF13F4-9A6B-41F0-B789-5FCDBCDA47FE}" sibTransId="{0461B67C-9E1E-4479-A812-62BBB2433AF9}"/>
    <dgm:cxn modelId="{5EF5BD8F-CCEA-46EE-998E-846A231EAC6C}" type="presOf" srcId="{047AE038-8AF2-4286-83D6-9B4E85DE87DE}" destId="{CD26E2DD-1B76-4708-8D6B-8D3921E4860F}" srcOrd="0" destOrd="0" presId="urn:microsoft.com/office/officeart/2005/8/layout/cycle4"/>
    <dgm:cxn modelId="{4DF48731-6C89-4C17-903B-6FF40B861423}" type="presOf" srcId="{1B1B2BCC-1ED5-46C7-8F63-B9AE8FB36CF1}" destId="{4536D006-36AE-401B-9A32-CAC031E7E411}" srcOrd="0" destOrd="0" presId="urn:microsoft.com/office/officeart/2005/8/layout/cycle4"/>
    <dgm:cxn modelId="{F22DB495-E895-4C5F-9110-CC26E0BD5127}" srcId="{B289FC58-E90F-45C5-9EB9-5D26FD3BD876}" destId="{1B1B2BCC-1ED5-46C7-8F63-B9AE8FB36CF1}" srcOrd="2" destOrd="0" parTransId="{F223C2E9-472F-4535-B301-F772B17F9208}" sibTransId="{9D58B8CD-19BB-4EDE-ADCE-F28AF18DB096}"/>
    <dgm:cxn modelId="{42637463-594C-4D6A-B018-D42FD5DC92AE}" type="presOf" srcId="{5A2C55A1-7F17-4BDE-9205-410301383B81}" destId="{AD5FC81B-BA38-447B-A977-F7DAAD035F91}" srcOrd="1" destOrd="0" presId="urn:microsoft.com/office/officeart/2005/8/layout/cycle4"/>
    <dgm:cxn modelId="{64B1FDB1-0AF2-40FC-A2FF-3E7B70F3897A}" srcId="{B289FC58-E90F-45C5-9EB9-5D26FD3BD876}" destId="{C7C231E9-D583-4EB3-AC0C-C5631A3460A4}" srcOrd="1" destOrd="0" parTransId="{17E0D5EE-1E77-4B27-8E3A-FD81701CE8D3}" sibTransId="{21448F9B-8E30-4152-BE04-1ABD9A845C2C}"/>
    <dgm:cxn modelId="{946C1CB2-0CA6-47C4-8F79-85FF4DB7EFF7}" type="presOf" srcId="{B289FC58-E90F-45C5-9EB9-5D26FD3BD876}" destId="{BE13475E-4249-40F2-A99D-C9C343FBDD34}" srcOrd="0" destOrd="0" presId="urn:microsoft.com/office/officeart/2005/8/layout/cycle4"/>
    <dgm:cxn modelId="{1A5AE058-33E3-4C43-A7D2-3AED3D9198DE}" type="presOf" srcId="{C7C231E9-D583-4EB3-AC0C-C5631A3460A4}" destId="{DACE02C1-F215-47E5-A597-F3EFD06AA065}" srcOrd="0" destOrd="0" presId="urn:microsoft.com/office/officeart/2005/8/layout/cycle4"/>
    <dgm:cxn modelId="{8B63D9A4-47C3-4D15-9082-43F8FA085D5F}" type="presParOf" srcId="{BE13475E-4249-40F2-A99D-C9C343FBDD34}" destId="{96069E10-ECC9-4B79-A5C1-F9A36245CA11}" srcOrd="0" destOrd="0" presId="urn:microsoft.com/office/officeart/2005/8/layout/cycle4"/>
    <dgm:cxn modelId="{E9E976C1-4498-49CD-B0EB-E714263254AE}" type="presParOf" srcId="{96069E10-ECC9-4B79-A5C1-F9A36245CA11}" destId="{45AE0F2C-3A2C-4209-AE2F-72E709BBB95C}" srcOrd="0" destOrd="0" presId="urn:microsoft.com/office/officeart/2005/8/layout/cycle4"/>
    <dgm:cxn modelId="{096168F5-7C87-4CA5-9259-1A63AFAAF027}" type="presParOf" srcId="{45AE0F2C-3A2C-4209-AE2F-72E709BBB95C}" destId="{62EE397E-AB70-4732-A68B-DDFD99222B1F}" srcOrd="0" destOrd="0" presId="urn:microsoft.com/office/officeart/2005/8/layout/cycle4"/>
    <dgm:cxn modelId="{B8C1B434-05DA-4CF0-96AD-81EB36105D0C}" type="presParOf" srcId="{45AE0F2C-3A2C-4209-AE2F-72E709BBB95C}" destId="{533C61BE-EB30-4C6F-9B17-559A0B0D1BFC}" srcOrd="1" destOrd="0" presId="urn:microsoft.com/office/officeart/2005/8/layout/cycle4"/>
    <dgm:cxn modelId="{577C8786-B7DD-4F81-8007-20B405D617B1}" type="presParOf" srcId="{96069E10-ECC9-4B79-A5C1-F9A36245CA11}" destId="{717A9456-B94D-411F-B772-F65333739E11}" srcOrd="1" destOrd="0" presId="urn:microsoft.com/office/officeart/2005/8/layout/cycle4"/>
    <dgm:cxn modelId="{EEA09A1D-34D7-4FFE-A05D-4959D55CBD82}" type="presParOf" srcId="{717A9456-B94D-411F-B772-F65333739E11}" destId="{D99D7F20-8CD5-43CF-868A-631FB11B503E}" srcOrd="0" destOrd="0" presId="urn:microsoft.com/office/officeart/2005/8/layout/cycle4"/>
    <dgm:cxn modelId="{331379D5-A7BD-4407-A5A9-2D08C47C491F}" type="presParOf" srcId="{717A9456-B94D-411F-B772-F65333739E11}" destId="{6E0C6201-050F-407C-94A1-850512D64B29}" srcOrd="1" destOrd="0" presId="urn:microsoft.com/office/officeart/2005/8/layout/cycle4"/>
    <dgm:cxn modelId="{7F570B56-5ECC-4582-841D-B9AA7069D492}" type="presParOf" srcId="{96069E10-ECC9-4B79-A5C1-F9A36245CA11}" destId="{06C1C771-3924-43E0-842D-B8A1668458BC}" srcOrd="2" destOrd="0" presId="urn:microsoft.com/office/officeart/2005/8/layout/cycle4"/>
    <dgm:cxn modelId="{EBC1DD7F-8C56-4EF4-BFC6-BA057CC807C9}" type="presParOf" srcId="{06C1C771-3924-43E0-842D-B8A1668458BC}" destId="{DC0F9A42-F1B7-4A9D-955C-7412FFF84734}" srcOrd="0" destOrd="0" presId="urn:microsoft.com/office/officeart/2005/8/layout/cycle4"/>
    <dgm:cxn modelId="{EA56091A-6666-4589-98B2-3F9EBC19E3FA}" type="presParOf" srcId="{06C1C771-3924-43E0-842D-B8A1668458BC}" destId="{F9989E32-EFCD-4758-BCBD-13DCAF0BA81F}" srcOrd="1" destOrd="0" presId="urn:microsoft.com/office/officeart/2005/8/layout/cycle4"/>
    <dgm:cxn modelId="{4A7946A7-5D17-4147-BC88-BA6420AAECF5}" type="presParOf" srcId="{96069E10-ECC9-4B79-A5C1-F9A36245CA11}" destId="{25B88D87-FF55-4679-B5E4-819663FDB996}" srcOrd="3" destOrd="0" presId="urn:microsoft.com/office/officeart/2005/8/layout/cycle4"/>
    <dgm:cxn modelId="{2DB59E6C-783D-4EB2-8968-4615442B5B8F}" type="presParOf" srcId="{25B88D87-FF55-4679-B5E4-819663FDB996}" destId="{228A11C9-5FA2-4CC7-A1A4-48EDB2BF154A}" srcOrd="0" destOrd="0" presId="urn:microsoft.com/office/officeart/2005/8/layout/cycle4"/>
    <dgm:cxn modelId="{5E61FBC0-BC70-4459-BFB6-DB2E329A93BC}" type="presParOf" srcId="{25B88D87-FF55-4679-B5E4-819663FDB996}" destId="{AD5FC81B-BA38-447B-A977-F7DAAD035F91}" srcOrd="1" destOrd="0" presId="urn:microsoft.com/office/officeart/2005/8/layout/cycle4"/>
    <dgm:cxn modelId="{E8449E65-CDC6-40B2-89C8-9528B9545109}" type="presParOf" srcId="{96069E10-ECC9-4B79-A5C1-F9A36245CA11}" destId="{867263A7-2595-4EED-9146-ACA2E58E2AF5}" srcOrd="4" destOrd="0" presId="urn:microsoft.com/office/officeart/2005/8/layout/cycle4"/>
    <dgm:cxn modelId="{73BB8877-0D12-45F2-B359-9CFFAC7818AE}" type="presParOf" srcId="{BE13475E-4249-40F2-A99D-C9C343FBDD34}" destId="{C39F0B58-116D-475A-BAEF-7A6530FD67F6}" srcOrd="1" destOrd="0" presId="urn:microsoft.com/office/officeart/2005/8/layout/cycle4"/>
    <dgm:cxn modelId="{76FA8D5B-73B6-4524-9F7C-BB4034013AAC}" type="presParOf" srcId="{C39F0B58-116D-475A-BAEF-7A6530FD67F6}" destId="{CD26E2DD-1B76-4708-8D6B-8D3921E4860F}" srcOrd="0" destOrd="0" presId="urn:microsoft.com/office/officeart/2005/8/layout/cycle4"/>
    <dgm:cxn modelId="{9B1F9F2C-CCA4-4525-95A6-9D934773448F}" type="presParOf" srcId="{C39F0B58-116D-475A-BAEF-7A6530FD67F6}" destId="{DACE02C1-F215-47E5-A597-F3EFD06AA065}" srcOrd="1" destOrd="0" presId="urn:microsoft.com/office/officeart/2005/8/layout/cycle4"/>
    <dgm:cxn modelId="{97D673E2-50AD-45B4-8B34-FEDA115360FF}" type="presParOf" srcId="{C39F0B58-116D-475A-BAEF-7A6530FD67F6}" destId="{4536D006-36AE-401B-9A32-CAC031E7E411}" srcOrd="2" destOrd="0" presId="urn:microsoft.com/office/officeart/2005/8/layout/cycle4"/>
    <dgm:cxn modelId="{B2459461-312D-4AB1-B98A-7557906316D7}" type="presParOf" srcId="{C39F0B58-116D-475A-BAEF-7A6530FD67F6}" destId="{FEC66B0D-C490-453F-AE5D-7F2D2E2B63D3}" srcOrd="3" destOrd="0" presId="urn:microsoft.com/office/officeart/2005/8/layout/cycle4"/>
    <dgm:cxn modelId="{80E64AA4-07F4-4471-9CFB-A17DD69D9C19}" type="presParOf" srcId="{C39F0B58-116D-475A-BAEF-7A6530FD67F6}" destId="{5F227ECB-0E5F-4A08-9D5A-333D17FB786A}" srcOrd="4" destOrd="0" presId="urn:microsoft.com/office/officeart/2005/8/layout/cycle4"/>
    <dgm:cxn modelId="{4F029F86-5C9B-4D3D-9A74-10F82959FC11}" type="presParOf" srcId="{BE13475E-4249-40F2-A99D-C9C343FBDD34}" destId="{83F294BD-8666-4F0B-8E69-189EF18161B6}" srcOrd="2" destOrd="0" presId="urn:microsoft.com/office/officeart/2005/8/layout/cycle4"/>
    <dgm:cxn modelId="{7E0D1159-2704-4BE9-A89C-BBDD2B4EC429}" type="presParOf" srcId="{BE13475E-4249-40F2-A99D-C9C343FBDD34}" destId="{EEFC6F59-1296-44AD-8984-8DF95060513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161" cy="493313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394" y="5"/>
            <a:ext cx="2930161" cy="493313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100"/>
            </a:lvl1pPr>
          </a:lstStyle>
          <a:p>
            <a:fld id="{6E5FB1B1-8ECF-4161-91D4-0AB97A4DAD52}" type="datetimeFigureOut">
              <a:rPr lang="en-GB" smtClean="0"/>
              <a:pPr/>
              <a:t>12/06/2015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61899"/>
            <a:ext cx="2930161" cy="493313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394" y="9361899"/>
            <a:ext cx="2930161" cy="493313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100"/>
            </a:lvl1pPr>
          </a:lstStyle>
          <a:p>
            <a:fld id="{94983707-1791-43F1-9E60-1AC7CD8C97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91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29837" cy="492839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70" y="6"/>
            <a:ext cx="2929837" cy="492839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100"/>
            </a:lvl1pPr>
          </a:lstStyle>
          <a:p>
            <a:fld id="{6D778BAB-19BB-4B08-9F41-8B8D270E8CBF}" type="datetimeFigureOut">
              <a:rPr lang="en-GB" smtClean="0"/>
              <a:pPr/>
              <a:t>12/06/2015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35013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8" y="4681977"/>
            <a:ext cx="5408930" cy="4435557"/>
          </a:xfrm>
          <a:prstGeom prst="rect">
            <a:avLst/>
          </a:prstGeom>
        </p:spPr>
        <p:txBody>
          <a:bodyPr vert="horz" lIns="91409" tIns="45704" rIns="91409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362245"/>
            <a:ext cx="2929837" cy="492839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70" y="9362245"/>
            <a:ext cx="2929837" cy="492839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100"/>
            </a:lvl1pPr>
          </a:lstStyle>
          <a:p>
            <a:fld id="{B13FE0EB-CBF4-4E83-B4D9-7E05B4065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7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trustperm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E0EB-CBF4-4E83-B4D9-7E05B4065D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Middleware = driver </a:t>
            </a:r>
            <a:r>
              <a:rPr lang="fr-FR" dirty="0" err="1" smtClean="0"/>
              <a:t>burden</a:t>
            </a:r>
            <a:endParaRPr lang="fr-FR" dirty="0" smtClean="0"/>
          </a:p>
          <a:p>
            <a:r>
              <a:rPr lang="fr-FR" dirty="0" smtClean="0"/>
              <a:t>Drivers</a:t>
            </a:r>
            <a:r>
              <a:rPr lang="fr-FR" baseline="0" dirty="0" smtClean="0"/>
              <a:t> =&gt; plug n’ </a:t>
            </a:r>
            <a:r>
              <a:rPr lang="fr-FR" baseline="0" dirty="0" err="1" smtClean="0"/>
              <a:t>play</a:t>
            </a:r>
            <a:endParaRPr lang="fr-FR" baseline="0" dirty="0" smtClean="0"/>
          </a:p>
          <a:p>
            <a:r>
              <a:rPr lang="fr-FR" baseline="0" dirty="0" smtClean="0"/>
              <a:t>FIDO </a:t>
            </a:r>
          </a:p>
          <a:p>
            <a:endParaRPr lang="fr-FR" baseline="0" dirty="0" smtClean="0"/>
          </a:p>
          <a:p>
            <a:r>
              <a:rPr lang="fr-FR" baseline="0" dirty="0" smtClean="0"/>
              <a:t>SE API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OMAPI (SIM Alliance)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E0EB-CBF4-4E83-B4D9-7E05B4065D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3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Permissions are </a:t>
            </a:r>
            <a:r>
              <a:rPr lang="fr-FR" dirty="0" err="1" smtClean="0"/>
              <a:t>specified</a:t>
            </a:r>
            <a:r>
              <a:rPr lang="fr-FR" dirty="0" smtClean="0"/>
              <a:t> in W3C, </a:t>
            </a:r>
            <a:r>
              <a:rPr lang="fr-FR" dirty="0" err="1" smtClean="0"/>
              <a:t>great</a:t>
            </a:r>
            <a:endParaRPr lang="fr-FR" dirty="0" smtClean="0"/>
          </a:p>
          <a:p>
            <a:r>
              <a:rPr lang="fr-FR" dirty="0" smtClean="0"/>
              <a:t>Permission API,</a:t>
            </a:r>
            <a:r>
              <a:rPr lang="fr-FR" baseline="0" dirty="0" smtClean="0"/>
              <a:t> </a:t>
            </a:r>
            <a:r>
              <a:rPr lang="fr-FR" dirty="0" smtClean="0"/>
              <a:t>W3C Trust and Permission CG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w3.org/community/trustperms/"/>
              </a:rPr>
              <a:t>https://www.w3.org/community/trustperms/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 SEAC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E0EB-CBF4-4E83-B4D9-7E05B4065D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E0EB-CBF4-4E83-B4D9-7E05B4065D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9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Name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E0EB-CBF4-4E83-B4D9-7E05B4065D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4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2" name="Rektangel med rundat hörn 7"/>
          <p:cNvSpPr/>
          <p:nvPr userDrawn="1"/>
        </p:nvSpPr>
        <p:spPr>
          <a:xfrm flipV="1">
            <a:off x="0" y="1677987"/>
            <a:ext cx="8244408" cy="2957512"/>
          </a:xfrm>
          <a:prstGeom prst="round1Rect">
            <a:avLst>
              <a:gd name="adj" fmla="val 1337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/>
            </a:endParaRPr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1878204"/>
            <a:ext cx="4614018" cy="2372783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4400" y="5874026"/>
            <a:ext cx="5963394" cy="22341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1580"/>
              </a:lnSpc>
              <a:spcBef>
                <a:spcPts val="100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Name, Title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25252" r="9116" b="30340"/>
          <a:stretch/>
        </p:blipFill>
        <p:spPr bwMode="auto">
          <a:xfrm>
            <a:off x="6064251" y="3652838"/>
            <a:ext cx="1780720" cy="6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Rak 8"/>
          <p:cNvCxnSpPr/>
          <p:nvPr userDrawn="1"/>
        </p:nvCxnSpPr>
        <p:spPr>
          <a:xfrm>
            <a:off x="755650" y="5865559"/>
            <a:ext cx="0" cy="4781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5395" y="6104615"/>
            <a:ext cx="5970064" cy="2254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  <a:ln>
            <a:noFill/>
          </a:ln>
        </p:spPr>
      </p:pic>
      <p:sp>
        <p:nvSpPr>
          <p:cNvPr id="7" name="Rektangel med rundat hörn 7"/>
          <p:cNvSpPr/>
          <p:nvPr userDrawn="1"/>
        </p:nvSpPr>
        <p:spPr>
          <a:xfrm flipV="1">
            <a:off x="-13063" y="2566894"/>
            <a:ext cx="8244408" cy="2335089"/>
          </a:xfrm>
          <a:prstGeom prst="round1Rect">
            <a:avLst>
              <a:gd name="adj" fmla="val 1337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9895" y="4034093"/>
            <a:ext cx="4936322" cy="44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9895" y="4403402"/>
            <a:ext cx="4968000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2376" y="4197101"/>
            <a:ext cx="1780720" cy="62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720726" y="2742525"/>
            <a:ext cx="5797639" cy="1080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kern="2400" spc="-20" baseline="0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18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2962"/>
          <a:stretch/>
        </p:blipFill>
        <p:spPr>
          <a:xfrm>
            <a:off x="0" y="-14974"/>
            <a:ext cx="9144000" cy="6872974"/>
          </a:xfrm>
          <a:prstGeom prst="rect">
            <a:avLst/>
          </a:prstGeom>
        </p:spPr>
      </p:pic>
      <p:pic>
        <p:nvPicPr>
          <p:cNvPr id="12" name="Bildobjekt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" b="19261"/>
          <a:stretch/>
        </p:blipFill>
        <p:spPr>
          <a:xfrm>
            <a:off x="622395" y="745958"/>
            <a:ext cx="8021636" cy="4361030"/>
          </a:xfrm>
          <a:prstGeom prst="round2DiagRect">
            <a:avLst>
              <a:gd name="adj1" fmla="val 0"/>
              <a:gd name="adj2" fmla="val 10365"/>
            </a:avLst>
          </a:prstGeom>
          <a:ln w="3175" cmpd="sng">
            <a:solidFill>
              <a:schemeClr val="bg1">
                <a:alpha val="30000"/>
              </a:schemeClr>
            </a:solidFill>
          </a:ln>
          <a:effectLst>
            <a:outerShdw blurRad="111125" dir="2700000" algn="tl" rotWithShape="0">
              <a:srgbClr val="000000">
                <a:alpha val="5000"/>
              </a:srgbClr>
            </a:outerShdw>
          </a:effectLst>
        </p:spPr>
      </p:pic>
      <p:sp>
        <p:nvSpPr>
          <p:cNvPr id="20" name="Rubrik 1"/>
          <p:cNvSpPr>
            <a:spLocks noGrp="1"/>
          </p:cNvSpPr>
          <p:nvPr>
            <p:ph type="title" hasCustomPrompt="1"/>
          </p:nvPr>
        </p:nvSpPr>
        <p:spPr>
          <a:xfrm>
            <a:off x="1154938" y="1834940"/>
            <a:ext cx="6048672" cy="2717407"/>
          </a:xfrm>
        </p:spPr>
        <p:txBody>
          <a:bodyPr lIns="0" tIns="0" rIns="0" bIns="0" anchor="t">
            <a:norm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text</a:t>
            </a:r>
            <a:endParaRPr lang="en-US" noProof="0"/>
          </a:p>
        </p:txBody>
      </p:sp>
      <p:sp>
        <p:nvSpPr>
          <p:cNvPr id="21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166813" y="1476743"/>
            <a:ext cx="6027885" cy="228685"/>
          </a:xfrm>
        </p:spPr>
        <p:txBody>
          <a:bodyPr>
            <a:normAutofit/>
          </a:bodyPr>
          <a:lstStyle>
            <a:lvl1pPr marL="0" indent="0"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ADD TEXT</a:t>
            </a:r>
            <a:endParaRPr lang="en-US" noProof="0" dirty="0"/>
          </a:p>
        </p:txBody>
      </p:sp>
      <p:pic>
        <p:nvPicPr>
          <p:cNvPr id="22" name="Picture 8" descr="Gemalto_Skugga_PPT_2.png"/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4596887"/>
            <a:ext cx="9956800" cy="1546184"/>
          </a:xfrm>
          <a:prstGeom prst="rect">
            <a:avLst/>
          </a:prstGeom>
        </p:spPr>
      </p:pic>
      <p:sp>
        <p:nvSpPr>
          <p:cNvPr id="23" name="Round Diagonal Corner Rectangle 4"/>
          <p:cNvSpPr/>
          <p:nvPr userDrawn="1"/>
        </p:nvSpPr>
        <p:spPr>
          <a:xfrm>
            <a:off x="742605" y="742569"/>
            <a:ext cx="7609014" cy="4347794"/>
          </a:xfrm>
          <a:prstGeom prst="round2DiagRect">
            <a:avLst>
              <a:gd name="adj1" fmla="val 0"/>
              <a:gd name="adj2" fmla="val 742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/>
            </a:endParaRPr>
          </a:p>
        </p:txBody>
      </p:sp>
      <p:pic>
        <p:nvPicPr>
          <p:cNvPr id="17" name="Picture 16" descr="Gemalto-nostrap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704" y="6551187"/>
            <a:ext cx="756000" cy="27917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903785" y="6600975"/>
            <a:ext cx="21336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23" y="6600975"/>
            <a:ext cx="3420000" cy="1814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960" y="6600975"/>
            <a:ext cx="25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7F23323A-7B94-4B7E-998A-4CEB692896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753422" y="439794"/>
            <a:ext cx="7578858" cy="484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12" name="Platshållare för text 2"/>
          <p:cNvSpPr>
            <a:spLocks noGrp="1"/>
          </p:cNvSpPr>
          <p:nvPr>
            <p:ph idx="1"/>
          </p:nvPr>
        </p:nvSpPr>
        <p:spPr>
          <a:xfrm>
            <a:off x="755650" y="1209073"/>
            <a:ext cx="7635875" cy="4657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err="1" smtClean="0"/>
              <a:t>Eigth</a:t>
            </a:r>
            <a:r>
              <a:rPr lang="en-US" noProof="0" dirty="0" smtClean="0"/>
              <a:t>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03785" y="6600975"/>
            <a:ext cx="21336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23" y="6600975"/>
            <a:ext cx="3420000" cy="1814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960" y="6600975"/>
            <a:ext cx="25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7F23323A-7B94-4B7E-998A-4CEB6928968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3424" y="1499515"/>
            <a:ext cx="3743995" cy="362716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87892" y="1499515"/>
            <a:ext cx="3744388" cy="362716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753422" y="439794"/>
            <a:ext cx="7578858" cy="484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03785" y="6600975"/>
            <a:ext cx="21336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23" y="6600975"/>
            <a:ext cx="3420000" cy="1814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960" y="6600975"/>
            <a:ext cx="25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7F23323A-7B94-4B7E-998A-4CEB692896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394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>
          <a:xfrm>
            <a:off x="753422" y="439794"/>
            <a:ext cx="7578858" cy="484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03785" y="6600975"/>
            <a:ext cx="21336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23" y="6600975"/>
            <a:ext cx="3420000" cy="1814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960" y="6600975"/>
            <a:ext cx="25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7F23323A-7B94-4B7E-998A-4CEB692896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73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emalto-nostrap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704" y="6551187"/>
            <a:ext cx="756000" cy="279176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753422" y="439794"/>
            <a:ext cx="7578858" cy="484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755650" y="1209073"/>
            <a:ext cx="7635875" cy="4657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err="1" smtClean="0"/>
              <a:t>Eigth</a:t>
            </a:r>
            <a:r>
              <a:rPr lang="en-US" noProof="0" dirty="0" smtClean="0"/>
              <a:t>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903785" y="6600975"/>
            <a:ext cx="21336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23" y="6600975"/>
            <a:ext cx="3420000" cy="1814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960" y="6600975"/>
            <a:ext cx="25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7F23323A-7B94-4B7E-998A-4CEB6928968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6" r:id="rId3"/>
    <p:sldLayoutId id="2147483650" r:id="rId4"/>
    <p:sldLayoutId id="2147483664" r:id="rId5"/>
    <p:sldLayoutId id="2147483663" r:id="rId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24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60350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196850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3513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6213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1088" indent="-188913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4625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platform.org/" TargetMode="External"/><Relationship Id="rId13" Type="http://schemas.openxmlformats.org/officeDocument/2006/relationships/hyperlink" Target="http://csrc.nist.gov/groups/SNS/piv/standards.html" TargetMode="External"/><Relationship Id="rId3" Type="http://schemas.openxmlformats.org/officeDocument/2006/relationships/hyperlink" Target="https://www.commoncriteriaportal.org/" TargetMode="External"/><Relationship Id="rId7" Type="http://schemas.openxmlformats.org/officeDocument/2006/relationships/hyperlink" Target="http://javacardforum.com/" TargetMode="External"/><Relationship Id="rId12" Type="http://schemas.openxmlformats.org/officeDocument/2006/relationships/hyperlink" Target="http://www.gsma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openauthentication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so.org/iso/home/search.htm?qt=14443&amp;sort=rel&amp;type=simple&amp;published=on" TargetMode="External"/><Relationship Id="rId11" Type="http://schemas.openxmlformats.org/officeDocument/2006/relationships/hyperlink" Target="http://www.etsi.org/" TargetMode="External"/><Relationship Id="rId5" Type="http://schemas.openxmlformats.org/officeDocument/2006/relationships/hyperlink" Target="http://www.iso.org/iso/home/search.htm?qt=7816&amp;sort=rel&amp;type=simple&amp;published=on" TargetMode="External"/><Relationship Id="rId15" Type="http://schemas.openxmlformats.org/officeDocument/2006/relationships/hyperlink" Target="https://www.bsi.bund.de/EN/Publications/TechnicalGuidelines/TR03110/BSITR03110-eIDAS_Token_Specification.html" TargetMode="External"/><Relationship Id="rId10" Type="http://schemas.openxmlformats.org/officeDocument/2006/relationships/hyperlink" Target="http://www.3gpp.org/" TargetMode="External"/><Relationship Id="rId4" Type="http://schemas.openxmlformats.org/officeDocument/2006/relationships/hyperlink" Target="http://csrc.nist.gov/groups/STM/cmvp/standards.html" TargetMode="External"/><Relationship Id="rId9" Type="http://schemas.openxmlformats.org/officeDocument/2006/relationships/hyperlink" Target="https://www.emvco.com/" TargetMode="External"/><Relationship Id="rId14" Type="http://schemas.openxmlformats.org/officeDocument/2006/relationships/hyperlink" Target="https://ants.gouv.fr/Les-solutions/Identite-numerique2/Technologie-cartes-IAS-EC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Secure </a:t>
            </a:r>
            <a:r>
              <a:rPr lang="fr-FR" dirty="0" err="1" smtClean="0"/>
              <a:t>Elements</a:t>
            </a:r>
            <a:r>
              <a:rPr lang="fr-FR" dirty="0" smtClean="0"/>
              <a:t> and W3C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L. Castillo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06/16/15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892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Elements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09073"/>
            <a:ext cx="7635875" cy="398663"/>
          </a:xfrm>
        </p:spPr>
        <p:txBody>
          <a:bodyPr/>
          <a:lstStyle/>
          <a:p>
            <a:r>
              <a:rPr lang="en-US" dirty="0" smtClean="0"/>
              <a:t>Secure microprocessor, secure memory, crypto engine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1359" y="6530637"/>
            <a:ext cx="2133600" cy="180000"/>
          </a:xfrm>
        </p:spPr>
        <p:txBody>
          <a:bodyPr/>
          <a:lstStyle/>
          <a:p>
            <a:r>
              <a:rPr lang="en-US" sz="1000" dirty="0" smtClean="0"/>
              <a:t>September 8, 2014</a:t>
            </a:r>
            <a:endParaRPr lang="en-GB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GEmaltoSG-2-C-1-e-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695" y="5228180"/>
            <a:ext cx="16192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scp_smart_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959" y="1950530"/>
            <a:ext cx="2578153" cy="215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icro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03" y="4151423"/>
            <a:ext cx="777785" cy="616864"/>
          </a:xfrm>
          <a:prstGeom prst="rect">
            <a:avLst/>
          </a:prstGeom>
        </p:spPr>
      </p:pic>
      <p:pic>
        <p:nvPicPr>
          <p:cNvPr id="11" name="Picture 10" descr="gemalto_PIV_card.png"/>
          <p:cNvPicPr>
            <a:picLocks noChangeAspect="1"/>
          </p:cNvPicPr>
          <p:nvPr/>
        </p:nvPicPr>
        <p:blipFill>
          <a:blip r:embed="rId5" cstate="print"/>
          <a:srcRect l="19069" r="21647" b="18652"/>
          <a:stretch>
            <a:fillRect/>
          </a:stretch>
        </p:blipFill>
        <p:spPr>
          <a:xfrm>
            <a:off x="3765665" y="4451896"/>
            <a:ext cx="1278245" cy="1753988"/>
          </a:xfrm>
          <a:prstGeom prst="rect">
            <a:avLst/>
          </a:prstGeom>
        </p:spPr>
      </p:pic>
      <p:pic>
        <p:nvPicPr>
          <p:cNvPr id="12" name="Picture 10" descr="http://www.google.fr/url?source=imglanding&amp;ct=img&amp;q=http://m2mworldnews.com/WordPress/wp-content/uploads/2013/01/SIM-cards-form-factors.jpg&amp;sa=X&amp;ei=oeB2VbTqOoGjyAO3u4N4&amp;ved=0CAkQ8wc&amp;usg=AFQjCNF_410iVc645w3N1XLUdj9BULXD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4" y="3377413"/>
            <a:ext cx="2534881" cy="25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google.fr/url?source=imglanding&amp;ct=img&amp;q=http://images.vogel.de/vogelonline/bdb/653900/653946/4.jpg&amp;sa=X&amp;ei=BOF2VZy0G-L4yQP83IOADw&amp;ved=0CAkQ8wc4YQ&amp;usg=AFQjCNHG_XIMQ_ATBWDF2HAIHjG9XyX7c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88" y="2738761"/>
            <a:ext cx="1451184" cy="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google.fr/url?source=imglanding&amp;ct=img&amp;q=http://blog.advatronix.com/wp-content/uploads/2013/06/TPM_Advatronix_150x150-150x150.jpg&amp;sa=X&amp;ei=COJ2VdiVEufeywOi_YCgCw&amp;ved=0CAkQ8wc4Gg&amp;usg=AFQjCNEiRQbaQlmK0emginP6JUrdYft_K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89" y="3987131"/>
            <a:ext cx="846911" cy="8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485" y="1824779"/>
            <a:ext cx="1335591" cy="13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6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t3.gstatic.com/images?q=tbn:ANd9GcT21VKiQ2fiosykkDiOKbNUC4aVOB1O2MEmADb-h3UFZEhnw91UK89IXn0aK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56" y="3606568"/>
            <a:ext cx="815845" cy="8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oogle.fr/url?source=imglanding&amp;ct=img&amp;q=http://newsimg.bbc.co.uk/media/images/46127000/gif/_46127794_id_card_466_v2.gif&amp;sa=X&amp;ei=gOR2VYWCC6ezygPE74GACQ&amp;ved=0CAkQ8wc4FA&amp;usg=AFQjCNFHCOLtQ1LTsdZ2AiP3MAQI7zVv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63" y="3596139"/>
            <a:ext cx="881107" cy="8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applications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22" y="4696691"/>
            <a:ext cx="7390823" cy="1330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Caveats</a:t>
            </a:r>
            <a:endParaRPr lang="fr-FR" dirty="0" smtClean="0"/>
          </a:p>
          <a:p>
            <a:pPr lvl="1"/>
            <a:r>
              <a:rPr lang="fr-FR" dirty="0" smtClean="0"/>
              <a:t>Small memory, </a:t>
            </a:r>
            <a:r>
              <a:rPr lang="fr-FR" dirty="0" err="1" smtClean="0"/>
              <a:t>Low</a:t>
            </a:r>
            <a:r>
              <a:rPr lang="fr-FR" dirty="0" smtClean="0"/>
              <a:t> power,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fr-FR" dirty="0" smtClean="0"/>
          </a:p>
          <a:p>
            <a:pPr lvl="1"/>
            <a:r>
              <a:rPr lang="fr-FR" dirty="0" smtClean="0"/>
              <a:t>Secure </a:t>
            </a:r>
            <a:r>
              <a:rPr lang="fr-FR" dirty="0" err="1" smtClean="0"/>
              <a:t>Elements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have a 6 </a:t>
            </a:r>
            <a:r>
              <a:rPr lang="fr-FR" dirty="0" err="1" smtClean="0"/>
              <a:t>weeks</a:t>
            </a:r>
            <a:r>
              <a:rPr lang="fr-FR" dirty="0" smtClean="0"/>
              <a:t> release cycle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 err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93122154"/>
              </p:ext>
            </p:extLst>
          </p:nvPr>
        </p:nvGraphicFramePr>
        <p:xfrm>
          <a:off x="2271189" y="1620984"/>
          <a:ext cx="4495370" cy="283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42" name="Picture 18" descr="http://www.google.fr/url?source=imglanding&amp;ct=img&amp;q=http://www.psdgraphics.com/file/credit-card-perspective.jpg&amp;sa=X&amp;ei=5eJ2VdCrM6L4ygPttYDQAg&amp;ved=0CAkQ8wc&amp;usg=AFQjCNGyUdoBA21PWFCVikcpHGsuMSCm3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83" y="1679994"/>
            <a:ext cx="767789" cy="5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ocuments\WebDesign\Gemalto Design Elements\SIM plu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2046" y="1679994"/>
            <a:ext cx="593612" cy="521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09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common</a:t>
            </a:r>
            <a:r>
              <a:rPr lang="fr-FR" dirty="0" smtClean="0"/>
              <a:t> set of standards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29264" y="1171919"/>
            <a:ext cx="1366683" cy="4580262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3"/>
              </a:rPr>
              <a:t>CC EAL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hlinkClick r:id="rId4"/>
              </a:rPr>
              <a:t>FIPS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Rounded Rectangle 7"/>
          <p:cNvSpPr/>
          <p:nvPr/>
        </p:nvSpPr>
        <p:spPr>
          <a:xfrm>
            <a:off x="2172928" y="4373208"/>
            <a:ext cx="5053781" cy="13789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5"/>
              </a:rPr>
              <a:t>ISO/IEC 7816 1-4</a:t>
            </a:r>
            <a:endParaRPr lang="fr-FR" dirty="0" smtClean="0"/>
          </a:p>
          <a:p>
            <a:pPr algn="ctr"/>
            <a:r>
              <a:rPr lang="fr-FR" dirty="0" smtClean="0">
                <a:hlinkClick r:id="rId6"/>
              </a:rPr>
              <a:t>ISO/IEC 14443</a:t>
            </a:r>
            <a:endParaRPr lang="fr-FR" dirty="0"/>
          </a:p>
        </p:txBody>
      </p:sp>
      <p:sp>
        <p:nvSpPr>
          <p:cNvPr id="9" name="Rounded Rectangle 8"/>
          <p:cNvSpPr/>
          <p:nvPr/>
        </p:nvSpPr>
        <p:spPr>
          <a:xfrm>
            <a:off x="2172929" y="2764484"/>
            <a:ext cx="2438400" cy="140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5"/>
              </a:rPr>
              <a:t>ISO/IEC 7816 5-12</a:t>
            </a:r>
            <a:endParaRPr lang="fr-FR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4788311" y="2764484"/>
            <a:ext cx="2438398" cy="140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7"/>
              </a:rPr>
              <a:t>Java </a:t>
            </a:r>
            <a:r>
              <a:rPr lang="fr-FR" dirty="0" err="1" smtClean="0">
                <a:hlinkClick r:id="rId7"/>
              </a:rPr>
              <a:t>Card</a:t>
            </a:r>
            <a:endParaRPr lang="fr-FR" dirty="0"/>
          </a:p>
          <a:p>
            <a:pPr algn="ctr"/>
            <a:r>
              <a:rPr lang="fr-FR" dirty="0" err="1" smtClean="0">
                <a:hlinkClick r:id="rId8"/>
              </a:rPr>
              <a:t>GlobalPlatform</a:t>
            </a:r>
            <a:endParaRPr lang="fr-F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2172929" y="1171919"/>
            <a:ext cx="1548912" cy="140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noFill/>
                <a:hlinkClick r:id="rId9"/>
              </a:rPr>
              <a:t>EMVCo</a:t>
            </a:r>
            <a:endParaRPr lang="fr-FR" dirty="0" smtClean="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98823" y="1155760"/>
            <a:ext cx="1518751" cy="140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10"/>
              </a:rPr>
              <a:t>3GPP</a:t>
            </a:r>
            <a:endParaRPr lang="fr-FR" dirty="0"/>
          </a:p>
          <a:p>
            <a:pPr algn="ctr"/>
            <a:r>
              <a:rPr lang="fr-FR" dirty="0" smtClean="0">
                <a:hlinkClick r:id="rId11"/>
              </a:rPr>
              <a:t>ETSI</a:t>
            </a:r>
            <a:endParaRPr lang="fr-FR" dirty="0" smtClean="0"/>
          </a:p>
          <a:p>
            <a:pPr algn="ctr"/>
            <a:r>
              <a:rPr lang="fr-FR" dirty="0" smtClean="0">
                <a:hlinkClick r:id="rId12"/>
              </a:rPr>
              <a:t>GSMA</a:t>
            </a:r>
            <a:endParaRPr lang="fr-FR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5594556" y="1171919"/>
            <a:ext cx="1632154" cy="140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13"/>
              </a:rPr>
              <a:t>PIV</a:t>
            </a:r>
            <a:endParaRPr lang="fr-FR" dirty="0" smtClean="0"/>
          </a:p>
          <a:p>
            <a:pPr algn="ctr"/>
            <a:r>
              <a:rPr lang="fr-FR" dirty="0" smtClean="0">
                <a:hlinkClick r:id="rId14"/>
              </a:rPr>
              <a:t>IAS ECC</a:t>
            </a:r>
            <a:endParaRPr lang="fr-FR" dirty="0" smtClean="0"/>
          </a:p>
          <a:p>
            <a:pPr algn="ctr"/>
            <a:r>
              <a:rPr lang="fr-FR" dirty="0" err="1" smtClean="0">
                <a:hlinkClick r:id="rId15"/>
              </a:rPr>
              <a:t>eIDAS</a:t>
            </a:r>
            <a:endParaRPr lang="fr-FR" dirty="0" smtClean="0"/>
          </a:p>
          <a:p>
            <a:pPr algn="ctr"/>
            <a:r>
              <a:rPr lang="fr-FR" dirty="0" smtClean="0">
                <a:hlinkClick r:id="rId16"/>
              </a:rPr>
              <a:t>OATH</a:t>
            </a:r>
            <a:endParaRPr lang="fr-FR" dirty="0" smtClean="0"/>
          </a:p>
        </p:txBody>
      </p:sp>
      <p:sp>
        <p:nvSpPr>
          <p:cNvPr id="14" name="Right Brace 13"/>
          <p:cNvSpPr/>
          <p:nvPr/>
        </p:nvSpPr>
        <p:spPr>
          <a:xfrm>
            <a:off x="7305368" y="4373208"/>
            <a:ext cx="353962" cy="137897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ight Brace 14"/>
          <p:cNvSpPr/>
          <p:nvPr/>
        </p:nvSpPr>
        <p:spPr>
          <a:xfrm>
            <a:off x="7305368" y="2787757"/>
            <a:ext cx="353962" cy="137897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ight Brace 15"/>
          <p:cNvSpPr/>
          <p:nvPr/>
        </p:nvSpPr>
        <p:spPr>
          <a:xfrm>
            <a:off x="7305368" y="1202306"/>
            <a:ext cx="353962" cy="137897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7659330" y="4889572"/>
            <a:ext cx="148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Communication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5979" y="3200440"/>
            <a:ext cx="153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OS &amp; Application</a:t>
            </a:r>
          </a:p>
          <a:p>
            <a:pPr algn="ctr"/>
            <a:r>
              <a:rPr lang="fr-FR" sz="1400" dirty="0" smtClean="0"/>
              <a:t>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9162" y="1630182"/>
            <a:ext cx="115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Business </a:t>
            </a:r>
          </a:p>
          <a:p>
            <a:pPr algn="ctr"/>
            <a:r>
              <a:rPr lang="fr-FR" sz="1400" dirty="0" smtClean="0"/>
              <a:t>Applications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1141769" y="5282509"/>
            <a:ext cx="353962" cy="137897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ight Brace 20"/>
          <p:cNvSpPr/>
          <p:nvPr/>
        </p:nvSpPr>
        <p:spPr>
          <a:xfrm rot="5400000">
            <a:off x="4530787" y="3446830"/>
            <a:ext cx="353962" cy="5037885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572408" y="6191810"/>
            <a:ext cx="148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Security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7879" y="6191809"/>
            <a:ext cx="148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Features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832803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W3C and Secure </a:t>
            </a:r>
            <a:r>
              <a:rPr lang="fr-FR" dirty="0" err="1" smtClean="0"/>
              <a:t>Elements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09072"/>
            <a:ext cx="7635875" cy="4875843"/>
          </a:xfrm>
        </p:spPr>
        <p:txBody>
          <a:bodyPr>
            <a:normAutofit/>
          </a:bodyPr>
          <a:lstStyle/>
          <a:p>
            <a:r>
              <a:rPr lang="en-US" dirty="0" smtClean="0"/>
              <a:t>Use cases to provide access to secure elements in web applications presented in </a:t>
            </a:r>
            <a:r>
              <a:rPr lang="en-US" dirty="0" err="1" smtClean="0"/>
              <a:t>SysApp</a:t>
            </a:r>
            <a:r>
              <a:rPr lang="en-US" dirty="0" smtClean="0"/>
              <a:t> WG</a:t>
            </a:r>
          </a:p>
          <a:p>
            <a:pPr lvl="1"/>
            <a:r>
              <a:rPr lang="en-US" dirty="0" smtClean="0"/>
              <a:t>Two factor authentication in web application</a:t>
            </a:r>
          </a:p>
          <a:p>
            <a:pPr lvl="1"/>
            <a:r>
              <a:rPr lang="en-US" dirty="0" smtClean="0"/>
              <a:t>“Chip present” </a:t>
            </a:r>
            <a:r>
              <a:rPr lang="en-US" dirty="0" err="1" smtClean="0"/>
              <a:t>mCommerce</a:t>
            </a:r>
            <a:endParaRPr lang="en-US" dirty="0" smtClean="0"/>
          </a:p>
          <a:p>
            <a:pPr lvl="1"/>
            <a:r>
              <a:rPr lang="en-US" dirty="0" smtClean="0"/>
              <a:t>Reload transport card</a:t>
            </a:r>
          </a:p>
          <a:p>
            <a:pPr lvl="1"/>
            <a:r>
              <a:rPr lang="en-US" dirty="0" smtClean="0"/>
              <a:t>Mobile ID</a:t>
            </a:r>
          </a:p>
          <a:p>
            <a:pPr lvl="1"/>
            <a:r>
              <a:rPr lang="en-US" dirty="0" smtClean="0"/>
              <a:t>Reduce middleware burden on users</a:t>
            </a:r>
          </a:p>
          <a:p>
            <a:endParaRPr lang="en-US" dirty="0"/>
          </a:p>
          <a:p>
            <a:r>
              <a:rPr lang="en-US" dirty="0" smtClean="0"/>
              <a:t>Multiple efforts to provide access at various abstraction levels</a:t>
            </a:r>
          </a:p>
          <a:p>
            <a:pPr lvl="1"/>
            <a:r>
              <a:rPr lang="en-US" dirty="0" smtClean="0"/>
              <a:t>SE API in W3C </a:t>
            </a:r>
            <a:r>
              <a:rPr lang="en-US" dirty="0" err="1" smtClean="0"/>
              <a:t>SysApp</a:t>
            </a:r>
            <a:r>
              <a:rPr lang="en-US" dirty="0" smtClean="0"/>
              <a:t> WG at Communication level</a:t>
            </a:r>
          </a:p>
          <a:p>
            <a:pPr lvl="1"/>
            <a:r>
              <a:rPr lang="en-US" dirty="0" err="1" smtClean="0"/>
              <a:t>WebCrypto</a:t>
            </a:r>
            <a:r>
              <a:rPr lang="en-US" dirty="0" smtClean="0"/>
              <a:t> API support for SE at Cryptographic services level</a:t>
            </a:r>
          </a:p>
          <a:p>
            <a:endParaRPr lang="en-US" dirty="0" smtClean="0"/>
          </a:p>
          <a:p>
            <a:r>
              <a:rPr lang="en-US" dirty="0" smtClean="0"/>
              <a:t>Past efforts stalled or stopped, one main issue</a:t>
            </a:r>
          </a:p>
          <a:p>
            <a:pPr lvl="1"/>
            <a:r>
              <a:rPr lang="en-US" dirty="0" smtClean="0"/>
              <a:t>Security policy &amp; Access control to secure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66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Security Model Issue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53422" y="1246909"/>
            <a:ext cx="3402942" cy="25935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5219" y="1360769"/>
            <a:ext cx="3164766" cy="2363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Web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lvl="1"/>
            <a:r>
              <a:rPr lang="fr-FR" dirty="0" smtClean="0"/>
              <a:t>Permissions: for local, user </a:t>
            </a:r>
            <a:r>
              <a:rPr lang="fr-FR" dirty="0" err="1" smtClean="0"/>
              <a:t>controlled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(GPS, </a:t>
            </a:r>
            <a:r>
              <a:rPr lang="fr-FR" dirty="0" err="1" smtClean="0"/>
              <a:t>storage</a:t>
            </a:r>
            <a:r>
              <a:rPr lang="fr-FR" dirty="0" smtClean="0"/>
              <a:t>, etc…) 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 smtClean="0"/>
              <a:t> Policy: for </a:t>
            </a:r>
            <a:r>
              <a:rPr lang="fr-FR" dirty="0" err="1" smtClean="0"/>
              <a:t>remote</a:t>
            </a:r>
            <a:r>
              <a:rPr lang="fr-FR" dirty="0" smtClean="0"/>
              <a:t>, </a:t>
            </a:r>
            <a:r>
              <a:rPr lang="fr-FR" dirty="0" err="1" smtClean="0"/>
              <a:t>domain</a:t>
            </a:r>
            <a:r>
              <a:rPr lang="fr-FR" dirty="0" err="1"/>
              <a:t>-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/ </a:t>
            </a:r>
            <a:r>
              <a:rPr lang="fr-FR" dirty="0" err="1" smtClean="0"/>
              <a:t>entities</a:t>
            </a:r>
            <a:endParaRPr lang="fr-FR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5650" y="4160117"/>
            <a:ext cx="7635875" cy="22305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603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1968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35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2175" indent="-1762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1088" indent="-1889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74625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ym typeface="Wingdings" panose="05000000000000000000" pitchFamily="2" charset="2"/>
              </a:rPr>
              <a:t>Support for </a:t>
            </a:r>
            <a:r>
              <a:rPr lang="fr-FR" dirty="0" err="1" smtClean="0">
                <a:sym typeface="Wingdings" panose="05000000000000000000" pitchFamily="2" charset="2"/>
              </a:rPr>
              <a:t>SEs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requires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either</a:t>
            </a:r>
            <a:r>
              <a:rPr lang="fr-FR" dirty="0" smtClean="0">
                <a:sym typeface="Wingdings" panose="05000000000000000000" pitchFamily="2" charset="2"/>
              </a:rPr>
              <a:t> compromise or a new model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User </a:t>
            </a:r>
            <a:r>
              <a:rPr lang="fr-FR" dirty="0" smtClean="0">
                <a:sym typeface="Wingdings" panose="05000000000000000000" pitchFamily="2" charset="2"/>
              </a:rPr>
              <a:t>Permissions - </a:t>
            </a:r>
            <a:r>
              <a:rPr lang="fr-FR" dirty="0" err="1" smtClean="0">
                <a:sym typeface="Wingdings" panose="05000000000000000000" pitchFamily="2" charset="2"/>
              </a:rPr>
              <a:t>might</a:t>
            </a:r>
            <a:r>
              <a:rPr lang="fr-FR" dirty="0" smtClean="0">
                <a:sym typeface="Wingdings" panose="05000000000000000000" pitchFamily="2" charset="2"/>
              </a:rPr>
              <a:t> open </a:t>
            </a:r>
            <a:r>
              <a:rPr lang="fr-FR" dirty="0" err="1" smtClean="0">
                <a:sym typeface="Wingdings" panose="05000000000000000000" pitchFamily="2" charset="2"/>
              </a:rPr>
              <a:t>security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hole</a:t>
            </a:r>
            <a:r>
              <a:rPr lang="fr-FR" dirty="0" smtClean="0">
                <a:sym typeface="Wingdings" panose="05000000000000000000" pitchFamily="2" charset="2"/>
              </a:rPr>
              <a:t> for SE </a:t>
            </a:r>
            <a:r>
              <a:rPr lang="fr-FR" dirty="0" err="1" smtClean="0">
                <a:sym typeface="Wingdings" panose="05000000000000000000" pitchFamily="2" charset="2"/>
              </a:rPr>
              <a:t>apps</a:t>
            </a:r>
            <a:r>
              <a:rPr lang="fr-FR" dirty="0" smtClean="0">
                <a:sym typeface="Wingdings" panose="05000000000000000000" pitchFamily="2" charset="2"/>
              </a:rPr>
              <a:t> NOT </a:t>
            </a:r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strong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remote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authentication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SOP – </a:t>
            </a:r>
            <a:r>
              <a:rPr lang="fr-FR" dirty="0" err="1" smtClean="0">
                <a:sym typeface="Wingdings" panose="05000000000000000000" pitchFamily="2" charset="2"/>
              </a:rPr>
              <a:t>requires</a:t>
            </a:r>
            <a:r>
              <a:rPr lang="fr-FR" dirty="0" smtClean="0">
                <a:sym typeface="Wingdings" panose="05000000000000000000" pitchFamily="2" charset="2"/>
              </a:rPr>
              <a:t> binding SE </a:t>
            </a:r>
            <a:r>
              <a:rPr lang="fr-FR" dirty="0" err="1" smtClean="0">
                <a:sym typeface="Wingdings" panose="05000000000000000000" pitchFamily="2" charset="2"/>
              </a:rPr>
              <a:t>apps</a:t>
            </a:r>
            <a:r>
              <a:rPr lang="fr-FR" dirty="0" smtClean="0">
                <a:sym typeface="Wingdings" panose="05000000000000000000" pitchFamily="2" charset="2"/>
              </a:rPr>
              <a:t> to web </a:t>
            </a:r>
            <a:r>
              <a:rPr lang="fr-FR" dirty="0" err="1" smtClean="0">
                <a:sym typeface="Wingdings" panose="05000000000000000000" pitchFamily="2" charset="2"/>
              </a:rPr>
              <a:t>domains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changing</a:t>
            </a:r>
            <a:r>
              <a:rPr lang="fr-FR" dirty="0" smtClean="0">
                <a:sym typeface="Wingdings" panose="05000000000000000000" pitchFamily="2" charset="2"/>
              </a:rPr>
              <a:t> 6 </a:t>
            </a:r>
            <a:r>
              <a:rPr lang="fr-FR" dirty="0" err="1" smtClean="0">
                <a:sym typeface="Wingdings" panose="05000000000000000000" pitchFamily="2" charset="2"/>
              </a:rPr>
              <a:t>bn</a:t>
            </a:r>
            <a:r>
              <a:rPr lang="fr-FR" dirty="0" smtClean="0">
                <a:sym typeface="Wingdings" panose="05000000000000000000" pitchFamily="2" charset="2"/>
              </a:rPr>
              <a:t>+ </a:t>
            </a:r>
            <a:r>
              <a:rPr lang="fr-FR" dirty="0" err="1" smtClean="0">
                <a:sym typeface="Wingdings" panose="05000000000000000000" pitchFamily="2" charset="2"/>
              </a:rPr>
              <a:t>SEs</a:t>
            </a:r>
            <a:r>
              <a:rPr lang="fr-FR" dirty="0" smtClean="0">
                <a:sym typeface="Wingdings" panose="05000000000000000000" pitchFamily="2" charset="2"/>
              </a:rPr>
              <a:t> on a </a:t>
            </a:r>
            <a:r>
              <a:rPr lang="fr-FR" dirty="0" err="1" smtClean="0">
                <a:sym typeface="Wingdings" panose="05000000000000000000" pitchFamily="2" charset="2"/>
              </a:rPr>
              <a:t>three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year</a:t>
            </a:r>
            <a:r>
              <a:rPr lang="fr-FR" dirty="0" smtClean="0">
                <a:sym typeface="Wingdings" panose="05000000000000000000" pitchFamily="2" charset="2"/>
              </a:rPr>
              <a:t> cycle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a new Web App </a:t>
            </a:r>
            <a:r>
              <a:rPr lang="fr-FR" dirty="0" err="1" smtClean="0">
                <a:sym typeface="Wingdings" panose="05000000000000000000" pitchFamily="2" charset="2"/>
              </a:rPr>
              <a:t>security</a:t>
            </a:r>
            <a:r>
              <a:rPr lang="fr-FR" dirty="0" smtClean="0">
                <a:sym typeface="Wingdings" panose="05000000000000000000" pitchFamily="2" charset="2"/>
              </a:rPr>
              <a:t> model – Trust and Permission CG efforts </a:t>
            </a:r>
            <a:r>
              <a:rPr lang="fr-FR" dirty="0" err="1" smtClean="0">
                <a:sym typeface="Wingdings" panose="05000000000000000000" pitchFamily="2" charset="2"/>
              </a:rPr>
              <a:t>stalled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12" name="Rounded Rectangle 11"/>
          <p:cNvSpPr/>
          <p:nvPr/>
        </p:nvSpPr>
        <p:spPr>
          <a:xfrm>
            <a:off x="4788131" y="1246909"/>
            <a:ext cx="3383015" cy="25910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cxnSp>
        <p:nvCxnSpPr>
          <p:cNvPr id="15" name="Straight Arrow Connector 14"/>
          <p:cNvCxnSpPr>
            <a:stCxn id="8" idx="3"/>
            <a:endCxn id="12" idx="1"/>
          </p:cNvCxnSpPr>
          <p:nvPr/>
        </p:nvCxnSpPr>
        <p:spPr>
          <a:xfrm flipV="1">
            <a:off x="4156364" y="2542436"/>
            <a:ext cx="631767" cy="12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788132" y="1396537"/>
            <a:ext cx="3291840" cy="232756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603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1968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35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2175" indent="-1762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1088" indent="-1889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74625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err="1" smtClean="0"/>
              <a:t>SEs</a:t>
            </a:r>
            <a:r>
              <a:rPr lang="fr-FR" dirty="0" smtClean="0"/>
              <a:t> Security model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Physical binding </a:t>
            </a:r>
            <a:r>
              <a:rPr lang="fr-FR" dirty="0" smtClean="0"/>
              <a:t>to a </a:t>
            </a:r>
            <a:r>
              <a:rPr lang="fr-FR" dirty="0" err="1" smtClean="0"/>
              <a:t>user’s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 (for user control)</a:t>
            </a:r>
            <a:endParaRPr lang="fr-FR" dirty="0" smtClean="0"/>
          </a:p>
          <a:p>
            <a:pPr lvl="1"/>
            <a:r>
              <a:rPr lang="fr-FR" dirty="0" err="1" smtClean="0"/>
              <a:t>Contained</a:t>
            </a:r>
            <a:r>
              <a:rPr lang="fr-FR" dirty="0" smtClean="0"/>
              <a:t> applications are </a:t>
            </a:r>
            <a:r>
              <a:rPr lang="fr-FR" dirty="0" err="1" smtClean="0"/>
              <a:t>owned</a:t>
            </a:r>
            <a:r>
              <a:rPr lang="fr-FR" dirty="0" smtClean="0"/>
              <a:t> and </a:t>
            </a:r>
            <a:r>
              <a:rPr lang="fr-FR" dirty="0" err="1" smtClean="0"/>
              <a:t>managed</a:t>
            </a:r>
            <a:r>
              <a:rPr lang="fr-FR" dirty="0" smtClean="0"/>
              <a:t> by </a:t>
            </a:r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entities</a:t>
            </a:r>
            <a:endParaRPr lang="fr-FR" dirty="0" smtClean="0"/>
          </a:p>
          <a:p>
            <a:pPr lvl="1"/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entity</a:t>
            </a:r>
            <a:r>
              <a:rPr lang="fr-FR" dirty="0" smtClean="0"/>
              <a:t> </a:t>
            </a:r>
            <a:r>
              <a:rPr lang="fr-FR" dirty="0" err="1" smtClean="0"/>
              <a:t>authentication</a:t>
            </a:r>
            <a:r>
              <a:rPr lang="fr-FR" dirty="0" smtClean="0"/>
              <a:t> </a:t>
            </a:r>
            <a:r>
              <a:rPr lang="fr-FR" dirty="0" err="1" smtClean="0"/>
              <a:t>doesn’t</a:t>
            </a:r>
            <a:r>
              <a:rPr lang="fr-FR" dirty="0" smtClean="0"/>
              <a:t> </a:t>
            </a:r>
            <a:r>
              <a:rPr lang="fr-FR" dirty="0" err="1" smtClean="0"/>
              <a:t>rely</a:t>
            </a:r>
            <a:r>
              <a:rPr lang="fr-FR" dirty="0" smtClean="0"/>
              <a:t> on web </a:t>
            </a:r>
            <a:r>
              <a:rPr lang="fr-FR" dirty="0" err="1" smtClean="0"/>
              <a:t>domains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916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Payments: </a:t>
            </a:r>
            <a:r>
              <a:rPr lang="fr-FR" dirty="0" err="1" smtClean="0"/>
              <a:t>touch</a:t>
            </a:r>
            <a:r>
              <a:rPr lang="fr-FR" dirty="0" smtClean="0"/>
              <a:t> points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371600"/>
            <a:ext cx="7635875" cy="4958079"/>
          </a:xfrm>
        </p:spPr>
        <p:txBody>
          <a:bodyPr>
            <a:normAutofit/>
          </a:bodyPr>
          <a:lstStyle/>
          <a:p>
            <a:r>
              <a:rPr lang="fr-FR" dirty="0" err="1"/>
              <a:t>Credentials</a:t>
            </a:r>
            <a:r>
              <a:rPr lang="fr-FR" dirty="0"/>
              <a:t> for </a:t>
            </a:r>
            <a:r>
              <a:rPr lang="fr-FR" dirty="0" err="1"/>
              <a:t>authentication</a:t>
            </a:r>
            <a:r>
              <a:rPr lang="fr-FR" dirty="0"/>
              <a:t> and/or </a:t>
            </a:r>
            <a:r>
              <a:rPr lang="fr-FR" dirty="0" err="1"/>
              <a:t>payments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Proximity</a:t>
            </a:r>
            <a:r>
              <a:rPr lang="fr-FR" dirty="0" smtClean="0"/>
              <a:t> </a:t>
            </a:r>
            <a:r>
              <a:rPr lang="fr-FR" dirty="0" err="1" smtClean="0"/>
              <a:t>payment</a:t>
            </a:r>
            <a:r>
              <a:rPr lang="fr-FR" dirty="0" smtClean="0"/>
              <a:t> infrastructure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EMV </a:t>
            </a:r>
            <a:r>
              <a:rPr lang="fr-FR" dirty="0" err="1" smtClean="0"/>
              <a:t>Card</a:t>
            </a:r>
            <a:r>
              <a:rPr lang="fr-FR" dirty="0" err="1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payment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Tokenization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World-</a:t>
            </a:r>
            <a:r>
              <a:rPr lang="fr-FR" dirty="0" err="1" smtClean="0"/>
              <a:t>wide</a:t>
            </a:r>
            <a:r>
              <a:rPr lang="fr-FR" dirty="0" smtClean="0"/>
              <a:t> EMV transition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TEE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3808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/>
            <a:r>
              <a:rPr lang="en-US" sz="2000" dirty="0"/>
              <a:t>Ongoing </a:t>
            </a:r>
            <a:r>
              <a:rPr lang="en-US" sz="2000" dirty="0" smtClean="0"/>
              <a:t>efforts: collecting </a:t>
            </a:r>
            <a:r>
              <a:rPr lang="en-US" sz="2000" dirty="0"/>
              <a:t>requirements to address SEs services through the </a:t>
            </a:r>
            <a:r>
              <a:rPr lang="en-US" sz="2000" dirty="0" smtClean="0"/>
              <a:t>web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Platform Web APIs group</a:t>
            </a:r>
          </a:p>
          <a:p>
            <a:pPr lvl="1"/>
            <a:r>
              <a:rPr lang="en-US" dirty="0"/>
              <a:t>W3C Working Group coming soon</a:t>
            </a:r>
          </a:p>
          <a:p>
            <a:endParaRPr lang="fr-FR" dirty="0"/>
          </a:p>
          <a:p>
            <a:r>
              <a:rPr lang="fr-FR" dirty="0" err="1" smtClean="0"/>
              <a:t>Many</a:t>
            </a:r>
            <a:r>
              <a:rPr lang="fr-FR" dirty="0" smtClean="0"/>
              <a:t> actions </a:t>
            </a:r>
            <a:r>
              <a:rPr lang="fr-FR" dirty="0" err="1" smtClean="0"/>
              <a:t>around</a:t>
            </a:r>
            <a:r>
              <a:rPr lang="fr-FR" dirty="0" smtClean="0"/>
              <a:t> Security / </a:t>
            </a:r>
            <a:r>
              <a:rPr lang="fr-FR" dirty="0" err="1" smtClean="0"/>
              <a:t>Credentials</a:t>
            </a:r>
            <a:r>
              <a:rPr lang="fr-FR" dirty="0" smtClean="0"/>
              <a:t> in W3C</a:t>
            </a:r>
          </a:p>
          <a:p>
            <a:pPr lvl="1"/>
            <a:r>
              <a:rPr lang="fr-FR" dirty="0" smtClean="0"/>
              <a:t>Web Security</a:t>
            </a:r>
          </a:p>
          <a:p>
            <a:pPr lvl="1"/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err="1" smtClean="0"/>
              <a:t>Recruiting</a:t>
            </a:r>
            <a:r>
              <a:rPr lang="fr-FR" dirty="0" smtClean="0"/>
              <a:t> participants for the </a:t>
            </a:r>
            <a:r>
              <a:rPr lang="fr-FR" dirty="0" err="1" smtClean="0"/>
              <a:t>coming</a:t>
            </a:r>
            <a:r>
              <a:rPr lang="fr-FR" dirty="0" smtClean="0"/>
              <a:t> W3C </a:t>
            </a:r>
            <a:r>
              <a:rPr lang="fr-FR" dirty="0" err="1" smtClean="0"/>
              <a:t>Working</a:t>
            </a:r>
            <a:r>
              <a:rPr lang="fr-FR" dirty="0" smtClean="0"/>
              <a:t> Group</a:t>
            </a:r>
          </a:p>
          <a:p>
            <a:pPr lvl="1"/>
            <a:r>
              <a:rPr lang="fr-FR" dirty="0" smtClean="0"/>
              <a:t>Contact Virginie </a:t>
            </a:r>
            <a:r>
              <a:rPr lang="fr-FR" dirty="0" err="1" smtClean="0"/>
              <a:t>Galindo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0000"/>
                </a:solidFill>
              </a:rPr>
              <a:t>virginie.galindo@gemalto.com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F617C-02C9-A546-8BA1-44871C7A2EF5}" type="datetime3">
              <a:rPr lang="fr-FR" smtClean="0"/>
              <a:pPr/>
              <a:t>12.06.15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smtClean="0"/>
              <a:t>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23323A-7B94-4B7E-998A-4CEB6928968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06046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malto  2014–2017 &amp;#x0D;&amp;#x0A;Client Presenta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he digital age is ready to evolve beyond its current state.&amp;quot;&quot;/&gt;&lt;property id=&quot;20307&quot; value=&quot;348&quot;/&gt;&lt;/object&gt;&lt;object type=&quot;3&quot; unique_id=&quot;10007&quot;&gt;&lt;property id=&quot;20148&quot; value=&quot;5&quot;/&gt;&lt;property id=&quot;20300&quot; value=&quot;Slide 3 - &amp;quot;Enabling trust in the digital world&amp;quot;&quot;/&gt;&lt;property id=&quot;20307&quot; value=&quot;346&quot;/&gt;&lt;/object&gt;&lt;object type=&quot;3&quot; unique_id=&quot;10010&quot;&gt;&lt;property id=&quot;20148&quot; value=&quot;5&quot;/&gt;&lt;property id=&quot;20300&quot; value=&quot;Slide 4 - &amp;quot;Expanding the digital security market&amp;quot;&quot;/&gt;&lt;property id=&quot;20307&quot; value=&quot;294&quot;/&gt;&lt;/object&gt;&lt;object type=&quot;3&quot; unique_id=&quot;10325&quot;&gt;&lt;property id=&quot;20148&quot; value=&quot;5&quot;/&gt;&lt;property id=&quot;20300&quot; value=&quot;Slide 6&quot;/&gt;&lt;property id=&quot;20307&quot; value=&quot;557&quot;/&gt;&lt;/object&gt;&lt;object type=&quot;3&quot; unique_id=&quot;10326&quot;&gt;&lt;property id=&quot;20148&quot; value=&quot;5&quot;/&gt;&lt;property id=&quot;20300&quot; value=&quot;Slide 10&quot;/&gt;&lt;property id=&quot;20307&quot; value=&quot;559&quot;/&gt;&lt;/object&gt;&lt;object type=&quot;3&quot; unique_id=&quot;10327&quot;&gt;&lt;property id=&quot;20148&quot; value=&quot;5&quot;/&gt;&lt;property id=&quot;20300&quot; value=&quot;Slide 11&quot;/&gt;&lt;property id=&quot;20307&quot; value=&quot;561&quot;/&gt;&lt;/object&gt;&lt;object type=&quot;3&quot; unique_id=&quot;10328&quot;&gt;&lt;property id=&quot;20148&quot; value=&quot;5&quot;/&gt;&lt;property id=&quot;20300&quot; value=&quot;Slide 7&quot;/&gt;&lt;property id=&quot;20307&quot; value=&quot;560&quot;/&gt;&lt;/object&gt;&lt;object type=&quot;3&quot; unique_id=&quot;10329&quot;&gt;&lt;property id=&quot;20148&quot; value=&quot;5&quot;/&gt;&lt;property id=&quot;20300&quot; value=&quot;Slide 12&quot;/&gt;&lt;property id=&quot;20307&quot; value=&quot;562&quot;/&gt;&lt;/object&gt;&lt;object type=&quot;3&quot; unique_id=&quot;10537&quot;&gt;&lt;property id=&quot;20148&quot; value=&quot;5&quot;/&gt;&lt;property id=&quot;20300&quot; value=&quot;Slide 13&quot;/&gt;&lt;property id=&quot;20307&quot; value=&quot;564&quot;/&gt;&lt;/object&gt;&lt;object type=&quot;3&quot; unique_id=&quot;10538&quot;&gt;&lt;property id=&quot;20148&quot; value=&quot;5&quot;/&gt;&lt;property id=&quot;20300&quot; value=&quot;Slide 16&quot;/&gt;&lt;property id=&quot;20307&quot; value=&quot;568&quot;/&gt;&lt;/object&gt;&lt;object type=&quot;3&quot; unique_id=&quot;10675&quot;&gt;&lt;property id=&quot;20148&quot; value=&quot;5&quot;/&gt;&lt;property id=&quot;20300&quot; value=&quot;Slide 14&quot;/&gt;&lt;property id=&quot;20307&quot; value=&quot;569&quot;/&gt;&lt;/object&gt;&lt;object type=&quot;3&quot; unique_id=&quot;10676&quot;&gt;&lt;property id=&quot;20148&quot; value=&quot;5&quot;/&gt;&lt;property id=&quot;20300&quot; value=&quot;Slide 15&quot;/&gt;&lt;property id=&quot;20307&quot; value=&quot;570&quot;/&gt;&lt;/object&gt;&lt;object type=&quot;3&quot; unique_id=&quot;10677&quot;&gt;&lt;property id=&quot;20148&quot; value=&quot;5&quot;/&gt;&lt;property id=&quot;20300&quot; value=&quot;Slide 21&quot;/&gt;&lt;property id=&quot;20307&quot; value=&quot;571&quot;/&gt;&lt;/object&gt;&lt;object type=&quot;3&quot; unique_id=&quot;10823&quot;&gt;&lt;property id=&quot;20148&quot; value=&quot;5&quot;/&gt;&lt;property id=&quot;20300&quot; value=&quot;Slide 18&quot;/&gt;&lt;property id=&quot;20307&quot; value=&quot;574&quot;/&gt;&lt;/object&gt;&lt;object type=&quot;3&quot; unique_id=&quot;10824&quot;&gt;&lt;property id=&quot;20148&quot; value=&quot;5&quot;/&gt;&lt;property id=&quot;20300&quot; value=&quot;Slide 19&quot;/&gt;&lt;property id=&quot;20307&quot; value=&quot;575&quot;/&gt;&lt;/object&gt;&lt;object type=&quot;3&quot; unique_id=&quot;10825&quot;&gt;&lt;property id=&quot;20148&quot; value=&quot;5&quot;/&gt;&lt;property id=&quot;20300&quot; value=&quot;Slide 20&quot;/&gt;&lt;property id=&quot;20307&quot; value=&quot;576&quot;/&gt;&lt;/object&gt;&lt;object type=&quot;3&quot; unique_id=&quot;11063&quot;&gt;&lt;property id=&quot;20148&quot; value=&quot;5&quot;/&gt;&lt;property id=&quot;20300&quot; value=&quot;Slide 22&quot;/&gt;&lt;property id=&quot;20307&quot; value=&quot;577&quot;/&gt;&lt;/object&gt;&lt;object type=&quot;3&quot; unique_id=&quot;11110&quot;&gt;&lt;property id=&quot;20148&quot; value=&quot;5&quot;/&gt;&lt;property id=&quot;20300&quot; value=&quot;Slide 5&quot;/&gt;&lt;property id=&quot;20307&quot; value=&quot;581&quot;/&gt;&lt;/object&gt;&lt;object type=&quot;3&quot; unique_id=&quot;11111&quot;&gt;&lt;property id=&quot;20148&quot; value=&quot;5&quot;/&gt;&lt;property id=&quot;20300&quot; value=&quot;Slide 17&quot;/&gt;&lt;property id=&quot;20307&quot; value=&quot;580&quot;/&gt;&lt;/object&gt;&lt;object type=&quot;3&quot; unique_id=&quot;11341&quot;&gt;&lt;property id=&quot;20148&quot; value=&quot;5&quot;/&gt;&lt;property id=&quot;20300&quot; value=&quot;Slide 8&quot;/&gt;&lt;property id=&quot;20307&quot; value=&quot;582&quot;/&gt;&lt;/object&gt;&lt;object type=&quot;3&quot; unique_id=&quot;11342&quot;&gt;&lt;property id=&quot;20148&quot; value=&quot;5&quot;/&gt;&lt;property id=&quot;20300&quot; value=&quot;Slide 9&quot;/&gt;&lt;property id=&quot;20307&quot; value=&quot;5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malto">
  <a:themeElements>
    <a:clrScheme name="Custom 2">
      <a:dk1>
        <a:srgbClr val="212121"/>
      </a:dk1>
      <a:lt1>
        <a:sysClr val="window" lastClr="FFFFFF"/>
      </a:lt1>
      <a:dk2>
        <a:srgbClr val="FA821E"/>
      </a:dk2>
      <a:lt2>
        <a:srgbClr val="777777"/>
      </a:lt2>
      <a:accent1>
        <a:srgbClr val="0092C7"/>
      </a:accent1>
      <a:accent2>
        <a:srgbClr val="FFC726"/>
      </a:accent2>
      <a:accent3>
        <a:srgbClr val="EA0437"/>
      </a:accent3>
      <a:accent4>
        <a:srgbClr val="12AD2B"/>
      </a:accent4>
      <a:accent5>
        <a:srgbClr val="ABABAB"/>
      </a:accent5>
      <a:accent6>
        <a:srgbClr val="00A5A7"/>
      </a:accent6>
      <a:hlink>
        <a:srgbClr val="FFFFFF"/>
      </a:hlink>
      <a:folHlink>
        <a:srgbClr val="FFFFFF"/>
      </a:folHlink>
    </a:clrScheme>
    <a:fontScheme name="Gem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9521</TotalTime>
  <Words>437</Words>
  <Application>Microsoft Office PowerPoint</Application>
  <PresentationFormat>On-screen Show (4:3)</PresentationFormat>
  <Paragraphs>133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Gemalto</vt:lpstr>
      <vt:lpstr>Secure Elements and W3C</vt:lpstr>
      <vt:lpstr>Secure Elements at a glance</vt:lpstr>
      <vt:lpstr>Many applications</vt:lpstr>
      <vt:lpstr>A common set of standards</vt:lpstr>
      <vt:lpstr>W3C and Secure Elements</vt:lpstr>
      <vt:lpstr>Security Model Issue</vt:lpstr>
      <vt:lpstr>Web Payments: touch points with SEs</vt:lpstr>
      <vt:lpstr>Next steps</vt:lpstr>
    </vt:vector>
  </TitlesOfParts>
  <Company>Radley Yeldar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W3C Secure Elements</dc:title>
  <dc:creator>Parallels User</dc:creator>
  <cp:lastModifiedBy>Castillo Laurent</cp:lastModifiedBy>
  <cp:revision>1155</cp:revision>
  <cp:lastPrinted>2013-10-09T13:20:50Z</cp:lastPrinted>
  <dcterms:created xsi:type="dcterms:W3CDTF">2013-10-08T17:05:53Z</dcterms:created>
  <dcterms:modified xsi:type="dcterms:W3CDTF">2015-06-12T09:19:54Z</dcterms:modified>
</cp:coreProperties>
</file>