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9" r:id="rId2"/>
    <p:sldId id="371" r:id="rId3"/>
    <p:sldId id="372" r:id="rId4"/>
    <p:sldId id="373" r:id="rId5"/>
    <p:sldId id="374" r:id="rId6"/>
    <p:sldId id="375" r:id="rId7"/>
    <p:sldId id="376" r:id="rId8"/>
    <p:sldId id="377" r:id="rId9"/>
    <p:sldId id="378" r:id="rId10"/>
    <p:sldId id="379" r:id="rId11"/>
    <p:sldId id="380" r:id="rId12"/>
    <p:sldId id="381" r:id="rId13"/>
    <p:sldId id="382" r:id="rId14"/>
    <p:sldId id="395"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6" r:id="rId28"/>
    <p:sldId id="367" r:id="rId29"/>
  </p:sldIdLst>
  <p:sldSz cx="9144000" cy="6858000" type="screen4x3"/>
  <p:notesSz cx="6858000" cy="9144000"/>
  <p:custShowLst>
    <p:custShow name="自定义放映 1" id="0">
      <p:sldLst/>
    </p:custShow>
  </p:custShow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CC"/>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p:cViewPr varScale="1">
        <p:scale>
          <a:sx n="110" d="100"/>
          <a:sy n="110" d="100"/>
        </p:scale>
        <p:origin x="19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E0B049-77E4-4D75-9CDF-31EED27B752F}" type="datetimeFigureOut">
              <a:rPr lang="zh-CN" altLang="en-US" smtClean="0"/>
              <a:pPr/>
              <a:t>2014/9/16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CD4A3C-FCB7-4639-BBAE-ABBB5FEF33EF}" type="slidenum">
              <a:rPr lang="zh-CN" altLang="en-US" smtClean="0"/>
              <a:pPr/>
              <a:t>‹#›</a:t>
            </a:fld>
            <a:endParaRPr lang="zh-CN" altLang="en-US"/>
          </a:p>
        </p:txBody>
      </p:sp>
    </p:spTree>
    <p:extLst>
      <p:ext uri="{BB962C8B-B14F-4D97-AF65-F5344CB8AC3E}">
        <p14:creationId xmlns:p14="http://schemas.microsoft.com/office/powerpoint/2010/main" val="317805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7043F-FBDD-4B33-B133-F922145EEFA6}" type="datetimeFigureOut">
              <a:rPr lang="zh-CN" altLang="en-US" smtClean="0"/>
              <a:pPr/>
              <a:t>2014/9/16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188A2-778F-4B0E-A342-207D40FE1191}" type="slidenum">
              <a:rPr lang="zh-CN" altLang="en-US" smtClean="0"/>
              <a:pPr/>
              <a:t>‹#›</a:t>
            </a:fld>
            <a:endParaRPr lang="zh-CN" altLang="en-US"/>
          </a:p>
        </p:txBody>
      </p:sp>
    </p:spTree>
    <p:extLst>
      <p:ext uri="{BB962C8B-B14F-4D97-AF65-F5344CB8AC3E}">
        <p14:creationId xmlns:p14="http://schemas.microsoft.com/office/powerpoint/2010/main" val="375911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蒙古學.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蒙古學.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750274-03A5-4E8E-844B-343C7935DF41}" type="datetimeFigureOut">
              <a:rPr lang="zh-CN" altLang="en-US" smtClean="0"/>
              <a:pPr/>
              <a:t>2014/9/16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AC9378-CF67-48FC-8B90-44DF59CA5E49}" type="slidenum">
              <a:rPr lang="zh-CN" altLang="en-US" smtClean="0"/>
              <a:pPr/>
              <a:t>‹#›</a:t>
            </a:fld>
            <a:endParaRPr lang="zh-CN" alt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50274-03A5-4E8E-844B-343C7935DF41}" type="datetimeFigureOut">
              <a:rPr lang="zh-CN" altLang="en-US" smtClean="0"/>
              <a:pPr/>
              <a:t>2014/9/16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C9378-CF67-48FC-8B90-44DF59CA5E4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gnasun@imu.edu.c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6/6e/Linguistic_map_of_the_Mongolic_languages.p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06207" y="2348880"/>
            <a:ext cx="5400600" cy="4392488"/>
          </a:xfrm>
        </p:spPr>
        <p:txBody>
          <a:bodyPr>
            <a:noAutofit/>
          </a:bodyPr>
          <a:lstStyle/>
          <a:p>
            <a:pPr marL="0" indent="0" algn="ctr" eaLnBrk="1" fontAlgn="auto" hangingPunct="1">
              <a:spcAft>
                <a:spcPts val="0"/>
              </a:spcAft>
              <a:buNone/>
              <a:defRPr/>
            </a:pPr>
            <a:r>
              <a:rPr lang="en-US" altLang="zh-CN" sz="3600" b="1" i="1" dirty="0" smtClean="0">
                <a:solidFill>
                  <a:srgbClr val="002060"/>
                </a:solidFill>
                <a:latin typeface="Times New Roman" pitchFamily="18" charset="0"/>
                <a:cs typeface="Times New Roman" pitchFamily="18" charset="0"/>
              </a:rPr>
              <a:t>      </a:t>
            </a:r>
            <a:r>
              <a:rPr lang="en-US" altLang="zh-CN" sz="3600" b="1" i="1" dirty="0" err="1" smtClean="0">
                <a:solidFill>
                  <a:srgbClr val="002060"/>
                </a:solidFill>
                <a:latin typeface="Times New Roman" pitchFamily="18" charset="0"/>
                <a:cs typeface="Times New Roman" pitchFamily="18" charset="0"/>
              </a:rPr>
              <a:t>Nasun-urt</a:t>
            </a:r>
            <a:endParaRPr lang="en-US" altLang="zh-CN" sz="3600" b="1" i="1" dirty="0" smtClean="0">
              <a:solidFill>
                <a:srgbClr val="002060"/>
              </a:solidFill>
              <a:latin typeface="Times New Roman" pitchFamily="18" charset="0"/>
              <a:cs typeface="Times New Roman" pitchFamily="18" charset="0"/>
            </a:endParaRPr>
          </a:p>
          <a:p>
            <a:pPr marL="0" indent="0" algn="ctr" eaLnBrk="1" fontAlgn="auto" hangingPunct="1">
              <a:spcAft>
                <a:spcPts val="0"/>
              </a:spcAft>
              <a:buNone/>
              <a:defRPr/>
            </a:pPr>
            <a:r>
              <a:rPr lang="zh-CN" altLang="en-US" sz="3600" b="1" i="1" dirty="0" smtClean="0">
                <a:solidFill>
                  <a:srgbClr val="002060"/>
                </a:solidFill>
                <a:latin typeface="Times New Roman" pitchFamily="18" charset="0"/>
                <a:cs typeface="Times New Roman" pitchFamily="18" charset="0"/>
              </a:rPr>
              <a:t>    </a:t>
            </a:r>
            <a:r>
              <a:rPr lang="zh-CN" altLang="en-US" b="1" i="1" dirty="0" smtClean="0">
                <a:solidFill>
                  <a:srgbClr val="002060"/>
                </a:solidFill>
                <a:latin typeface="Times New Roman" pitchFamily="18" charset="0"/>
                <a:cs typeface="Times New Roman" pitchFamily="18" charset="0"/>
              </a:rPr>
              <a:t>那顺乌日图</a:t>
            </a:r>
            <a:endParaRPr lang="en-US" altLang="zh-CN" b="1" i="1" dirty="0" smtClean="0">
              <a:solidFill>
                <a:srgbClr val="002060"/>
              </a:solidFill>
              <a:latin typeface="Times New Roman" pitchFamily="18" charset="0"/>
              <a:cs typeface="Times New Roman" pitchFamily="18" charset="0"/>
            </a:endParaRPr>
          </a:p>
          <a:p>
            <a:pPr marL="0" indent="0" algn="ctr" eaLnBrk="1" fontAlgn="auto" hangingPunct="1">
              <a:spcAft>
                <a:spcPts val="0"/>
              </a:spcAft>
              <a:buNone/>
              <a:defRPr/>
            </a:pPr>
            <a:r>
              <a:rPr lang="en-US" altLang="zh-CN" sz="2400" dirty="0" smtClean="0">
                <a:solidFill>
                  <a:srgbClr val="002060"/>
                </a:solidFill>
                <a:latin typeface="Times New Roman" pitchFamily="18" charset="0"/>
                <a:cs typeface="Times New Roman" pitchFamily="18" charset="0"/>
                <a:hlinkClick r:id="rId2"/>
              </a:rPr>
              <a:t>mgnasun@imu.edu.cn</a:t>
            </a:r>
            <a:endParaRPr lang="en-US" altLang="zh-CN" sz="2400" dirty="0" smtClean="0">
              <a:solidFill>
                <a:srgbClr val="002060"/>
              </a:solidFill>
              <a:latin typeface="Times New Roman" pitchFamily="18" charset="0"/>
              <a:cs typeface="Times New Roman" pitchFamily="18" charset="0"/>
            </a:endParaRPr>
          </a:p>
          <a:p>
            <a:pPr marL="0" indent="0" algn="ctr" eaLnBrk="1" fontAlgn="auto" hangingPunct="1">
              <a:spcAft>
                <a:spcPts val="0"/>
              </a:spcAft>
              <a:buNone/>
              <a:defRPr/>
            </a:pPr>
            <a:endParaRPr lang="en-US" altLang="zh-CN" sz="2400" dirty="0" smtClean="0">
              <a:solidFill>
                <a:srgbClr val="002060"/>
              </a:solidFill>
              <a:latin typeface="Times New Roman" pitchFamily="18" charset="0"/>
              <a:cs typeface="Times New Roman" pitchFamily="18" charset="0"/>
            </a:endParaRPr>
          </a:p>
          <a:p>
            <a:pPr marL="0" indent="0" algn="ctr" eaLnBrk="1" fontAlgn="auto" hangingPunct="1">
              <a:spcAft>
                <a:spcPts val="0"/>
              </a:spcAft>
              <a:buNone/>
              <a:defRPr/>
            </a:pPr>
            <a:endParaRPr lang="en-US" altLang="zh-CN" sz="2400" dirty="0" smtClean="0">
              <a:solidFill>
                <a:srgbClr val="002060"/>
              </a:solidFill>
              <a:latin typeface="Times New Roman" pitchFamily="18" charset="0"/>
              <a:cs typeface="Times New Roman" pitchFamily="18" charset="0"/>
            </a:endParaRPr>
          </a:p>
          <a:p>
            <a:pPr marL="0" indent="0" algn="ctr" eaLnBrk="1" fontAlgn="auto" hangingPunct="1">
              <a:spcAft>
                <a:spcPts val="0"/>
              </a:spcAft>
              <a:buNone/>
              <a:defRPr/>
            </a:pPr>
            <a:endParaRPr lang="en-US" altLang="zh-CN" sz="2400" dirty="0" smtClean="0">
              <a:solidFill>
                <a:srgbClr val="002060"/>
              </a:solidFill>
              <a:latin typeface="Times New Roman" pitchFamily="18" charset="0"/>
              <a:cs typeface="Times New Roman" pitchFamily="18" charset="0"/>
            </a:endParaRPr>
          </a:p>
          <a:p>
            <a:pPr marL="0" indent="0" algn="ctr" eaLnBrk="1" fontAlgn="auto" hangingPunct="1">
              <a:spcAft>
                <a:spcPts val="0"/>
              </a:spcAft>
              <a:buNone/>
              <a:defRPr/>
            </a:pPr>
            <a:r>
              <a:rPr lang="en-US" altLang="zh-CN" sz="2400" b="1" i="1" dirty="0" smtClean="0">
                <a:solidFill>
                  <a:srgbClr val="002060"/>
                </a:solidFill>
                <a:latin typeface="Times New Roman" pitchFamily="18" charset="0"/>
                <a:cs typeface="Times New Roman" pitchFamily="18" charset="0"/>
              </a:rPr>
              <a:t>School of Mongolian Studies, Inner Mongolia University</a:t>
            </a:r>
          </a:p>
          <a:p>
            <a:pPr marL="0" indent="0" algn="ctr" eaLnBrk="1" fontAlgn="auto" hangingPunct="1">
              <a:spcAft>
                <a:spcPts val="0"/>
              </a:spcAft>
              <a:buNone/>
              <a:defRPr/>
            </a:pPr>
            <a:r>
              <a:rPr lang="en-US" altLang="zh-CN" sz="2000" i="1" dirty="0" smtClean="0">
                <a:solidFill>
                  <a:srgbClr val="002060"/>
                </a:solidFill>
              </a:rPr>
              <a:t>2014.09.11</a:t>
            </a:r>
            <a:endParaRPr lang="zh-CN" altLang="en-US" sz="2000" i="1" dirty="0">
              <a:solidFill>
                <a:srgbClr val="002060"/>
              </a:solidFill>
            </a:endParaRPr>
          </a:p>
        </p:txBody>
      </p:sp>
      <p:sp>
        <p:nvSpPr>
          <p:cNvPr id="5" name="矩形 4"/>
          <p:cNvSpPr/>
          <p:nvPr/>
        </p:nvSpPr>
        <p:spPr>
          <a:xfrm>
            <a:off x="683568" y="1124744"/>
            <a:ext cx="7704855" cy="769441"/>
          </a:xfrm>
          <a:prstGeom prst="rect">
            <a:avLst/>
          </a:prstGeom>
          <a:noFill/>
        </p:spPr>
        <p:txBody>
          <a:bodyPr wrap="square" lIns="91440" tIns="45720" rIns="91440" bIns="45720">
            <a:spAutoFit/>
          </a:bodyPr>
          <a:lstStyle/>
          <a:p>
            <a:pPr algn="ctr">
              <a:defRPr/>
            </a:pPr>
            <a:r>
              <a:rPr lang="en-US" altLang="zh-CN" sz="4400" b="1" i="1" dirty="0" smtClean="0">
                <a:solidFill>
                  <a:srgbClr val="002060"/>
                </a:solidFill>
                <a:latin typeface="Times New Roman" pitchFamily="18" charset="0"/>
                <a:cs typeface="Times New Roman" pitchFamily="18" charset="0"/>
              </a:rPr>
              <a:t>On </a:t>
            </a:r>
            <a:r>
              <a:rPr lang="en-US" altLang="zh-CN" sz="4400" b="1" i="1" dirty="0">
                <a:solidFill>
                  <a:srgbClr val="002060"/>
                </a:solidFill>
                <a:latin typeface="Times New Roman" pitchFamily="18" charset="0"/>
                <a:cs typeface="Times New Roman" pitchFamily="18" charset="0"/>
              </a:rPr>
              <a:t>Mongolian Network Layout</a:t>
            </a:r>
          </a:p>
        </p:txBody>
      </p:sp>
      <p:sp>
        <p:nvSpPr>
          <p:cNvPr id="6" name="TextBox 5"/>
          <p:cNvSpPr txBox="1"/>
          <p:nvPr/>
        </p:nvSpPr>
        <p:spPr>
          <a:xfrm>
            <a:off x="1310886" y="447055"/>
            <a:ext cx="5565370" cy="461665"/>
          </a:xfrm>
          <a:prstGeom prst="rect">
            <a:avLst/>
          </a:prstGeom>
          <a:noFill/>
        </p:spPr>
        <p:txBody>
          <a:bodyPr wrap="none" rtlCol="0">
            <a:spAutoFit/>
          </a:bodyPr>
          <a:lstStyle/>
          <a:p>
            <a:r>
              <a:rPr lang="en-US" altLang="zh-CN" sz="2400" dirty="0" smtClean="0">
                <a:solidFill>
                  <a:srgbClr val="FF0066"/>
                </a:solidFill>
              </a:rPr>
              <a:t>Workshop on Chinese layout Requirements</a:t>
            </a:r>
            <a:endParaRPr lang="zh-CN" altLang="en-US" sz="2400" dirty="0">
              <a:solidFill>
                <a:srgbClr val="FF0066"/>
              </a:solidFill>
            </a:endParaRPr>
          </a:p>
        </p:txBody>
      </p:sp>
    </p:spTree>
    <p:extLst>
      <p:ext uri="{BB962C8B-B14F-4D97-AF65-F5344CB8AC3E}">
        <p14:creationId xmlns:p14="http://schemas.microsoft.com/office/powerpoint/2010/main" val="144346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772816"/>
            <a:ext cx="6805697" cy="926976"/>
          </a:xfrm>
        </p:spPr>
        <p:txBody>
          <a:bodyPr>
            <a:normAutofit fontScale="90000"/>
          </a:bodyPr>
          <a:lstStyle/>
          <a:p>
            <a:pPr algn="just"/>
            <a:r>
              <a:rPr lang="en-US" altLang="zh-CN" sz="3200" b="1" dirty="0" smtClean="0">
                <a:solidFill>
                  <a:schemeClr val="accent2">
                    <a:lumMod val="75000"/>
                  </a:schemeClr>
                </a:solidFill>
                <a:latin typeface="Times New Roman" pitchFamily="18" charset="0"/>
                <a:cs typeface="Times New Roman" pitchFamily="18" charset="0"/>
              </a:rPr>
              <a:t>           1, the support for the traditional </a:t>
            </a:r>
            <a:br>
              <a:rPr lang="en-US" altLang="zh-CN" sz="3200" b="1" dirty="0" smtClean="0">
                <a:solidFill>
                  <a:schemeClr val="accent2">
                    <a:lumMod val="75000"/>
                  </a:schemeClr>
                </a:solidFill>
                <a:latin typeface="Times New Roman" pitchFamily="18" charset="0"/>
                <a:cs typeface="Times New Roman" pitchFamily="18" charset="0"/>
              </a:rPr>
            </a:br>
            <a:r>
              <a:rPr lang="en-US" altLang="zh-CN" sz="3200" b="1" dirty="0">
                <a:solidFill>
                  <a:schemeClr val="accent2">
                    <a:lumMod val="75000"/>
                  </a:schemeClr>
                </a:solidFill>
                <a:latin typeface="Times New Roman" pitchFamily="18" charset="0"/>
                <a:cs typeface="Times New Roman" pitchFamily="18" charset="0"/>
              </a:rPr>
              <a:t> </a:t>
            </a:r>
            <a:r>
              <a:rPr lang="en-US" altLang="zh-CN" sz="3200" b="1" dirty="0" smtClean="0">
                <a:solidFill>
                  <a:schemeClr val="accent2">
                    <a:lumMod val="75000"/>
                  </a:schemeClr>
                </a:solidFill>
                <a:latin typeface="Times New Roman" pitchFamily="18" charset="0"/>
                <a:cs typeface="Times New Roman" pitchFamily="18" charset="0"/>
              </a:rPr>
              <a:t>               Mongolian display is not perfect</a:t>
            </a:r>
            <a:endParaRPr lang="zh-CN" altLang="en-US" sz="32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755576" y="3112368"/>
            <a:ext cx="7556376" cy="3412976"/>
          </a:xfrm>
        </p:spPr>
        <p:txBody>
          <a:bodyPr>
            <a:normAutofit fontScale="85000" lnSpcReduction="20000"/>
          </a:bodyPr>
          <a:lstStyle/>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  The methods of the existing browser supporting for vertical display is not unified. Different browser takes different properties to display the vertical texts. such as</a:t>
            </a:r>
            <a:r>
              <a:rPr lang="zh-CN" altLang="en-US" sz="2800" b="1" dirty="0" smtClean="0">
                <a:solidFill>
                  <a:srgbClr val="002060"/>
                </a:solidFill>
                <a:latin typeface="Times New Roman" pitchFamily="18" charset="0"/>
                <a:cs typeface="Times New Roman" pitchFamily="18" charset="0"/>
              </a:rPr>
              <a:t>：</a:t>
            </a:r>
            <a:r>
              <a:rPr lang="en-US" altLang="zh-CN" sz="2800" b="1" dirty="0">
                <a:solidFill>
                  <a:srgbClr val="002060"/>
                </a:solidFill>
                <a:latin typeface="Times New Roman" pitchFamily="18" charset="0"/>
                <a:cs typeface="Times New Roman" pitchFamily="18" charset="0"/>
              </a:rPr>
              <a:t>writing-mode: </a:t>
            </a:r>
            <a:r>
              <a:rPr lang="en-US" altLang="zh-CN" sz="2800" b="1" dirty="0" err="1">
                <a:solidFill>
                  <a:srgbClr val="002060"/>
                </a:solidFill>
                <a:latin typeface="Times New Roman" pitchFamily="18" charset="0"/>
                <a:cs typeface="Times New Roman" pitchFamily="18" charset="0"/>
              </a:rPr>
              <a:t>tb-lr</a:t>
            </a:r>
            <a:r>
              <a:rPr lang="en-US" altLang="zh-CN" sz="2800" b="1" dirty="0" smtClean="0">
                <a:solidFill>
                  <a:srgbClr val="002060"/>
                </a:solidFill>
                <a:latin typeface="Times New Roman" pitchFamily="18" charset="0"/>
                <a:cs typeface="Times New Roman" pitchFamily="18" charset="0"/>
              </a:rPr>
              <a:t>;</a:t>
            </a:r>
            <a:r>
              <a:rPr lang="en-US" altLang="zh-CN" sz="2800" b="1" dirty="0">
                <a:solidFill>
                  <a:srgbClr val="002060"/>
                </a:solidFill>
                <a:latin typeface="Times New Roman" pitchFamily="18" charset="0"/>
                <a:cs typeface="Times New Roman" pitchFamily="18" charset="0"/>
              </a:rPr>
              <a:t> -</a:t>
            </a:r>
            <a:r>
              <a:rPr lang="en-US" altLang="zh-CN" sz="2800" b="1" dirty="0" err="1">
                <a:solidFill>
                  <a:srgbClr val="002060"/>
                </a:solidFill>
                <a:latin typeface="Times New Roman" pitchFamily="18" charset="0"/>
                <a:cs typeface="Times New Roman" pitchFamily="18" charset="0"/>
              </a:rPr>
              <a:t>moz</a:t>
            </a:r>
            <a:r>
              <a:rPr lang="en-US" altLang="zh-CN" sz="2800" b="1" dirty="0">
                <a:solidFill>
                  <a:srgbClr val="002060"/>
                </a:solidFill>
                <a:latin typeface="Times New Roman" pitchFamily="18" charset="0"/>
                <a:cs typeface="Times New Roman" pitchFamily="18" charset="0"/>
              </a:rPr>
              <a:t>-writing-mode: </a:t>
            </a:r>
            <a:r>
              <a:rPr lang="en-US" altLang="zh-CN" sz="2800" b="1" dirty="0" smtClean="0">
                <a:solidFill>
                  <a:srgbClr val="002060"/>
                </a:solidFill>
                <a:latin typeface="Times New Roman" pitchFamily="18" charset="0"/>
                <a:cs typeface="Times New Roman" pitchFamily="18" charset="0"/>
              </a:rPr>
              <a:t>vertical-lr.etc.</a:t>
            </a:r>
          </a:p>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  There isn’t some functions to supporting </a:t>
            </a:r>
            <a:r>
              <a:rPr lang="en-US" altLang="zh-CN" sz="2800" b="1" dirty="0">
                <a:solidFill>
                  <a:srgbClr val="002060"/>
                </a:solidFill>
                <a:latin typeface="Times New Roman" pitchFamily="18" charset="0"/>
                <a:cs typeface="Times New Roman" pitchFamily="18" charset="0"/>
              </a:rPr>
              <a:t>vertical </a:t>
            </a:r>
            <a:r>
              <a:rPr lang="en-US" altLang="zh-CN" sz="2800" b="1" dirty="0" smtClean="0">
                <a:solidFill>
                  <a:srgbClr val="002060"/>
                </a:solidFill>
                <a:latin typeface="Times New Roman" pitchFamily="18" charset="0"/>
                <a:cs typeface="Times New Roman" pitchFamily="18" charset="0"/>
              </a:rPr>
              <a:t>display on  some browsers such as Firefox.</a:t>
            </a:r>
          </a:p>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  Therefore, we need to set the following format properties in order to showing traditional Mongolian script.</a:t>
            </a:r>
            <a:endParaRPr lang="zh-CN" altLang="en-US" b="1" dirty="0">
              <a:solidFill>
                <a:srgbClr val="002060"/>
              </a:solidFill>
              <a:latin typeface="Times New Roman" pitchFamily="18" charset="0"/>
              <a:cs typeface="Times New Roman" pitchFamily="18" charset="0"/>
            </a:endParaRPr>
          </a:p>
        </p:txBody>
      </p:sp>
      <p:sp>
        <p:nvSpPr>
          <p:cNvPr id="4" name="标题 1"/>
          <p:cNvSpPr txBox="1">
            <a:spLocks/>
          </p:cNvSpPr>
          <p:nvPr/>
        </p:nvSpPr>
        <p:spPr>
          <a:xfrm>
            <a:off x="899592" y="476672"/>
            <a:ext cx="7412360" cy="1296144"/>
          </a:xfrm>
          <a:prstGeom prst="rect">
            <a:avLst/>
          </a:prstGeom>
        </p:spPr>
        <p:txBody>
          <a:bodyPr vert="horz" lIns="91440" tIns="45720" rIns="91440" bIns="45720" rtlCol="0" anchor="ctr">
            <a:normAutofit/>
          </a:bodyPr>
          <a:lstStyle/>
          <a:p>
            <a:pPr lvl="0" algn="ctr">
              <a:spcBef>
                <a:spcPct val="0"/>
              </a:spcBef>
              <a:defRPr/>
            </a:pPr>
            <a:r>
              <a:rPr lang="en-US" altLang="zh-CN" sz="4000" b="1" dirty="0" smtClean="0">
                <a:solidFill>
                  <a:schemeClr val="accent2">
                    <a:lumMod val="75000"/>
                  </a:schemeClr>
                </a:solidFill>
                <a:latin typeface="Times New Roman" pitchFamily="18" charset="0"/>
                <a:ea typeface="+mj-ea"/>
                <a:cs typeface="Times New Roman" pitchFamily="18" charset="0"/>
              </a:rPr>
              <a:t>Three</a:t>
            </a:r>
            <a:r>
              <a:rPr kumimoji="0" lang="en-US" altLang="zh-CN" sz="40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 the </a:t>
            </a:r>
            <a:r>
              <a:rPr lang="en-US" sz="4000" b="1" dirty="0" smtClean="0">
                <a:solidFill>
                  <a:schemeClr val="accent2">
                    <a:lumMod val="75000"/>
                  </a:schemeClr>
                </a:solidFill>
                <a:latin typeface="Times New Roman" pitchFamily="18" charset="0"/>
                <a:cs typeface="Times New Roman" pitchFamily="18" charset="0"/>
              </a:rPr>
              <a:t>Existential </a:t>
            </a:r>
            <a:r>
              <a:rPr lang="en-US" sz="4000" b="1" dirty="0" smtClean="0">
                <a:solidFill>
                  <a:schemeClr val="accent2">
                    <a:lumMod val="75000"/>
                  </a:schemeClr>
                </a:solidFill>
                <a:latin typeface="Times New Roman" pitchFamily="18" charset="0"/>
                <a:ea typeface="+mj-ea"/>
                <a:cs typeface="Times New Roman" pitchFamily="18" charset="0"/>
              </a:rPr>
              <a:t>Problems</a:t>
            </a:r>
            <a:endParaRPr kumimoji="0" lang="zh-CN" altLang="en-US" sz="40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31922520"/>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764704"/>
            <a:ext cx="7200800" cy="998984"/>
          </a:xfrm>
        </p:spPr>
        <p:txBody>
          <a:bodyPr>
            <a:normAutofit fontScale="90000"/>
          </a:bodyPr>
          <a:lstStyle/>
          <a:p>
            <a:r>
              <a:rPr lang="en-US" altLang="zh-CN" sz="3200" b="1" dirty="0" smtClean="0">
                <a:solidFill>
                  <a:schemeClr val="accent2">
                    <a:lumMod val="75000"/>
                  </a:schemeClr>
                </a:solidFill>
                <a:latin typeface="Times New Roman" pitchFamily="18" charset="0"/>
                <a:cs typeface="Times New Roman" pitchFamily="18" charset="0"/>
              </a:rPr>
              <a:t>        2,  </a:t>
            </a:r>
            <a:r>
              <a:rPr lang="en-US" sz="3600" b="1" dirty="0" smtClean="0">
                <a:solidFill>
                  <a:schemeClr val="accent2">
                    <a:lumMod val="75000"/>
                  </a:schemeClr>
                </a:solidFill>
                <a:latin typeface="Times New Roman" pitchFamily="18" charset="0"/>
                <a:cs typeface="Times New Roman" pitchFamily="18" charset="0"/>
              </a:rPr>
              <a:t>Support </a:t>
            </a:r>
            <a:r>
              <a:rPr lang="en-US" sz="3600" b="1" dirty="0">
                <a:solidFill>
                  <a:schemeClr val="accent2">
                    <a:lumMod val="75000"/>
                  </a:schemeClr>
                </a:solidFill>
                <a:latin typeface="Times New Roman" pitchFamily="18" charset="0"/>
                <a:cs typeface="Times New Roman" pitchFamily="18" charset="0"/>
              </a:rPr>
              <a:t>for </a:t>
            </a:r>
            <a:r>
              <a:rPr lang="en-US" sz="3600" b="1" dirty="0" smtClean="0">
                <a:solidFill>
                  <a:schemeClr val="accent2">
                    <a:lumMod val="75000"/>
                  </a:schemeClr>
                </a:solidFill>
                <a:latin typeface="Times New Roman" pitchFamily="18" charset="0"/>
                <a:cs typeface="Times New Roman" pitchFamily="18" charset="0"/>
              </a:rPr>
              <a:t>display </a:t>
            </a:r>
            <a:r>
              <a:rPr lang="en-US" sz="3600" b="1" dirty="0">
                <a:solidFill>
                  <a:schemeClr val="accent2">
                    <a:lumMod val="75000"/>
                  </a:schemeClr>
                </a:solidFill>
                <a:latin typeface="Times New Roman" pitchFamily="18" charset="0"/>
                <a:cs typeface="Times New Roman" pitchFamily="18" charset="0"/>
              </a:rPr>
              <a:t>of traditional </a:t>
            </a:r>
            <a:r>
              <a:rPr lang="en-US" sz="3600" b="1" dirty="0" smtClean="0">
                <a:solidFill>
                  <a:schemeClr val="accent2">
                    <a:lumMod val="75000"/>
                  </a:schemeClr>
                </a:solidFill>
                <a:latin typeface="Times New Roman" pitchFamily="18" charset="0"/>
                <a:cs typeface="Times New Roman" pitchFamily="18" charset="0"/>
              </a:rPr>
              <a:t>Mongolian is inadequate</a:t>
            </a:r>
            <a:endParaRPr lang="zh-CN" altLang="en-US" sz="36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1043608" y="2060848"/>
            <a:ext cx="7056784" cy="4032448"/>
          </a:xfrm>
        </p:spPr>
        <p:txBody>
          <a:bodyPr>
            <a:normAutofit fontScale="92500" lnSpcReduction="20000"/>
          </a:bodyPr>
          <a:lstStyle/>
          <a:p>
            <a:pPr>
              <a:buFont typeface="Wingdings" pitchFamily="2" charset="2"/>
              <a:buChar char="Ø"/>
            </a:pPr>
            <a:r>
              <a:rPr lang="en-US" altLang="zh-CN" dirty="0"/>
              <a:t>-</a:t>
            </a:r>
            <a:r>
              <a:rPr lang="en-US" altLang="zh-CN" dirty="0" err="1"/>
              <a:t>moz</a:t>
            </a:r>
            <a:r>
              <a:rPr lang="en-US" altLang="zh-CN" dirty="0"/>
              <a:t>-writing-mode: vertical-</a:t>
            </a:r>
            <a:r>
              <a:rPr lang="en-US" altLang="zh-CN" dirty="0" err="1"/>
              <a:t>lr</a:t>
            </a:r>
            <a:r>
              <a:rPr lang="en-US" altLang="zh-CN" dirty="0"/>
              <a:t>;</a:t>
            </a:r>
            <a:br>
              <a:rPr lang="en-US" altLang="zh-CN" dirty="0"/>
            </a:br>
            <a:r>
              <a:rPr lang="en-US" altLang="zh-CN" dirty="0"/>
              <a:t>-</a:t>
            </a:r>
            <a:r>
              <a:rPr lang="en-US" altLang="zh-CN" dirty="0" err="1"/>
              <a:t>webkit</a:t>
            </a:r>
            <a:r>
              <a:rPr lang="en-US" altLang="zh-CN" dirty="0"/>
              <a:t>-writing-mode: vertical-</a:t>
            </a:r>
            <a:r>
              <a:rPr lang="en-US" altLang="zh-CN" dirty="0" err="1"/>
              <a:t>lr</a:t>
            </a:r>
            <a:r>
              <a:rPr lang="en-US" altLang="zh-CN" dirty="0"/>
              <a:t>;</a:t>
            </a:r>
            <a:br>
              <a:rPr lang="en-US" altLang="zh-CN" dirty="0"/>
            </a:br>
            <a:r>
              <a:rPr lang="en-US" altLang="zh-CN" dirty="0"/>
              <a:t>-o-writing-mode: vertical-</a:t>
            </a:r>
            <a:r>
              <a:rPr lang="en-US" altLang="zh-CN" dirty="0" err="1"/>
              <a:t>lr</a:t>
            </a:r>
            <a:r>
              <a:rPr lang="en-US" altLang="zh-CN" dirty="0"/>
              <a:t>;</a:t>
            </a:r>
            <a:br>
              <a:rPr lang="en-US" altLang="zh-CN" dirty="0"/>
            </a:br>
            <a:r>
              <a:rPr lang="en-US" altLang="zh-CN" dirty="0"/>
              <a:t>-ms-writing-mode: </a:t>
            </a:r>
            <a:r>
              <a:rPr lang="en-US" altLang="zh-CN" dirty="0" err="1"/>
              <a:t>tb-lr</a:t>
            </a:r>
            <a:r>
              <a:rPr lang="en-US" altLang="zh-CN" dirty="0"/>
              <a:t>;</a:t>
            </a:r>
            <a:br>
              <a:rPr lang="en-US" altLang="zh-CN" dirty="0"/>
            </a:br>
            <a:r>
              <a:rPr lang="en-US" altLang="zh-CN" dirty="0"/>
              <a:t>writing-mode: </a:t>
            </a:r>
            <a:r>
              <a:rPr lang="en-US" altLang="zh-CN" dirty="0" err="1"/>
              <a:t>tb-lr</a:t>
            </a:r>
            <a:r>
              <a:rPr lang="en-US" altLang="zh-CN" dirty="0" smtClean="0"/>
              <a:t>;</a:t>
            </a:r>
          </a:p>
          <a:p>
            <a:pPr marL="0" indent="0">
              <a:buNone/>
            </a:pPr>
            <a:endParaRPr lang="en-US" altLang="zh-CN" dirty="0" smtClean="0"/>
          </a:p>
          <a:p>
            <a:pPr algn="just">
              <a:buFont typeface="Wingdings" pitchFamily="2" charset="2"/>
              <a:buChar char="Ø"/>
            </a:pPr>
            <a:r>
              <a:rPr lang="en-US" sz="3000" b="1" dirty="0" smtClean="0">
                <a:solidFill>
                  <a:srgbClr val="002060"/>
                </a:solidFill>
                <a:latin typeface="Times New Roman" pitchFamily="18" charset="0"/>
                <a:cs typeface="Times New Roman" pitchFamily="18" charset="0"/>
              </a:rPr>
              <a:t>For a browser that not support the vertical display, we </a:t>
            </a:r>
            <a:r>
              <a:rPr lang="en-US" sz="3000" b="1" dirty="0">
                <a:solidFill>
                  <a:srgbClr val="002060"/>
                </a:solidFill>
                <a:latin typeface="Times New Roman" pitchFamily="18" charset="0"/>
                <a:cs typeface="Times New Roman" pitchFamily="18" charset="0"/>
              </a:rPr>
              <a:t>can use </a:t>
            </a:r>
            <a:r>
              <a:rPr lang="en-US" sz="3000" b="1" dirty="0" smtClean="0">
                <a:solidFill>
                  <a:srgbClr val="002060"/>
                </a:solidFill>
                <a:latin typeface="Times New Roman" pitchFamily="18" charset="0"/>
                <a:cs typeface="Times New Roman" pitchFamily="18" charset="0"/>
              </a:rPr>
              <a:t>rotating </a:t>
            </a:r>
            <a:r>
              <a:rPr lang="en-US" sz="3000" b="1" dirty="0">
                <a:solidFill>
                  <a:srgbClr val="002060"/>
                </a:solidFill>
                <a:latin typeface="Times New Roman" pitchFamily="18" charset="0"/>
                <a:cs typeface="Times New Roman" pitchFamily="18" charset="0"/>
              </a:rPr>
              <a:t>the canvas </a:t>
            </a:r>
            <a:r>
              <a:rPr lang="en-US" sz="3000" b="1" dirty="0" smtClean="0">
                <a:solidFill>
                  <a:srgbClr val="002060"/>
                </a:solidFill>
                <a:latin typeface="Times New Roman" pitchFamily="18" charset="0"/>
                <a:cs typeface="Times New Roman" pitchFamily="18" charset="0"/>
              </a:rPr>
              <a:t>to solve the problem, </a:t>
            </a:r>
            <a:r>
              <a:rPr lang="en-US" sz="3000" b="1" dirty="0">
                <a:solidFill>
                  <a:srgbClr val="002060"/>
                </a:solidFill>
                <a:latin typeface="Times New Roman" pitchFamily="18" charset="0"/>
                <a:cs typeface="Times New Roman" pitchFamily="18" charset="0"/>
              </a:rPr>
              <a:t>but this method is </a:t>
            </a:r>
            <a:r>
              <a:rPr lang="en-US" sz="3000" b="1" dirty="0" smtClean="0">
                <a:solidFill>
                  <a:srgbClr val="002060"/>
                </a:solidFill>
                <a:latin typeface="Times New Roman" pitchFamily="18" charset="0"/>
                <a:cs typeface="Times New Roman" pitchFamily="18" charset="0"/>
              </a:rPr>
              <a:t>not </a:t>
            </a:r>
            <a:r>
              <a:rPr lang="en-US" sz="3000" b="1" dirty="0">
                <a:solidFill>
                  <a:srgbClr val="002060"/>
                </a:solidFill>
                <a:latin typeface="Times New Roman" pitchFamily="18" charset="0"/>
                <a:cs typeface="Times New Roman" pitchFamily="18" charset="0"/>
              </a:rPr>
              <a:t>easy to use</a:t>
            </a:r>
            <a:r>
              <a:rPr lang="en-US" b="1" dirty="0">
                <a:solidFill>
                  <a:srgbClr val="002060"/>
                </a:solidFill>
                <a:latin typeface="Times New Roman" pitchFamily="18" charset="0"/>
                <a:cs typeface="Times New Roman" pitchFamily="18" charset="0"/>
              </a:rPr>
              <a:t>.</a:t>
            </a:r>
          </a:p>
          <a:p>
            <a:endParaRPr lang="zh-CN" altLang="zh-CN" dirty="0"/>
          </a:p>
          <a:p>
            <a:endParaRPr lang="zh-CN" altLang="en-US" dirty="0"/>
          </a:p>
        </p:txBody>
      </p:sp>
    </p:spTree>
    <p:extLst>
      <p:ext uri="{BB962C8B-B14F-4D97-AF65-F5344CB8AC3E}">
        <p14:creationId xmlns:p14="http://schemas.microsoft.com/office/powerpoint/2010/main" val="283755569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8229600" cy="1143000"/>
          </a:xfrm>
        </p:spPr>
        <p:txBody>
          <a:bodyPr>
            <a:normAutofit/>
          </a:bodyPr>
          <a:lstStyle/>
          <a:p>
            <a:r>
              <a:rPr lang="en-US" altLang="zh-CN" sz="3200" b="1" dirty="0" smtClean="0">
                <a:solidFill>
                  <a:schemeClr val="accent2">
                    <a:lumMod val="75000"/>
                  </a:schemeClr>
                </a:solidFill>
                <a:latin typeface="Times New Roman" pitchFamily="18" charset="0"/>
                <a:cs typeface="Times New Roman" pitchFamily="18" charset="0"/>
              </a:rPr>
              <a:t>3, The Problem of Mongolian Font</a:t>
            </a:r>
            <a:endParaRPr lang="zh-CN" altLang="en-US" sz="32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827584" y="1844824"/>
            <a:ext cx="7560840" cy="4281339"/>
          </a:xfrm>
        </p:spPr>
        <p:txBody>
          <a:bodyPr>
            <a:normAutofit fontScale="77500" lnSpcReduction="20000"/>
          </a:bodyPr>
          <a:lstStyle/>
          <a:p>
            <a:pPr algn="just">
              <a:buFont typeface="Wingdings" pitchFamily="2" charset="2"/>
              <a:buChar char="Ø"/>
            </a:pPr>
            <a:r>
              <a:rPr lang="en-US" altLang="zh-CN" b="1" dirty="0" smtClean="0">
                <a:solidFill>
                  <a:srgbClr val="002060"/>
                </a:solidFill>
                <a:latin typeface="Times New Roman" pitchFamily="18" charset="0"/>
                <a:cs typeface="Times New Roman" pitchFamily="18" charset="0"/>
              </a:rPr>
              <a:t>  At present, there isn’t Mongolian default font (except Window7,8) in the operating system .Its browser must be use embedded fonts  to display  the Mongolian;</a:t>
            </a:r>
          </a:p>
          <a:p>
            <a:pPr algn="just">
              <a:buFont typeface="Wingdings" pitchFamily="2" charset="2"/>
              <a:buChar char="Ø"/>
            </a:pPr>
            <a:r>
              <a:rPr lang="en-US" altLang="zh-CN" b="1" dirty="0" smtClean="0">
                <a:solidFill>
                  <a:srgbClr val="002060"/>
                </a:solidFill>
                <a:latin typeface="Times New Roman" pitchFamily="18" charset="0"/>
                <a:cs typeface="Times New Roman" pitchFamily="18" charset="0"/>
              </a:rPr>
              <a:t>  Because of the production units of Mongolian font become more and more, there are some differences between them, and bringing some obstacles on the transmission of the script;</a:t>
            </a:r>
          </a:p>
          <a:p>
            <a:pPr algn="just">
              <a:buFont typeface="Wingdings" pitchFamily="2" charset="2"/>
              <a:buChar char="Ø"/>
            </a:pPr>
            <a:r>
              <a:rPr lang="en-US" altLang="zh-CN" b="1" dirty="0" smtClean="0">
                <a:solidFill>
                  <a:srgbClr val="002060"/>
                </a:solidFill>
                <a:latin typeface="Times New Roman" pitchFamily="18" charset="0"/>
                <a:cs typeface="Times New Roman" pitchFamily="18" charset="0"/>
              </a:rPr>
              <a:t>  Although the technology for the embedded font also has a variety of formats and methods, it is difficult to know well. This is  resulting in some technical barriers on the development of Mongolian website.</a:t>
            </a:r>
            <a:endParaRPr lang="zh-CN" altLang="en-US"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828633413"/>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620688"/>
            <a:ext cx="7427168" cy="940966"/>
          </a:xfrm>
        </p:spPr>
        <p:txBody>
          <a:bodyPr>
            <a:normAutofit fontScale="90000"/>
          </a:bodyPr>
          <a:lstStyle/>
          <a:p>
            <a:pPr algn="just"/>
            <a:r>
              <a:rPr lang="en-US" altLang="zh-CN" sz="3200" b="1" dirty="0" smtClean="0">
                <a:solidFill>
                  <a:schemeClr val="accent2">
                    <a:lumMod val="75000"/>
                  </a:schemeClr>
                </a:solidFill>
                <a:latin typeface="Times New Roman" pitchFamily="18" charset="0"/>
                <a:cs typeface="Times New Roman" pitchFamily="18" charset="0"/>
              </a:rPr>
              <a:t>4, The International Standard on Mongolian </a:t>
            </a:r>
            <a:br>
              <a:rPr lang="en-US" altLang="zh-CN" sz="3200" b="1" dirty="0" smtClean="0">
                <a:solidFill>
                  <a:schemeClr val="accent2">
                    <a:lumMod val="75000"/>
                  </a:schemeClr>
                </a:solidFill>
                <a:latin typeface="Times New Roman" pitchFamily="18" charset="0"/>
                <a:cs typeface="Times New Roman" pitchFamily="18" charset="0"/>
              </a:rPr>
            </a:br>
            <a:r>
              <a:rPr lang="en-US" altLang="zh-CN" sz="3200" b="1" dirty="0">
                <a:solidFill>
                  <a:schemeClr val="accent2">
                    <a:lumMod val="75000"/>
                  </a:schemeClr>
                </a:solidFill>
                <a:latin typeface="Times New Roman" pitchFamily="18" charset="0"/>
                <a:cs typeface="Times New Roman" pitchFamily="18" charset="0"/>
              </a:rPr>
              <a:t> </a:t>
            </a:r>
            <a:r>
              <a:rPr lang="en-US" altLang="zh-CN" sz="3200" b="1" dirty="0" smtClean="0">
                <a:solidFill>
                  <a:schemeClr val="accent2">
                    <a:lumMod val="75000"/>
                  </a:schemeClr>
                </a:solidFill>
                <a:latin typeface="Times New Roman" pitchFamily="18" charset="0"/>
                <a:cs typeface="Times New Roman" pitchFamily="18" charset="0"/>
              </a:rPr>
              <a:t>    encoding engine is not standardized.</a:t>
            </a:r>
            <a:endParaRPr lang="zh-CN" altLang="en-US" sz="32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971600" y="1772816"/>
            <a:ext cx="7344816" cy="4392487"/>
          </a:xfrm>
        </p:spPr>
        <p:txBody>
          <a:bodyPr>
            <a:noAutofit/>
          </a:bodyPr>
          <a:lstStyle/>
          <a:p>
            <a:pPr algn="just">
              <a:buFont typeface="Wingdings" pitchFamily="2" charset="2"/>
              <a:buChar char="Ø"/>
            </a:pPr>
            <a:r>
              <a:rPr lang="en-US" altLang="zh-CN" sz="2200" b="1" dirty="0" smtClean="0">
                <a:solidFill>
                  <a:srgbClr val="002060"/>
                </a:solidFill>
                <a:latin typeface="Times New Roman" pitchFamily="18" charset="0"/>
                <a:cs typeface="Times New Roman" pitchFamily="18" charset="0"/>
              </a:rPr>
              <a:t>  Although the international standard code on Mongolian  has developed for many years, but its encoding engine of many manufacturers is not uniform, and resulting in  the incompatible systems.</a:t>
            </a:r>
          </a:p>
          <a:p>
            <a:pPr algn="just">
              <a:buFont typeface="Wingdings" pitchFamily="2" charset="2"/>
              <a:buChar char="Ø"/>
            </a:pPr>
            <a:r>
              <a:rPr lang="en-US" altLang="zh-CN" sz="2200" b="1" dirty="0" smtClean="0">
                <a:solidFill>
                  <a:srgbClr val="002060"/>
                </a:solidFill>
                <a:latin typeface="Times New Roman" pitchFamily="18" charset="0"/>
                <a:cs typeface="Times New Roman" pitchFamily="18" charset="0"/>
              </a:rPr>
              <a:t>  Some other operating system does not yet include the international encoding engine of Mongolian such as the mobile phone , and resulting in the Mongolian does not display properly.</a:t>
            </a:r>
          </a:p>
          <a:p>
            <a:pPr algn="just">
              <a:buFont typeface="Wingdings" pitchFamily="2" charset="2"/>
              <a:buChar char="Ø"/>
            </a:pPr>
            <a:r>
              <a:rPr lang="en-US" altLang="zh-CN" sz="2200" b="1" dirty="0" smtClean="0">
                <a:solidFill>
                  <a:srgbClr val="002060"/>
                </a:solidFill>
                <a:latin typeface="Times New Roman" pitchFamily="18" charset="0"/>
                <a:cs typeface="Times New Roman" pitchFamily="18" charset="0"/>
              </a:rPr>
              <a:t>  Some of the browser has built-in encoding engine, and does not use the engine of its operating system. To an extent, this was affect the unified processing on the international standards of Mongolian;</a:t>
            </a:r>
            <a:endParaRPr lang="zh-CN" altLang="en-US" sz="2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23175169"/>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G:\huqitu\1_files\s"/>
          <p:cNvPicPr/>
          <p:nvPr/>
        </p:nvPicPr>
        <p:blipFill>
          <a:blip r:embed="rId2" cstate="print"/>
          <a:srcRect/>
          <a:stretch>
            <a:fillRect/>
          </a:stretch>
        </p:blipFill>
        <p:spPr bwMode="auto">
          <a:xfrm>
            <a:off x="2267744" y="260648"/>
            <a:ext cx="1656184" cy="5832648"/>
          </a:xfrm>
          <a:prstGeom prst="rect">
            <a:avLst/>
          </a:prstGeom>
          <a:noFill/>
          <a:ln w="9525">
            <a:noFill/>
            <a:miter lim="800000"/>
            <a:headEnd/>
            <a:tailEnd/>
          </a:ln>
        </p:spPr>
      </p:pic>
      <p:pic>
        <p:nvPicPr>
          <p:cNvPr id="5" name="图片 4" descr="G:\huqitu\1_files\s(1)"/>
          <p:cNvPicPr/>
          <p:nvPr/>
        </p:nvPicPr>
        <p:blipFill>
          <a:blip r:embed="rId3" cstate="print"/>
          <a:srcRect/>
          <a:stretch>
            <a:fillRect/>
          </a:stretch>
        </p:blipFill>
        <p:spPr bwMode="auto">
          <a:xfrm>
            <a:off x="5508104" y="188640"/>
            <a:ext cx="2304256" cy="5976664"/>
          </a:xfrm>
          <a:prstGeom prst="rect">
            <a:avLst/>
          </a:prstGeom>
          <a:noFill/>
          <a:ln w="9525">
            <a:noFill/>
            <a:miter lim="800000"/>
            <a:headEnd/>
            <a:tailEnd/>
          </a:ln>
        </p:spPr>
      </p:pic>
      <p:sp>
        <p:nvSpPr>
          <p:cNvPr id="6" name="TextBox 5"/>
          <p:cNvSpPr txBox="1"/>
          <p:nvPr/>
        </p:nvSpPr>
        <p:spPr>
          <a:xfrm>
            <a:off x="2411760" y="5919663"/>
            <a:ext cx="1553502" cy="461665"/>
          </a:xfrm>
          <a:prstGeom prst="rect">
            <a:avLst/>
          </a:prstGeom>
          <a:noFill/>
        </p:spPr>
        <p:txBody>
          <a:bodyPr wrap="none" rtlCol="0">
            <a:spAutoFit/>
          </a:bodyPr>
          <a:lstStyle/>
          <a:p>
            <a:r>
              <a:rPr lang="en-US" altLang="zh-CN" sz="2400" dirty="0" smtClean="0">
                <a:solidFill>
                  <a:srgbClr val="FF0066"/>
                </a:solidFill>
              </a:rPr>
              <a:t>Chrome 37</a:t>
            </a:r>
            <a:endParaRPr lang="zh-CN" altLang="en-US" sz="2400" dirty="0">
              <a:solidFill>
                <a:srgbClr val="FF0066"/>
              </a:solidFill>
            </a:endParaRPr>
          </a:p>
        </p:txBody>
      </p:sp>
      <p:sp>
        <p:nvSpPr>
          <p:cNvPr id="7" name="TextBox 6"/>
          <p:cNvSpPr txBox="1"/>
          <p:nvPr/>
        </p:nvSpPr>
        <p:spPr>
          <a:xfrm>
            <a:off x="7020155" y="5919663"/>
            <a:ext cx="792205" cy="461665"/>
          </a:xfrm>
          <a:prstGeom prst="rect">
            <a:avLst/>
          </a:prstGeom>
          <a:noFill/>
        </p:spPr>
        <p:txBody>
          <a:bodyPr wrap="none" rtlCol="0">
            <a:spAutoFit/>
          </a:bodyPr>
          <a:lstStyle/>
          <a:p>
            <a:r>
              <a:rPr lang="en-US" altLang="zh-CN" sz="2400" dirty="0" smtClean="0">
                <a:solidFill>
                  <a:srgbClr val="FF0066"/>
                </a:solidFill>
              </a:rPr>
              <a:t>IE 11</a:t>
            </a:r>
            <a:endParaRPr lang="zh-CN" altLang="en-US" sz="2400" dirty="0" smtClean="0">
              <a:solidFill>
                <a:srgbClr val="FF0066"/>
              </a:solidFill>
            </a:endParaRP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764704"/>
            <a:ext cx="6336704" cy="940966"/>
          </a:xfrm>
        </p:spPr>
        <p:txBody>
          <a:bodyPr>
            <a:noAutofit/>
          </a:bodyPr>
          <a:lstStyle/>
          <a:p>
            <a:pPr algn="just"/>
            <a:r>
              <a:rPr lang="en-US" altLang="zh-CN" sz="3200" b="1" dirty="0" smtClean="0">
                <a:solidFill>
                  <a:schemeClr val="accent2">
                    <a:lumMod val="75000"/>
                  </a:schemeClr>
                </a:solidFill>
                <a:latin typeface="Times New Roman" pitchFamily="18" charset="0"/>
                <a:cs typeface="Times New Roman" pitchFamily="18" charset="0"/>
              </a:rPr>
              <a:t>5, Some operational issues such </a:t>
            </a:r>
            <a:r>
              <a:rPr lang="en-US" altLang="zh-CN" sz="3200" b="1" dirty="0">
                <a:solidFill>
                  <a:schemeClr val="accent2">
                    <a:lumMod val="75000"/>
                  </a:schemeClr>
                </a:solidFill>
                <a:latin typeface="Times New Roman" pitchFamily="18" charset="0"/>
                <a:cs typeface="Times New Roman" pitchFamily="18" charset="0"/>
              </a:rPr>
              <a:t>a</a:t>
            </a:r>
            <a:r>
              <a:rPr lang="en-US" altLang="zh-CN" sz="3200" b="1" dirty="0" smtClean="0">
                <a:solidFill>
                  <a:schemeClr val="accent2">
                    <a:lumMod val="75000"/>
                  </a:schemeClr>
                </a:solidFill>
                <a:latin typeface="Times New Roman" pitchFamily="18" charset="0"/>
                <a:cs typeface="Times New Roman" pitchFamily="18" charset="0"/>
              </a:rPr>
              <a:t>s </a:t>
            </a:r>
            <a:br>
              <a:rPr lang="en-US" altLang="zh-CN" sz="3200" b="1" dirty="0" smtClean="0">
                <a:solidFill>
                  <a:schemeClr val="accent2">
                    <a:lumMod val="75000"/>
                  </a:schemeClr>
                </a:solidFill>
                <a:latin typeface="Times New Roman" pitchFamily="18" charset="0"/>
                <a:cs typeface="Times New Roman" pitchFamily="18" charset="0"/>
              </a:rPr>
            </a:br>
            <a:r>
              <a:rPr lang="en-US" altLang="zh-CN" sz="3200" b="1" dirty="0">
                <a:solidFill>
                  <a:schemeClr val="accent2">
                    <a:lumMod val="75000"/>
                  </a:schemeClr>
                </a:solidFill>
                <a:latin typeface="Times New Roman" pitchFamily="18" charset="0"/>
                <a:cs typeface="Times New Roman" pitchFamily="18" charset="0"/>
              </a:rPr>
              <a:t> </a:t>
            </a:r>
            <a:r>
              <a:rPr lang="en-US" altLang="zh-CN" sz="3200" b="1" dirty="0" smtClean="0">
                <a:solidFill>
                  <a:schemeClr val="accent2">
                    <a:lumMod val="75000"/>
                  </a:schemeClr>
                </a:solidFill>
                <a:latin typeface="Times New Roman" pitchFamily="18" charset="0"/>
                <a:cs typeface="Times New Roman" pitchFamily="18" charset="0"/>
              </a:rPr>
              <a:t>    moving  </a:t>
            </a:r>
            <a:r>
              <a:rPr lang="en-US" altLang="zh-CN" sz="3200" b="1" dirty="0">
                <a:solidFill>
                  <a:schemeClr val="accent2">
                    <a:lumMod val="75000"/>
                  </a:schemeClr>
                </a:solidFill>
                <a:latin typeface="Times New Roman" pitchFamily="18" charset="0"/>
                <a:cs typeface="Times New Roman" pitchFamily="18" charset="0"/>
              </a:rPr>
              <a:t>c</a:t>
            </a:r>
            <a:r>
              <a:rPr lang="en-US" altLang="zh-CN" sz="3200" b="1" dirty="0" smtClean="0">
                <a:solidFill>
                  <a:schemeClr val="accent2">
                    <a:lumMod val="75000"/>
                  </a:schemeClr>
                </a:solidFill>
                <a:latin typeface="Times New Roman" pitchFamily="18" charset="0"/>
                <a:cs typeface="Times New Roman" pitchFamily="18" charset="0"/>
              </a:rPr>
              <a:t>ursor</a:t>
            </a:r>
            <a:endParaRPr lang="zh-CN" altLang="en-US" sz="3200" b="1" dirty="0">
              <a:solidFill>
                <a:schemeClr val="accent2">
                  <a:lumMod val="75000"/>
                </a:schemeClr>
              </a:solidFill>
            </a:endParaRPr>
          </a:p>
        </p:txBody>
      </p:sp>
      <p:sp>
        <p:nvSpPr>
          <p:cNvPr id="3" name="内容占位符 2"/>
          <p:cNvSpPr>
            <a:spLocks noGrp="1"/>
          </p:cNvSpPr>
          <p:nvPr>
            <p:ph idx="1"/>
          </p:nvPr>
        </p:nvSpPr>
        <p:spPr>
          <a:xfrm>
            <a:off x="1043608" y="2132856"/>
            <a:ext cx="6984776" cy="3993307"/>
          </a:xfrm>
        </p:spPr>
        <p:txBody>
          <a:bodyPr>
            <a:normAutofit fontScale="92500" lnSpcReduction="10000"/>
          </a:bodyPr>
          <a:lstStyle/>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There was some problems in general on moving the cursor after the vertical  type was set up from left to right. In other words, when you move the cursor key leftwards, the cursor is move upwards. </a:t>
            </a:r>
          </a:p>
          <a:p>
            <a:pPr algn="just">
              <a:buFont typeface="Wingdings" pitchFamily="2" charset="2"/>
              <a:buChar char="Ø"/>
            </a:pPr>
            <a:endParaRPr lang="en-US" altLang="zh-CN" sz="2800"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Currently the display of cursor in some browser is not enough beautiful , and become a point on some browser, even deviate from the centerline of text sometimes .</a:t>
            </a:r>
            <a:endParaRPr lang="zh-CN" alt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6201586"/>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692696"/>
            <a:ext cx="7200800" cy="1143000"/>
          </a:xfrm>
        </p:spPr>
        <p:txBody>
          <a:bodyPr>
            <a:noAutofit/>
          </a:bodyPr>
          <a:lstStyle/>
          <a:p>
            <a:pPr algn="just"/>
            <a:r>
              <a:rPr lang="en-US" altLang="zh-CN" sz="3200" b="1" dirty="0" smtClean="0">
                <a:solidFill>
                  <a:schemeClr val="accent2">
                    <a:lumMod val="75000"/>
                  </a:schemeClr>
                </a:solidFill>
                <a:latin typeface="Times New Roman" pitchFamily="18" charset="0"/>
                <a:cs typeface="Times New Roman" pitchFamily="18" charset="0"/>
              </a:rPr>
              <a:t>6, A support for the prohibiting rules of  </a:t>
            </a:r>
            <a:br>
              <a:rPr lang="en-US" altLang="zh-CN" sz="3200" b="1" dirty="0" smtClean="0">
                <a:solidFill>
                  <a:schemeClr val="accent2">
                    <a:lumMod val="75000"/>
                  </a:schemeClr>
                </a:solidFill>
                <a:latin typeface="Times New Roman" pitchFamily="18" charset="0"/>
                <a:cs typeface="Times New Roman" pitchFamily="18" charset="0"/>
              </a:rPr>
            </a:br>
            <a:r>
              <a:rPr lang="en-US" altLang="zh-CN" sz="3200" b="1" dirty="0">
                <a:solidFill>
                  <a:schemeClr val="accent2">
                    <a:lumMod val="75000"/>
                  </a:schemeClr>
                </a:solidFill>
                <a:latin typeface="Times New Roman" pitchFamily="18" charset="0"/>
                <a:cs typeface="Times New Roman" pitchFamily="18" charset="0"/>
              </a:rPr>
              <a:t> </a:t>
            </a:r>
            <a:r>
              <a:rPr lang="en-US" altLang="zh-CN" sz="3200" b="1" dirty="0" smtClean="0">
                <a:solidFill>
                  <a:schemeClr val="accent2">
                    <a:lumMod val="75000"/>
                  </a:schemeClr>
                </a:solidFill>
                <a:latin typeface="Times New Roman" pitchFamily="18" charset="0"/>
                <a:cs typeface="Times New Roman" pitchFamily="18" charset="0"/>
              </a:rPr>
              <a:t>    Mongolian is not enough. </a:t>
            </a:r>
            <a:endParaRPr lang="zh-CN" altLang="en-US" sz="32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899592" y="2204864"/>
            <a:ext cx="7560840" cy="3921299"/>
          </a:xfrm>
        </p:spPr>
        <p:txBody>
          <a:bodyPr>
            <a:normAutofit lnSpcReduction="10000"/>
          </a:bodyPr>
          <a:lstStyle/>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  Some of the Mongolian punctuation can not appear in beginning or end of the row, but the existing browser does not correctly deal with the problem;</a:t>
            </a:r>
          </a:p>
          <a:p>
            <a:pPr marL="0" indent="0" algn="just">
              <a:buNone/>
            </a:pPr>
            <a:endParaRPr lang="en-US" altLang="zh-CN" sz="2800"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  For the alignment of the paragraph in Mongolian, which requires an uniformity on showing Mongolian text that display smoothly all of the beginning and end of the row.</a:t>
            </a:r>
          </a:p>
        </p:txBody>
      </p:sp>
    </p:spTree>
    <p:extLst>
      <p:ext uri="{BB962C8B-B14F-4D97-AF65-F5344CB8AC3E}">
        <p14:creationId xmlns:p14="http://schemas.microsoft.com/office/powerpoint/2010/main" val="2355746664"/>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符号.png"/>
          <p:cNvPicPr>
            <a:picLocks noChangeAspect="1"/>
          </p:cNvPicPr>
          <p:nvPr/>
        </p:nvPicPr>
        <p:blipFill>
          <a:blip r:embed="rId2" cstate="print"/>
          <a:stretch>
            <a:fillRect/>
          </a:stretch>
        </p:blipFill>
        <p:spPr>
          <a:xfrm>
            <a:off x="2285984" y="500042"/>
            <a:ext cx="1237434" cy="5881286"/>
          </a:xfrm>
          <a:prstGeom prst="rect">
            <a:avLst/>
          </a:prstGeom>
        </p:spPr>
      </p:pic>
      <p:pic>
        <p:nvPicPr>
          <p:cNvPr id="9" name="图片 8" descr="正确符号.png"/>
          <p:cNvPicPr>
            <a:picLocks noChangeAspect="1"/>
          </p:cNvPicPr>
          <p:nvPr/>
        </p:nvPicPr>
        <p:blipFill>
          <a:blip r:embed="rId3" cstate="print"/>
          <a:stretch>
            <a:fillRect/>
          </a:stretch>
        </p:blipFill>
        <p:spPr>
          <a:xfrm>
            <a:off x="5500694" y="571481"/>
            <a:ext cx="1030779" cy="5809848"/>
          </a:xfrm>
          <a:prstGeom prst="rect">
            <a:avLst/>
          </a:prstGeom>
        </p:spPr>
      </p:pic>
    </p:spTree>
    <p:extLst>
      <p:ext uri="{BB962C8B-B14F-4D97-AF65-F5344CB8AC3E}">
        <p14:creationId xmlns:p14="http://schemas.microsoft.com/office/powerpoint/2010/main" val="354644848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正确符号.png"/>
          <p:cNvPicPr>
            <a:picLocks noChangeAspect="1"/>
          </p:cNvPicPr>
          <p:nvPr/>
        </p:nvPicPr>
        <p:blipFill>
          <a:blip r:embed="rId2" cstate="print"/>
          <a:stretch>
            <a:fillRect/>
          </a:stretch>
        </p:blipFill>
        <p:spPr>
          <a:xfrm>
            <a:off x="5072065" y="714356"/>
            <a:ext cx="2286725" cy="5357850"/>
          </a:xfrm>
          <a:prstGeom prst="rect">
            <a:avLst/>
          </a:prstGeom>
        </p:spPr>
      </p:pic>
      <p:pic>
        <p:nvPicPr>
          <p:cNvPr id="5" name="图片 4" descr="段落.png"/>
          <p:cNvPicPr>
            <a:picLocks noChangeAspect="1"/>
          </p:cNvPicPr>
          <p:nvPr/>
        </p:nvPicPr>
        <p:blipFill>
          <a:blip r:embed="rId3" cstate="print"/>
          <a:stretch>
            <a:fillRect/>
          </a:stretch>
        </p:blipFill>
        <p:spPr>
          <a:xfrm>
            <a:off x="1691680" y="714356"/>
            <a:ext cx="2500330" cy="5478866"/>
          </a:xfrm>
          <a:prstGeom prst="rect">
            <a:avLst/>
          </a:prstGeom>
        </p:spPr>
      </p:pic>
    </p:spTree>
    <p:extLst>
      <p:ext uri="{BB962C8B-B14F-4D97-AF65-F5344CB8AC3E}">
        <p14:creationId xmlns:p14="http://schemas.microsoft.com/office/powerpoint/2010/main" val="2140978013"/>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7584" y="908720"/>
            <a:ext cx="7388895" cy="5217443"/>
          </a:xfrm>
        </p:spPr>
        <p:txBody>
          <a:bodyPr/>
          <a:lstStyle/>
          <a:p>
            <a:pPr algn="just">
              <a:buFont typeface="Wingdings" pitchFamily="2" charset="2"/>
              <a:buChar char="Ø"/>
            </a:pPr>
            <a:r>
              <a:rPr lang="en-US" altLang="zh-CN" sz="2400" b="1" dirty="0" smtClean="0">
                <a:solidFill>
                  <a:srgbClr val="002060"/>
                </a:solidFill>
                <a:latin typeface="Times New Roman" pitchFamily="18" charset="0"/>
                <a:cs typeface="Times New Roman" pitchFamily="18" charset="0"/>
              </a:rPr>
              <a:t>   Mongolian is different from English. It is use the "-" to indicate a word is not finished at the end of one line in English. However, the Mongolian is an adhesive language, it can not use the symbol "–" . In Mongolian, if  adding the symbol “–”,there will be occur some errors on the variant characters, for example:</a:t>
            </a:r>
          </a:p>
          <a:p>
            <a:endParaRPr lang="en-US" altLang="zh-CN" dirty="0" smtClean="0"/>
          </a:p>
          <a:p>
            <a:endParaRPr lang="zh-CN" altLang="en-US" dirty="0" smtClean="0"/>
          </a:p>
          <a:p>
            <a:endParaRPr lang="zh-CN" altLang="en-US" dirty="0"/>
          </a:p>
        </p:txBody>
      </p:sp>
      <p:pic>
        <p:nvPicPr>
          <p:cNvPr id="6" name="图片 5" descr="英文.png"/>
          <p:cNvPicPr>
            <a:picLocks noChangeAspect="1"/>
          </p:cNvPicPr>
          <p:nvPr/>
        </p:nvPicPr>
        <p:blipFill>
          <a:blip r:embed="rId2" cstate="print"/>
          <a:stretch>
            <a:fillRect/>
          </a:stretch>
        </p:blipFill>
        <p:spPr>
          <a:xfrm>
            <a:off x="3635896" y="4000504"/>
            <a:ext cx="5032010" cy="1720947"/>
          </a:xfrm>
          <a:prstGeom prst="rect">
            <a:avLst/>
          </a:prstGeom>
        </p:spPr>
      </p:pic>
      <p:pic>
        <p:nvPicPr>
          <p:cNvPr id="7" name="图片 6" descr="格属成分.png"/>
          <p:cNvPicPr>
            <a:picLocks noChangeAspect="1"/>
          </p:cNvPicPr>
          <p:nvPr/>
        </p:nvPicPr>
        <p:blipFill>
          <a:blip r:embed="rId3" cstate="print"/>
          <a:stretch>
            <a:fillRect/>
          </a:stretch>
        </p:blipFill>
        <p:spPr>
          <a:xfrm>
            <a:off x="1302411" y="3645023"/>
            <a:ext cx="2477501" cy="2763367"/>
          </a:xfrm>
          <a:prstGeom prst="rect">
            <a:avLst/>
          </a:prstGeom>
        </p:spPr>
      </p:pic>
    </p:spTree>
    <p:extLst>
      <p:ext uri="{BB962C8B-B14F-4D97-AF65-F5344CB8AC3E}">
        <p14:creationId xmlns:p14="http://schemas.microsoft.com/office/powerpoint/2010/main" val="346967089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20688"/>
            <a:ext cx="8229600" cy="1143000"/>
          </a:xfrm>
        </p:spPr>
        <p:txBody>
          <a:bodyPr>
            <a:normAutofit/>
          </a:bodyPr>
          <a:lstStyle/>
          <a:p>
            <a:r>
              <a:rPr lang="en-US" altLang="zh-CN" sz="4000" b="1" dirty="0" smtClean="0">
                <a:solidFill>
                  <a:schemeClr val="accent2">
                    <a:lumMod val="75000"/>
                  </a:schemeClr>
                </a:solidFill>
                <a:latin typeface="Times New Roman" pitchFamily="18" charset="0"/>
                <a:cs typeface="Times New Roman" pitchFamily="18" charset="0"/>
              </a:rPr>
              <a:t>One, Mongolian language</a:t>
            </a:r>
            <a:endParaRPr lang="zh-CN" altLang="en-US" sz="4000" b="1" dirty="0">
              <a:solidFill>
                <a:schemeClr val="accent2">
                  <a:lumMod val="75000"/>
                </a:schemeClr>
              </a:solidFill>
              <a:latin typeface="Times New Roman" pitchFamily="18" charset="0"/>
              <a:cs typeface="Times New Roman" pitchFamily="18" charset="0"/>
            </a:endParaRPr>
          </a:p>
        </p:txBody>
      </p:sp>
      <p:sp>
        <p:nvSpPr>
          <p:cNvPr id="5" name="内容占位符 2"/>
          <p:cNvSpPr>
            <a:spLocks noGrp="1"/>
          </p:cNvSpPr>
          <p:nvPr>
            <p:ph idx="1"/>
          </p:nvPr>
        </p:nvSpPr>
        <p:spPr>
          <a:xfrm>
            <a:off x="899592" y="1988840"/>
            <a:ext cx="7488832" cy="4392910"/>
          </a:xfrm>
        </p:spPr>
        <p:txBody>
          <a:bodyPr>
            <a:normAutofit/>
          </a:bodyPr>
          <a:lstStyle/>
          <a:p>
            <a:pPr algn="just">
              <a:buFont typeface="Wingdings" pitchFamily="2" charset="2"/>
              <a:buChar char="Ø"/>
            </a:pPr>
            <a:r>
              <a:rPr lang="zh-CN" altLang="en-US" sz="2800" b="0" dirty="0" smtClean="0">
                <a:solidFill>
                  <a:srgbClr val="002060"/>
                </a:solidFill>
                <a:latin typeface="Times New Roman" pitchFamily="18" charset="0"/>
                <a:cs typeface="Times New Roman" pitchFamily="18" charset="0"/>
              </a:rPr>
              <a:t>   </a:t>
            </a:r>
            <a:r>
              <a:rPr lang="zh-CN" altLang="en-US" sz="2800" b="0" dirty="0" smtClean="0">
                <a:solidFill>
                  <a:srgbClr val="0070C0"/>
                </a:solidFill>
                <a:latin typeface="Times New Roman" pitchFamily="18" charset="0"/>
                <a:cs typeface="Times New Roman" pitchFamily="18" charset="0"/>
              </a:rPr>
              <a:t> </a:t>
            </a:r>
            <a:r>
              <a:rPr lang="en-US" altLang="zh-CN" sz="2400" b="1" dirty="0" smtClean="0">
                <a:solidFill>
                  <a:srgbClr val="002060"/>
                </a:solidFill>
                <a:latin typeface="Times New Roman" pitchFamily="18" charset="0"/>
                <a:cs typeface="Times New Roman" pitchFamily="18" charset="0"/>
              </a:rPr>
              <a:t>There are about 8 million Mongolian people in the world, they mainly live in China, Mongolia, Russia </a:t>
            </a:r>
            <a:r>
              <a:rPr lang="en-US" altLang="zh-CN" sz="2400" b="1" dirty="0">
                <a:solidFill>
                  <a:srgbClr val="002060"/>
                </a:solidFill>
                <a:latin typeface="Times New Roman" pitchFamily="18" charset="0"/>
                <a:cs typeface="Times New Roman" pitchFamily="18" charset="0"/>
              </a:rPr>
              <a:t>(there are also some Mongolian </a:t>
            </a:r>
            <a:r>
              <a:rPr lang="en-US" altLang="zh-CN" sz="2400" b="1" dirty="0" smtClean="0">
                <a:solidFill>
                  <a:srgbClr val="002060"/>
                </a:solidFill>
                <a:latin typeface="Times New Roman" pitchFamily="18" charset="0"/>
                <a:cs typeface="Times New Roman" pitchFamily="18" charset="0"/>
              </a:rPr>
              <a:t>descendants in Afghanistan, India and central Asia) and other countries, scattered all over the world. </a:t>
            </a:r>
          </a:p>
          <a:p>
            <a:pPr marL="0" indent="0" algn="just">
              <a:buNone/>
            </a:pPr>
            <a:endParaRPr lang="en-US" altLang="zh-CN" sz="2400"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altLang="zh-CN" sz="2400" b="1" dirty="0">
                <a:solidFill>
                  <a:srgbClr val="002060"/>
                </a:solidFill>
                <a:latin typeface="Times New Roman" pitchFamily="18" charset="0"/>
                <a:cs typeface="Times New Roman" pitchFamily="18" charset="0"/>
              </a:rPr>
              <a:t> </a:t>
            </a:r>
            <a:r>
              <a:rPr lang="en-US" altLang="zh-CN" sz="2400" b="1" dirty="0" smtClean="0">
                <a:solidFill>
                  <a:srgbClr val="002060"/>
                </a:solidFill>
                <a:latin typeface="Times New Roman" pitchFamily="18" charset="0"/>
                <a:cs typeface="Times New Roman" pitchFamily="18" charset="0"/>
              </a:rPr>
              <a:t>     At present, there are 9 kinds of Mongolian languages in the Mongolian language group. They also has many dialects and idioms among Mongolian. </a:t>
            </a:r>
          </a:p>
          <a:p>
            <a:pPr>
              <a:buFont typeface="Wingdings" pitchFamily="2" charset="2"/>
              <a:buNone/>
            </a:pPr>
            <a:endParaRPr lang="zh-CN" altLang="en-US" sz="2800" b="0" dirty="0" smtClean="0">
              <a:solidFill>
                <a:srgbClr val="002060"/>
              </a:solidFill>
            </a:endParaRPr>
          </a:p>
        </p:txBody>
      </p:sp>
    </p:spTree>
    <p:extLst>
      <p:ext uri="{BB962C8B-B14F-4D97-AF65-F5344CB8AC3E}">
        <p14:creationId xmlns:p14="http://schemas.microsoft.com/office/powerpoint/2010/main" val="2048746677"/>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332656"/>
            <a:ext cx="7859216" cy="1143000"/>
          </a:xfrm>
        </p:spPr>
        <p:txBody>
          <a:bodyPr>
            <a:normAutofit/>
          </a:bodyPr>
          <a:lstStyle/>
          <a:p>
            <a:pPr algn="just"/>
            <a:r>
              <a:rPr lang="en-US" altLang="zh-CN" sz="3200" b="1" dirty="0" smtClean="0">
                <a:solidFill>
                  <a:schemeClr val="accent2">
                    <a:lumMod val="75000"/>
                  </a:schemeClr>
                </a:solidFill>
                <a:latin typeface="Times New Roman" pitchFamily="18" charset="0"/>
                <a:cs typeface="Times New Roman" pitchFamily="18" charset="0"/>
              </a:rPr>
              <a:t>7, </a:t>
            </a:r>
            <a:r>
              <a:rPr lang="en-US" altLang="zh-CN" sz="3200" b="1" dirty="0">
                <a:solidFill>
                  <a:schemeClr val="accent2">
                    <a:lumMod val="75000"/>
                  </a:schemeClr>
                </a:solidFill>
                <a:latin typeface="Times New Roman" pitchFamily="18" charset="0"/>
                <a:cs typeface="Times New Roman" pitchFamily="18" charset="0"/>
              </a:rPr>
              <a:t>T</a:t>
            </a:r>
            <a:r>
              <a:rPr lang="en-US" altLang="zh-CN" sz="3200" b="1" dirty="0" smtClean="0">
                <a:solidFill>
                  <a:schemeClr val="accent2">
                    <a:lumMod val="75000"/>
                  </a:schemeClr>
                </a:solidFill>
                <a:latin typeface="Times New Roman" pitchFamily="18" charset="0"/>
                <a:cs typeface="Times New Roman" pitchFamily="18" charset="0"/>
              </a:rPr>
              <a:t>he alignment of characters within a line</a:t>
            </a:r>
            <a:endParaRPr lang="zh-CN" altLang="en-US" sz="32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971600" y="1412776"/>
            <a:ext cx="7416824" cy="4696287"/>
          </a:xfrm>
        </p:spPr>
        <p:txBody>
          <a:bodyPr/>
          <a:lstStyle/>
          <a:p>
            <a:pPr algn="just">
              <a:buFont typeface="Wingdings" pitchFamily="2" charset="2"/>
              <a:buChar char="Ø"/>
            </a:pPr>
            <a:r>
              <a:rPr lang="en-US" altLang="zh-CN" sz="2400" b="1" dirty="0" smtClean="0">
                <a:solidFill>
                  <a:srgbClr val="002060"/>
                </a:solidFill>
                <a:latin typeface="Times New Roman" pitchFamily="18" charset="0"/>
                <a:cs typeface="Times New Roman" pitchFamily="18" charset="0"/>
              </a:rPr>
              <a:t>  The default alignment of Mongolian text within a line should be a </a:t>
            </a:r>
            <a:r>
              <a:rPr lang="en-US" sz="2400" b="1" dirty="0" smtClean="0">
                <a:solidFill>
                  <a:srgbClr val="002060"/>
                </a:solidFill>
                <a:latin typeface="Times New Roman" pitchFamily="18" charset="0"/>
                <a:cs typeface="Times New Roman" pitchFamily="18" charset="0"/>
              </a:rPr>
              <a:t>central line</a:t>
            </a:r>
            <a:r>
              <a:rPr lang="en-US" altLang="zh-CN" sz="2400" b="1" dirty="0" smtClean="0">
                <a:solidFill>
                  <a:srgbClr val="002060"/>
                </a:solidFill>
                <a:latin typeface="Times New Roman" pitchFamily="18" charset="0"/>
                <a:cs typeface="Times New Roman" pitchFamily="18" charset="0"/>
              </a:rPr>
              <a:t> that a middle or a </a:t>
            </a:r>
            <a:r>
              <a:rPr lang="en-US" sz="2400" b="1" dirty="0" smtClean="0">
                <a:solidFill>
                  <a:srgbClr val="002060"/>
                </a:solidFill>
                <a:latin typeface="Times New Roman" pitchFamily="18" charset="0"/>
                <a:cs typeface="Times New Roman" pitchFamily="18" charset="0"/>
              </a:rPr>
              <a:t>central line</a:t>
            </a:r>
            <a:r>
              <a:rPr lang="en-US" altLang="zh-CN" sz="2400" b="1" dirty="0" smtClean="0">
                <a:solidFill>
                  <a:srgbClr val="002060"/>
                </a:solidFill>
                <a:latin typeface="Times New Roman" pitchFamily="18" charset="0"/>
                <a:cs typeface="Times New Roman" pitchFamily="18" charset="0"/>
              </a:rPr>
              <a:t> -aligned alignment of the </a:t>
            </a:r>
            <a:r>
              <a:rPr lang="en-US" sz="2400" b="1" dirty="0" smtClean="0">
                <a:solidFill>
                  <a:srgbClr val="002060"/>
                </a:solidFill>
                <a:latin typeface="Times New Roman" pitchFamily="18" charset="0"/>
                <a:cs typeface="Times New Roman" pitchFamily="18" charset="0"/>
              </a:rPr>
              <a:t>character pattern. It was more important for the </a:t>
            </a:r>
            <a:r>
              <a:rPr lang="en-US" altLang="zh-CN" sz="2400" b="1" dirty="0" smtClean="0">
                <a:solidFill>
                  <a:srgbClr val="002060"/>
                </a:solidFill>
                <a:latin typeface="Times New Roman" pitchFamily="18" charset="0"/>
                <a:cs typeface="Times New Roman" pitchFamily="18" charset="0"/>
              </a:rPr>
              <a:t>mixing appearance on Spanish and Chinese characters.</a:t>
            </a:r>
            <a:endParaRPr lang="zh-CN" altLang="zh-CN" sz="2400" b="1" dirty="0">
              <a:solidFill>
                <a:srgbClr val="002060"/>
              </a:solidFill>
              <a:latin typeface="Times New Roman" pitchFamily="18" charset="0"/>
              <a:cs typeface="Times New Roman" pitchFamily="18" charset="0"/>
            </a:endParaRPr>
          </a:p>
          <a:p>
            <a:endParaRPr lang="zh-CN" altLang="en-US" dirty="0"/>
          </a:p>
        </p:txBody>
      </p:sp>
      <p:pic>
        <p:nvPicPr>
          <p:cNvPr id="4" name="图片 3" descr="G:\huqitu\2_files\show_clip_image008.jpg"/>
          <p:cNvPicPr/>
          <p:nvPr/>
        </p:nvPicPr>
        <p:blipFill>
          <a:blip r:embed="rId2" cstate="print"/>
          <a:srcRect/>
          <a:stretch>
            <a:fillRect/>
          </a:stretch>
        </p:blipFill>
        <p:spPr bwMode="auto">
          <a:xfrm>
            <a:off x="2699792" y="3356992"/>
            <a:ext cx="3000396" cy="3096344"/>
          </a:xfrm>
          <a:prstGeom prst="rect">
            <a:avLst/>
          </a:prstGeom>
          <a:noFill/>
          <a:ln w="9525">
            <a:noFill/>
            <a:miter lim="800000"/>
            <a:headEnd/>
            <a:tailEnd/>
          </a:ln>
        </p:spPr>
      </p:pic>
    </p:spTree>
    <p:extLst>
      <p:ext uri="{BB962C8B-B14F-4D97-AF65-F5344CB8AC3E}">
        <p14:creationId xmlns:p14="http://schemas.microsoft.com/office/powerpoint/2010/main" val="2461673414"/>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836712"/>
            <a:ext cx="8229600" cy="1143000"/>
          </a:xfrm>
        </p:spPr>
        <p:txBody>
          <a:bodyPr>
            <a:normAutofit/>
          </a:bodyPr>
          <a:lstStyle/>
          <a:p>
            <a:r>
              <a:rPr lang="en-US" altLang="zh-CN" sz="3400" b="1" dirty="0" smtClean="0">
                <a:solidFill>
                  <a:schemeClr val="accent2">
                    <a:lumMod val="75000"/>
                  </a:schemeClr>
                </a:solidFill>
                <a:latin typeface="Times New Roman" pitchFamily="18" charset="0"/>
                <a:cs typeface="Times New Roman" pitchFamily="18" charset="0"/>
              </a:rPr>
              <a:t>8, The lack of various controls</a:t>
            </a:r>
            <a:endParaRPr lang="zh-CN" altLang="en-US" sz="34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971600" y="2276872"/>
            <a:ext cx="6840760" cy="3849291"/>
          </a:xfrm>
        </p:spPr>
        <p:txBody>
          <a:bodyPr>
            <a:normAutofit/>
          </a:bodyPr>
          <a:lstStyle/>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Because of the special features of the Mongolian, when it showing on the Web page, it needs some vertical controls such as </a:t>
            </a:r>
            <a:r>
              <a:rPr lang="en-US" altLang="zh-CN" sz="2800" b="1" dirty="0" err="1" smtClean="0">
                <a:solidFill>
                  <a:srgbClr val="FF0000"/>
                </a:solidFill>
                <a:latin typeface="Times New Roman" pitchFamily="18" charset="0"/>
                <a:cs typeface="Times New Roman" pitchFamily="18" charset="0"/>
              </a:rPr>
              <a:t>ComboBox</a:t>
            </a:r>
            <a:r>
              <a:rPr lang="zh-CN" altLang="en-US" sz="2800" b="1" dirty="0" smtClean="0">
                <a:solidFill>
                  <a:srgbClr val="FF0000"/>
                </a:solidFill>
                <a:latin typeface="Times New Roman" pitchFamily="18" charset="0"/>
                <a:cs typeface="Times New Roman" pitchFamily="18" charset="0"/>
              </a:rPr>
              <a:t>、</a:t>
            </a:r>
            <a:r>
              <a:rPr lang="en-US" altLang="zh-CN" sz="2800" b="1" dirty="0" err="1" smtClean="0">
                <a:solidFill>
                  <a:srgbClr val="FF0000"/>
                </a:solidFill>
                <a:latin typeface="Times New Roman" pitchFamily="18" charset="0"/>
                <a:cs typeface="Times New Roman" pitchFamily="18" charset="0"/>
              </a:rPr>
              <a:t>ListBox</a:t>
            </a:r>
            <a:r>
              <a:rPr lang="zh-CN" altLang="en-US" sz="2800" b="1" dirty="0" smtClean="0">
                <a:solidFill>
                  <a:srgbClr val="FF0000"/>
                </a:solidFill>
                <a:latin typeface="Times New Roman" pitchFamily="18" charset="0"/>
                <a:cs typeface="Times New Roman" pitchFamily="18" charset="0"/>
              </a:rPr>
              <a:t>、</a:t>
            </a:r>
            <a:r>
              <a:rPr lang="en-US" altLang="zh-CN" sz="2800" b="1" dirty="0" err="1" smtClean="0">
                <a:solidFill>
                  <a:srgbClr val="FF0000"/>
                </a:solidFill>
                <a:latin typeface="Times New Roman" pitchFamily="18" charset="0"/>
                <a:cs typeface="Times New Roman" pitchFamily="18" charset="0"/>
              </a:rPr>
              <a:t>CheckBox</a:t>
            </a:r>
            <a:r>
              <a:rPr lang="zh-CN" altLang="en-US" sz="2800" b="1" dirty="0" smtClean="0">
                <a:solidFill>
                  <a:srgbClr val="FF0000"/>
                </a:solidFill>
                <a:latin typeface="Times New Roman" pitchFamily="18" charset="0"/>
                <a:cs typeface="Times New Roman" pitchFamily="18" charset="0"/>
              </a:rPr>
              <a:t>、</a:t>
            </a:r>
            <a:r>
              <a:rPr lang="en-US" altLang="zh-CN" sz="2800" b="1" dirty="0" smtClean="0">
                <a:solidFill>
                  <a:srgbClr val="FF0000"/>
                </a:solidFill>
                <a:latin typeface="Times New Roman" pitchFamily="18" charset="0"/>
                <a:cs typeface="Times New Roman" pitchFamily="18" charset="0"/>
              </a:rPr>
              <a:t>Label </a:t>
            </a:r>
            <a:r>
              <a:rPr lang="en-US" altLang="zh-CN" sz="2800" b="1" dirty="0" smtClean="0">
                <a:solidFill>
                  <a:srgbClr val="002060"/>
                </a:solidFill>
                <a:latin typeface="Times New Roman" pitchFamily="18" charset="0"/>
                <a:cs typeface="Times New Roman" pitchFamily="18" charset="0"/>
              </a:rPr>
              <a:t>that corresponding the horizontal controls on the  text. </a:t>
            </a:r>
          </a:p>
        </p:txBody>
      </p:sp>
    </p:spTree>
    <p:extLst>
      <p:ext uri="{BB962C8B-B14F-4D97-AF65-F5344CB8AC3E}">
        <p14:creationId xmlns:p14="http://schemas.microsoft.com/office/powerpoint/2010/main" val="1524418244"/>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03648" y="1857364"/>
            <a:ext cx="6408712" cy="1071570"/>
          </a:xfrm>
        </p:spPr>
        <p:txBody>
          <a:bodyPr>
            <a:normAutofit/>
          </a:bodyPr>
          <a:lstStyle/>
          <a:p>
            <a:pPr algn="just"/>
            <a:r>
              <a:rPr lang="en-US" altLang="zh-CN" sz="3200" b="1" dirty="0" smtClean="0">
                <a:solidFill>
                  <a:schemeClr val="accent2">
                    <a:lumMod val="75000"/>
                  </a:schemeClr>
                </a:solidFill>
                <a:latin typeface="Times New Roman" pitchFamily="18" charset="0"/>
                <a:cs typeface="Times New Roman" pitchFamily="18" charset="0"/>
              </a:rPr>
              <a:t>1, Add the displaying  </a:t>
            </a:r>
            <a:r>
              <a:rPr lang="en-US" altLang="zh-CN" sz="3200" b="1" dirty="0">
                <a:solidFill>
                  <a:schemeClr val="accent2">
                    <a:lumMod val="75000"/>
                  </a:schemeClr>
                </a:solidFill>
                <a:latin typeface="Times New Roman" pitchFamily="18" charset="0"/>
                <a:cs typeface="Times New Roman" pitchFamily="18" charset="0"/>
              </a:rPr>
              <a:t>p</a:t>
            </a:r>
            <a:r>
              <a:rPr lang="en-US" altLang="zh-CN" sz="3200" b="1" dirty="0" smtClean="0">
                <a:solidFill>
                  <a:schemeClr val="accent2">
                    <a:lumMod val="75000"/>
                  </a:schemeClr>
                </a:solidFill>
                <a:latin typeface="Times New Roman" pitchFamily="18" charset="0"/>
                <a:cs typeface="Times New Roman" pitchFamily="18" charset="0"/>
              </a:rPr>
              <a:t>roperties of </a:t>
            </a:r>
            <a:br>
              <a:rPr lang="en-US" altLang="zh-CN" sz="3200" b="1" dirty="0" smtClean="0">
                <a:solidFill>
                  <a:schemeClr val="accent2">
                    <a:lumMod val="75000"/>
                  </a:schemeClr>
                </a:solidFill>
                <a:latin typeface="Times New Roman" pitchFamily="18" charset="0"/>
                <a:cs typeface="Times New Roman" pitchFamily="18" charset="0"/>
              </a:rPr>
            </a:br>
            <a:r>
              <a:rPr lang="en-US" altLang="zh-CN" sz="3200" b="1" dirty="0">
                <a:solidFill>
                  <a:schemeClr val="accent2">
                    <a:lumMod val="75000"/>
                  </a:schemeClr>
                </a:solidFill>
                <a:latin typeface="Times New Roman" pitchFamily="18" charset="0"/>
                <a:cs typeface="Times New Roman" pitchFamily="18" charset="0"/>
              </a:rPr>
              <a:t> </a:t>
            </a:r>
            <a:r>
              <a:rPr lang="en-US" altLang="zh-CN" sz="3200" b="1" dirty="0" smtClean="0">
                <a:solidFill>
                  <a:schemeClr val="accent2">
                    <a:lumMod val="75000"/>
                  </a:schemeClr>
                </a:solidFill>
                <a:latin typeface="Times New Roman" pitchFamily="18" charset="0"/>
                <a:cs typeface="Times New Roman" pitchFamily="18" charset="0"/>
              </a:rPr>
              <a:t>    Mongolian</a:t>
            </a:r>
            <a:endParaRPr lang="zh-CN" altLang="en-US" sz="32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827584" y="3140968"/>
            <a:ext cx="7416824" cy="3168353"/>
          </a:xfrm>
        </p:spPr>
        <p:txBody>
          <a:bodyPr>
            <a:noAutofit/>
          </a:bodyPr>
          <a:lstStyle/>
          <a:p>
            <a:pPr algn="just">
              <a:buFont typeface="Wingdings" pitchFamily="2" charset="2"/>
              <a:buChar char="Ø"/>
            </a:pPr>
            <a:r>
              <a:rPr lang="en-US" altLang="zh-CN" sz="2400" b="1" dirty="0" smtClean="0">
                <a:solidFill>
                  <a:srgbClr val="002060"/>
                </a:solidFill>
                <a:latin typeface="Times New Roman" pitchFamily="18" charset="0"/>
                <a:cs typeface="Times New Roman" pitchFamily="18" charset="0"/>
              </a:rPr>
              <a:t>Support Mongolian vertical displaying  features by adding writing-mode: traditional-Mongolian.</a:t>
            </a:r>
          </a:p>
          <a:p>
            <a:pPr marL="0" indent="0" algn="just">
              <a:buNone/>
            </a:pPr>
            <a:endParaRPr lang="en-US" altLang="zh-CN" sz="2400"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altLang="zh-CN" sz="2400" b="1" dirty="0" smtClean="0">
                <a:solidFill>
                  <a:srgbClr val="002060"/>
                </a:solidFill>
                <a:latin typeface="Times New Roman" pitchFamily="18" charset="0"/>
                <a:cs typeface="Times New Roman" pitchFamily="18" charset="0"/>
              </a:rPr>
              <a:t>When using the property of “Body”, we will rotate the entire page to 90 degrees with counterclockwise, and properly display other modules including text displaying, controls according to  the Mongolian characteristics.</a:t>
            </a:r>
          </a:p>
        </p:txBody>
      </p:sp>
      <p:sp>
        <p:nvSpPr>
          <p:cNvPr id="4" name="矩形 3"/>
          <p:cNvSpPr/>
          <p:nvPr/>
        </p:nvSpPr>
        <p:spPr>
          <a:xfrm>
            <a:off x="2483768" y="764704"/>
            <a:ext cx="3614579" cy="769441"/>
          </a:xfrm>
          <a:prstGeom prst="rect">
            <a:avLst/>
          </a:prstGeom>
        </p:spPr>
        <p:txBody>
          <a:bodyPr wrap="none">
            <a:spAutoFit/>
          </a:bodyPr>
          <a:lstStyle/>
          <a:p>
            <a:r>
              <a:rPr lang="en-US" altLang="zh-CN" sz="4400" b="1" dirty="0" smtClean="0">
                <a:solidFill>
                  <a:schemeClr val="accent2">
                    <a:lumMod val="75000"/>
                  </a:schemeClr>
                </a:solidFill>
                <a:latin typeface="Times New Roman" pitchFamily="18" charset="0"/>
                <a:cs typeface="Times New Roman" pitchFamily="18" charset="0"/>
              </a:rPr>
              <a:t>Four, Solution</a:t>
            </a:r>
            <a:endParaRPr lang="zh-CN" altLang="en-US" sz="4400"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44171659"/>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764704"/>
            <a:ext cx="8229600" cy="1143000"/>
          </a:xfrm>
        </p:spPr>
        <p:txBody>
          <a:bodyPr>
            <a:normAutofit/>
          </a:bodyPr>
          <a:lstStyle/>
          <a:p>
            <a:r>
              <a:rPr lang="en-US" altLang="zh-CN" sz="3400" b="1" dirty="0" smtClean="0">
                <a:solidFill>
                  <a:schemeClr val="accent2">
                    <a:lumMod val="75000"/>
                  </a:schemeClr>
                </a:solidFill>
                <a:latin typeface="Times New Roman" pitchFamily="18" charset="0"/>
                <a:cs typeface="Times New Roman" pitchFamily="18" charset="0"/>
              </a:rPr>
              <a:t>2,  Add default </a:t>
            </a:r>
            <a:r>
              <a:rPr lang="en-US" altLang="zh-CN" sz="3400" b="1" dirty="0">
                <a:solidFill>
                  <a:schemeClr val="accent2">
                    <a:lumMod val="75000"/>
                  </a:schemeClr>
                </a:solidFill>
                <a:latin typeface="Times New Roman" pitchFamily="18" charset="0"/>
                <a:cs typeface="Times New Roman" pitchFamily="18" charset="0"/>
              </a:rPr>
              <a:t>f</a:t>
            </a:r>
            <a:r>
              <a:rPr lang="en-US" altLang="zh-CN" sz="3400" b="1" dirty="0" smtClean="0">
                <a:solidFill>
                  <a:schemeClr val="accent2">
                    <a:lumMod val="75000"/>
                  </a:schemeClr>
                </a:solidFill>
                <a:latin typeface="Times New Roman" pitchFamily="18" charset="0"/>
                <a:cs typeface="Times New Roman" pitchFamily="18" charset="0"/>
              </a:rPr>
              <a:t>ont</a:t>
            </a:r>
            <a:endParaRPr lang="zh-CN" altLang="en-US" sz="34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899592" y="2276872"/>
            <a:ext cx="7416824" cy="3849291"/>
          </a:xfrm>
        </p:spPr>
        <p:txBody>
          <a:bodyPr>
            <a:normAutofit/>
          </a:bodyPr>
          <a:lstStyle/>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  Embed default font in all browsers. The font is installed automatically when installing the browser. </a:t>
            </a:r>
          </a:p>
          <a:p>
            <a:pPr marL="0" indent="0" algn="just">
              <a:buNone/>
            </a:pPr>
            <a:endParaRPr lang="en-US" altLang="zh-CN" sz="2800"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  Or to provide some unified free fonts on the Internet server that </a:t>
            </a:r>
            <a:r>
              <a:rPr lang="en-US" sz="2800" b="1" dirty="0" smtClean="0">
                <a:solidFill>
                  <a:srgbClr val="002060"/>
                </a:solidFill>
                <a:latin typeface="Times New Roman" pitchFamily="18" charset="0"/>
                <a:cs typeface="Times New Roman" pitchFamily="18" charset="0"/>
              </a:rPr>
              <a:t>can be used all over </a:t>
            </a:r>
            <a:r>
              <a:rPr lang="en-US" altLang="zh-CN" sz="2800" b="1" dirty="0" smtClean="0">
                <a:solidFill>
                  <a:srgbClr val="002060"/>
                </a:solidFill>
                <a:latin typeface="Times New Roman" pitchFamily="18" charset="0"/>
                <a:cs typeface="Times New Roman" pitchFamily="18" charset="0"/>
              </a:rPr>
              <a:t>Mongolian websites.</a:t>
            </a:r>
            <a:endParaRPr lang="zh-CN" alt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6006237"/>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268760"/>
            <a:ext cx="7776864" cy="1143000"/>
          </a:xfrm>
        </p:spPr>
        <p:txBody>
          <a:bodyPr>
            <a:noAutofit/>
          </a:bodyPr>
          <a:lstStyle/>
          <a:p>
            <a:pPr algn="just"/>
            <a:r>
              <a:rPr lang="en-US" altLang="zh-CN" sz="3200" b="1" dirty="0" smtClean="0">
                <a:solidFill>
                  <a:schemeClr val="accent2">
                    <a:lumMod val="75000"/>
                  </a:schemeClr>
                </a:solidFill>
                <a:latin typeface="Times New Roman" pitchFamily="18" charset="0"/>
                <a:cs typeface="Times New Roman" pitchFamily="18" charset="0"/>
              </a:rPr>
              <a:t>  3, </a:t>
            </a:r>
            <a:r>
              <a:rPr lang="en-US" altLang="zh-CN" sz="3400" b="1" dirty="0" smtClean="0">
                <a:solidFill>
                  <a:schemeClr val="accent2">
                    <a:lumMod val="75000"/>
                  </a:schemeClr>
                </a:solidFill>
                <a:latin typeface="Times New Roman" pitchFamily="18" charset="0"/>
                <a:cs typeface="Times New Roman" pitchFamily="18" charset="0"/>
              </a:rPr>
              <a:t>Unify the coding engine of  the   </a:t>
            </a:r>
            <a:br>
              <a:rPr lang="en-US" altLang="zh-CN" sz="3400" b="1" dirty="0" smtClean="0">
                <a:solidFill>
                  <a:schemeClr val="accent2">
                    <a:lumMod val="75000"/>
                  </a:schemeClr>
                </a:solidFill>
                <a:latin typeface="Times New Roman" pitchFamily="18" charset="0"/>
                <a:cs typeface="Times New Roman" pitchFamily="18" charset="0"/>
              </a:rPr>
            </a:br>
            <a:r>
              <a:rPr lang="en-US" altLang="zh-CN" sz="3400" b="1" dirty="0">
                <a:solidFill>
                  <a:schemeClr val="accent2">
                    <a:lumMod val="75000"/>
                  </a:schemeClr>
                </a:solidFill>
                <a:latin typeface="Times New Roman" pitchFamily="18" charset="0"/>
                <a:cs typeface="Times New Roman" pitchFamily="18" charset="0"/>
              </a:rPr>
              <a:t> </a:t>
            </a:r>
            <a:r>
              <a:rPr lang="en-US" altLang="zh-CN" sz="3400" b="1" dirty="0" smtClean="0">
                <a:solidFill>
                  <a:schemeClr val="accent2">
                    <a:lumMod val="75000"/>
                  </a:schemeClr>
                </a:solidFill>
                <a:latin typeface="Times New Roman" pitchFamily="18" charset="0"/>
                <a:cs typeface="Times New Roman" pitchFamily="18" charset="0"/>
              </a:rPr>
              <a:t>      international standard on Mongolian </a:t>
            </a:r>
            <a:endParaRPr lang="zh-CN" altLang="en-US" sz="34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971600" y="3068960"/>
            <a:ext cx="7272808" cy="3345235"/>
          </a:xfrm>
        </p:spPr>
        <p:txBody>
          <a:bodyPr>
            <a:normAutofit/>
          </a:bodyPr>
          <a:lstStyle/>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   Provide an unified Mongolian coding engine for all browser makers ( We can provide the algorithm).</a:t>
            </a:r>
            <a:endParaRPr lang="zh-CN" alt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68125501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7624" y="908720"/>
            <a:ext cx="6696744" cy="1223256"/>
          </a:xfrm>
        </p:spPr>
        <p:txBody>
          <a:bodyPr>
            <a:normAutofit/>
          </a:bodyPr>
          <a:lstStyle/>
          <a:p>
            <a:pPr algn="just"/>
            <a:r>
              <a:rPr lang="en-US" altLang="zh-CN" sz="3200" b="1" dirty="0" smtClean="0">
                <a:solidFill>
                  <a:schemeClr val="accent2">
                    <a:lumMod val="75000"/>
                  </a:schemeClr>
                </a:solidFill>
                <a:latin typeface="Times New Roman" pitchFamily="18" charset="0"/>
                <a:cs typeface="Times New Roman" pitchFamily="18" charset="0"/>
              </a:rPr>
              <a:t>4, Support the prohibiting rules of  </a:t>
            </a:r>
            <a:br>
              <a:rPr lang="en-US" altLang="zh-CN" sz="3200" b="1" dirty="0" smtClean="0">
                <a:solidFill>
                  <a:schemeClr val="accent2">
                    <a:lumMod val="75000"/>
                  </a:schemeClr>
                </a:solidFill>
                <a:latin typeface="Times New Roman" pitchFamily="18" charset="0"/>
                <a:cs typeface="Times New Roman" pitchFamily="18" charset="0"/>
              </a:rPr>
            </a:br>
            <a:r>
              <a:rPr lang="en-US" altLang="zh-CN" sz="3200" b="1" dirty="0">
                <a:solidFill>
                  <a:schemeClr val="accent2">
                    <a:lumMod val="75000"/>
                  </a:schemeClr>
                </a:solidFill>
                <a:latin typeface="Times New Roman" pitchFamily="18" charset="0"/>
                <a:cs typeface="Times New Roman" pitchFamily="18" charset="0"/>
              </a:rPr>
              <a:t> </a:t>
            </a:r>
            <a:r>
              <a:rPr lang="en-US" altLang="zh-CN" sz="3200" b="1" dirty="0" smtClean="0">
                <a:solidFill>
                  <a:schemeClr val="accent2">
                    <a:lumMod val="75000"/>
                  </a:schemeClr>
                </a:solidFill>
                <a:latin typeface="Times New Roman" pitchFamily="18" charset="0"/>
                <a:cs typeface="Times New Roman" pitchFamily="18" charset="0"/>
              </a:rPr>
              <a:t>     Mongolian  </a:t>
            </a:r>
            <a:endParaRPr lang="zh-CN" altLang="en-US" sz="32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971600" y="2571745"/>
            <a:ext cx="7272808" cy="3017496"/>
          </a:xfrm>
        </p:spPr>
        <p:txBody>
          <a:bodyPr>
            <a:normAutofit/>
          </a:bodyPr>
          <a:lstStyle/>
          <a:p>
            <a:pPr algn="just">
              <a:buFont typeface="Wingdings" pitchFamily="2" charset="2"/>
              <a:buChar char="Ø"/>
            </a:pPr>
            <a:r>
              <a:rPr lang="en-US" altLang="zh-CN" sz="2800" b="1" dirty="0" smtClean="0">
                <a:solidFill>
                  <a:srgbClr val="002060"/>
                </a:solidFill>
                <a:latin typeface="Times New Roman" pitchFamily="18" charset="0"/>
                <a:cs typeface="Times New Roman" pitchFamily="18" charset="0"/>
              </a:rPr>
              <a:t>   Some line breaking rules including Mongolian symbols and additional components of the case must be added to the browser-related algorithms (We can provide the related rules).</a:t>
            </a:r>
            <a:endParaRPr lang="zh-CN" alt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26323557"/>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20688"/>
            <a:ext cx="8229600" cy="1143000"/>
          </a:xfrm>
        </p:spPr>
        <p:txBody>
          <a:bodyPr>
            <a:normAutofit/>
          </a:bodyPr>
          <a:lstStyle/>
          <a:p>
            <a:r>
              <a:rPr lang="en-US" altLang="zh-CN" sz="3200" b="1" dirty="0" smtClean="0">
                <a:solidFill>
                  <a:schemeClr val="accent2">
                    <a:lumMod val="75000"/>
                  </a:schemeClr>
                </a:solidFill>
                <a:latin typeface="Times New Roman" pitchFamily="18" charset="0"/>
                <a:cs typeface="Times New Roman" pitchFamily="18" charset="0"/>
              </a:rPr>
              <a:t>5, Support the Mongolian Controls</a:t>
            </a:r>
            <a:endParaRPr lang="zh-CN" altLang="en-US" sz="32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971600" y="2204864"/>
            <a:ext cx="7344816" cy="3921299"/>
          </a:xfrm>
        </p:spPr>
        <p:txBody>
          <a:bodyPr/>
          <a:lstStyle/>
          <a:p>
            <a:pPr algn="just">
              <a:buFont typeface="Wingdings" pitchFamily="2" charset="2"/>
              <a:buChar char="Ø"/>
            </a:pPr>
            <a:r>
              <a:rPr lang="en-US" altLang="zh-CN" b="1" dirty="0" smtClean="0">
                <a:solidFill>
                  <a:srgbClr val="002060"/>
                </a:solidFill>
                <a:latin typeface="Times New Roman" pitchFamily="18" charset="0"/>
                <a:cs typeface="Times New Roman" pitchFamily="18" charset="0"/>
              </a:rPr>
              <a:t>Add Mongolian specified controls of Mongolian, such as:</a:t>
            </a:r>
          </a:p>
          <a:p>
            <a:pPr marL="0" indent="0" algn="just">
              <a:buNone/>
            </a:pPr>
            <a:r>
              <a:rPr lang="en-US" altLang="zh-CN" dirty="0" err="1" smtClean="0">
                <a:solidFill>
                  <a:srgbClr val="FF0000"/>
                </a:solidFill>
                <a:latin typeface="Times New Roman" pitchFamily="18" charset="0"/>
                <a:cs typeface="Times New Roman" pitchFamily="18" charset="0"/>
              </a:rPr>
              <a:t>MongolianEditor</a:t>
            </a:r>
            <a:r>
              <a:rPr lang="zh-CN" altLang="en-US" dirty="0" smtClean="0">
                <a:solidFill>
                  <a:srgbClr val="FF0000"/>
                </a:solidFill>
                <a:latin typeface="Times New Roman" pitchFamily="18" charset="0"/>
                <a:cs typeface="Times New Roman" pitchFamily="18" charset="0"/>
              </a:rPr>
              <a:t>、</a:t>
            </a:r>
            <a:r>
              <a:rPr lang="en-US" altLang="zh-CN" dirty="0" err="1" smtClean="0">
                <a:solidFill>
                  <a:srgbClr val="FF0000"/>
                </a:solidFill>
                <a:latin typeface="Times New Roman" pitchFamily="18" charset="0"/>
                <a:cs typeface="Times New Roman" pitchFamily="18" charset="0"/>
              </a:rPr>
              <a:t>MongolianCheckBox</a:t>
            </a:r>
            <a:r>
              <a:rPr lang="zh-CN" altLang="en-US" dirty="0" smtClean="0">
                <a:solidFill>
                  <a:srgbClr val="FF0000"/>
                </a:solidFill>
                <a:latin typeface="Times New Roman" pitchFamily="18" charset="0"/>
                <a:cs typeface="Times New Roman" pitchFamily="18" charset="0"/>
              </a:rPr>
              <a:t>、</a:t>
            </a:r>
            <a:r>
              <a:rPr lang="en-US" altLang="zh-CN" dirty="0" smtClean="0">
                <a:solidFill>
                  <a:srgbClr val="FF0000"/>
                </a:solidFill>
                <a:latin typeface="Times New Roman" pitchFamily="18" charset="0"/>
                <a:cs typeface="Times New Roman" pitchFamily="18" charset="0"/>
              </a:rPr>
              <a:t> </a:t>
            </a:r>
            <a:r>
              <a:rPr lang="en-US" altLang="zh-CN" dirty="0" err="1" smtClean="0">
                <a:solidFill>
                  <a:srgbClr val="FF0000"/>
                </a:solidFill>
                <a:latin typeface="Times New Roman" pitchFamily="18" charset="0"/>
                <a:cs typeface="Times New Roman" pitchFamily="18" charset="0"/>
              </a:rPr>
              <a:t>MongolianComboBox</a:t>
            </a:r>
            <a:r>
              <a:rPr lang="zh-CN" altLang="en-US" dirty="0" smtClean="0">
                <a:solidFill>
                  <a:srgbClr val="FF0000"/>
                </a:solidFill>
                <a:latin typeface="Times New Roman" pitchFamily="18" charset="0"/>
                <a:cs typeface="Times New Roman" pitchFamily="18" charset="0"/>
              </a:rPr>
              <a:t>、</a:t>
            </a:r>
            <a:r>
              <a:rPr lang="en-US" altLang="zh-CN" dirty="0" err="1" smtClean="0">
                <a:solidFill>
                  <a:srgbClr val="FF0000"/>
                </a:solidFill>
                <a:latin typeface="Times New Roman" pitchFamily="18" charset="0"/>
                <a:cs typeface="Times New Roman" pitchFamily="18" charset="0"/>
              </a:rPr>
              <a:t>MongolianListBox</a:t>
            </a:r>
            <a:r>
              <a:rPr lang="zh-CN" altLang="en-US" dirty="0" smtClean="0">
                <a:solidFill>
                  <a:srgbClr val="FF0000"/>
                </a:solidFill>
                <a:latin typeface="Times New Roman" pitchFamily="18" charset="0"/>
                <a:cs typeface="Times New Roman" pitchFamily="18" charset="0"/>
              </a:rPr>
              <a:t>、</a:t>
            </a:r>
            <a:r>
              <a:rPr lang="en-US" altLang="zh-CN" dirty="0" err="1" smtClean="0">
                <a:solidFill>
                  <a:srgbClr val="FF0000"/>
                </a:solidFill>
                <a:latin typeface="Times New Roman" pitchFamily="18" charset="0"/>
                <a:cs typeface="Times New Roman" pitchFamily="18" charset="0"/>
              </a:rPr>
              <a:t>MongolianCheckBox</a:t>
            </a:r>
            <a:r>
              <a:rPr lang="zh-CN" altLang="en-US" dirty="0" smtClean="0">
                <a:solidFill>
                  <a:srgbClr val="FF0000"/>
                </a:solidFill>
                <a:latin typeface="Times New Roman" pitchFamily="18" charset="0"/>
                <a:cs typeface="Times New Roman" pitchFamily="18" charset="0"/>
              </a:rPr>
              <a:t>、</a:t>
            </a:r>
            <a:r>
              <a:rPr lang="en-US" altLang="zh-CN" dirty="0" err="1" smtClean="0">
                <a:solidFill>
                  <a:srgbClr val="FF0000"/>
                </a:solidFill>
                <a:latin typeface="Times New Roman" pitchFamily="18" charset="0"/>
                <a:cs typeface="Times New Roman" pitchFamily="18" charset="0"/>
              </a:rPr>
              <a:t>MongolianLabel</a:t>
            </a:r>
            <a:endParaRPr lang="zh-CN" alt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12925311"/>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4成果库\演示稿\1310新疆会议\语言文字概况.jpg"/>
          <p:cNvPicPr>
            <a:picLocks noChangeAspect="1" noChangeArrowheads="1"/>
          </p:cNvPicPr>
          <p:nvPr/>
        </p:nvPicPr>
        <p:blipFill>
          <a:blip r:embed="rId2" cstate="print"/>
          <a:srcRect/>
          <a:stretch>
            <a:fillRect/>
          </a:stretch>
        </p:blipFill>
        <p:spPr bwMode="auto">
          <a:xfrm>
            <a:off x="795338" y="1052736"/>
            <a:ext cx="7665094" cy="5256584"/>
          </a:xfrm>
          <a:prstGeom prst="rect">
            <a:avLst/>
          </a:prstGeom>
          <a:noFill/>
        </p:spPr>
      </p:pic>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75856" y="2528784"/>
            <a:ext cx="4644525" cy="1857171"/>
          </a:xfrm>
        </p:spPr>
        <p:txBody>
          <a:bodyPr vert="horz">
            <a:normAutofit/>
          </a:bodyPr>
          <a:lstStyle/>
          <a:p>
            <a:pPr marL="0" indent="0">
              <a:buNone/>
            </a:pPr>
            <a:r>
              <a:rPr lang="zh-CN" altLang="en-US" dirty="0" smtClean="0"/>
              <a:t> </a:t>
            </a:r>
            <a:r>
              <a:rPr lang="en-US" altLang="zh-CN" sz="7800" b="1" i="1" spc="50" dirty="0" smtClean="0">
                <a:ln w="12700" cmpd="sng">
                  <a:solidFill>
                    <a:schemeClr val="accent6">
                      <a:satMod val="120000"/>
                      <a:shade val="80000"/>
                    </a:schemeClr>
                  </a:solidFill>
                  <a:prstDash val="solid"/>
                </a:ln>
                <a:solidFill>
                  <a:srgbClr val="99FFCC"/>
                </a:solidFill>
                <a:effectLst>
                  <a:glow rad="53100">
                    <a:schemeClr val="accent6">
                      <a:satMod val="180000"/>
                      <a:alpha val="30000"/>
                    </a:schemeClr>
                  </a:glow>
                </a:effectLst>
              </a:rPr>
              <a:t>thank you!</a:t>
            </a:r>
            <a:endParaRPr lang="zh-CN" altLang="en-US" sz="7800" b="1" i="1" spc="50" dirty="0">
              <a:ln w="12700" cmpd="sng">
                <a:solidFill>
                  <a:schemeClr val="accent6">
                    <a:satMod val="120000"/>
                    <a:shade val="80000"/>
                  </a:schemeClr>
                </a:solidFill>
                <a:prstDash val="solid"/>
              </a:ln>
              <a:solidFill>
                <a:srgbClr val="99FFCC"/>
              </a:solidFill>
              <a:effectLst>
                <a:glow rad="53100">
                  <a:schemeClr val="accent6">
                    <a:satMod val="180000"/>
                    <a:alpha val="30000"/>
                  </a:schemeClr>
                </a:glow>
              </a:effectLst>
            </a:endParaRPr>
          </a:p>
        </p:txBody>
      </p:sp>
      <p:sp>
        <p:nvSpPr>
          <p:cNvPr id="4" name="矩形 3"/>
          <p:cNvSpPr/>
          <p:nvPr/>
        </p:nvSpPr>
        <p:spPr>
          <a:xfrm rot="5400000">
            <a:off x="805227" y="2795651"/>
            <a:ext cx="4104457" cy="1323439"/>
          </a:xfrm>
          <a:prstGeom prst="rect">
            <a:avLst/>
          </a:prstGeom>
          <a:noFill/>
        </p:spPr>
        <p:txBody>
          <a:bodyPr wrap="square" lIns="91440" tIns="45720" rIns="91440" bIns="45720">
            <a:spAutoFit/>
          </a:bodyPr>
          <a:lstStyle/>
          <a:p>
            <a:pPr algn="ctr"/>
            <a:r>
              <a:rPr lang="zh-CN" altLang="en-US" sz="80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zh-CN" altLang="en-US" sz="80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193704693"/>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图片 2" descr="蒙古帝国版图.jpg"/>
          <p:cNvPicPr>
            <a:picLocks noChangeAspect="1"/>
          </p:cNvPicPr>
          <p:nvPr/>
        </p:nvPicPr>
        <p:blipFill>
          <a:blip r:embed="rId2" cstate="print"/>
          <a:srcRect/>
          <a:stretch>
            <a:fillRect/>
          </a:stretch>
        </p:blipFill>
        <p:spPr bwMode="auto">
          <a:xfrm>
            <a:off x="1816457" y="287763"/>
            <a:ext cx="5544616" cy="5404835"/>
          </a:xfrm>
          <a:prstGeom prst="rect">
            <a:avLst/>
          </a:prstGeom>
          <a:noFill/>
          <a:ln w="9525">
            <a:noFill/>
            <a:miter lim="800000"/>
            <a:headEnd/>
            <a:tailEnd/>
          </a:ln>
        </p:spPr>
      </p:pic>
      <p:sp>
        <p:nvSpPr>
          <p:cNvPr id="18436" name="TextBox 4"/>
          <p:cNvSpPr txBox="1">
            <a:spLocks noChangeArrowheads="1"/>
          </p:cNvSpPr>
          <p:nvPr/>
        </p:nvSpPr>
        <p:spPr bwMode="auto">
          <a:xfrm>
            <a:off x="1043610" y="1210846"/>
            <a:ext cx="553998" cy="4464496"/>
          </a:xfrm>
          <a:prstGeom prst="rect">
            <a:avLst/>
          </a:prstGeom>
          <a:noFill/>
          <a:ln w="9525">
            <a:noFill/>
            <a:miter lim="800000"/>
            <a:headEnd/>
            <a:tailEnd/>
          </a:ln>
        </p:spPr>
        <p:txBody>
          <a:bodyPr vert="eaVert" wrap="square">
            <a:spAutoFit/>
          </a:bodyPr>
          <a:lstStyle/>
          <a:p>
            <a:r>
              <a:rPr lang="en-US" altLang="zh-CN" sz="2400" b="1" i="1" dirty="0" smtClean="0">
                <a:solidFill>
                  <a:srgbClr val="002060"/>
                </a:solidFill>
                <a:latin typeface="Times New Roman" pitchFamily="18" charset="0"/>
                <a:ea typeface="Arial Unicode MS" pitchFamily="34" charset="-122"/>
                <a:cs typeface="Times New Roman" pitchFamily="18" charset="0"/>
              </a:rPr>
              <a:t>The territory of Mongol empire</a:t>
            </a:r>
            <a:endParaRPr lang="zh-CN" altLang="en-US" sz="2400" b="1" i="1" dirty="0">
              <a:solidFill>
                <a:srgbClr val="002060"/>
              </a:solidFill>
              <a:latin typeface="Times New Roman" pitchFamily="18" charset="0"/>
              <a:ea typeface="Arial Unicode MS" pitchFamily="34" charset="-122"/>
              <a:cs typeface="Times New Roman" pitchFamily="18" charset="0"/>
            </a:endParaRPr>
          </a:p>
        </p:txBody>
      </p:sp>
      <p:sp>
        <p:nvSpPr>
          <p:cNvPr id="6" name="TextBox 5"/>
          <p:cNvSpPr txBox="1"/>
          <p:nvPr/>
        </p:nvSpPr>
        <p:spPr>
          <a:xfrm>
            <a:off x="1320609" y="5675342"/>
            <a:ext cx="7150856" cy="707886"/>
          </a:xfrm>
          <a:prstGeom prst="rect">
            <a:avLst/>
          </a:prstGeom>
          <a:noFill/>
        </p:spPr>
        <p:txBody>
          <a:bodyPr wrap="square" rtlCol="0">
            <a:spAutoFit/>
          </a:bodyPr>
          <a:lstStyle/>
          <a:p>
            <a:r>
              <a:rPr lang="en-US" altLang="zh-CN" sz="2000" b="1" dirty="0" smtClean="0">
                <a:solidFill>
                  <a:srgbClr val="C00000"/>
                </a:solidFill>
                <a:latin typeface="Times New Roman" pitchFamily="18" charset="0"/>
                <a:cs typeface="Times New Roman" pitchFamily="18" charset="0"/>
              </a:rPr>
              <a:t>The picture can be enough to explain the influence of Mongolian language and culture on the world.</a:t>
            </a:r>
            <a:endParaRPr lang="zh-CN" altLang="en-US"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52863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9632" y="1052736"/>
            <a:ext cx="7128792" cy="720080"/>
          </a:xfrm>
        </p:spPr>
        <p:txBody>
          <a:bodyPr>
            <a:noAutofit/>
          </a:bodyPr>
          <a:lstStyle/>
          <a:p>
            <a:pPr algn="just"/>
            <a:r>
              <a:rPr lang="en-US" altLang="zh-CN" sz="3600" b="1" dirty="0" smtClean="0">
                <a:solidFill>
                  <a:schemeClr val="accent2">
                    <a:lumMod val="75000"/>
                  </a:schemeClr>
                </a:solidFill>
                <a:latin typeface="Times New Roman" pitchFamily="18" charset="0"/>
                <a:cs typeface="Times New Roman" pitchFamily="18" charset="0"/>
              </a:rPr>
              <a:t>1, the </a:t>
            </a:r>
            <a:r>
              <a:rPr lang="en-US" altLang="zh-CN" sz="3600" b="1" dirty="0">
                <a:solidFill>
                  <a:schemeClr val="accent2">
                    <a:lumMod val="75000"/>
                  </a:schemeClr>
                </a:solidFill>
                <a:latin typeface="Times New Roman" pitchFamily="18" charset="0"/>
                <a:cs typeface="Times New Roman" pitchFamily="18" charset="0"/>
              </a:rPr>
              <a:t>C</a:t>
            </a:r>
            <a:r>
              <a:rPr lang="en-US" altLang="zh-CN" sz="3600" b="1" dirty="0" smtClean="0">
                <a:solidFill>
                  <a:schemeClr val="accent2">
                    <a:lumMod val="75000"/>
                  </a:schemeClr>
                </a:solidFill>
                <a:latin typeface="Times New Roman" pitchFamily="18" charset="0"/>
                <a:cs typeface="Times New Roman" pitchFamily="18" charset="0"/>
              </a:rPr>
              <a:t>haracteristics of Mongolian   </a:t>
            </a:r>
            <a:br>
              <a:rPr lang="en-US" altLang="zh-CN" sz="3600" b="1" dirty="0" smtClean="0">
                <a:solidFill>
                  <a:schemeClr val="accent2">
                    <a:lumMod val="75000"/>
                  </a:schemeClr>
                </a:solidFill>
                <a:latin typeface="Times New Roman" pitchFamily="18" charset="0"/>
                <a:cs typeface="Times New Roman" pitchFamily="18" charset="0"/>
              </a:rPr>
            </a:br>
            <a:r>
              <a:rPr lang="en-US" altLang="zh-CN" sz="3600" b="1" dirty="0">
                <a:solidFill>
                  <a:schemeClr val="accent2">
                    <a:lumMod val="75000"/>
                  </a:schemeClr>
                </a:solidFill>
                <a:latin typeface="Times New Roman" pitchFamily="18" charset="0"/>
                <a:cs typeface="Times New Roman" pitchFamily="18" charset="0"/>
              </a:rPr>
              <a:t> </a:t>
            </a:r>
            <a:r>
              <a:rPr lang="en-US" altLang="zh-CN" sz="3600" b="1" dirty="0" smtClean="0">
                <a:solidFill>
                  <a:schemeClr val="accent2">
                    <a:lumMod val="75000"/>
                  </a:schemeClr>
                </a:solidFill>
                <a:latin typeface="Times New Roman" pitchFamily="18" charset="0"/>
                <a:cs typeface="Times New Roman" pitchFamily="18" charset="0"/>
              </a:rPr>
              <a:t>    </a:t>
            </a:r>
            <a:r>
              <a:rPr lang="en-US" altLang="zh-CN" sz="3600" b="1" dirty="0">
                <a:solidFill>
                  <a:schemeClr val="accent2">
                    <a:lumMod val="75000"/>
                  </a:schemeClr>
                </a:solidFill>
                <a:latin typeface="Times New Roman" pitchFamily="18" charset="0"/>
                <a:cs typeface="Times New Roman" pitchFamily="18" charset="0"/>
              </a:rPr>
              <a:t>L</a:t>
            </a:r>
            <a:r>
              <a:rPr lang="en-US" altLang="zh-CN" sz="3600" b="1" dirty="0" smtClean="0">
                <a:solidFill>
                  <a:schemeClr val="accent2">
                    <a:lumMod val="75000"/>
                  </a:schemeClr>
                </a:solidFill>
                <a:latin typeface="Times New Roman" pitchFamily="18" charset="0"/>
                <a:cs typeface="Times New Roman" pitchFamily="18" charset="0"/>
              </a:rPr>
              <a:t>anguage</a:t>
            </a:r>
            <a:endParaRPr lang="zh-CN" altLang="en-US" sz="36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899592" y="2132856"/>
            <a:ext cx="7560840" cy="4209331"/>
          </a:xfrm>
        </p:spPr>
        <p:txBody>
          <a:bodyPr>
            <a:normAutofit fontScale="85000" lnSpcReduction="20000"/>
          </a:bodyPr>
          <a:lstStyle/>
          <a:p>
            <a:pPr algn="just">
              <a:buFont typeface="Wingdings" pitchFamily="2" charset="2"/>
              <a:buChar char="Ø"/>
            </a:pPr>
            <a:r>
              <a:rPr lang="en-US" altLang="zh-CN" b="1" dirty="0" smtClean="0">
                <a:solidFill>
                  <a:srgbClr val="002060"/>
                </a:solidFill>
                <a:latin typeface="Times New Roman" pitchFamily="18" charset="0"/>
                <a:cs typeface="Times New Roman" pitchFamily="18" charset="0"/>
              </a:rPr>
              <a:t>there are 5 kinds of Mongolian characters in the world(the </a:t>
            </a:r>
            <a:r>
              <a:rPr lang="en-US" altLang="zh-CN" b="1" dirty="0" smtClean="0">
                <a:solidFill>
                  <a:srgbClr val="FF0000"/>
                </a:solidFill>
                <a:latin typeface="Times New Roman" pitchFamily="18" charset="0"/>
                <a:cs typeface="Times New Roman" pitchFamily="18" charset="0"/>
              </a:rPr>
              <a:t>Traditional</a:t>
            </a:r>
            <a:r>
              <a:rPr lang="en-US" altLang="zh-CN" b="1" dirty="0" smtClean="0">
                <a:solidFill>
                  <a:srgbClr val="002060"/>
                </a:solidFill>
                <a:latin typeface="Times New Roman" pitchFamily="18" charset="0"/>
                <a:cs typeface="Times New Roman" pitchFamily="18" charset="0"/>
              </a:rPr>
              <a:t> Mongolian, the </a:t>
            </a:r>
            <a:r>
              <a:rPr lang="en-US" altLang="zh-CN" b="1" dirty="0" err="1" smtClean="0">
                <a:solidFill>
                  <a:srgbClr val="FF0000"/>
                </a:solidFill>
                <a:latin typeface="Times New Roman" pitchFamily="18" charset="0"/>
                <a:cs typeface="Times New Roman" pitchFamily="18" charset="0"/>
              </a:rPr>
              <a:t>Todo</a:t>
            </a:r>
            <a:r>
              <a:rPr lang="en-US" altLang="zh-CN" b="1" dirty="0" smtClean="0">
                <a:solidFill>
                  <a:srgbClr val="002060"/>
                </a:solidFill>
                <a:latin typeface="Times New Roman" pitchFamily="18" charset="0"/>
                <a:cs typeface="Times New Roman" pitchFamily="18" charset="0"/>
              </a:rPr>
              <a:t> Mongolian , </a:t>
            </a:r>
            <a:r>
              <a:rPr lang="en-US" altLang="zh-CN" b="1" dirty="0" smtClean="0">
                <a:solidFill>
                  <a:srgbClr val="FF0000"/>
                </a:solidFill>
                <a:latin typeface="Times New Roman" pitchFamily="18" charset="0"/>
                <a:cs typeface="Times New Roman" pitchFamily="18" charset="0"/>
              </a:rPr>
              <a:t>Cyrillic</a:t>
            </a:r>
            <a:r>
              <a:rPr lang="en-US" altLang="zh-CN" b="1" dirty="0" smtClean="0">
                <a:solidFill>
                  <a:srgbClr val="002060"/>
                </a:solidFill>
                <a:latin typeface="Times New Roman" pitchFamily="18" charset="0"/>
                <a:cs typeface="Times New Roman" pitchFamily="18" charset="0"/>
              </a:rPr>
              <a:t> Mongolian, </a:t>
            </a:r>
            <a:r>
              <a:rPr lang="en-US" altLang="zh-CN" b="1" dirty="0" err="1" smtClean="0">
                <a:solidFill>
                  <a:srgbClr val="FF0000"/>
                </a:solidFill>
                <a:latin typeface="Times New Roman" pitchFamily="18" charset="0"/>
                <a:cs typeface="Times New Roman" pitchFamily="18" charset="0"/>
              </a:rPr>
              <a:t>Buryat</a:t>
            </a:r>
            <a:r>
              <a:rPr lang="en-US" altLang="zh-CN" b="1" dirty="0" smtClean="0">
                <a:solidFill>
                  <a:srgbClr val="FF0000"/>
                </a:solidFill>
                <a:latin typeface="Times New Roman" pitchFamily="18" charset="0"/>
                <a:cs typeface="Times New Roman" pitchFamily="18" charset="0"/>
              </a:rPr>
              <a:t> Cyrillic </a:t>
            </a:r>
            <a:r>
              <a:rPr lang="en-US" altLang="zh-CN" b="1" dirty="0" smtClean="0">
                <a:solidFill>
                  <a:srgbClr val="002060"/>
                </a:solidFill>
                <a:latin typeface="Times New Roman" pitchFamily="18" charset="0"/>
                <a:cs typeface="Times New Roman" pitchFamily="18" charset="0"/>
              </a:rPr>
              <a:t>Mongolian and </a:t>
            </a:r>
            <a:r>
              <a:rPr lang="en-US" altLang="zh-CN" b="1" dirty="0" smtClean="0">
                <a:solidFill>
                  <a:srgbClr val="FF0000"/>
                </a:solidFill>
                <a:latin typeface="Times New Roman" pitchFamily="18" charset="0"/>
                <a:cs typeface="Times New Roman" pitchFamily="18" charset="0"/>
              </a:rPr>
              <a:t>Kalmyk Cyrillic </a:t>
            </a:r>
            <a:r>
              <a:rPr lang="en-US" altLang="zh-CN" b="1" dirty="0" smtClean="0">
                <a:solidFill>
                  <a:srgbClr val="002060"/>
                </a:solidFill>
                <a:latin typeface="Times New Roman" pitchFamily="18" charset="0"/>
                <a:cs typeface="Times New Roman" pitchFamily="18" charset="0"/>
              </a:rPr>
              <a:t>Mongolian</a:t>
            </a:r>
            <a:r>
              <a:rPr lang="en-US" altLang="zh-CN" b="1" dirty="0">
                <a:solidFill>
                  <a:srgbClr val="002060"/>
                </a:solidFill>
                <a:latin typeface="Times New Roman" pitchFamily="18" charset="0"/>
                <a:cs typeface="Times New Roman" pitchFamily="18" charset="0"/>
              </a:rPr>
              <a:t>). </a:t>
            </a:r>
            <a:endParaRPr lang="en-US" altLang="zh-CN"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altLang="zh-CN" b="1" dirty="0" smtClean="0">
                <a:solidFill>
                  <a:srgbClr val="002060"/>
                </a:solidFill>
                <a:latin typeface="Times New Roman" pitchFamily="18" charset="0"/>
                <a:cs typeface="Times New Roman" pitchFamily="18" charset="0"/>
              </a:rPr>
              <a:t>Mongolian </a:t>
            </a:r>
            <a:r>
              <a:rPr lang="en-US" altLang="zh-CN" b="1" dirty="0">
                <a:solidFill>
                  <a:srgbClr val="002060"/>
                </a:solidFill>
                <a:latin typeface="Times New Roman" pitchFamily="18" charset="0"/>
                <a:cs typeface="Times New Roman" pitchFamily="18" charset="0"/>
              </a:rPr>
              <a:t>have used more than ten kinds of </a:t>
            </a:r>
            <a:r>
              <a:rPr lang="en-US" altLang="zh-CN" b="1" dirty="0" smtClean="0">
                <a:solidFill>
                  <a:srgbClr val="002060"/>
                </a:solidFill>
                <a:latin typeface="Times New Roman" pitchFamily="18" charset="0"/>
                <a:cs typeface="Times New Roman" pitchFamily="18" charset="0"/>
              </a:rPr>
              <a:t>characters including the characters have used in the history(e.g. </a:t>
            </a:r>
            <a:r>
              <a:rPr lang="en-US" altLang="zh-CN" b="1" dirty="0" err="1" smtClean="0">
                <a:solidFill>
                  <a:srgbClr val="FF0000"/>
                </a:solidFill>
                <a:latin typeface="Times New Roman" pitchFamily="18" charset="0"/>
                <a:cs typeface="Times New Roman" pitchFamily="18" charset="0"/>
              </a:rPr>
              <a:t>Phags</a:t>
            </a:r>
            <a:r>
              <a:rPr lang="en-US" altLang="zh-CN" b="1" dirty="0" smtClean="0">
                <a:solidFill>
                  <a:srgbClr val="FF0000"/>
                </a:solidFill>
                <a:latin typeface="Times New Roman" pitchFamily="18" charset="0"/>
                <a:cs typeface="Times New Roman" pitchFamily="18" charset="0"/>
              </a:rPr>
              <a:t>-pa script</a:t>
            </a:r>
            <a:r>
              <a:rPr lang="zh-CN" altLang="en-US" b="1" dirty="0" smtClean="0">
                <a:solidFill>
                  <a:srgbClr val="FF0000"/>
                </a:solidFill>
                <a:latin typeface="Times New Roman" pitchFamily="18" charset="0"/>
                <a:cs typeface="Times New Roman" pitchFamily="18" charset="0"/>
              </a:rPr>
              <a:t>，</a:t>
            </a:r>
            <a:r>
              <a:rPr lang="en-US" altLang="zh-CN" b="1" dirty="0" err="1" smtClean="0">
                <a:solidFill>
                  <a:srgbClr val="FF0000"/>
                </a:solidFill>
                <a:latin typeface="Times New Roman" pitchFamily="18" charset="0"/>
                <a:cs typeface="Times New Roman" pitchFamily="18" charset="0"/>
              </a:rPr>
              <a:t>Soyombo</a:t>
            </a:r>
            <a:r>
              <a:rPr lang="en-US" altLang="zh-CN" b="1" dirty="0" smtClean="0">
                <a:solidFill>
                  <a:srgbClr val="FF0000"/>
                </a:solidFill>
                <a:latin typeface="Times New Roman" pitchFamily="18" charset="0"/>
                <a:cs typeface="Times New Roman" pitchFamily="18" charset="0"/>
              </a:rPr>
              <a:t> script</a:t>
            </a:r>
            <a:r>
              <a:rPr lang="zh-CN" altLang="en-US" b="1" dirty="0" smtClean="0">
                <a:solidFill>
                  <a:srgbClr val="FF0000"/>
                </a:solidFill>
                <a:latin typeface="Times New Roman" pitchFamily="18" charset="0"/>
                <a:cs typeface="Times New Roman" pitchFamily="18" charset="0"/>
              </a:rPr>
              <a:t>，</a:t>
            </a:r>
            <a:r>
              <a:rPr lang="en-US" altLang="zh-CN" b="1" dirty="0" err="1" smtClean="0">
                <a:solidFill>
                  <a:srgbClr val="FF0000"/>
                </a:solidFill>
                <a:latin typeface="Times New Roman" pitchFamily="18" charset="0"/>
                <a:cs typeface="Times New Roman" pitchFamily="18" charset="0"/>
              </a:rPr>
              <a:t>Vagindara</a:t>
            </a:r>
            <a:r>
              <a:rPr lang="en-US" altLang="zh-CN" b="1" dirty="0" smtClean="0">
                <a:solidFill>
                  <a:srgbClr val="FF0000"/>
                </a:solidFill>
                <a:latin typeface="Times New Roman" pitchFamily="18" charset="0"/>
                <a:cs typeface="Times New Roman" pitchFamily="18" charset="0"/>
              </a:rPr>
              <a:t> script</a:t>
            </a:r>
            <a:r>
              <a:rPr lang="en-US" altLang="zh-CN" b="1" dirty="0" smtClean="0">
                <a:solidFill>
                  <a:srgbClr val="002060"/>
                </a:solidFill>
                <a:latin typeface="Times New Roman" pitchFamily="18" charset="0"/>
                <a:cs typeface="Times New Roman" pitchFamily="18" charset="0"/>
              </a:rPr>
              <a:t>. etc.).</a:t>
            </a:r>
          </a:p>
          <a:p>
            <a:pPr marL="0" indent="0" algn="just">
              <a:buNone/>
            </a:pPr>
            <a:endParaRPr lang="en-US" altLang="zh-CN"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altLang="zh-CN" b="1" dirty="0" smtClean="0">
                <a:solidFill>
                  <a:srgbClr val="002060"/>
                </a:solidFill>
                <a:latin typeface="Times New Roman" pitchFamily="18" charset="0"/>
                <a:cs typeface="Times New Roman" pitchFamily="18" charset="0"/>
              </a:rPr>
              <a:t>It is the people to one of the most use of the existing text in the world.</a:t>
            </a:r>
            <a:endParaRPr lang="zh-CN" altLang="en-US"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6100154"/>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Linguistic map of the Mongolic languages.png">
            <a:hlinkClick r:id="rId2"/>
          </p:cNvPr>
          <p:cNvPicPr>
            <a:picLocks noChangeAspect="1" noChangeArrowheads="1"/>
          </p:cNvPicPr>
          <p:nvPr/>
        </p:nvPicPr>
        <p:blipFill>
          <a:blip r:embed="rId3" cstate="print"/>
          <a:srcRect/>
          <a:stretch>
            <a:fillRect/>
          </a:stretch>
        </p:blipFill>
        <p:spPr>
          <a:xfrm>
            <a:off x="107504" y="929606"/>
            <a:ext cx="8928992" cy="5811762"/>
          </a:xfrm>
          <a:prstGeom prst="rect">
            <a:avLst/>
          </a:prstGeom>
        </p:spPr>
      </p:pic>
      <p:sp>
        <p:nvSpPr>
          <p:cNvPr id="3" name="TextBox 2"/>
          <p:cNvSpPr txBox="1"/>
          <p:nvPr/>
        </p:nvSpPr>
        <p:spPr>
          <a:xfrm>
            <a:off x="1115616" y="260647"/>
            <a:ext cx="7560840" cy="584775"/>
          </a:xfrm>
          <a:prstGeom prst="rect">
            <a:avLst/>
          </a:prstGeom>
          <a:noFill/>
        </p:spPr>
        <p:txBody>
          <a:bodyPr wrap="square" rtlCol="0">
            <a:spAutoFit/>
          </a:bodyPr>
          <a:lstStyle/>
          <a:p>
            <a:r>
              <a:rPr lang="en-US" altLang="zh-CN" sz="3200" b="1" i="1" dirty="0" smtClean="0">
                <a:solidFill>
                  <a:srgbClr val="002060"/>
                </a:solidFill>
                <a:latin typeface="Times New Roman" pitchFamily="18" charset="0"/>
                <a:cs typeface="Times New Roman" pitchFamily="18" charset="0"/>
              </a:rPr>
              <a:t>Distribution of the Mongolian language </a:t>
            </a:r>
            <a:endParaRPr lang="en-US" altLang="zh-CN" sz="32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7988256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内容占位符 2"/>
          <p:cNvSpPr>
            <a:spLocks noGrp="1"/>
          </p:cNvSpPr>
          <p:nvPr>
            <p:ph idx="1"/>
          </p:nvPr>
        </p:nvSpPr>
        <p:spPr>
          <a:xfrm>
            <a:off x="651592" y="1268760"/>
            <a:ext cx="4536504" cy="4752528"/>
          </a:xfrm>
        </p:spPr>
        <p:txBody>
          <a:bodyPr>
            <a:noAutofit/>
          </a:bodyPr>
          <a:lstStyle/>
          <a:p>
            <a:pPr algn="just">
              <a:buFont typeface="Wingdings" pitchFamily="2" charset="2"/>
              <a:buChar char="Ø"/>
            </a:pPr>
            <a:r>
              <a:rPr lang="en-US" altLang="zh-CN" sz="2400" b="1" dirty="0" smtClean="0">
                <a:solidFill>
                  <a:srgbClr val="002060"/>
                </a:solidFill>
                <a:latin typeface="Times New Roman" pitchFamily="18" charset="0"/>
                <a:cs typeface="Times New Roman" pitchFamily="18" charset="0"/>
              </a:rPr>
              <a:t>   The Mongolian, belonging to Mongolian group of the Altaic language family, is a typical agglutinative language. Its grammatical form is rich and complex , and  indicate the grammatical meanings with adding some suffixes to the stem.</a:t>
            </a:r>
          </a:p>
          <a:p>
            <a:pPr algn="just">
              <a:buFont typeface="Wingdings" pitchFamily="2" charset="2"/>
              <a:buChar char="Ø"/>
            </a:pPr>
            <a:r>
              <a:rPr lang="en-US" altLang="zh-CN" sz="2400" b="1" dirty="0" smtClean="0">
                <a:solidFill>
                  <a:srgbClr val="002060"/>
                </a:solidFill>
                <a:latin typeface="Times New Roman" pitchFamily="18" charset="0"/>
                <a:cs typeface="Times New Roman" pitchFamily="18" charset="0"/>
              </a:rPr>
              <a:t>   It Brings a lot of difficult problem to </a:t>
            </a:r>
            <a:r>
              <a:rPr lang="en-US" altLang="zh-CN" sz="2400" b="1" dirty="0">
                <a:solidFill>
                  <a:srgbClr val="002060"/>
                </a:solidFill>
                <a:latin typeface="Times New Roman" pitchFamily="18" charset="0"/>
                <a:cs typeface="Times New Roman" pitchFamily="18" charset="0"/>
              </a:rPr>
              <a:t>the words </a:t>
            </a:r>
            <a:r>
              <a:rPr lang="en-US" altLang="zh-CN" sz="2400" b="1" dirty="0" smtClean="0">
                <a:solidFill>
                  <a:srgbClr val="002060"/>
                </a:solidFill>
                <a:latin typeface="Times New Roman" pitchFamily="18" charset="0"/>
                <a:cs typeface="Times New Roman" pitchFamily="18" charset="0"/>
              </a:rPr>
              <a:t>judgment of the language information processing.</a:t>
            </a:r>
          </a:p>
        </p:txBody>
      </p:sp>
      <p:sp>
        <p:nvSpPr>
          <p:cNvPr id="22529" name="AutoShape 1" descr="C:\Users\Lenovo\AppData\Roaming\Tencent\Users\364464724\QQ\WinTemp\RichOle\(637$O4S%R8R8N]N]R$4.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530" name="AutoShape 2" descr="C:\Users\Lenovo\AppData\Roaming\Tencent\Users\364464724\QQ\WinTemp\RichOle\(637$O4S%R8R8N]N]R$4.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 name="图片 7" descr="1234567897895465646.jpg"/>
          <p:cNvPicPr>
            <a:picLocks noChangeAspect="1"/>
          </p:cNvPicPr>
          <p:nvPr/>
        </p:nvPicPr>
        <p:blipFill>
          <a:blip r:embed="rId2" cstate="print"/>
          <a:stretch>
            <a:fillRect/>
          </a:stretch>
        </p:blipFill>
        <p:spPr>
          <a:xfrm>
            <a:off x="5191079" y="1268760"/>
            <a:ext cx="3401921" cy="4536504"/>
          </a:xfrm>
          <a:prstGeom prst="rect">
            <a:avLst/>
          </a:prstGeom>
        </p:spPr>
      </p:pic>
    </p:spTree>
    <p:extLst>
      <p:ext uri="{BB962C8B-B14F-4D97-AF65-F5344CB8AC3E}">
        <p14:creationId xmlns:p14="http://schemas.microsoft.com/office/powerpoint/2010/main" val="31387767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a:xfrm>
            <a:off x="894018" y="1124744"/>
            <a:ext cx="7355963" cy="5091691"/>
            <a:chOff x="0" y="457200"/>
            <a:chExt cx="5273675" cy="3679825"/>
          </a:xfrm>
        </p:grpSpPr>
        <p:pic>
          <p:nvPicPr>
            <p:cNvPr id="26655" name="图片 0" descr="jisi.jpg"/>
            <p:cNvPicPr>
              <a:picLocks noChangeAspect="1" noChangeArrowheads="1"/>
            </p:cNvPicPr>
            <p:nvPr/>
          </p:nvPicPr>
          <p:blipFill>
            <a:blip r:embed="rId2" cstate="print"/>
            <a:srcRect/>
            <a:stretch>
              <a:fillRect/>
            </a:stretch>
          </p:blipFill>
          <p:spPr bwMode="auto">
            <a:xfrm>
              <a:off x="0" y="457200"/>
              <a:ext cx="5273675" cy="3551238"/>
            </a:xfrm>
            <a:prstGeom prst="rect">
              <a:avLst/>
            </a:prstGeom>
            <a:noFill/>
          </p:spPr>
        </p:pic>
        <p:grpSp>
          <p:nvGrpSpPr>
            <p:cNvPr id="3" name="Group 32"/>
            <p:cNvGrpSpPr>
              <a:grpSpLocks/>
            </p:cNvGrpSpPr>
            <p:nvPr/>
          </p:nvGrpSpPr>
          <p:grpSpPr bwMode="auto">
            <a:xfrm>
              <a:off x="1189038" y="838200"/>
              <a:ext cx="1196975" cy="3298825"/>
              <a:chOff x="3672" y="2040"/>
              <a:chExt cx="1884" cy="5196"/>
            </a:xfrm>
          </p:grpSpPr>
          <p:grpSp>
            <p:nvGrpSpPr>
              <p:cNvPr id="4" name="Group 39"/>
              <p:cNvGrpSpPr>
                <a:grpSpLocks/>
              </p:cNvGrpSpPr>
              <p:nvPr/>
            </p:nvGrpSpPr>
            <p:grpSpPr bwMode="auto">
              <a:xfrm>
                <a:off x="3672" y="2040"/>
                <a:ext cx="1596" cy="180"/>
                <a:chOff x="3672" y="2040"/>
                <a:chExt cx="1596" cy="180"/>
              </a:xfrm>
            </p:grpSpPr>
            <p:sp>
              <p:nvSpPr>
                <p:cNvPr id="26669" name="AutoShape 45"/>
                <p:cNvSpPr>
                  <a:spLocks noChangeArrowheads="1"/>
                </p:cNvSpPr>
                <p:nvPr/>
              </p:nvSpPr>
              <p:spPr bwMode="auto">
                <a:xfrm>
                  <a:off x="3672" y="2040"/>
                  <a:ext cx="240" cy="180"/>
                </a:xfrm>
                <a:prstGeom prst="curvedDownArrow">
                  <a:avLst>
                    <a:gd name="adj1" fmla="val 26667"/>
                    <a:gd name="adj2" fmla="val 53333"/>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68" name="AutoShape 44"/>
                <p:cNvSpPr>
                  <a:spLocks noChangeArrowheads="1"/>
                </p:cNvSpPr>
                <p:nvPr/>
              </p:nvSpPr>
              <p:spPr bwMode="auto">
                <a:xfrm>
                  <a:off x="3924" y="2040"/>
                  <a:ext cx="288" cy="180"/>
                </a:xfrm>
                <a:prstGeom prst="curvedDownArrow">
                  <a:avLst>
                    <a:gd name="adj1" fmla="val 32000"/>
                    <a:gd name="adj2" fmla="val 64000"/>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67" name="AutoShape 43"/>
                <p:cNvSpPr>
                  <a:spLocks noChangeArrowheads="1"/>
                </p:cNvSpPr>
                <p:nvPr/>
              </p:nvSpPr>
              <p:spPr bwMode="auto">
                <a:xfrm>
                  <a:off x="4212" y="2040"/>
                  <a:ext cx="240" cy="180"/>
                </a:xfrm>
                <a:prstGeom prst="curvedDownArrow">
                  <a:avLst>
                    <a:gd name="adj1" fmla="val 26667"/>
                    <a:gd name="adj2" fmla="val 53333"/>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66" name="AutoShape 42"/>
                <p:cNvSpPr>
                  <a:spLocks noChangeArrowheads="1"/>
                </p:cNvSpPr>
                <p:nvPr/>
              </p:nvSpPr>
              <p:spPr bwMode="auto">
                <a:xfrm>
                  <a:off x="4464" y="2040"/>
                  <a:ext cx="288" cy="180"/>
                </a:xfrm>
                <a:prstGeom prst="curvedDownArrow">
                  <a:avLst>
                    <a:gd name="adj1" fmla="val 32000"/>
                    <a:gd name="adj2" fmla="val 64000"/>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65" name="AutoShape 41"/>
                <p:cNvSpPr>
                  <a:spLocks noChangeArrowheads="1"/>
                </p:cNvSpPr>
                <p:nvPr/>
              </p:nvSpPr>
              <p:spPr bwMode="auto">
                <a:xfrm>
                  <a:off x="4716" y="2040"/>
                  <a:ext cx="240" cy="180"/>
                </a:xfrm>
                <a:prstGeom prst="curvedDownArrow">
                  <a:avLst>
                    <a:gd name="adj1" fmla="val 26667"/>
                    <a:gd name="adj2" fmla="val 53333"/>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64" name="AutoShape 40"/>
                <p:cNvSpPr>
                  <a:spLocks noChangeArrowheads="1"/>
                </p:cNvSpPr>
                <p:nvPr/>
              </p:nvSpPr>
              <p:spPr bwMode="auto">
                <a:xfrm>
                  <a:off x="4980" y="2040"/>
                  <a:ext cx="288" cy="180"/>
                </a:xfrm>
                <a:prstGeom prst="curvedDownArrow">
                  <a:avLst>
                    <a:gd name="adj1" fmla="val 32000"/>
                    <a:gd name="adj2" fmla="val 64000"/>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6662" name="AutoShape 38"/>
              <p:cNvSpPr>
                <a:spLocks noChangeArrowheads="1"/>
              </p:cNvSpPr>
              <p:nvPr/>
            </p:nvSpPr>
            <p:spPr bwMode="auto">
              <a:xfrm flipV="1">
                <a:off x="3960" y="7020"/>
                <a:ext cx="240" cy="216"/>
              </a:xfrm>
              <a:prstGeom prst="curvedDownArrow">
                <a:avLst>
                  <a:gd name="adj1" fmla="val 22222"/>
                  <a:gd name="adj2" fmla="val 44444"/>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61" name="AutoShape 37"/>
              <p:cNvSpPr>
                <a:spLocks noChangeArrowheads="1"/>
              </p:cNvSpPr>
              <p:nvPr/>
            </p:nvSpPr>
            <p:spPr bwMode="auto">
              <a:xfrm flipV="1">
                <a:off x="4212" y="7020"/>
                <a:ext cx="288" cy="216"/>
              </a:xfrm>
              <a:prstGeom prst="curvedDownArrow">
                <a:avLst>
                  <a:gd name="adj1" fmla="val 26667"/>
                  <a:gd name="adj2" fmla="val 53333"/>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60" name="AutoShape 36"/>
              <p:cNvSpPr>
                <a:spLocks noChangeArrowheads="1"/>
              </p:cNvSpPr>
              <p:nvPr/>
            </p:nvSpPr>
            <p:spPr bwMode="auto">
              <a:xfrm flipV="1">
                <a:off x="4500" y="7020"/>
                <a:ext cx="240" cy="216"/>
              </a:xfrm>
              <a:prstGeom prst="curvedDownArrow">
                <a:avLst>
                  <a:gd name="adj1" fmla="val 22222"/>
                  <a:gd name="adj2" fmla="val 44444"/>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59" name="AutoShape 35"/>
              <p:cNvSpPr>
                <a:spLocks noChangeArrowheads="1"/>
              </p:cNvSpPr>
              <p:nvPr/>
            </p:nvSpPr>
            <p:spPr bwMode="auto">
              <a:xfrm flipV="1">
                <a:off x="4752" y="7020"/>
                <a:ext cx="288" cy="216"/>
              </a:xfrm>
              <a:prstGeom prst="curvedDownArrow">
                <a:avLst>
                  <a:gd name="adj1" fmla="val 26667"/>
                  <a:gd name="adj2" fmla="val 53333"/>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58" name="AutoShape 34"/>
              <p:cNvSpPr>
                <a:spLocks noChangeArrowheads="1"/>
              </p:cNvSpPr>
              <p:nvPr/>
            </p:nvSpPr>
            <p:spPr bwMode="auto">
              <a:xfrm flipV="1">
                <a:off x="5004" y="7020"/>
                <a:ext cx="240" cy="216"/>
              </a:xfrm>
              <a:prstGeom prst="curvedDownArrow">
                <a:avLst>
                  <a:gd name="adj1" fmla="val 22222"/>
                  <a:gd name="adj2" fmla="val 44444"/>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57" name="AutoShape 33"/>
              <p:cNvSpPr>
                <a:spLocks noChangeArrowheads="1"/>
              </p:cNvSpPr>
              <p:nvPr/>
            </p:nvSpPr>
            <p:spPr bwMode="auto">
              <a:xfrm flipV="1">
                <a:off x="5268" y="7020"/>
                <a:ext cx="288" cy="216"/>
              </a:xfrm>
              <a:prstGeom prst="curvedDownArrow">
                <a:avLst>
                  <a:gd name="adj1" fmla="val 26667"/>
                  <a:gd name="adj2" fmla="val 53333"/>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26670"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671" name="Rectangle 4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710930319"/>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自选图形 4"/>
          <p:cNvSpPr>
            <a:spLocks/>
          </p:cNvSpPr>
          <p:nvPr/>
        </p:nvSpPr>
        <p:spPr bwMode="auto">
          <a:xfrm>
            <a:off x="2843808" y="309850"/>
            <a:ext cx="3672408" cy="1340768"/>
          </a:xfrm>
          <a:prstGeom prst="cloudCallout">
            <a:avLst>
              <a:gd name="adj1" fmla="val -4816"/>
              <a:gd name="adj2" fmla="val 98048"/>
            </a:avLst>
          </a:prstGeom>
          <a:blipFill>
            <a:blip r:embed="rId2" cstate="print"/>
            <a:tile tx="0" ty="0" sx="100000" sy="100000" flip="none" algn="tl"/>
          </a:blipFill>
          <a:ln>
            <a:headEnd/>
            <a:tailEnd/>
          </a:ln>
          <a:effectLst/>
        </p:spPr>
        <p:style>
          <a:lnRef idx="2">
            <a:schemeClr val="accent2"/>
          </a:lnRef>
          <a:fillRef idx="1">
            <a:schemeClr val="lt1"/>
          </a:fillRef>
          <a:effectRef idx="0">
            <a:schemeClr val="accent2"/>
          </a:effectRef>
          <a:fontRef idx="minor">
            <a:schemeClr val="dk1"/>
          </a:fontRef>
        </p:style>
        <p:txBody>
          <a:bodyPr/>
          <a:lstStyle/>
          <a:p>
            <a:pPr marL="363538" indent="-363538">
              <a:defRPr/>
            </a:pPr>
            <a:r>
              <a:rPr lang="en-US" altLang="zh-CN" sz="1600" b="1" dirty="0" smtClean="0">
                <a:solidFill>
                  <a:srgbClr val="002060"/>
                </a:solidFill>
                <a:latin typeface="Times New Roman" pitchFamily="18" charset="0"/>
                <a:ea typeface="MS Gothic" pitchFamily="49" charset="-128"/>
                <a:cs typeface="Times New Roman" pitchFamily="18" charset="0"/>
              </a:rPr>
              <a:t>Latin transformational form</a:t>
            </a:r>
            <a:r>
              <a:rPr lang="zh-CN" altLang="en-US" sz="1600" b="1" dirty="0" smtClean="0">
                <a:solidFill>
                  <a:srgbClr val="002060"/>
                </a:solidFill>
                <a:latin typeface="Times New Roman" pitchFamily="18" charset="0"/>
                <a:ea typeface="MS Gothic" pitchFamily="49" charset="-128"/>
                <a:cs typeface="Times New Roman" pitchFamily="18" charset="0"/>
              </a:rPr>
              <a:t>（</a:t>
            </a:r>
            <a:r>
              <a:rPr lang="en-US" altLang="zh-CN" sz="1600" b="1" dirty="0" smtClean="0">
                <a:solidFill>
                  <a:srgbClr val="002060"/>
                </a:solidFill>
                <a:latin typeface="Times New Roman" pitchFamily="18" charset="0"/>
                <a:ea typeface="MS Gothic" pitchFamily="49" charset="-128"/>
                <a:cs typeface="Times New Roman" pitchFamily="18" charset="0"/>
              </a:rPr>
              <a:t>the pronunciation of the letter</a:t>
            </a:r>
            <a:r>
              <a:rPr lang="zh-CN" altLang="en-US" sz="1600" b="1" dirty="0" smtClean="0">
                <a:solidFill>
                  <a:srgbClr val="002060"/>
                </a:solidFill>
                <a:latin typeface="Times New Roman" pitchFamily="18" charset="0"/>
                <a:ea typeface="MS Gothic" pitchFamily="49" charset="-128"/>
                <a:cs typeface="Times New Roman" pitchFamily="18" charset="0"/>
              </a:rPr>
              <a:t>）</a:t>
            </a:r>
            <a:endParaRPr lang="zh-CN" altLang="en-US" sz="1600" b="1" dirty="0">
              <a:solidFill>
                <a:srgbClr val="002060"/>
              </a:solidFill>
              <a:latin typeface="Times New Roman" pitchFamily="18" charset="0"/>
              <a:ea typeface="MS Gothic" pitchFamily="49" charset="-128"/>
              <a:cs typeface="Times New Roman" pitchFamily="18" charset="0"/>
            </a:endParaRPr>
          </a:p>
        </p:txBody>
      </p:sp>
      <p:pic>
        <p:nvPicPr>
          <p:cNvPr id="1026" name="Picture 2" descr="C:\Users\md\Pictures\yabvgvlcihajai.png"/>
          <p:cNvPicPr>
            <a:picLocks noChangeAspect="1" noChangeArrowheads="1"/>
          </p:cNvPicPr>
          <p:nvPr/>
        </p:nvPicPr>
        <p:blipFill>
          <a:blip r:embed="rId3" cstate="print"/>
          <a:srcRect/>
          <a:stretch>
            <a:fillRect/>
          </a:stretch>
        </p:blipFill>
        <p:spPr bwMode="auto">
          <a:xfrm>
            <a:off x="1547664" y="2221273"/>
            <a:ext cx="5904655" cy="4244675"/>
          </a:xfrm>
          <a:prstGeom prst="rect">
            <a:avLst/>
          </a:prstGeom>
          <a:noFill/>
        </p:spPr>
      </p:pic>
      <p:sp>
        <p:nvSpPr>
          <p:cNvPr id="12" name="自选图形 4"/>
          <p:cNvSpPr>
            <a:spLocks/>
          </p:cNvSpPr>
          <p:nvPr/>
        </p:nvSpPr>
        <p:spPr bwMode="auto">
          <a:xfrm>
            <a:off x="438695" y="657324"/>
            <a:ext cx="2627784" cy="1431540"/>
          </a:xfrm>
          <a:prstGeom prst="cloudCallout">
            <a:avLst>
              <a:gd name="adj1" fmla="val 34128"/>
              <a:gd name="adj2" fmla="val 63762"/>
            </a:avLst>
          </a:prstGeom>
          <a:blipFill>
            <a:blip r:embed="rId2" cstate="print"/>
            <a:tile tx="0" ty="0" sx="100000" sy="100000" flip="none" algn="tl"/>
          </a:blipFill>
          <a:ln>
            <a:headEnd/>
            <a:tailEnd/>
          </a:ln>
          <a:effectLst/>
        </p:spPr>
        <p:style>
          <a:lnRef idx="2">
            <a:schemeClr val="accent2"/>
          </a:lnRef>
          <a:fillRef idx="1">
            <a:schemeClr val="lt1"/>
          </a:fillRef>
          <a:effectRef idx="0">
            <a:schemeClr val="accent2"/>
          </a:effectRef>
          <a:fontRef idx="minor">
            <a:schemeClr val="dk1"/>
          </a:fontRef>
        </p:style>
        <p:txBody>
          <a:bodyPr/>
          <a:lstStyle/>
          <a:p>
            <a:pPr marL="363538" indent="-363538">
              <a:defRPr/>
            </a:pPr>
            <a:r>
              <a:rPr lang="en-US" altLang="zh-CN" b="1" dirty="0" smtClean="0">
                <a:solidFill>
                  <a:srgbClr val="002060"/>
                </a:solidFill>
                <a:latin typeface="Times New Roman" pitchFamily="18" charset="0"/>
                <a:ea typeface="MS Gothic" pitchFamily="49" charset="-128"/>
                <a:cs typeface="Times New Roman" pitchFamily="18" charset="0"/>
              </a:rPr>
              <a:t>Words(the variant form</a:t>
            </a:r>
            <a:r>
              <a:rPr lang="zh-CN" altLang="en-US" b="1" dirty="0" smtClean="0">
                <a:solidFill>
                  <a:srgbClr val="002060"/>
                </a:solidFill>
                <a:latin typeface="Times New Roman" pitchFamily="18" charset="0"/>
                <a:ea typeface="MS Gothic" pitchFamily="49" charset="-128"/>
                <a:cs typeface="Times New Roman" pitchFamily="18" charset="0"/>
              </a:rPr>
              <a:t>）</a:t>
            </a:r>
            <a:endParaRPr lang="zh-CN" altLang="en-US" b="1" dirty="0">
              <a:solidFill>
                <a:srgbClr val="002060"/>
              </a:solidFill>
              <a:latin typeface="Times New Roman" pitchFamily="18" charset="0"/>
              <a:ea typeface="MS Gothic" pitchFamily="49" charset="-128"/>
              <a:cs typeface="Times New Roman" pitchFamily="18" charset="0"/>
            </a:endParaRPr>
          </a:p>
        </p:txBody>
      </p:sp>
      <p:sp>
        <p:nvSpPr>
          <p:cNvPr id="13" name="自选图形 4"/>
          <p:cNvSpPr>
            <a:spLocks/>
          </p:cNvSpPr>
          <p:nvPr/>
        </p:nvSpPr>
        <p:spPr bwMode="auto">
          <a:xfrm>
            <a:off x="5778387" y="375500"/>
            <a:ext cx="2970077" cy="1656184"/>
          </a:xfrm>
          <a:prstGeom prst="cloudCallout">
            <a:avLst>
              <a:gd name="adj1" fmla="val -9633"/>
              <a:gd name="adj2" fmla="val 69273"/>
            </a:avLst>
          </a:prstGeom>
          <a:blipFill>
            <a:blip r:embed="rId2" cstate="print"/>
            <a:tile tx="0" ty="0" sx="100000" sy="100000" flip="none" algn="tl"/>
          </a:blipFill>
          <a:ln>
            <a:headEnd/>
            <a:tailEnd/>
          </a:ln>
          <a:effectLst/>
        </p:spPr>
        <p:style>
          <a:lnRef idx="2">
            <a:schemeClr val="accent2"/>
          </a:lnRef>
          <a:fillRef idx="1">
            <a:schemeClr val="lt1"/>
          </a:fillRef>
          <a:effectRef idx="0">
            <a:schemeClr val="accent2"/>
          </a:effectRef>
          <a:fontRef idx="minor">
            <a:schemeClr val="dk1"/>
          </a:fontRef>
        </p:style>
        <p:txBody>
          <a:bodyPr/>
          <a:lstStyle/>
          <a:p>
            <a:pPr marL="363538" indent="-363538">
              <a:defRPr/>
            </a:pPr>
            <a:r>
              <a:rPr lang="en-US" altLang="zh-CN" sz="1600" b="1" dirty="0" smtClean="0">
                <a:solidFill>
                  <a:srgbClr val="002060"/>
                </a:solidFill>
                <a:latin typeface="Times New Roman" pitchFamily="18" charset="0"/>
                <a:ea typeface="MS Gothic" pitchFamily="49" charset="-128"/>
                <a:cs typeface="Times New Roman" pitchFamily="18" charset="0"/>
              </a:rPr>
              <a:t>Each letter in UNICODE encoding shape</a:t>
            </a:r>
            <a:r>
              <a:rPr lang="zh-CN" altLang="en-US" sz="1600" b="1" dirty="0" smtClean="0">
                <a:solidFill>
                  <a:srgbClr val="FF0000"/>
                </a:solidFill>
                <a:latin typeface="Times New Roman" pitchFamily="18" charset="0"/>
                <a:ea typeface="MS Gothic" pitchFamily="49" charset="-128"/>
                <a:cs typeface="Times New Roman" pitchFamily="18" charset="0"/>
              </a:rPr>
              <a:t>（</a:t>
            </a:r>
            <a:r>
              <a:rPr lang="en-US" altLang="zh-CN" sz="1600" b="1" dirty="0" smtClean="0">
                <a:solidFill>
                  <a:srgbClr val="FF0000"/>
                </a:solidFill>
                <a:latin typeface="Times New Roman" pitchFamily="18" charset="0"/>
                <a:ea typeface="MS Gothic" pitchFamily="49" charset="-128"/>
                <a:cs typeface="Times New Roman" pitchFamily="18" charset="0"/>
              </a:rPr>
              <a:t>Nominal character</a:t>
            </a:r>
            <a:r>
              <a:rPr lang="zh-CN" altLang="en-US" sz="1600" b="1" dirty="0" smtClean="0">
                <a:solidFill>
                  <a:srgbClr val="FF0000"/>
                </a:solidFill>
                <a:latin typeface="Times New Roman" pitchFamily="18" charset="0"/>
                <a:ea typeface="MS Gothic" pitchFamily="49" charset="-128"/>
                <a:cs typeface="Times New Roman" pitchFamily="18" charset="0"/>
              </a:rPr>
              <a:t>）</a:t>
            </a:r>
            <a:endParaRPr lang="zh-CN" altLang="en-US" sz="1600" b="1" dirty="0">
              <a:solidFill>
                <a:srgbClr val="FF0000"/>
              </a:solidFill>
              <a:latin typeface="Times New Roman" pitchFamily="18" charset="0"/>
              <a:ea typeface="MS Gothic" pitchFamily="49" charset="-128"/>
              <a:cs typeface="Times New Roman" pitchFamily="18" charset="0"/>
            </a:endParaRPr>
          </a:p>
        </p:txBody>
      </p:sp>
    </p:spTree>
    <p:extLst>
      <p:ext uri="{BB962C8B-B14F-4D97-AF65-F5344CB8AC3E}">
        <p14:creationId xmlns:p14="http://schemas.microsoft.com/office/powerpoint/2010/main" val="4270907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908720"/>
            <a:ext cx="8388424" cy="1143000"/>
          </a:xfrm>
        </p:spPr>
        <p:txBody>
          <a:bodyPr>
            <a:normAutofit/>
          </a:bodyPr>
          <a:lstStyle/>
          <a:p>
            <a:r>
              <a:rPr lang="en-US" altLang="zh-CN" sz="3600" b="1" dirty="0" smtClean="0">
                <a:solidFill>
                  <a:schemeClr val="accent2">
                    <a:lumMod val="75000"/>
                  </a:schemeClr>
                </a:solidFill>
                <a:latin typeface="Times New Roman" pitchFamily="18" charset="0"/>
                <a:cs typeface="Times New Roman" pitchFamily="18" charset="0"/>
              </a:rPr>
              <a:t>Two, </a:t>
            </a:r>
            <a:r>
              <a:rPr lang="en-US" altLang="zh-CN" sz="3600" b="1" dirty="0">
                <a:solidFill>
                  <a:schemeClr val="accent2">
                    <a:lumMod val="75000"/>
                  </a:schemeClr>
                </a:solidFill>
                <a:latin typeface="Times New Roman" pitchFamily="18" charset="0"/>
                <a:cs typeface="Times New Roman" pitchFamily="18" charset="0"/>
              </a:rPr>
              <a:t>the </a:t>
            </a:r>
            <a:r>
              <a:rPr lang="en-US" altLang="zh-CN" sz="3600" b="1" dirty="0" smtClean="0">
                <a:solidFill>
                  <a:schemeClr val="accent2">
                    <a:lumMod val="75000"/>
                  </a:schemeClr>
                </a:solidFill>
                <a:latin typeface="Times New Roman" pitchFamily="18" charset="0"/>
                <a:cs typeface="Times New Roman" pitchFamily="18" charset="0"/>
              </a:rPr>
              <a:t>Coding Standard of Mongolian</a:t>
            </a:r>
            <a:endParaRPr lang="zh-CN" altLang="en-US" sz="3600" b="1" dirty="0">
              <a:solidFill>
                <a:schemeClr val="accent2">
                  <a:lumMod val="7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1115616" y="2420888"/>
            <a:ext cx="6912768" cy="3528392"/>
          </a:xfrm>
        </p:spPr>
        <p:txBody>
          <a:bodyPr>
            <a:normAutofit/>
          </a:bodyPr>
          <a:lstStyle/>
          <a:p>
            <a:pPr algn="just">
              <a:buFont typeface="Wingdings" pitchFamily="2" charset="2"/>
              <a:buChar char="Ø"/>
            </a:pPr>
            <a:r>
              <a:rPr lang="en-US" altLang="zh-CN" sz="3000" b="1" dirty="0" smtClean="0">
                <a:solidFill>
                  <a:srgbClr val="002060"/>
                </a:solidFill>
                <a:latin typeface="Times New Roman" pitchFamily="18" charset="0"/>
                <a:cs typeface="Times New Roman" pitchFamily="18" charset="0"/>
              </a:rPr>
              <a:t> Mongolian has  entered the ISO/</a:t>
            </a:r>
            <a:r>
              <a:rPr lang="en-US" altLang="zh-CN" sz="3000" b="1" dirty="0" err="1" smtClean="0">
                <a:solidFill>
                  <a:srgbClr val="002060"/>
                </a:solidFill>
                <a:latin typeface="Times New Roman" pitchFamily="18" charset="0"/>
                <a:cs typeface="Times New Roman" pitchFamily="18" charset="0"/>
              </a:rPr>
              <a:t>IEC</a:t>
            </a:r>
            <a:r>
              <a:rPr lang="en-US" altLang="zh-CN" sz="3000" b="1" dirty="0" smtClean="0">
                <a:solidFill>
                  <a:srgbClr val="002060"/>
                </a:solidFill>
                <a:latin typeface="Times New Roman" pitchFamily="18" charset="0"/>
                <a:cs typeface="Times New Roman" pitchFamily="18" charset="0"/>
              </a:rPr>
              <a:t> 10646-2000</a:t>
            </a:r>
            <a:r>
              <a:rPr lang="zh-CN" altLang="en-US" sz="3000" b="1" dirty="0" smtClean="0">
                <a:solidFill>
                  <a:srgbClr val="002060"/>
                </a:solidFill>
                <a:latin typeface="Times New Roman" pitchFamily="18" charset="0"/>
                <a:cs typeface="Times New Roman" pitchFamily="18" charset="0"/>
              </a:rPr>
              <a:t>；</a:t>
            </a:r>
            <a:r>
              <a:rPr lang="en-US" altLang="zh-CN" sz="3000" b="1" dirty="0" smtClean="0">
                <a:solidFill>
                  <a:srgbClr val="002060"/>
                </a:solidFill>
                <a:latin typeface="Times New Roman" pitchFamily="18" charset="0"/>
                <a:cs typeface="Times New Roman" pitchFamily="18" charset="0"/>
              </a:rPr>
              <a:t>GB13000\18030.</a:t>
            </a:r>
          </a:p>
          <a:p>
            <a:pPr algn="just">
              <a:buFont typeface="Wingdings" pitchFamily="2" charset="2"/>
              <a:buChar char="Ø"/>
            </a:pPr>
            <a:endParaRPr lang="en-US" altLang="zh-CN" sz="3000"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US" altLang="zh-CN" sz="3000" b="1" dirty="0" smtClean="0">
                <a:solidFill>
                  <a:srgbClr val="002060"/>
                </a:solidFill>
                <a:latin typeface="Times New Roman" pitchFamily="18" charset="0"/>
                <a:cs typeface="Times New Roman" pitchFamily="18" charset="0"/>
              </a:rPr>
              <a:t> Mongolian code can be divided into “nominal characters” and “presentation forms” two parts</a:t>
            </a:r>
            <a:r>
              <a:rPr lang="en-US" altLang="zh-CN" sz="3000" dirty="0" smtClean="0">
                <a:latin typeface="Times New Roman" pitchFamily="18" charset="0"/>
                <a:cs typeface="Times New Roman" pitchFamily="18" charset="0"/>
              </a:rPr>
              <a:t>.</a:t>
            </a:r>
          </a:p>
          <a:p>
            <a:pPr marL="0" indent="0">
              <a:buNone/>
            </a:pPr>
            <a:endParaRPr lang="zh-CN" altLang="en-US" dirty="0"/>
          </a:p>
        </p:txBody>
      </p:sp>
    </p:spTree>
    <p:extLst>
      <p:ext uri="{BB962C8B-B14F-4D97-AF65-F5344CB8AC3E}">
        <p14:creationId xmlns:p14="http://schemas.microsoft.com/office/powerpoint/2010/main" val="1823971133"/>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1428</TotalTime>
  <Words>1163</Words>
  <Application>Microsoft Office PowerPoint</Application>
  <PresentationFormat>全屏显示(4:3)</PresentationFormat>
  <Paragraphs>82</Paragraphs>
  <Slides>28</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幻灯片标题</vt:lpstr>
      </vt:variant>
      <vt:variant>
        <vt:i4>28</vt:i4>
      </vt:variant>
      <vt:variant>
        <vt:lpstr>自定义放映</vt:lpstr>
      </vt:variant>
      <vt:variant>
        <vt:i4>1</vt:i4>
      </vt:variant>
    </vt:vector>
  </HeadingPairs>
  <TitlesOfParts>
    <vt:vector size="37" baseType="lpstr">
      <vt:lpstr>Arial Unicode MS</vt:lpstr>
      <vt:lpstr>MS Gothic</vt:lpstr>
      <vt:lpstr>宋体</vt:lpstr>
      <vt:lpstr>Arial</vt:lpstr>
      <vt:lpstr>Calibri</vt:lpstr>
      <vt:lpstr>Times New Roman</vt:lpstr>
      <vt:lpstr>Wingdings</vt:lpstr>
      <vt:lpstr>Office 主题</vt:lpstr>
      <vt:lpstr>PowerPoint 演示文稿</vt:lpstr>
      <vt:lpstr>One, Mongolian language</vt:lpstr>
      <vt:lpstr>PowerPoint 演示文稿</vt:lpstr>
      <vt:lpstr>1, the Characteristics of Mongolian         Language</vt:lpstr>
      <vt:lpstr>PowerPoint 演示文稿</vt:lpstr>
      <vt:lpstr>PowerPoint 演示文稿</vt:lpstr>
      <vt:lpstr>PowerPoint 演示文稿</vt:lpstr>
      <vt:lpstr>PowerPoint 演示文稿</vt:lpstr>
      <vt:lpstr>Two, the Coding Standard of Mongolian</vt:lpstr>
      <vt:lpstr>           1, the support for the traditional                  Mongolian display is not perfect</vt:lpstr>
      <vt:lpstr>        2,  Support for display of traditional Mongolian is inadequate</vt:lpstr>
      <vt:lpstr>3, The Problem of Mongolian Font</vt:lpstr>
      <vt:lpstr>4, The International Standard on Mongolian       encoding engine is not standardized.</vt:lpstr>
      <vt:lpstr>PowerPoint 演示文稿</vt:lpstr>
      <vt:lpstr>5, Some operational issues such as       moving  cursor</vt:lpstr>
      <vt:lpstr>6, A support for the prohibiting rules of        Mongolian is not enough. </vt:lpstr>
      <vt:lpstr>PowerPoint 演示文稿</vt:lpstr>
      <vt:lpstr>PowerPoint 演示文稿</vt:lpstr>
      <vt:lpstr>PowerPoint 演示文稿</vt:lpstr>
      <vt:lpstr>7, The alignment of characters within a line</vt:lpstr>
      <vt:lpstr>8, The lack of various controls</vt:lpstr>
      <vt:lpstr>1, Add the displaying  properties of       Mongolian</vt:lpstr>
      <vt:lpstr>2,  Add default font</vt:lpstr>
      <vt:lpstr>  3, Unify the coding engine of  the           international standard on Mongolian </vt:lpstr>
      <vt:lpstr>4, Support the prohibiting rules of         Mongolian  </vt:lpstr>
      <vt:lpstr>5, Support the Mongolian Controls</vt:lpstr>
      <vt:lpstr>PowerPoint 演示文稿</vt:lpstr>
      <vt:lpstr>PowerPoint 演示文稿</vt:lpstr>
      <vt:lpstr>自定义放映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应用语言学研究</dc:title>
  <dc:creator>Administrator</dc:creator>
  <cp:lastModifiedBy>ad</cp:lastModifiedBy>
  <cp:revision>188</cp:revision>
  <dcterms:created xsi:type="dcterms:W3CDTF">2013-09-05T07:20:27Z</dcterms:created>
  <dcterms:modified xsi:type="dcterms:W3CDTF">2014-09-16T02:46:28Z</dcterms:modified>
</cp:coreProperties>
</file>