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6" r:id="rId4"/>
    <p:sldMasterId id="2147483657" r:id="rId5"/>
    <p:sldMasterId id="2147483658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2.xml" Type="http://schemas.openxmlformats.org/officeDocument/2006/relationships/slide" Id="rId19"/><Relationship Target="slides/slide11.xml" Type="http://schemas.openxmlformats.org/officeDocument/2006/relationships/slide" Id="rId18"/><Relationship Target="slides/slide10.xml" Type="http://schemas.openxmlformats.org/officeDocument/2006/relationships/slide" Id="rId17"/><Relationship Target="slides/slide9.xml" Type="http://schemas.openxmlformats.org/officeDocument/2006/relationships/slide" Id="rId16"/><Relationship Target="slides/slide8.xml" Type="http://schemas.openxmlformats.org/officeDocument/2006/relationships/slide" Id="rId15"/><Relationship Target="slides/slide7.xml" Type="http://schemas.openxmlformats.org/officeDocument/2006/relationships/slide" Id="rId14"/><Relationship Target="slides/slide23.xml" Type="http://schemas.openxmlformats.org/officeDocument/2006/relationships/slide" Id="rId30"/><Relationship Target="slides/slide5.xml" Type="http://schemas.openxmlformats.org/officeDocument/2006/relationships/slide" Id="rId12"/><Relationship Target="slides/slide24.xml" Type="http://schemas.openxmlformats.org/officeDocument/2006/relationships/slide" Id="rId31"/><Relationship Target="slides/slide6.xml" Type="http://schemas.openxmlformats.org/officeDocument/2006/relationships/slide" Id="rId13"/><Relationship Target="slides/slide3.xml" Type="http://schemas.openxmlformats.org/officeDocument/2006/relationships/slide" Id="rId10"/><Relationship Target="slides/slide4.xml" Type="http://schemas.openxmlformats.org/officeDocument/2006/relationships/slide" Id="rId11"/><Relationship Target="slides/slide25.xml" Type="http://schemas.openxmlformats.org/officeDocument/2006/relationships/slide" Id="rId32"/><Relationship Target="slides/slide26.xml" Type="http://schemas.openxmlformats.org/officeDocument/2006/relationships/slide" Id="rId33"/><Relationship Target="slides/slide22.xml" Type="http://schemas.openxmlformats.org/officeDocument/2006/relationships/slide" Id="rId29"/><Relationship Target="slides/slide19.xml" Type="http://schemas.openxmlformats.org/officeDocument/2006/relationships/slide" Id="rId26"/><Relationship Target="slides/slide18.xml" Type="http://schemas.openxmlformats.org/officeDocument/2006/relationships/slide" Id="rId25"/><Relationship Target="slides/slide21.xml" Type="http://schemas.openxmlformats.org/officeDocument/2006/relationships/slide" Id="rId28"/><Relationship Target="slides/slide20.xml" Type="http://schemas.openxmlformats.org/officeDocument/2006/relationships/slide" Id="rId27"/><Relationship Target="presProps.xml" Type="http://schemas.openxmlformats.org/officeDocument/2006/relationships/presProps" Id="rId2"/><Relationship Target="slides/slide14.xml" Type="http://schemas.openxmlformats.org/officeDocument/2006/relationships/slide" Id="rId21"/><Relationship Target="theme/theme3.xml" Type="http://schemas.openxmlformats.org/officeDocument/2006/relationships/theme" Id="rId1"/><Relationship Target="slides/slide15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6.xml" Type="http://schemas.openxmlformats.org/officeDocument/2006/relationships/slide" Id="rId23"/><Relationship Target="tableStyles.xml" Type="http://schemas.openxmlformats.org/officeDocument/2006/relationships/tableStyles" Id="rId3"/><Relationship Target="slides/slide17.xml" Type="http://schemas.openxmlformats.org/officeDocument/2006/relationships/slide" Id="rId24"/><Relationship Target="slides/slide13.xml" Type="http://schemas.openxmlformats.org/officeDocument/2006/relationships/slide" Id="rId20"/><Relationship Target="slides/slide2.xml" Type="http://schemas.openxmlformats.org/officeDocument/2006/relationships/slide" Id="rId9"/><Relationship Target="slideMasters/slideMaster3.xml" Type="http://schemas.openxmlformats.org/officeDocument/2006/relationships/slideMaster" Id="rId6"/><Relationship Target="slideMasters/slideMaster2.xml" Type="http://schemas.openxmlformats.org/officeDocument/2006/relationships/slideMaster" Id="rId5"/><Relationship Target="slides/slide1.xml" Type="http://schemas.openxmlformats.org/officeDocument/2006/relationships/slide" Id="rId8"/><Relationship Target="notesMasters/notesMaster1.xml" Type="http://schemas.openxmlformats.org/officeDocument/2006/relationships/notesMaster" Id="rId7"/></Relationships>
</file>

<file path=ppt/notesMasters/_rels/notesMaster1.xml.rels><?xml version="1.0" encoding="UTF-8" standalone="yes"?><Relationships xmlns="http://schemas.openxmlformats.org/package/2006/relationships"><Relationship Target="../theme/theme4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0" name="Shape 50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11" name="Shape 111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18" name="Shape 118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25" name="Shape 125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39" name="Shape 139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69" name="Shape 169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76" name="Shape 176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57" name="Shape 57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83" name="Shape 183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8" name="Shape 1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5" name="Shape 1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97" name="Shape 197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9" name="Shape 2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0" name="Shape 2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11" name="Shape 211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6" name="Shape 2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3" name="Shape 2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4" name="Shape 2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225" name="Shape 225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64" name="Shape 64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/>
        </p:txBody>
      </p:sp>
      <p:sp>
        <p:nvSpPr>
          <p:cNvPr id="104" name="Shape 104"/>
          <p:cNvSpPr/>
          <p:nvPr>
            <p:ph idx="2" type="sldImg"/>
          </p:nvPr>
        </p:nvSpPr>
        <p:spPr>
          <a:xfrm>
            <a:off y="685800" x="380999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2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3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rtl="0" indent="304800">
              <a:buSzPct val="100000"/>
              <a:defRPr sz="4800"/>
            </a:lvl1pPr>
            <a:lvl2pPr algn="ctr" rtl="0" indent="304800">
              <a:buSzPct val="100000"/>
              <a:defRPr sz="4800"/>
            </a:lvl2pPr>
            <a:lvl3pPr algn="ctr" rtl="0" indent="304800">
              <a:buSzPct val="100000"/>
              <a:defRPr sz="4800"/>
            </a:lvl3pPr>
            <a:lvl4pPr algn="ctr" rtl="0" indent="304800">
              <a:buSzPct val="100000"/>
              <a:defRPr sz="4800"/>
            </a:lvl4pPr>
            <a:lvl5pPr algn="ctr" rtl="0" indent="304800">
              <a:buSzPct val="100000"/>
              <a:defRPr sz="4800"/>
            </a:lvl5pPr>
            <a:lvl6pPr algn="ctr" rtl="0" indent="304800">
              <a:buSzPct val="100000"/>
              <a:defRPr sz="4800"/>
            </a:lvl6pPr>
            <a:lvl7pPr algn="ctr" rtl="0" indent="304800">
              <a:buSzPct val="100000"/>
              <a:defRPr sz="4800"/>
            </a:lvl7pPr>
            <a:lvl8pPr algn="ctr" rtl="0" indent="304800">
              <a:buSzPct val="100000"/>
              <a:defRPr sz="4800"/>
            </a:lvl8pPr>
            <a:lvl9pPr algn="ctr" rtl="0" indent="304800"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rtl="0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rtl="0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defRPr/>
            </a:lvl1pPr>
            <a:lvl2pPr rtl="0" indent="457200">
              <a:defRPr/>
            </a:lvl2pPr>
            <a:lvl3pPr rtl="0" indent="914400">
              <a:defRPr/>
            </a:lvl3pPr>
            <a:lvl4pPr rtl="0" indent="137160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rtl="0" indent="-171450" marL="28575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solidFill>
          <a:schemeClr val="lt1"/>
        </a:solidFill>
      </p:bgPr>
    </p:bg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y="696515" x="401835"/>
            <a:ext cy="1674299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b" anchorCtr="0"/>
          <a:lstStyle>
            <a:lvl1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2645419" x="401835"/>
            <a:ext cy="1674299" cx="2393099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t" anchorCtr="0"/>
          <a:lstStyle>
            <a:lvl1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solidFill>
          <a:schemeClr val="lt1"/>
        </a:solidFill>
      </p:bgPr>
    </p:bg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43" name="Shape 43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b" anchorCtr="0"/>
          <a:lstStyle>
            <a:lvl1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t" anchorCtr="0"/>
          <a:lstStyle>
            <a:lvl1pPr algn="l" rtl="0" indent="-20955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Char char="•"/>
              <a:defRPr sz="1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algn="l" rtl="0" indent="-114300" marL="3556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2pPr>
            <a:lvl3pPr algn="l" rtl="0" indent="-127000" marL="64770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3pPr>
            <a:lvl4pPr algn="l" rtl="0" indent="-63500" marL="81280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4pPr>
            <a:lvl5pPr algn="l" rtl="0" indent="-63500" marL="12192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5pPr>
            <a:lvl6pPr algn="l" rtl="0" indent="-76200" marL="16256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6pPr>
            <a:lvl7pPr algn="l" rtl="0" indent="-63500" marL="24257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7pPr>
            <a:lvl8pPr algn="l" rtl="0" indent="-76200" marL="36322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8pPr>
            <a:lvl9pPr algn="l" rtl="0" indent="-63500" marL="52324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Font typeface="Helvetica Neue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5.xml" Type="http://schemas.openxmlformats.org/officeDocument/2006/relationships/theme" Id="rId7"/></Relationships>
</file>

<file path=ppt/slideMasters/_rels/slideMaster2.xml.rels><?xml version="1.0" encoding="UTF-8" standalone="yes"?><Relationships xmlns="http://schemas.openxmlformats.org/package/2006/relationships"><Relationship Target="../media/image00.png" Type="http://schemas.openxmlformats.org/officeDocument/2006/relationships/image" Id="rId2"/><Relationship Target="../media/image01.png" Type="http://schemas.openxmlformats.org/officeDocument/2006/relationships/image" Id="rId1"/><Relationship Target="../theme/theme2.xml" Type="http://schemas.openxmlformats.org/officeDocument/2006/relationships/theme" Id="rId4"/><Relationship Target="../slideLayouts/slideLayout7.xml" Type="http://schemas.openxmlformats.org/officeDocument/2006/relationships/slideLayout" Id="rId3"/></Relationships>
</file>

<file path=ppt/slideMasters/_rels/slideMaster3.xml.rels><?xml version="1.0" encoding="UTF-8" standalone="yes"?><Relationships xmlns="http://schemas.openxmlformats.org/package/2006/relationships"><Relationship Target="../media/image01.png" Type="http://schemas.openxmlformats.org/officeDocument/2006/relationships/image" Id="rId2"/><Relationship Target="../media/image00.png" Type="http://schemas.openxmlformats.org/officeDocument/2006/relationships/image" Id="rId1"/><Relationship Target="../theme/theme1.xml" Type="http://schemas.openxmlformats.org/officeDocument/2006/relationships/theme" Id="rId4"/><Relationship Target="../slideLayouts/slideLayout8.xml" Type="http://schemas.openxmlformats.org/officeDocument/2006/relationships/slideLayout" Id="rId3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rtl="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rtl="0"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rtl="0"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rtl="0"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rtl="0"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rtl="0"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rtl="0"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rtl="0"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rtl="0"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rtl="0"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rtl="0"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idx="1" type="body"/>
          </p:nvPr>
        </p:nvSpPr>
        <p:spPr>
          <a:xfrm>
            <a:off y="2645419" x="401835"/>
            <a:ext cy="1674299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1pPr>
            <a:lvl2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2pPr>
            <a:lvl3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3pPr>
            <a:lvl4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4pPr>
            <a:lvl5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5pPr>
            <a:lvl6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6pPr>
            <a:lvl7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7pPr>
            <a:lvl8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8pPr>
            <a:lvl9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2504777" x="455414"/>
            <a:ext cy="0" cx="8233200"/>
          </a:xfrm>
          <a:prstGeom prst="straightConnector1">
            <a:avLst/>
          </a:prstGeom>
          <a:noFill/>
          <a:ln w="12700" cap="rnd">
            <a:solidFill>
              <a:srgbClr val="888888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25" name="Shape 25"/>
          <p:cNvSpPr txBox="1"/>
          <p:nvPr>
            <p:ph type="title"/>
          </p:nvPr>
        </p:nvSpPr>
        <p:spPr>
          <a:xfrm>
            <a:off y="696515" x="401835"/>
            <a:ext cy="1674299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1pPr>
            <a:lvl2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2pPr>
            <a:lvl3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3pPr>
            <a:lvl4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4pPr>
            <a:lvl5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5pPr>
            <a:lvl6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6pPr>
            <a:lvl7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7pPr>
            <a:lvl8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8pPr>
            <a:lvl9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9pPr>
          </a:lstStyle>
          <a:p/>
        </p:txBody>
      </p:sp>
      <p:sp>
        <p:nvSpPr>
          <p:cNvPr id="26" name="Shape 26"/>
          <p:cNvSpPr/>
          <p:nvPr/>
        </p:nvSpPr>
        <p:spPr>
          <a:xfrm>
            <a:off y="4470425" x="1375171"/>
            <a:ext cy="389400" cx="6785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58925" rIns="58925" lIns="58925" tIns="58925" anchor="ctr" anchorCtr="0">
            <a:noAutofit/>
          </a:bodyPr>
          <a:lstStyle/>
          <a:p/>
        </p:txBody>
      </p:sp>
      <p:sp>
        <p:nvSpPr>
          <p:cNvPr id="27" name="Shape 27"/>
          <p:cNvSpPr/>
          <p:nvPr/>
        </p:nvSpPr>
        <p:spPr>
          <a:xfrm>
            <a:off y="4450332" x="383976"/>
            <a:ext cy="431999" cx="9464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58925" rIns="58925" lIns="58925" tIns="58925" anchor="ctr" anchorCtr="0">
            <a:noAutofit/>
          </a:bodyPr>
          <a:lstStyle/>
          <a:p/>
        </p:txBody>
      </p:sp>
      <p:pic>
        <p:nvPicPr>
          <p:cNvPr id="28" name="Shape 28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y="4450332" x="383976"/>
            <a:ext cy="431973" cx="709909"/>
          </a:xfrm>
          <a:prstGeom prst="rect">
            <a:avLst/>
          </a:prstGeom>
        </p:spPr>
      </p:pic>
      <p:pic>
        <p:nvPicPr>
          <p:cNvPr id="29" name="Shape 2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y="4460375" x="1093871"/>
            <a:ext cy="389278" cx="508992"/>
          </a:xfrm>
          <a:prstGeom prst="rect">
            <a:avLst/>
          </a:prstGeom>
        </p:spPr>
      </p:pic>
    </p:spTree>
  </p:cSld>
  <p:clrMap accent2="accent2" accent3="accent3" accent4="accent4" accent5="accent5" accent6="accent6" hlink="hlink" tx2="lt2" tx1="dk1" bg2="dk2" bg1="lt1" folHlink="folHlink" accent1="accent1"/>
  <p:sldLayoutIdLst>
    <p:sldLayoutId id="2147483654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1pPr>
            <a:lvl2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2pPr>
            <a:lvl3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3pPr>
            <a:lvl4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4pPr>
            <a:lvl5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5pPr>
            <a:lvl6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6pPr>
            <a:lvl7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7pPr>
            <a:lvl8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8pPr>
            <a:lvl9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defRPr sz="900"/>
            </a:lvl9pPr>
          </a:lstStyle>
          <a:p/>
        </p:txBody>
      </p:sp>
      <p:cxnSp>
        <p:nvCxnSpPr>
          <p:cNvPr id="35" name="Shape 35"/>
          <p:cNvCxnSpPr/>
          <p:nvPr/>
        </p:nvCxnSpPr>
        <p:spPr>
          <a:xfrm>
            <a:off y="1038076" x="455414"/>
            <a:ext cy="0" cx="8233200"/>
          </a:xfrm>
          <a:prstGeom prst="straightConnector1">
            <a:avLst/>
          </a:prstGeom>
          <a:noFill/>
          <a:ln w="12700" cap="rnd">
            <a:solidFill>
              <a:srgbClr val="888888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36" name="Shape 36"/>
          <p:cNvSpPr txBox="1"/>
          <p:nvPr>
            <p:ph idx="1" type="body"/>
          </p:nvPr>
        </p:nvSpPr>
        <p:spPr>
          <a:xfrm>
            <a:off y="1185416" x="401835"/>
            <a:ext cy="3462599" cx="8340300"/>
          </a:xfrm>
          <a:prstGeom prst="rect">
            <a:avLst/>
          </a:prstGeom>
          <a:noFill/>
          <a:ln>
            <a:noFill/>
          </a:ln>
        </p:spPr>
        <p:txBody>
          <a:bodyPr bIns="58925" rIns="58925" lIns="58925" tIns="58925" anchor="t" anchorCtr="0"/>
          <a:lstStyle>
            <a:lvl1pPr algn="l" rtl="0" marR="0" indent="-17145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1pPr>
            <a:lvl2pPr algn="l" rtl="0" marR="0" indent="-171450" marL="3556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2pPr>
            <a:lvl3pPr algn="l" rtl="0" marR="0" indent="-184150" marL="64770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3pPr>
            <a:lvl4pPr algn="l" rtl="0" marR="0" indent="-120650" marL="81280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4pPr>
            <a:lvl5pPr algn="l" rtl="0" marR="0" indent="-120650" marL="12192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5pPr>
            <a:lvl6pPr algn="l" rtl="0" marR="0" indent="-133350" marL="16256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6pPr>
            <a:lvl7pPr algn="l" rtl="0" marR="0" indent="-120650" marL="24257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7pPr>
            <a:lvl8pPr algn="l" rtl="0" marR="0" indent="-133350" marL="36322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8pPr>
            <a:lvl9pPr algn="l" rtl="0" marR="0" indent="-120650" marL="5232400">
              <a:lnSpc>
                <a:spcPct val="90000"/>
              </a:lnSpc>
              <a:spcBef>
                <a:spcPts val="31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  <a:defRPr sz="900"/>
            </a:lvl9pPr>
          </a:lstStyle>
          <a:p/>
        </p:txBody>
      </p:sp>
      <p:sp>
        <p:nvSpPr>
          <p:cNvPr id="37" name="Shape 37"/>
          <p:cNvSpPr/>
          <p:nvPr/>
        </p:nvSpPr>
        <p:spPr>
          <a:xfrm>
            <a:off y="210963" x="8063507"/>
            <a:ext cy="389400" cx="6785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58925" rIns="58925" lIns="58925" tIns="58925" anchor="ctr" anchorCtr="0">
            <a:noAutofit/>
          </a:bodyPr>
          <a:lstStyle/>
          <a:p/>
        </p:txBody>
      </p:sp>
      <p:pic>
        <p:nvPicPr>
          <p:cNvPr id="38" name="Shape 38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y="210963" x="8063507"/>
            <a:ext cy="389278" cx="508992"/>
          </a:xfrm>
          <a:prstGeom prst="rect">
            <a:avLst/>
          </a:prstGeom>
        </p:spPr>
      </p:pic>
      <p:sp>
        <p:nvSpPr>
          <p:cNvPr id="39" name="Shape 39"/>
          <p:cNvSpPr/>
          <p:nvPr/>
        </p:nvSpPr>
        <p:spPr>
          <a:xfrm>
            <a:off y="190872" x="7018734"/>
            <a:ext cy="431100" cx="9464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58925" rIns="58925" lIns="58925" tIns="58925" anchor="ctr" anchorCtr="0">
            <a:noAutofit/>
          </a:bodyPr>
          <a:lstStyle/>
          <a:p/>
        </p:txBody>
      </p:sp>
      <p:pic>
        <p:nvPicPr>
          <p:cNvPr id="40" name="Shape 40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y="190872" x="7323534"/>
            <a:ext cy="431136" cx="709909"/>
          </a:xfrm>
          <a:prstGeom prst="rect">
            <a:avLst/>
          </a:prstGeom>
        </p:spPr>
      </p:pic>
    </p:spTree>
  </p:cSld>
  <p:clrMap accent2="accent2" accent3="accent3" accent4="accent4" accent5="accent5" accent6="accent6" hlink="hlink" tx2="lt2" tx1="dk1" bg2="dk2" bg1="lt1" folHlink="folHlink" accent1="accent1"/>
  <p:sldLayoutIdLst>
    <p:sldLayoutId id="2147483655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7.xml" Type="http://schemas.openxmlformats.org/officeDocument/2006/relationships/slideLayout" Id="rId1"/><Relationship Target="mailto:sandro@w3.org" Type="http://schemas.openxmlformats.org/officeDocument/2006/relationships/hyperlink" TargetMode="External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8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8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8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8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8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8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8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696515" x="401835"/>
            <a:ext cy="1674299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Building 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Social Applications 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with the 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Linked Data Platform</a:t>
            </a:r>
          </a:p>
        </p:txBody>
      </p:sp>
      <p:sp>
        <p:nvSpPr>
          <p:cNvPr id="47" name="Shape 47"/>
          <p:cNvSpPr txBox="1"/>
          <p:nvPr/>
        </p:nvSpPr>
        <p:spPr>
          <a:xfrm>
            <a:off y="2720175" x="401825"/>
            <a:ext cy="1599600" cx="8340300"/>
          </a:xfrm>
          <a:prstGeom prst="rect">
            <a:avLst/>
          </a:prstGeom>
          <a:noFill/>
          <a:ln>
            <a:noFill/>
          </a:ln>
        </p:spPr>
        <p:txBody>
          <a:bodyPr bIns="0" rIns="0" lIns="0" tIns="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sz="1700"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Sandro Hawke - Overview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u="sng" sz="1700" lang="en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sandro@w3.org</a:t>
            </a:r>
            <a:r>
              <a:rPr sz="1700"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twitter: sandhawke</a:t>
            </a:r>
          </a:p>
          <a:p>
            <a:r>
              <a:t/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sz="1700"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Joe Presbrey - Demo &amp; Details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sz="1700"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Andrei Sambra - Demo &amp; Details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sz="1700"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(MIT CSAIL)</a:t>
            </a:r>
          </a:p>
          <a:p>
            <a:r>
              <a:t/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 March 2014, Cambridge Semantic Web Gathering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06060"/>
              </a:buClr>
              <a:buSzPct val="25000"/>
              <a:buFont typeface="Helvetica Neue"/>
              <a:buNone/>
            </a:pPr>
            <a:r>
              <a:rPr lang="en">
                <a:solidFill>
                  <a:srgbClr val="60606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Slides at http://www.w3.org/2014/Talks/0311-sandro/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07" name="Shape 107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Linked Data Platform 1.0 Provides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Containers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POST to create new Resource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GET provides triples linking to each member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Paging (not in today’s draft)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rel=first, last, next, prev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flow control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just the interesting stuff, if sorted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14" name="Shape 114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Extensibility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51851"/>
              <a:buFont typeface="Helvetica Neue"/>
              <a:buChar char="•"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HTTP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HTTP Link headers (with defined relations)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HTTP Prefer / Preference-Applied headers (with defined preferences)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Can’t really use media type extensibility, since RDF already uses that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51851"/>
              <a:buFont typeface="Helvetica Neue"/>
              <a:buChar char="•"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RDF</a:t>
            </a:r>
            <a:r>
              <a:rPr sz="1400" lang="en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chemeClr val="dk1"/>
                </a:solidFill>
              </a:rPr>
              <a:t>define new properties and classes, as usual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21" name="Shape 121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Extensions used in today’s demos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WebID -- Use IRIs to identify people, properties/classes in what you get back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Workspaces -- Link from WebID to Containers of stuff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Change Propagation -- Real-time notify client of changed data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Access control -- server grants read/write access based on user’s WebID (using client certificates)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Example: To-Do List WebApp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 logs in with their WebID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App can read RDF triples describing to-do list items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App can modify/delete RDF triples describing to-do list items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It’s just doing HTTP GET, POST, DELETE, PUT with small Turtle documents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Pre-Crosscloud WebApp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143000"/>
            <a:ext cy="5143500" cx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42" name="Shape 142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Move the Data to Alice’s Server</a:t>
            </a:r>
          </a:p>
        </p:txBody>
      </p:sp>
      <p:pic>
        <p:nvPicPr>
          <p:cNvPr id="143" name="Shape 1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142975"/>
            <a:ext cy="5143500" cx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49" name="Shape 149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Switch WebApps</a:t>
            </a:r>
          </a:p>
        </p:txBody>
      </p:sp>
      <p:sp>
        <p:nvSpPr>
          <p:cNvPr id="150" name="Shape 150"/>
          <p:cNvSpPr/>
          <p:nvPr/>
        </p:nvSpPr>
        <p:spPr>
          <a:xfrm>
            <a:off y="939900" x="356000"/>
            <a:ext cy="319199" cx="86298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pic>
        <p:nvPicPr>
          <p:cNvPr id="151" name="Shape 15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143000"/>
            <a:ext cy="5143500" cx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57" name="Shape 157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Unlocked Social</a:t>
            </a:r>
          </a:p>
        </p:txBody>
      </p:sp>
      <p:sp>
        <p:nvSpPr>
          <p:cNvPr id="158" name="Shape 158"/>
          <p:cNvSpPr/>
          <p:nvPr/>
        </p:nvSpPr>
        <p:spPr>
          <a:xfrm>
            <a:off y="939900" x="356000"/>
            <a:ext cy="319199" cx="86298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pic>
        <p:nvPicPr>
          <p:cNvPr id="159" name="Shape 15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143000"/>
            <a:ext cy="5143500" cx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4" name="Shape 164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65" name="Shape 165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Why is that so great?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sz="1400" lang="en"/>
              <a:t>Same shared state, but...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Open Standard Protocols: anyone can build another UI (“EvenBetterToDoLists”)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UI can be forked, improved, with </a:t>
            </a:r>
            <a:r>
              <a:rPr sz="1400" lang="en" i="1"/>
              <a:t>the same user base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b="1" sz="1400" lang="en"/>
              <a:t>We’ve escaped group lock-in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Standard, commodity backend service (like web hosting)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 control, optional additional privacy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No Password Proliferation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72" name="Shape 172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Other Applications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Microblogging (cimba) [twitter, facebook]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Office Apps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chemeClr val="dk1"/>
                </a:solidFill>
              </a:rPr>
              <a:t>Media Sharing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Product Reviews/Feedback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Gaming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...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53" name="Shape 53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Overview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1185431" x="401825"/>
            <a:ext cy="3634799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The Social Lock-In Problem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The “Crosscloud” Solution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The Linked Data Platform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An Example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Research Questions</a:t>
            </a:r>
          </a:p>
          <a:p>
            <a:pPr algn="l" rtl="0" lvl="0" marR="0" indent="0" mar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sz="1400" lang="en">
                <a:solidFill>
                  <a:srgbClr val="606060"/>
                </a:solidFill>
              </a:rPr>
              <a:t>(then)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Joe’s Demo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rgbClr val="606060"/>
                </a:solidFill>
              </a:rPr>
              <a:t>Andrei’s Demo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79" name="Shape 179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Lots of Research To Do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This work is supported by and in collaboration with QCRI  (which is hiring)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Related work in our group supported by NSF &amp; Knight Foundation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The “Social WebArch” Group</a:t>
            </a:r>
          </a:p>
          <a:p>
            <a:pPr algn="l" rtl="0" lvl="2" marR="0" indent="-215900" marL="64770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Tim Berners-Lee, PI (MIT)</a:t>
            </a:r>
          </a:p>
          <a:p>
            <a:pPr algn="l" rtl="0" lvl="2" marR="0" indent="-215900" marL="64770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Ashraf Aboulnaga, Co-PI (QCRI)</a:t>
            </a:r>
          </a:p>
          <a:p>
            <a:pPr algn="l" rtl="0" lvl="2" marR="0" indent="-215900" marL="64770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Essam Mansour, Ahmed El-Roby (QCRI)</a:t>
            </a:r>
          </a:p>
          <a:p>
            <a:pPr algn="l" rtl="0" lvl="2" marR="0" indent="-215900" marL="64770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Sandro Hawke, Andrei Sambra, Joe Presbrey (MIT)</a:t>
            </a:r>
          </a:p>
          <a:p>
            <a:pPr algn="l" rtl="0" lvl="2" marR="0" indent="-215900" marL="64770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chemeClr val="dk1"/>
                </a:solidFill>
              </a:rPr>
              <a:t>Lalana Kagal, Project Lead PI (MIT)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86" name="Shape 186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Efficient Change Propagation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Fast (notify, patch)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(while running as a WebApp)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Inbound (following 1000s of people)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Outbound (1000s of followers)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Massive scale (Obama Campaign has 40M followers, follows 0.65M)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1" name="Shape 1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2" name="Shape 192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93" name="Shape 193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Access Control</a:t>
            </a:r>
          </a:p>
        </p:txBody>
      </p:sp>
      <p:sp>
        <p:nvSpPr>
          <p:cNvPr id="194" name="Shape 194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Who can see my data?   (read access)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Individuals, Groups, Logical Groups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Who can write to my space?  (write access)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Who do I pay attention to, when they write to their own space?   (notify access)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Semi-Trusted Software (like current OAuth WebApps)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give them access to </a:t>
            </a:r>
            <a:r>
              <a:rPr sz="1400" lang="en" i="1"/>
              <a:t>some</a:t>
            </a:r>
            <a:r>
              <a:rPr sz="1400" lang="en"/>
              <a:t> of your data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limit the harm they can do by writing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be able to identify and undo any harm they do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8" name="Shape 1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9" name="Shape 199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200" name="Shape 200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Designing for Reliability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Where can we build redundancy/failover into the protocols?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 smarter client allows much simpler server architecture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Load balancing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05" name="Shape 2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6" name="Shape 206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207" name="Shape 207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Vocabulary Translation</a:t>
            </a:r>
          </a:p>
        </p:txBody>
      </p:sp>
      <p:sp>
        <p:nvSpPr>
          <p:cNvPr id="208" name="Shape 208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Interoperability Requires using the same Vocabulary, or Translation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Multiple vocabularies for one domain, at some point in time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Multiple vocabularies over time (migration)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Conversion Rules are more data (indexed, trusted, crowdsourced, purchased)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Conversion via OWL?  N3?   RIF?  JavaScript?   Java?   Something New?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214" name="Shape 214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Technology Adoption</a:t>
            </a:r>
          </a:p>
        </p:txBody>
      </p:sp>
      <p:sp>
        <p:nvSpPr>
          <p:cNvPr id="215" name="Shape 215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0" mar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sz="1400" lang="en"/>
              <a:t>This can and should be research, too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What do developers need?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Quick results, simple model, open source, open standards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What do end-users need?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Quick results, great apps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What do business users need?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Stability, proven utility, trained workforce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What does the industry need (for standardization) ?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consensus among a critical mass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9" name="Shape 2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0" name="Shape 220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221" name="Shape 221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Next Steps</a:t>
            </a:r>
          </a:p>
        </p:txBody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W3C Participation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WebID Community Group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Federated Social Web Community Group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Linked Data Platform Working Group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Open Source Contributions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>
                <a:solidFill>
                  <a:schemeClr val="dk1"/>
                </a:solidFill>
              </a:rPr>
              <a:t>Academic Collaboration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Business Collaboration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60" name="Shape 60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Individual User Lock-In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 does some work in some program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Work is saved in proprietary format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 is stuck using only that program until: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willing to lose that work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someone reverse-engineers the format (usually lossy)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export then import (usually lossy)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Ongoing drag on innovation, productivity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“TCO should include exit costs”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Solutions: open source software, standard formats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67" name="Shape 67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Group Lock-In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Economics, “The Network Effect”: more users = more value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If I want to share my photos, with access control, on flickr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then all my friends have to use flickr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If Facebook is the only system everyone is using, then the only way to reach everyone is Facebook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Thus Facebook’s 1.8e+11 USD market cap?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If something better came along, could you get your high school friends and cousins to move it?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Open Source and Standard Formats don’t help here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Also: not everyone uses Facebook, or … anything modern.   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Postal service, Telephone, E-Mail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74" name="Shape 74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Developer Lock-Out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If users are locked into a system, developers are unable to attract them elsewhere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Imagine a better Facebook, but you’re the only one there….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You can build on the major platforms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But only subject to their terms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And subject to the limitations of their platform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And you still only get the users who want to use that platform</a:t>
            </a:r>
          </a:p>
          <a:p>
            <a:r>
              <a:t/>
            </a:r>
          </a:p>
          <a:p>
            <a:pPr algn="l" rtl="0" lvl="0" marR="0" indent="0" mar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sz="1400" lang="en"/>
              <a:t>Is there a better way?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/>
          <p:nvPr/>
        </p:nvSpPr>
        <p:spPr>
          <a:xfrm>
            <a:off y="0" x="0"/>
            <a:ext cy="5143499" cx="9144000"/>
          </a:xfrm>
          <a:prstGeom prst="rect">
            <a:avLst/>
          </a:prstGeom>
          <a:solidFill>
            <a:srgbClr val="F3F3F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pic>
        <p:nvPicPr>
          <p:cNvPr id="81" name="Shape 8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143000"/>
            <a:ext cy="5143500" cx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/>
          <p:nvPr/>
        </p:nvSpPr>
        <p:spPr>
          <a:xfrm>
            <a:off y="0" x="0"/>
            <a:ext cy="5143499" cx="9144000"/>
          </a:xfrm>
          <a:prstGeom prst="rect">
            <a:avLst/>
          </a:prstGeom>
          <a:solidFill>
            <a:srgbClr val="F3F3F3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/>
        </p:txBody>
      </p:sp>
      <p:pic>
        <p:nvPicPr>
          <p:cNvPr id="87" name="Shape 8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1143000"/>
            <a:ext cy="5143500" cx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93" name="Shape 93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Crosscloud Vision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User’s data remains on a general-purpose server, responsible to the user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Users can expose it to any application they like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Users can switch providers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Applications (ideally) provide the same functionality, but with external data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Data is in RDF (open standard format)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Data is accessed via HTTP (open standard protocol)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/>
        </p:nvSpPr>
        <p:spPr>
          <a:xfrm>
            <a:off y="4982765" x="4198069"/>
            <a:ext cy="147300" cx="199800"/>
          </a:xfrm>
          <a:prstGeom prst="rect">
            <a:avLst/>
          </a:prstGeom>
          <a:noFill/>
          <a:ln>
            <a:noFill/>
          </a:ln>
        </p:spPr>
        <p:txBody>
          <a:bodyPr bIns="29450" rIns="58925" lIns="58925" tIns="2945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z="900" lang="en"/>
              <a:t> </a:t>
            </a:r>
          </a:p>
        </p:txBody>
      </p:sp>
      <p:sp>
        <p:nvSpPr>
          <p:cNvPr id="100" name="Shape 100"/>
          <p:cNvSpPr txBox="1"/>
          <p:nvPr>
            <p:ph type="title"/>
          </p:nvPr>
        </p:nvSpPr>
        <p:spPr>
          <a:xfrm>
            <a:off y="174128" x="401835"/>
            <a:ext cy="736800" cx="8340300"/>
          </a:xfrm>
          <a:prstGeom prst="rect">
            <a:avLst/>
          </a:prstGeom>
          <a:noFill/>
          <a:ln>
            <a:noFill/>
          </a:ln>
        </p:spPr>
        <p:txBody>
          <a:bodyPr bIns="32750" rIns="32750" lIns="32750" tIns="32750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7003"/>
              </a:buClr>
              <a:buSzPct val="25000"/>
              <a:buFont typeface="Galdeano"/>
              <a:buNone/>
            </a:pPr>
            <a:r>
              <a:rPr sz="2700" lang="en">
                <a:solidFill>
                  <a:srgbClr val="E77003"/>
                </a:solidFill>
                <a:latin typeface="Galdeano"/>
                <a:ea typeface="Galdeano"/>
                <a:cs typeface="Galdeano"/>
                <a:sym typeface="Galdeano"/>
              </a:rPr>
              <a:t>Linked Data Platform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1185416" x="401835"/>
            <a:ext cy="2156400" cx="8340300"/>
          </a:xfrm>
          <a:prstGeom prst="rect">
            <a:avLst/>
          </a:prstGeom>
          <a:noFill/>
          <a:ln>
            <a:noFill/>
          </a:ln>
        </p:spPr>
        <p:txBody>
          <a:bodyPr bIns="98225" rIns="98225" lIns="98225" tIns="98225" anchor="t" anchorCtr="0">
            <a:noAutofit/>
          </a:bodyPr>
          <a:lstStyle/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Start with Linked Data ...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Use working HTTP IRIs to name things, provide data about things, provide links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… and make it into a full data storage/access system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W3C Submission Feb 2012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From: IBM, DERI, EMC, Oracle, Red Hat, SemanticWeb.com, and Tasktop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LDP Working Group - Second Last Call published </a:t>
            </a:r>
            <a:r>
              <a:rPr sz="1400" lang="en" i="1"/>
              <a:t>Today</a:t>
            </a:r>
          </a:p>
          <a:p>
            <a:pPr algn="l" rtl="0" lvl="2" marR="0" indent="-215900" marL="6477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http://www.w3.org/TR/ldp</a:t>
            </a:r>
          </a:p>
          <a:p>
            <a:pPr algn="l" rtl="0" lvl="0" marR="0" indent="-203200" marL="17780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606060"/>
              </a:buClr>
              <a:buSzPct val="100000"/>
              <a:buFont typeface="Helvetica Neue"/>
              <a:buChar char="•"/>
            </a:pPr>
            <a:r>
              <a:rPr sz="1400" lang="en"/>
              <a:t>Very basic starting point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Title &amp; Bullets copy">
  <a:themeElements>
    <a:clrScheme name="Title &amp; Bullets cop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BFBFBF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BFBFBF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