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85" r:id="rId2"/>
    <p:sldId id="262" r:id="rId3"/>
    <p:sldId id="263" r:id="rId4"/>
    <p:sldId id="273" r:id="rId5"/>
    <p:sldId id="265" r:id="rId6"/>
    <p:sldId id="275" r:id="rId7"/>
    <p:sldId id="274" r:id="rId8"/>
    <p:sldId id="276" r:id="rId9"/>
    <p:sldId id="277" r:id="rId10"/>
    <p:sldId id="281" r:id="rId11"/>
    <p:sldId id="28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71" autoAdjust="0"/>
    <p:restoredTop sz="99645" autoAdjust="0"/>
  </p:normalViewPr>
  <p:slideViewPr>
    <p:cSldViewPr>
      <p:cViewPr>
        <p:scale>
          <a:sx n="50" d="100"/>
          <a:sy n="50" d="100"/>
        </p:scale>
        <p:origin x="-1500" y="-6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jp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quarter" idx="1"/>
          </p:nvPr>
        </p:nvSpPr>
        <p:spPr>
          <a:xfrm>
            <a:off x="3881880" y="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1"/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fld id="{86CB50E5-1255-4F1C-A97B-8F8FF21E155F}" type="datetimeFigureOut">
              <a:t>10/26/14</a:t>
            </a:fld>
            <a:endParaRPr lang="en-US" sz="14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2"/>
          </p:nvPr>
        </p:nvSpPr>
        <p:spPr>
          <a:xfrm>
            <a:off x="0" y="868680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endParaRPr lang="en-US" sz="14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3"/>
          </p:nvPr>
        </p:nvSpPr>
        <p:spPr>
          <a:xfrm>
            <a:off x="3881880" y="868680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1"/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fld id="{AB3EC23C-F2B3-4C99-B6A2-D5933B97FB4A}" type="slidenum">
              <a:t>‹#›</a:t>
            </a:fld>
            <a:endParaRPr lang="en-US" sz="14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36000" y="36000"/>
            <a:ext cx="1548000" cy="68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9330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Move="1" noResize="1"/>
          </p:cNvSpPr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5000" rIns="90000" bIns="45000" anchor="ctr" anchorCtr="1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733560" y="304560"/>
            <a:ext cx="2971800" cy="246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t" anchorCtr="0" compatLnSpc="1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000" b="0" i="0" u="none" strike="noStrike" baseline="0"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defRPr>
            </a:lvl1pPr>
          </a:lstStyle>
          <a:p>
            <a:pPr lvl="0"/>
            <a:fld id="{C5736C9D-34B7-4739-8CCC-EBFBD56C01CE}" type="datetimeFigureOut">
              <a:t>10/26/14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761759"/>
            <a:ext cx="4572000" cy="3429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85799" y="4343400"/>
            <a:ext cx="5486399" cy="4115159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compatLnSpc="1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5"/>
          </p:nvPr>
        </p:nvSpPr>
        <p:spPr>
          <a:xfrm>
            <a:off x="3733560" y="8685000"/>
            <a:ext cx="2971800" cy="457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b" anchorCtr="0" compatLnSpc="1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200" b="0" i="0" u="none" strike="noStrike" baseline="0"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defRPr>
            </a:lvl1pPr>
          </a:lstStyle>
          <a:p>
            <a:pPr lvl="0"/>
            <a:fld id="{232AA502-92A6-43B6-8FBA-F71A47F2DBA4}" type="slidenum">
              <a:t>‹#›</a:t>
            </a:fld>
            <a:endParaRPr lang="en-US"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295280" cy="7221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329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indent="0" algn="l" rtl="0" hangingPunct="0">
      <a:lnSpc>
        <a:spcPct val="100000"/>
      </a:lnSpc>
      <a:spcBef>
        <a:spcPts val="448"/>
      </a:spcBef>
      <a:spcAft>
        <a:spcPts val="0"/>
      </a:spcAft>
      <a:tabLst>
        <a:tab pos="0" algn="l"/>
        <a:tab pos="914400" algn="l"/>
        <a:tab pos="1828800" algn="l"/>
        <a:tab pos="2743199" algn="l"/>
        <a:tab pos="3657600" algn="l"/>
        <a:tab pos="4572000" algn="l"/>
        <a:tab pos="5486399" algn="l"/>
        <a:tab pos="6400799" algn="l"/>
        <a:tab pos="7315200" algn="l"/>
        <a:tab pos="8229600" algn="l"/>
        <a:tab pos="9144000" algn="l"/>
        <a:tab pos="10058400" algn="l"/>
      </a:tabLst>
      <a:defRPr lang="en-US" sz="1200" b="0" i="0" u="none" strike="noStrike" baseline="0">
        <a:ln>
          <a:noFill/>
        </a:ln>
        <a:solidFill>
          <a:srgbClr val="000000"/>
        </a:solidFill>
        <a:latin typeface="Arial" pitchFamily="18"/>
        <a:cs typeface="Ari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762120"/>
            <a:ext cx="4572000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 lIns="0" tIns="0" rIns="0" bIns="0">
            <a:spAutoFit/>
          </a:bodyPr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  <p:sp>
        <p:nvSpPr>
          <p:cNvPr id="4" name="Slide Number Placeholder 3"/>
          <p:cNvSpPr/>
          <p:nvPr/>
        </p:nvSpPr>
        <p:spPr>
          <a:xfrm>
            <a:off x="3733920" y="8685360"/>
            <a:ext cx="2971800" cy="4572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b" anchorCtr="0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019D4E8D-A6DC-48B5-A87E-36CB0478EA81}" type="slidenum">
              <a:t>1</a:t>
            </a:fld>
            <a:endParaRPr lang="en-US" sz="18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6497604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762120"/>
            <a:ext cx="4572000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 lIns="0" tIns="0" rIns="0" bIns="0">
            <a:spAutoFit/>
          </a:bodyPr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  <p:sp>
        <p:nvSpPr>
          <p:cNvPr id="4" name="Slide Number Placeholder 3"/>
          <p:cNvSpPr/>
          <p:nvPr/>
        </p:nvSpPr>
        <p:spPr>
          <a:xfrm>
            <a:off x="3733920" y="8685360"/>
            <a:ext cx="2971800" cy="4572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b" anchorCtr="0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019D4E8D-A6DC-48B5-A87E-36CB0478EA81}" type="slidenum">
              <a:t>11</a:t>
            </a:fld>
            <a:endParaRPr lang="en-US" sz="18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365180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  <p:extLst>
      <p:ext uri="{BB962C8B-B14F-4D97-AF65-F5344CB8AC3E}">
        <p14:creationId xmlns:p14="http://schemas.microsoft.com/office/powerpoint/2010/main" val="596516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  <p:extLst>
      <p:ext uri="{BB962C8B-B14F-4D97-AF65-F5344CB8AC3E}">
        <p14:creationId xmlns:p14="http://schemas.microsoft.com/office/powerpoint/2010/main" val="1189641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  <p:extLst>
      <p:ext uri="{BB962C8B-B14F-4D97-AF65-F5344CB8AC3E}">
        <p14:creationId xmlns:p14="http://schemas.microsoft.com/office/powerpoint/2010/main" val="10252023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  <p:extLst>
      <p:ext uri="{BB962C8B-B14F-4D97-AF65-F5344CB8AC3E}">
        <p14:creationId xmlns:p14="http://schemas.microsoft.com/office/powerpoint/2010/main" val="1350490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  <p:extLst>
      <p:ext uri="{BB962C8B-B14F-4D97-AF65-F5344CB8AC3E}">
        <p14:creationId xmlns:p14="http://schemas.microsoft.com/office/powerpoint/2010/main" val="7833686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  <p:extLst>
      <p:ext uri="{BB962C8B-B14F-4D97-AF65-F5344CB8AC3E}">
        <p14:creationId xmlns:p14="http://schemas.microsoft.com/office/powerpoint/2010/main" val="11025200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  <p:extLst>
      <p:ext uri="{BB962C8B-B14F-4D97-AF65-F5344CB8AC3E}">
        <p14:creationId xmlns:p14="http://schemas.microsoft.com/office/powerpoint/2010/main" val="20448977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762000"/>
            <a:ext cx="4572000" cy="34290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</p:spTree>
    <p:extLst>
      <p:ext uri="{BB962C8B-B14F-4D97-AF65-F5344CB8AC3E}">
        <p14:creationId xmlns:p14="http://schemas.microsoft.com/office/powerpoint/2010/main" val="1967513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6176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600" y="1238400"/>
            <a:ext cx="8064000" cy="4870800"/>
          </a:xfrm>
        </p:spPr>
        <p:txBody>
          <a:bodyPr/>
          <a:lstStyle>
            <a:lvl1pPr>
              <a:buClr>
                <a:srgbClr val="FF0000"/>
              </a:buClr>
              <a:buFont typeface="Arial" pitchFamily="34" charset="0"/>
              <a:buChar char="•"/>
              <a:defRPr sz="2000"/>
            </a:lvl1pPr>
            <a:lvl2pPr>
              <a:buClr>
                <a:srgbClr val="FF0000"/>
              </a:buClr>
              <a:buFont typeface="Arial" pitchFamily="34" charset="0"/>
              <a:buChar char="•"/>
              <a:defRPr sz="1800"/>
            </a:lvl2pPr>
            <a:lvl3pPr>
              <a:buClr>
                <a:srgbClr val="FF0000"/>
              </a:buClr>
              <a:buFont typeface="Arial" pitchFamily="34" charset="0"/>
              <a:buChar char="•"/>
              <a:defRPr sz="1600"/>
            </a:lvl3pPr>
            <a:lvl4pPr>
              <a:buClr>
                <a:srgbClr val="FF0000"/>
              </a:buClr>
              <a:buFont typeface="Arial" pitchFamily="34" charset="0"/>
              <a:buChar char="•"/>
              <a:defRPr sz="1400"/>
            </a:lvl4pPr>
            <a:lvl5pPr>
              <a:buClr>
                <a:srgbClr val="FF0000"/>
              </a:buClr>
              <a:buFont typeface="Arial" pitchFamily="34" charset="0"/>
              <a:buChar char="•"/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352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41080" y="431280"/>
            <a:ext cx="8064360" cy="55440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ctr" compatLnSpc="1"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41080" y="1238039"/>
            <a:ext cx="8064360" cy="407088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compatLnSpc="1"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747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2" r:id="rId2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indent="0" algn="l" rtl="0" hangingPunct="0">
        <a:lnSpc>
          <a:spcPct val="100000"/>
        </a:lnSpc>
        <a:spcBef>
          <a:spcPts val="0"/>
        </a:spcBef>
        <a:spcAft>
          <a:spcPts val="0"/>
        </a:spcAft>
        <a:buFontTx/>
        <a:buNone/>
        <a:tabLst>
          <a:tab pos="0" algn="l"/>
          <a:tab pos="914400" algn="l"/>
          <a:tab pos="1828800" algn="l"/>
          <a:tab pos="2743199" algn="l"/>
          <a:tab pos="3657600" algn="l"/>
          <a:tab pos="4572000" algn="l"/>
          <a:tab pos="5486399" algn="l"/>
          <a:tab pos="6400799" algn="l"/>
          <a:tab pos="7315200" algn="l"/>
          <a:tab pos="8229600" algn="l"/>
          <a:tab pos="9144000" algn="l"/>
          <a:tab pos="10058400" algn="l"/>
        </a:tabLst>
        <a:defRPr lang="en-US" sz="3000" b="1" i="0" u="none" strike="noStrike" kern="1200" baseline="0">
          <a:ln>
            <a:noFill/>
          </a:ln>
          <a:solidFill>
            <a:srgbClr val="C00000"/>
          </a:solidFill>
          <a:latin typeface="Arial" pitchFamily="18"/>
          <a:cs typeface="Tahoma" pitchFamily="2"/>
        </a:defRPr>
      </a:lvl1pPr>
    </p:titleStyle>
    <p:bodyStyle>
      <a:lvl1pPr marL="0" marR="0" indent="0" algn="l" rtl="0" hangingPunct="0">
        <a:lnSpc>
          <a:spcPct val="100000"/>
        </a:lnSpc>
        <a:spcBef>
          <a:spcPts val="598"/>
        </a:spcBef>
        <a:spcAft>
          <a:spcPts val="598"/>
        </a:spcAft>
        <a:tabLst>
          <a:tab pos="571320" algn="l"/>
          <a:tab pos="1485719" algn="l"/>
          <a:tab pos="2400119" algn="l"/>
          <a:tab pos="3314519" algn="l"/>
          <a:tab pos="4228919" algn="l"/>
          <a:tab pos="5143320" algn="l"/>
          <a:tab pos="6057720" algn="l"/>
          <a:tab pos="6972120" algn="l"/>
          <a:tab pos="7886520" algn="l"/>
          <a:tab pos="8800920" algn="l"/>
          <a:tab pos="9715320" algn="l"/>
        </a:tabLst>
        <a:defRPr lang="en-US" sz="2400" b="0" i="0" u="none" strike="noStrike" kern="1200" baseline="0">
          <a:ln>
            <a:noFill/>
          </a:ln>
          <a:solidFill>
            <a:srgbClr val="151515"/>
          </a:solidFill>
          <a:latin typeface="Arial" pitchFamily="18"/>
          <a:cs typeface="Tahoma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2011/webtv/wiki/Main_Page" TargetMode="External"/><Relationship Id="rId4" Type="http://schemas.openxmlformats.org/officeDocument/2006/relationships/hyperlink" Target="http://www.w3.org/2011/webtv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2011/webtv/wiki/HNTF" TargetMode="External"/><Relationship Id="rId4" Type="http://schemas.openxmlformats.org/officeDocument/2006/relationships/hyperlink" Target="http://www.w3.org/2011/webtv/wiki/MPTF" TargetMode="External"/><Relationship Id="rId5" Type="http://schemas.openxmlformats.org/officeDocument/2006/relationships/hyperlink" Target="https://www.w3.org/2011/webtv/wiki/Testing" TargetMode="External"/><Relationship Id="rId6" Type="http://schemas.openxmlformats.org/officeDocument/2006/relationships/hyperlink" Target="https://www.w3.org/2011/webtv/wiki/Tt" TargetMode="External"/><Relationship Id="rId7" Type="http://schemas.openxmlformats.org/officeDocument/2006/relationships/hyperlink" Target="https://www.w3.org/2011/webtv/wiki/Media_APIs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TR/hnreq" TargetMode="External"/><Relationship Id="rId4" Type="http://schemas.openxmlformats.org/officeDocument/2006/relationships/hyperlink" Target="https://dvcs.w3.org/hg/dap/raw-file/tip/discovery-api/Overview.html" TargetMode="External"/><Relationship Id="rId5" Type="http://schemas.openxmlformats.org/officeDocument/2006/relationships/image" Target="../media/image4.png"/><Relationship Id="rId6" Type="http://schemas.openxmlformats.org/officeDocument/2006/relationships/hyperlink" Target="http://www.w3.org/TR/discovery-api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2011/webtv/wiki/MPTF#Bugs" TargetMode="External"/><Relationship Id="rId4" Type="http://schemas.openxmlformats.org/officeDocument/2006/relationships/hyperlink" Target="http://www.w3.org/community/inbandtracks/wiki/Main_Page" TargetMode="External"/><Relationship Id="rId5" Type="http://schemas.openxmlformats.org/officeDocument/2006/relationships/image" Target="../media/image4.png"/><Relationship Id="rId6" Type="http://schemas.openxmlformats.org/officeDocument/2006/relationships/hyperlink" Target="https://dvcs.w3.org/hg/webtv/raw-file/tip/mpreq/cpreq.html" TargetMode="External"/><Relationship Id="rId7" Type="http://schemas.openxmlformats.org/officeDocument/2006/relationships/hyperlink" Target="http://www.w3.org/TR/media-source/" TargetMode="External"/><Relationship Id="rId8" Type="http://schemas.openxmlformats.org/officeDocument/2006/relationships/hyperlink" Target="http://www.w3.org/TR/encrypted-media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hyperlink" Target="http://www.w3.org/2011/webtv/wiki/Testing#External_Groups" TargetMode="External"/><Relationship Id="rId5" Type="http://schemas.openxmlformats.org/officeDocument/2006/relationships/hyperlink" Target="#External_Groups"/><Relationship Id="rId6" Type="http://schemas.openxmlformats.org/officeDocument/2006/relationships/hyperlink" Target="https://docs.google.com/spreadsheet/ccc?key=0Ah_-Sepx_7BpdEZwb2hDTnlNbjcxRFBVTEp1dzBoQnc&amp;usp=sharing#gid=0" TargetMode="External"/><Relationship Id="rId7" Type="http://schemas.openxmlformats.org/officeDocument/2006/relationships/hyperlink" Target="http://www.w3.org/2013/04/test_plan2.html" TargetMode="External"/><Relationship Id="rId8" Type="http://schemas.openxmlformats.org/officeDocument/2006/relationships/hyperlink" Target="http://www.w3.org/2011/webtv/wiki/Testing/Web_&amp;_TV_Testing_Discussions#Approved_Usecases" TargetMode="External"/><Relationship Id="rId9" Type="http://schemas.openxmlformats.org/officeDocument/2006/relationships/hyperlink" Target="http://www.w3.org/2011/webtv/wiki/Testing#Tentative_Requirements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hyperlink" Target="http://www.w3.org/2011/webtv/wiki/Tt/TTWG_Consensus_Input" TargetMode="External"/><Relationship Id="rId5" Type="http://schemas.openxmlformats.org/officeDocument/2006/relationships/hyperlink" Target="http://www.w3.org/TR/ttaf1-dfxp/" TargetMode="External"/><Relationship Id="rId6" Type="http://schemas.openxmlformats.org/officeDocument/2006/relationships/hyperlink" Target="http://www.w3.org/2011/webtv/wiki/Tt/Timed_Text_Efforts" TargetMode="External"/><Relationship Id="rId7" Type="http://schemas.openxmlformats.org/officeDocument/2006/relationships/hyperlink" Target="http://www.w3.org/2011/webtv/wiki/Tt/Timed_Text_Use_Cases" TargetMode="External"/><Relationship Id="rId8" Type="http://schemas.openxmlformats.org/officeDocument/2006/relationships/hyperlink" Target="https://dvcs.w3.org/hg/text-tracks/raw-file/default/webvtt/Overview.html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278" y="-1"/>
            <a:ext cx="12313030" cy="6926079"/>
          </a:xfrm>
          <a:prstGeom prst="rect">
            <a:avLst/>
          </a:prstGeom>
        </p:spPr>
      </p:pic>
      <p:sp>
        <p:nvSpPr>
          <p:cNvPr id="4" name="Subtitle 2"/>
          <p:cNvSpPr/>
          <p:nvPr/>
        </p:nvSpPr>
        <p:spPr>
          <a:xfrm>
            <a:off x="0" y="5491760"/>
            <a:ext cx="9144000" cy="817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chemeClr val="bg1"/>
          </a:solidFill>
          <a:ln>
            <a:noFill/>
            <a:prstDash val="solid"/>
          </a:ln>
        </p:spPr>
        <p:txBody>
          <a:bodyPr vert="horz" wrap="square" lIns="90000" tIns="46800" rIns="90000" bIns="46800" anchor="ctr" anchorCtr="0" compatLnSpc="1"/>
          <a:lstStyle/>
          <a:p>
            <a:pPr marL="0" marR="0" lvl="0" indent="0" algn="r" rtl="0" hangingPunct="1">
              <a:lnSpc>
                <a:spcPct val="100000"/>
              </a:lnSpc>
              <a:spcBef>
                <a:spcPts val="7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nb-NO" sz="3000" b="1" i="0" u="none" strike="noStrike" baseline="0" dirty="0" smtClean="0">
                <a:ln>
                  <a:noFill/>
                </a:ln>
                <a:solidFill>
                  <a:srgbClr val="C00000"/>
                </a:solidFill>
                <a:latin typeface="Arial" pitchFamily="34"/>
                <a:ea typeface="Lucida Sans Unicode" pitchFamily="2"/>
                <a:cs typeface="Tahoma" pitchFamily="2"/>
              </a:rPr>
              <a:t>Web &amp; TV IG Overview</a:t>
            </a:r>
          </a:p>
          <a:p>
            <a:pPr marL="0" marR="0" lvl="0" indent="0" algn="r" rtl="0" hangingPunct="1">
              <a:lnSpc>
                <a:spcPct val="100000"/>
              </a:lnSpc>
              <a:spcBef>
                <a:spcPts val="7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nb-NO" b="1" i="0" u="none" strike="noStrike" baseline="0" smtClean="0">
                <a:ln>
                  <a:noFill/>
                </a:ln>
                <a:solidFill>
                  <a:srgbClr val="C00000"/>
                </a:solidFill>
                <a:latin typeface="Arial" pitchFamily="34"/>
                <a:ea typeface="Lucida Sans Unicode" pitchFamily="2"/>
                <a:cs typeface="Tahoma" pitchFamily="2"/>
              </a:rPr>
              <a:t>Giuseppe Pascale, Opera Software</a:t>
            </a:r>
            <a:endParaRPr lang="nb-NO" b="1" i="0" u="none" strike="noStrike" baseline="0" dirty="0">
              <a:ln>
                <a:noFill/>
              </a:ln>
              <a:solidFill>
                <a:srgbClr val="C00000"/>
              </a:solidFill>
              <a:latin typeface="Arial" pitchFamily="34"/>
              <a:ea typeface="Lucida Sans Unicode" pitchFamily="2"/>
              <a:cs typeface="Tahoma" pitchFamily="2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587771"/>
            <a:ext cx="936104" cy="624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035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1440" y="1381965"/>
            <a:ext cx="8064000" cy="5214936"/>
          </a:xfrm>
        </p:spPr>
        <p:txBody>
          <a:bodyPr>
            <a:normAutofit/>
          </a:bodyPr>
          <a:lstStyle/>
          <a:p>
            <a:r>
              <a:rPr lang="en-US" dirty="0" smtClean="0"/>
              <a:t>Previous work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Investigate requirements for discover and control of device capabilities (e.g. tuner control)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Investigate how to </a:t>
            </a:r>
            <a:r>
              <a:rPr lang="en-US" b="1" dirty="0" smtClean="0"/>
              <a:t>expose TV metadata </a:t>
            </a:r>
            <a:r>
              <a:rPr lang="en-US" dirty="0" smtClean="0"/>
              <a:t>to web applications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Investigate </a:t>
            </a:r>
            <a:r>
              <a:rPr lang="en-US" b="1" dirty="0" smtClean="0"/>
              <a:t>mapping between Media Element API and in-band metadata</a:t>
            </a:r>
            <a:endParaRPr lang="it-IT" dirty="0" smtClean="0"/>
          </a:p>
          <a:p>
            <a:pPr lvl="0">
              <a:buFont typeface="Wingdings" pitchFamily="2" charset="2"/>
              <a:buChar char="ü"/>
            </a:pPr>
            <a:r>
              <a:rPr lang="en-US" dirty="0" smtClean="0"/>
              <a:t>Current work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Identify requirements for </a:t>
            </a:r>
            <a:r>
              <a:rPr lang="en-US" b="1" dirty="0" smtClean="0"/>
              <a:t>audio</a:t>
            </a:r>
            <a:r>
              <a:rPr lang="en-US" b="1" baseline="0" dirty="0" smtClean="0"/>
              <a:t> fingerprinting </a:t>
            </a:r>
            <a:r>
              <a:rPr lang="en-US" b="0" baseline="0" dirty="0" smtClean="0"/>
              <a:t>and</a:t>
            </a:r>
            <a:r>
              <a:rPr lang="en-US" b="1" baseline="0" dirty="0" smtClean="0"/>
              <a:t> watermarking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Media stream </a:t>
            </a:r>
            <a:r>
              <a:rPr lang="en-US" b="1" dirty="0" smtClean="0"/>
              <a:t>synchronization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Triggered interactive overlay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Clean audio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Media APIs TF (ongoing)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261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278" y="-1"/>
            <a:ext cx="12313030" cy="6926079"/>
          </a:xfrm>
          <a:prstGeom prst="rect">
            <a:avLst/>
          </a:prstGeom>
        </p:spPr>
      </p:pic>
      <p:sp>
        <p:nvSpPr>
          <p:cNvPr id="4" name="Subtitle 2"/>
          <p:cNvSpPr/>
          <p:nvPr/>
        </p:nvSpPr>
        <p:spPr>
          <a:xfrm>
            <a:off x="0" y="5491760"/>
            <a:ext cx="9144000" cy="817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chemeClr val="bg1"/>
          </a:solidFill>
          <a:ln>
            <a:noFill/>
            <a:prstDash val="solid"/>
          </a:ln>
        </p:spPr>
        <p:txBody>
          <a:bodyPr vert="horz" wrap="square" lIns="90000" tIns="46800" rIns="90000" bIns="46800" anchor="ctr" anchorCtr="0" compatLnSpc="1"/>
          <a:lstStyle/>
          <a:p>
            <a:pPr marL="0" marR="0" lvl="0" indent="0" algn="r" rtl="0" hangingPunct="1">
              <a:lnSpc>
                <a:spcPct val="100000"/>
              </a:lnSpc>
              <a:spcBef>
                <a:spcPts val="7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nb-NO" sz="3000" b="1" i="0" u="none" strike="noStrike" baseline="0" dirty="0" smtClean="0">
                <a:ln>
                  <a:noFill/>
                </a:ln>
                <a:solidFill>
                  <a:srgbClr val="C00000"/>
                </a:solidFill>
                <a:latin typeface="Arial" pitchFamily="34"/>
                <a:ea typeface="Lucida Sans Unicode" pitchFamily="2"/>
                <a:cs typeface="Tahoma" pitchFamily="2"/>
              </a:rPr>
              <a:t>Thanks</a:t>
            </a:r>
          </a:p>
          <a:p>
            <a:pPr marL="0" marR="0" lvl="0" indent="0" algn="r" rtl="0" hangingPunct="1">
              <a:lnSpc>
                <a:spcPct val="100000"/>
              </a:lnSpc>
              <a:spcBef>
                <a:spcPts val="7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nb-NO" b="1" i="0" u="none" strike="noStrike" baseline="0" dirty="0" smtClean="0">
                <a:ln>
                  <a:noFill/>
                </a:ln>
                <a:solidFill>
                  <a:srgbClr val="C00000"/>
                </a:solidFill>
                <a:latin typeface="Arial" pitchFamily="34"/>
                <a:ea typeface="Lucida Sans Unicode" pitchFamily="2"/>
                <a:cs typeface="Tahoma" pitchFamily="2"/>
              </a:rPr>
              <a:t>Giuseppe Pascale, Opera Software</a:t>
            </a:r>
            <a:endParaRPr lang="nb-NO" b="1" i="0" u="none" strike="noStrike" baseline="0" dirty="0">
              <a:ln>
                <a:noFill/>
              </a:ln>
              <a:solidFill>
                <a:srgbClr val="C00000"/>
              </a:solidFill>
              <a:latin typeface="Arial" pitchFamily="34"/>
              <a:ea typeface="Lucida Sans Unicode" pitchFamily="2"/>
              <a:cs typeface="Tahoma" pitchFamily="2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587771"/>
            <a:ext cx="936104" cy="624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437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Goals </a:t>
            </a:r>
            <a:r>
              <a:rPr lang="en-US" sz="1600" dirty="0" smtClean="0"/>
              <a:t>(from the Web and TV IG charter)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1080" y="1238039"/>
            <a:ext cx="8064360" cy="5271839"/>
          </a:xfrm>
        </p:spPr>
        <p:txBody>
          <a:bodyPr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r>
              <a:rPr lang="en-US" dirty="0" smtClean="0">
                <a:latin typeface="" pitchFamily="16"/>
              </a:rPr>
              <a:t>Identification </a:t>
            </a:r>
            <a:r>
              <a:rPr lang="en-US" dirty="0">
                <a:latin typeface="" pitchFamily="16"/>
              </a:rPr>
              <a:t>of </a:t>
            </a:r>
            <a:r>
              <a:rPr lang="en-US" b="1" dirty="0">
                <a:latin typeface="" pitchFamily="16"/>
              </a:rPr>
              <a:t>requirements</a:t>
            </a:r>
            <a:r>
              <a:rPr lang="en-US" dirty="0">
                <a:latin typeface="" pitchFamily="16"/>
              </a:rPr>
              <a:t> for tighter support of media-centric applications on the Web Platform</a:t>
            </a:r>
          </a:p>
          <a:p>
            <a:r>
              <a:rPr lang="en-US" dirty="0">
                <a:latin typeface="" pitchFamily="16"/>
              </a:rPr>
              <a:t>Identification of </a:t>
            </a:r>
            <a:r>
              <a:rPr lang="en-US" b="1" dirty="0">
                <a:latin typeface="" pitchFamily="16"/>
              </a:rPr>
              <a:t>gaps</a:t>
            </a:r>
            <a:r>
              <a:rPr lang="en-US" dirty="0">
                <a:latin typeface="" pitchFamily="16"/>
              </a:rPr>
              <a:t> in the Web Platform that do not allow the identified requirements to be met</a:t>
            </a:r>
          </a:p>
          <a:p>
            <a:r>
              <a:rPr lang="en-US" b="1" dirty="0">
                <a:latin typeface="" pitchFamily="16"/>
              </a:rPr>
              <a:t>Review of deliverables</a:t>
            </a:r>
            <a:r>
              <a:rPr lang="en-US" dirty="0">
                <a:latin typeface="" pitchFamily="16"/>
              </a:rPr>
              <a:t> under development by other W3C groups that are relevant to the IG scope and report bugs as appropriate</a:t>
            </a:r>
          </a:p>
          <a:p>
            <a:r>
              <a:rPr lang="en-US" b="1" dirty="0">
                <a:latin typeface="" pitchFamily="16"/>
              </a:rPr>
              <a:t>Liaison with other organizations</a:t>
            </a:r>
            <a:r>
              <a:rPr lang="en-US" dirty="0">
                <a:latin typeface="" pitchFamily="16"/>
              </a:rPr>
              <a:t> in the media industry that are using the Web Platform for their technical specifications and/or their services to foster alignment and interoperability on a global scale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Web and TV </a:t>
            </a:r>
            <a:r>
              <a:rPr lang="en-US" dirty="0"/>
              <a:t>IG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861917" y="1157543"/>
            <a:ext cx="8064360" cy="5619962"/>
          </a:xfrm>
        </p:spPr>
        <p:txBody>
          <a:bodyPr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en-US" b="1" dirty="0">
                <a:latin typeface="" pitchFamily="16"/>
              </a:rPr>
              <a:t>IG != WG</a:t>
            </a:r>
          </a:p>
          <a:p>
            <a:pPr lvl="1"/>
            <a:r>
              <a:rPr lang="en-US" dirty="0">
                <a:latin typeface="" pitchFamily="16"/>
              </a:rPr>
              <a:t>No technical specification developed</a:t>
            </a:r>
          </a:p>
          <a:p>
            <a:pPr lvl="1"/>
            <a:r>
              <a:rPr lang="en-US" dirty="0">
                <a:latin typeface="" pitchFamily="16"/>
              </a:rPr>
              <a:t>Focus on requirements and input for existing and/or new WGs</a:t>
            </a:r>
          </a:p>
          <a:p>
            <a:pPr lvl="0"/>
            <a:r>
              <a:rPr lang="en-US" b="1" dirty="0">
                <a:latin typeface="" pitchFamily="16"/>
              </a:rPr>
              <a:t>Resources</a:t>
            </a:r>
          </a:p>
          <a:p>
            <a:pPr lvl="1"/>
            <a:r>
              <a:rPr lang="en-US" dirty="0">
                <a:latin typeface="" pitchFamily="16"/>
              </a:rPr>
              <a:t>Wiki: </a:t>
            </a:r>
            <a:r>
              <a:rPr lang="en-US" dirty="0">
                <a:latin typeface="" pitchFamily="16"/>
                <a:hlinkClick r:id="rId3"/>
              </a:rPr>
              <a:t>http://www.w3.org/2011/webtv/wiki/Main_Page</a:t>
            </a:r>
          </a:p>
          <a:p>
            <a:pPr lvl="1"/>
            <a:r>
              <a:rPr lang="en-US" dirty="0">
                <a:latin typeface="" pitchFamily="16"/>
              </a:rPr>
              <a:t>Home Page: </a:t>
            </a:r>
            <a:r>
              <a:rPr lang="en-US" dirty="0">
                <a:latin typeface="" pitchFamily="16"/>
                <a:hlinkClick r:id="rId4"/>
              </a:rPr>
              <a:t>http://www.w3.org/2011/webtv/</a:t>
            </a:r>
          </a:p>
          <a:p>
            <a:pPr lvl="0"/>
            <a:r>
              <a:rPr lang="en-US" b="1" dirty="0">
                <a:latin typeface="" pitchFamily="16"/>
              </a:rPr>
              <a:t>Organization</a:t>
            </a:r>
          </a:p>
          <a:p>
            <a:pPr lvl="1"/>
            <a:r>
              <a:rPr lang="en-US" dirty="0">
                <a:latin typeface="" pitchFamily="16"/>
              </a:rPr>
              <a:t>Discussion on the list is preferred and </a:t>
            </a:r>
            <a:r>
              <a:rPr lang="en-US" dirty="0" smtClean="0">
                <a:latin typeface="" pitchFamily="16"/>
              </a:rPr>
              <a:t> is encouraged</a:t>
            </a:r>
            <a:endParaRPr lang="en-US" dirty="0">
              <a:latin typeface="" pitchFamily="16"/>
            </a:endParaRPr>
          </a:p>
          <a:p>
            <a:pPr lvl="1"/>
            <a:r>
              <a:rPr lang="en-US" dirty="0" smtClean="0">
                <a:latin typeface="" pitchFamily="16"/>
              </a:rPr>
              <a:t>Specific topics</a:t>
            </a:r>
            <a:r>
              <a:rPr lang="en-US" baseline="0" dirty="0" smtClean="0">
                <a:latin typeface="" pitchFamily="16"/>
              </a:rPr>
              <a:t> can (a) create Task</a:t>
            </a:r>
            <a:r>
              <a:rPr lang="en-US" dirty="0" smtClean="0">
                <a:latin typeface="" pitchFamily="16"/>
              </a:rPr>
              <a:t> Force </a:t>
            </a:r>
            <a:r>
              <a:rPr lang="en-US" dirty="0">
                <a:latin typeface="" pitchFamily="16"/>
              </a:rPr>
              <a:t>(</a:t>
            </a:r>
            <a:r>
              <a:rPr lang="en-US" dirty="0" smtClean="0">
                <a:latin typeface="" pitchFamily="16"/>
              </a:rPr>
              <a:t>TF) and/or (b) create a Community Group (CG).</a:t>
            </a:r>
            <a:endParaRPr lang="en-US" dirty="0">
              <a:latin typeface="" pitchFamily="16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 bwMode="auto">
          <a:xfrm>
            <a:off x="2283407" y="1802028"/>
            <a:ext cx="2648633" cy="2563076"/>
          </a:xfrm>
          <a:prstGeom prst="roundRect">
            <a:avLst>
              <a:gd name="adj" fmla="val 5905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2077598" y="1916832"/>
            <a:ext cx="2648633" cy="2563076"/>
          </a:xfrm>
          <a:prstGeom prst="roundRect">
            <a:avLst>
              <a:gd name="adj" fmla="val 5905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>
                <a:latin typeface="Arial"/>
                <a:cs typeface="Arial"/>
              </a:rPr>
              <a:t>Web and TV Interest Group Work Flow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173" name="Picture 1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7278352" y="2931637"/>
            <a:ext cx="2612602" cy="707580"/>
          </a:xfrm>
          <a:prstGeom prst="rect">
            <a:avLst/>
          </a:prstGeom>
        </p:spPr>
      </p:pic>
      <p:sp>
        <p:nvSpPr>
          <p:cNvPr id="174" name="Rounded Rectangle 173"/>
          <p:cNvSpPr/>
          <p:nvPr/>
        </p:nvSpPr>
        <p:spPr bwMode="auto">
          <a:xfrm>
            <a:off x="1907704" y="2060848"/>
            <a:ext cx="2648633" cy="2563076"/>
          </a:xfrm>
          <a:prstGeom prst="roundRect">
            <a:avLst>
              <a:gd name="adj" fmla="val 5905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rPr>
              <a:t>Web &amp; TV IG (Task Force)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75" name="Right Arrow 174"/>
          <p:cNvSpPr/>
          <p:nvPr/>
        </p:nvSpPr>
        <p:spPr bwMode="auto">
          <a:xfrm rot="927332">
            <a:off x="351564" y="2414428"/>
            <a:ext cx="1498871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</a:t>
            </a: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tandards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&amp;</a:t>
            </a: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baseline="0" dirty="0" smtClean="0">
                <a:solidFill>
                  <a:sysClr val="windowText" lastClr="000000"/>
                </a:solidFill>
              </a:rPr>
              <a:t>trade</a:t>
            </a:r>
            <a:r>
              <a:rPr lang="en-US" sz="1600" kern="0" dirty="0" smtClean="0">
                <a:solidFill>
                  <a:sysClr val="windowText" lastClr="000000"/>
                </a:solidFill>
              </a:rPr>
              <a:t> orgs.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76" name="Right Arrow 175"/>
          <p:cNvSpPr/>
          <p:nvPr/>
        </p:nvSpPr>
        <p:spPr bwMode="auto">
          <a:xfrm rot="21282267">
            <a:off x="390665" y="3676897"/>
            <a:ext cx="1498871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Members</a:t>
            </a:r>
          </a:p>
        </p:txBody>
      </p:sp>
      <p:sp>
        <p:nvSpPr>
          <p:cNvPr id="178" name="Rounded Rectangle 177"/>
          <p:cNvSpPr/>
          <p:nvPr/>
        </p:nvSpPr>
        <p:spPr bwMode="auto">
          <a:xfrm>
            <a:off x="6828565" y="2060847"/>
            <a:ext cx="1104658" cy="782793"/>
          </a:xfrm>
          <a:prstGeom prst="roundRect">
            <a:avLst>
              <a:gd name="adj" fmla="val 10562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WG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79" name="Folded Corner 178"/>
          <p:cNvSpPr/>
          <p:nvPr/>
        </p:nvSpPr>
        <p:spPr bwMode="auto">
          <a:xfrm>
            <a:off x="7046300" y="2129327"/>
            <a:ext cx="728312" cy="466269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9144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rPr>
              <a:t>current</a:t>
            </a: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spec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80" name="Folded Corner 179"/>
          <p:cNvSpPr/>
          <p:nvPr/>
        </p:nvSpPr>
        <p:spPr bwMode="auto">
          <a:xfrm>
            <a:off x="2111025" y="2227347"/>
            <a:ext cx="1430039" cy="563976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rPr>
              <a:t>Use cases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81" name="Folded Corner 180"/>
          <p:cNvSpPr/>
          <p:nvPr/>
        </p:nvSpPr>
        <p:spPr bwMode="auto">
          <a:xfrm>
            <a:off x="2514458" y="2918310"/>
            <a:ext cx="1430039" cy="563976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rPr>
              <a:t>Requirements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82" name="Folded Corner 181"/>
          <p:cNvSpPr/>
          <p:nvPr/>
        </p:nvSpPr>
        <p:spPr bwMode="auto">
          <a:xfrm>
            <a:off x="2917891" y="3609273"/>
            <a:ext cx="1430039" cy="563976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rPr>
              <a:t>Gap analysis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83" name="Right Arrow 182"/>
          <p:cNvSpPr/>
          <p:nvPr/>
        </p:nvSpPr>
        <p:spPr bwMode="auto">
          <a:xfrm>
            <a:off x="4638677" y="2120289"/>
            <a:ext cx="2147076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Bug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reports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grpSp>
        <p:nvGrpSpPr>
          <p:cNvPr id="184" name="Group 183"/>
          <p:cNvGrpSpPr/>
          <p:nvPr/>
        </p:nvGrpSpPr>
        <p:grpSpPr>
          <a:xfrm>
            <a:off x="6822354" y="2946034"/>
            <a:ext cx="1104658" cy="782793"/>
            <a:chOff x="5780330" y="2493422"/>
            <a:chExt cx="1289863" cy="946827"/>
          </a:xfrm>
        </p:grpSpPr>
        <p:sp>
          <p:nvSpPr>
            <p:cNvPr id="185" name="Rounded Rectangle 184"/>
            <p:cNvSpPr/>
            <p:nvPr/>
          </p:nvSpPr>
          <p:spPr bwMode="auto">
            <a:xfrm>
              <a:off x="5780330" y="2493422"/>
              <a:ext cx="1289863" cy="946827"/>
            </a:xfrm>
            <a:prstGeom prst="roundRect">
              <a:avLst>
                <a:gd name="adj" fmla="val 10562"/>
              </a:avLst>
            </a:prstGeom>
            <a:solidFill>
              <a:srgbClr val="AADEF4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b" anchorCtr="0" compatLnSpc="1">
              <a:prstTxWarp prst="textNoShape">
                <a:avLst/>
              </a:prstTxWarp>
            </a:bodyPr>
            <a:lstStyle/>
            <a:p>
              <a:pPr marL="65088" marR="0" lvl="0" indent="-65088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WG</a:t>
              </a:r>
              <a:endPara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endParaRPr>
            </a:p>
          </p:txBody>
        </p:sp>
        <p:sp>
          <p:nvSpPr>
            <p:cNvPr id="186" name="Folded Corner 185"/>
            <p:cNvSpPr/>
            <p:nvPr/>
          </p:nvSpPr>
          <p:spPr bwMode="auto">
            <a:xfrm>
              <a:off x="6034570" y="2576252"/>
              <a:ext cx="850419" cy="563976"/>
            </a:xfrm>
            <a:prstGeom prst="foldedCorner">
              <a:avLst>
                <a:gd name="adj" fmla="val 22222"/>
              </a:avLst>
            </a:prstGeom>
            <a:solidFill>
              <a:srgbClr val="FFFFFF">
                <a:lumMod val="85000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65088" marR="0" lvl="0" indent="-65088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-111" charset="0"/>
                </a:rPr>
                <a:t>new</a:t>
              </a:r>
            </a:p>
            <a:p>
              <a:pPr marL="65088" marR="0" lvl="0" indent="-65088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spec</a:t>
              </a:r>
              <a:endPara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endParaRPr>
            </a:p>
          </p:txBody>
        </p:sp>
      </p:grpSp>
      <p:sp>
        <p:nvSpPr>
          <p:cNvPr id="187" name="Right Arrow 186"/>
          <p:cNvSpPr/>
          <p:nvPr/>
        </p:nvSpPr>
        <p:spPr bwMode="auto">
          <a:xfrm>
            <a:off x="4644886" y="3005474"/>
            <a:ext cx="2140865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New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API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89" name="Rounded Rectangle 188"/>
          <p:cNvSpPr/>
          <p:nvPr/>
        </p:nvSpPr>
        <p:spPr bwMode="auto">
          <a:xfrm>
            <a:off x="5563279" y="3841131"/>
            <a:ext cx="1104658" cy="782793"/>
          </a:xfrm>
          <a:prstGeom prst="roundRect">
            <a:avLst>
              <a:gd name="adj" fmla="val 10562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90" name="Folded Corner 189"/>
          <p:cNvSpPr/>
          <p:nvPr/>
        </p:nvSpPr>
        <p:spPr bwMode="auto">
          <a:xfrm>
            <a:off x="5781014" y="3909611"/>
            <a:ext cx="728312" cy="466269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rPr>
              <a:t>draft</a:t>
            </a: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spec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91" name="Right Arrow 190"/>
          <p:cNvSpPr/>
          <p:nvPr/>
        </p:nvSpPr>
        <p:spPr bwMode="auto">
          <a:xfrm>
            <a:off x="4638676" y="3900573"/>
            <a:ext cx="884602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New</a:t>
            </a:r>
            <a:endParaRPr lang="en-US" sz="1600" kern="0" dirty="0">
              <a:solidFill>
                <a:sysClr val="windowText" lastClr="000000"/>
              </a:solidFill>
            </a:endParaRP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API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93" name="Rounded Rectangle 192"/>
          <p:cNvSpPr/>
          <p:nvPr/>
        </p:nvSpPr>
        <p:spPr bwMode="auto">
          <a:xfrm>
            <a:off x="6815753" y="3841131"/>
            <a:ext cx="1104658" cy="782793"/>
          </a:xfrm>
          <a:prstGeom prst="roundRect">
            <a:avLst>
              <a:gd name="adj" fmla="val 10562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WG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sp>
        <p:nvSpPr>
          <p:cNvPr id="194" name="Folded Corner 193"/>
          <p:cNvSpPr/>
          <p:nvPr/>
        </p:nvSpPr>
        <p:spPr bwMode="auto">
          <a:xfrm>
            <a:off x="7033488" y="3909611"/>
            <a:ext cx="728312" cy="466269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</a:rPr>
              <a:t>new</a:t>
            </a: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spec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</a:endParaRPr>
          </a:p>
        </p:txBody>
      </p:sp>
      <p:cxnSp>
        <p:nvCxnSpPr>
          <p:cNvPr id="195" name="Straight Arrow Connector 194"/>
          <p:cNvCxnSpPr>
            <a:stCxn id="189" idx="3"/>
            <a:endCxn id="193" idx="1"/>
          </p:cNvCxnSpPr>
          <p:nvPr/>
        </p:nvCxnSpPr>
        <p:spPr bwMode="auto">
          <a:xfrm>
            <a:off x="6667937" y="4232528"/>
            <a:ext cx="147816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6" name="Straight Arrow Connector 195"/>
          <p:cNvCxnSpPr>
            <a:stCxn id="178" idx="3"/>
          </p:cNvCxnSpPr>
          <p:nvPr/>
        </p:nvCxnSpPr>
        <p:spPr bwMode="auto">
          <a:xfrm>
            <a:off x="7933223" y="2452244"/>
            <a:ext cx="297640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7" name="Straight Arrow Connector 196"/>
          <p:cNvCxnSpPr>
            <a:stCxn id="193" idx="3"/>
          </p:cNvCxnSpPr>
          <p:nvPr/>
        </p:nvCxnSpPr>
        <p:spPr bwMode="auto">
          <a:xfrm>
            <a:off x="7920411" y="4232528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8" name="Straight Arrow Connector 197"/>
          <p:cNvCxnSpPr>
            <a:stCxn id="185" idx="3"/>
          </p:cNvCxnSpPr>
          <p:nvPr/>
        </p:nvCxnSpPr>
        <p:spPr bwMode="auto">
          <a:xfrm>
            <a:off x="7927012" y="3337431"/>
            <a:ext cx="307431" cy="11631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506893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IG </a:t>
            </a:r>
            <a:r>
              <a:rPr lang="en-US" dirty="0" smtClean="0"/>
              <a:t>work </a:t>
            </a:r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1080" y="1203489"/>
            <a:ext cx="8064360" cy="5143289"/>
          </a:xfrm>
        </p:spPr>
        <p:txBody>
          <a:bodyPr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en-US" dirty="0" smtClean="0">
                <a:latin typeface="" pitchFamily="16"/>
              </a:rPr>
              <a:t>Closed</a:t>
            </a:r>
            <a:endParaRPr lang="en-US" sz="2200" dirty="0" smtClean="0">
              <a:latin typeface="" pitchFamily="16"/>
            </a:endParaRPr>
          </a:p>
          <a:p>
            <a:pPr lvl="1"/>
            <a:r>
              <a:rPr lang="en-US" sz="2000" dirty="0" smtClean="0">
                <a:latin typeface="" pitchFamily="16"/>
              </a:rPr>
              <a:t>Home </a:t>
            </a:r>
            <a:r>
              <a:rPr lang="en-US" sz="2000" dirty="0">
                <a:latin typeface="" pitchFamily="16"/>
              </a:rPr>
              <a:t>Network TF (HNTF</a:t>
            </a:r>
            <a:r>
              <a:rPr lang="en-US" sz="2000" dirty="0" smtClean="0">
                <a:latin typeface="" pitchFamily="16"/>
              </a:rPr>
              <a:t>):</a:t>
            </a:r>
            <a:r>
              <a:rPr lang="en-US" sz="1600" dirty="0" smtClean="0">
                <a:latin typeface="" pitchFamily="16"/>
                <a:hlinkClick r:id="rId3"/>
              </a:rPr>
              <a:t>http</a:t>
            </a:r>
            <a:r>
              <a:rPr lang="en-US" sz="1600" dirty="0">
                <a:latin typeface="" pitchFamily="16"/>
                <a:hlinkClick r:id="rId3"/>
              </a:rPr>
              <a:t>://www.w3.org/2011/webtv/wiki/HNTF</a:t>
            </a:r>
          </a:p>
          <a:p>
            <a:pPr lvl="1"/>
            <a:r>
              <a:rPr lang="en-US" sz="2000" dirty="0">
                <a:latin typeface="" pitchFamily="16"/>
              </a:rPr>
              <a:t>Media Pipeline TF (MPTF</a:t>
            </a:r>
            <a:r>
              <a:rPr lang="en-US" sz="2000" dirty="0" smtClean="0">
                <a:latin typeface="" pitchFamily="16"/>
              </a:rPr>
              <a:t>):</a:t>
            </a:r>
            <a:r>
              <a:rPr lang="en-US" sz="1600" dirty="0" smtClean="0">
                <a:latin typeface="" pitchFamily="16"/>
                <a:hlinkClick r:id="rId4"/>
              </a:rPr>
              <a:t>http</a:t>
            </a:r>
            <a:r>
              <a:rPr lang="en-US" sz="1600" dirty="0">
                <a:latin typeface="" pitchFamily="16"/>
                <a:hlinkClick r:id="rId4"/>
              </a:rPr>
              <a:t>://</a:t>
            </a:r>
            <a:r>
              <a:rPr lang="en-US" sz="1600" dirty="0" smtClean="0">
                <a:latin typeface="" pitchFamily="16"/>
                <a:hlinkClick r:id="rId4"/>
              </a:rPr>
              <a:t>www.w3.org/2011/webtv/wiki/MPTF</a:t>
            </a:r>
          </a:p>
          <a:p>
            <a:pPr lvl="1"/>
            <a:r>
              <a:rPr lang="it-IT" dirty="0" smtClean="0">
                <a:latin typeface="" pitchFamily="16"/>
              </a:rPr>
              <a:t>Testing TF (TestingTF): </a:t>
            </a:r>
            <a:r>
              <a:rPr lang="en-US" sz="1600" dirty="0" smtClean="0">
                <a:hlinkClick r:id="rId5"/>
              </a:rPr>
              <a:t>https</a:t>
            </a:r>
            <a:r>
              <a:rPr lang="en-US" sz="1600" dirty="0">
                <a:hlinkClick r:id="rId5"/>
              </a:rPr>
              <a:t>://</a:t>
            </a:r>
            <a:r>
              <a:rPr lang="en-US" sz="1600" dirty="0" smtClean="0">
                <a:hlinkClick r:id="rId5"/>
              </a:rPr>
              <a:t>www.w3.org/2011/webtv/wiki/Testing</a:t>
            </a:r>
            <a:endParaRPr lang="en-US" sz="1600" dirty="0" smtClean="0"/>
          </a:p>
          <a:p>
            <a:pPr lvl="1"/>
            <a:r>
              <a:rPr lang="it-IT" dirty="0" smtClean="0">
                <a:latin typeface="" pitchFamily="16"/>
              </a:rPr>
              <a:t>Timed Text TF (TTTF):</a:t>
            </a:r>
            <a:r>
              <a:rPr lang="it-IT" sz="1600" dirty="0" smtClean="0">
                <a:latin typeface="" pitchFamily="16"/>
                <a:hlinkClick r:id="rId6"/>
              </a:rPr>
              <a:t>https</a:t>
            </a:r>
            <a:r>
              <a:rPr lang="it-IT" sz="1600" dirty="0">
                <a:latin typeface="" pitchFamily="16"/>
                <a:hlinkClick r:id="rId6"/>
              </a:rPr>
              <a:t>://</a:t>
            </a:r>
            <a:r>
              <a:rPr lang="it-IT" sz="1600" dirty="0" smtClean="0">
                <a:latin typeface="" pitchFamily="16"/>
                <a:hlinkClick r:id="rId6"/>
              </a:rPr>
              <a:t>www.w3.org/2011/webtv/wiki/Tt</a:t>
            </a:r>
            <a:r>
              <a:rPr lang="it-IT" sz="1600" dirty="0" smtClean="0">
                <a:latin typeface="" pitchFamily="16"/>
              </a:rPr>
              <a:t> </a:t>
            </a:r>
          </a:p>
          <a:p>
            <a:pPr lvl="1"/>
            <a:endParaRPr lang="it-IT" sz="1600" dirty="0" smtClean="0">
              <a:latin typeface="" pitchFamily="16"/>
            </a:endParaRPr>
          </a:p>
          <a:p>
            <a:r>
              <a:rPr lang="en-US" dirty="0" smtClean="0">
                <a:latin typeface="" pitchFamily="16"/>
              </a:rPr>
              <a:t>Active</a:t>
            </a:r>
            <a:endParaRPr lang="it-IT" sz="2200" dirty="0" smtClean="0">
              <a:latin typeface="" pitchFamily="16"/>
            </a:endParaRPr>
          </a:p>
          <a:p>
            <a:pPr lvl="1"/>
            <a:r>
              <a:rPr lang="it-IT" dirty="0" smtClean="0">
                <a:latin typeface="" pitchFamily="16"/>
              </a:rPr>
              <a:t>Media </a:t>
            </a:r>
            <a:r>
              <a:rPr lang="it-IT" dirty="0" smtClean="0">
                <a:latin typeface="" pitchFamily="16"/>
              </a:rPr>
              <a:t>APIs: </a:t>
            </a:r>
            <a:r>
              <a:rPr lang="it-IT" sz="1600" dirty="0" smtClean="0">
                <a:latin typeface="" pitchFamily="16"/>
                <a:hlinkClick r:id="rId7"/>
              </a:rPr>
              <a:t>https</a:t>
            </a:r>
            <a:r>
              <a:rPr lang="it-IT" sz="1600" dirty="0">
                <a:latin typeface="" pitchFamily="16"/>
                <a:hlinkClick r:id="rId7"/>
              </a:rPr>
              <a:t>://</a:t>
            </a:r>
            <a:r>
              <a:rPr lang="it-IT" sz="1600" dirty="0" smtClean="0">
                <a:latin typeface="" pitchFamily="16"/>
                <a:hlinkClick r:id="rId7"/>
              </a:rPr>
              <a:t>www.w3.org/2011/webtv/wiki/Media_APIs</a:t>
            </a:r>
            <a:endParaRPr lang="it-IT" sz="1600" dirty="0" smtClean="0">
              <a:latin typeface="" pitchFamily="16"/>
            </a:endParaRPr>
          </a:p>
          <a:p>
            <a:endParaRPr lang="en-US" sz="2000" dirty="0">
              <a:latin typeface="" pitchFamily="16"/>
              <a:hlinkClick r:id="rId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>
                <a:latin typeface="Arial"/>
                <a:cs typeface="Arial"/>
              </a:rPr>
              <a:t>Home Network TF (closed)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1080" y="3429000"/>
            <a:ext cx="8064360" cy="3429000"/>
          </a:xfrm>
        </p:spPr>
        <p:txBody>
          <a:bodyPr>
            <a:normAutofit/>
          </a:bodyPr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en-US" sz="1800" b="1" dirty="0" smtClean="0">
                <a:latin typeface="" pitchFamily="16"/>
              </a:rPr>
              <a:t>Goal:</a:t>
            </a:r>
            <a:r>
              <a:rPr lang="en-US" sz="1800" dirty="0" smtClean="0">
                <a:latin typeface="" pitchFamily="16"/>
              </a:rPr>
              <a:t> Identify </a:t>
            </a:r>
            <a:r>
              <a:rPr lang="en-US" sz="1800" dirty="0">
                <a:latin typeface="" pitchFamily="16"/>
              </a:rPr>
              <a:t>gaps to enable discovery and control of devices and services in the local area IP network</a:t>
            </a:r>
          </a:p>
          <a:p>
            <a:pPr lvl="0"/>
            <a:r>
              <a:rPr lang="en-US" sz="1800" b="1" dirty="0" smtClean="0">
                <a:latin typeface="" pitchFamily="16"/>
              </a:rPr>
              <a:t>Outcome:</a:t>
            </a:r>
            <a:r>
              <a:rPr lang="en-US" sz="1800" dirty="0" smtClean="0">
                <a:latin typeface="" pitchFamily="16"/>
              </a:rPr>
              <a:t> </a:t>
            </a:r>
          </a:p>
          <a:p>
            <a:pPr lvl="1"/>
            <a:r>
              <a:rPr lang="en-US" sz="1600" dirty="0" smtClean="0">
                <a:latin typeface="" pitchFamily="16"/>
                <a:hlinkClick r:id="rId3"/>
              </a:rPr>
              <a:t>Use </a:t>
            </a:r>
            <a:r>
              <a:rPr lang="en-US" sz="1600" dirty="0">
                <a:latin typeface="" pitchFamily="16"/>
                <a:hlinkClick r:id="rId3"/>
              </a:rPr>
              <a:t>cases and requirements for potential specifications</a:t>
            </a:r>
            <a:endParaRPr lang="en-US" sz="1600" dirty="0">
              <a:latin typeface="" pitchFamily="16"/>
            </a:endParaRPr>
          </a:p>
          <a:p>
            <a:pPr lvl="1"/>
            <a:r>
              <a:rPr lang="en-US" sz="1800" dirty="0" smtClean="0">
                <a:latin typeface="" pitchFamily="16"/>
                <a:hlinkClick r:id="rId4"/>
              </a:rPr>
              <a:t>Network </a:t>
            </a:r>
            <a:r>
              <a:rPr lang="en-US" sz="1800" dirty="0">
                <a:latin typeface="" pitchFamily="16"/>
                <a:hlinkClick r:id="rId4"/>
              </a:rPr>
              <a:t>Service Discovery API</a:t>
            </a:r>
            <a:r>
              <a:rPr lang="en-US" sz="1800" dirty="0">
                <a:latin typeface="" pitchFamily="16"/>
              </a:rPr>
              <a:t> (Working Draft)</a:t>
            </a:r>
          </a:p>
          <a:p>
            <a:pPr lvl="1"/>
            <a:r>
              <a:rPr lang="en-US" sz="1800" dirty="0" smtClean="0">
                <a:latin typeface="" pitchFamily="16"/>
              </a:rPr>
              <a:t>Spec reviewed by implementers and by Privacy IG (PING), some security/privacy concerns raised</a:t>
            </a:r>
            <a:endParaRPr lang="en-US" sz="1800" dirty="0">
              <a:latin typeface="" pitchFamily="16"/>
            </a:endParaRPr>
          </a:p>
          <a:p>
            <a:pPr lvl="1"/>
            <a:r>
              <a:rPr lang="en-US" sz="1800" dirty="0" smtClean="0">
                <a:latin typeface="" pitchFamily="16"/>
              </a:rPr>
              <a:t>A new update </a:t>
            </a:r>
            <a:r>
              <a:rPr lang="en-US" sz="1800" dirty="0" smtClean="0">
                <a:latin typeface="" pitchFamily="16"/>
              </a:rPr>
              <a:t>to </a:t>
            </a:r>
            <a:r>
              <a:rPr lang="en-US" sz="1800" dirty="0" smtClean="0">
                <a:latin typeface="" pitchFamily="16"/>
              </a:rPr>
              <a:t>address such concerns </a:t>
            </a:r>
            <a:r>
              <a:rPr lang="en-US" sz="1800" dirty="0" smtClean="0">
                <a:latin typeface="" pitchFamily="16"/>
              </a:rPr>
              <a:t>submitted </a:t>
            </a:r>
            <a:r>
              <a:rPr lang="en-US" sz="1800" dirty="0" smtClean="0">
                <a:latin typeface="" pitchFamily="16"/>
              </a:rPr>
              <a:t>to the group for review.</a:t>
            </a:r>
            <a:endParaRPr lang="en-US" sz="1800" dirty="0">
              <a:latin typeface="" pitchFamily="16"/>
            </a:endParaRPr>
          </a:p>
          <a:p>
            <a:pPr lvl="0"/>
            <a:endParaRPr lang="en-US" sz="1800" dirty="0">
              <a:latin typeface="Arial"/>
              <a:cs typeface="Arial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7266422" y="1717215"/>
            <a:ext cx="2612602" cy="707580"/>
          </a:xfrm>
          <a:prstGeom prst="rect">
            <a:avLst/>
          </a:prstGeom>
        </p:spPr>
      </p:pic>
      <p:sp>
        <p:nvSpPr>
          <p:cNvPr id="27" name="Rounded Rectangle 26"/>
          <p:cNvSpPr/>
          <p:nvPr/>
        </p:nvSpPr>
        <p:spPr bwMode="auto">
          <a:xfrm>
            <a:off x="1895774" y="1340768"/>
            <a:ext cx="2648633" cy="1656184"/>
          </a:xfrm>
          <a:prstGeom prst="roundRect">
            <a:avLst>
              <a:gd name="adj" fmla="val 5905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Web &amp; TV IG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29" name="Right Arrow 28"/>
          <p:cNvSpPr/>
          <p:nvPr/>
        </p:nvSpPr>
        <p:spPr bwMode="auto">
          <a:xfrm>
            <a:off x="378735" y="1841553"/>
            <a:ext cx="1498871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Members</a:t>
            </a:r>
          </a:p>
        </p:txBody>
      </p:sp>
      <p:sp>
        <p:nvSpPr>
          <p:cNvPr id="30" name="Rounded Rectangle 29"/>
          <p:cNvSpPr/>
          <p:nvPr/>
        </p:nvSpPr>
        <p:spPr bwMode="auto">
          <a:xfrm>
            <a:off x="6516216" y="1340767"/>
            <a:ext cx="1405077" cy="1656185"/>
          </a:xfrm>
          <a:prstGeom prst="roundRect">
            <a:avLst>
              <a:gd name="adj" fmla="val 10562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DAP WG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1" name="Folded Corner 30"/>
          <p:cNvSpPr/>
          <p:nvPr/>
        </p:nvSpPr>
        <p:spPr bwMode="auto">
          <a:xfrm>
            <a:off x="2210286" y="1628800"/>
            <a:ext cx="1949828" cy="923378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hlinkClick r:id=""/>
              </a:rPr>
              <a:t>Requirements for Home Networking</a:t>
            </a:r>
          </a:p>
          <a:p>
            <a:pPr marL="65088" marR="0" lvl="0" indent="-65088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hlinkClick r:id=""/>
              </a:rPr>
              <a:t>Scenarios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2" name="Right Arrow 31"/>
          <p:cNvSpPr/>
          <p:nvPr/>
        </p:nvSpPr>
        <p:spPr bwMode="auto">
          <a:xfrm>
            <a:off x="4632957" y="1880478"/>
            <a:ext cx="1811252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New</a:t>
            </a: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API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>
            <a:off x="7908481" y="1367252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7908481" y="3147536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>
            <a:off x="7915082" y="2252439"/>
            <a:ext cx="307431" cy="11631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Folded Corner 36"/>
          <p:cNvSpPr/>
          <p:nvPr/>
        </p:nvSpPr>
        <p:spPr bwMode="auto">
          <a:xfrm>
            <a:off x="6588224" y="1628800"/>
            <a:ext cx="1229748" cy="923378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hlinkClick r:id="rId6"/>
              </a:rPr>
              <a:t>Network</a:t>
            </a:r>
          </a:p>
          <a:p>
            <a:pPr marL="65088" marR="0" lvl="0" indent="-65088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 smtClean="0">
                <a:solidFill>
                  <a:sysClr val="windowText" lastClr="000000"/>
                </a:solidFill>
                <a:latin typeface="Arial"/>
                <a:cs typeface="Arial"/>
                <a:hlinkClick r:id="rId6"/>
              </a:rPr>
              <a:t>Service</a:t>
            </a:r>
          </a:p>
          <a:p>
            <a:pPr marL="65088" marR="0" lvl="0" indent="-65088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hlinkClick r:id="rId6"/>
              </a:rPr>
              <a:t>Discovery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4449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>
                <a:latin typeface="Arial"/>
                <a:cs typeface="Arial"/>
              </a:rPr>
              <a:t>Media Pipeline TF (closed)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1080" y="3717032"/>
            <a:ext cx="8602920" cy="3140968"/>
          </a:xfrm>
        </p:spPr>
        <p:txBody>
          <a:bodyPr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en-US" sz="1800" b="1" dirty="0" smtClean="0">
                <a:latin typeface="" pitchFamily="16"/>
              </a:rPr>
              <a:t>Goal:</a:t>
            </a:r>
            <a:r>
              <a:rPr lang="en-US" sz="1800" dirty="0" smtClean="0">
                <a:latin typeface="" pitchFamily="16"/>
              </a:rPr>
              <a:t> Improve HTML5 media pipeline to support media services</a:t>
            </a:r>
            <a:endParaRPr lang="en-US" sz="1800" dirty="0">
              <a:latin typeface="" pitchFamily="16"/>
            </a:endParaRPr>
          </a:p>
          <a:p>
            <a:pPr lvl="0"/>
            <a:r>
              <a:rPr lang="en-US" sz="1800" b="1" dirty="0" smtClean="0">
                <a:latin typeface="" pitchFamily="16"/>
              </a:rPr>
              <a:t>Outcome:</a:t>
            </a:r>
            <a:endParaRPr lang="en-US" sz="1800" b="1" dirty="0">
              <a:latin typeface="" pitchFamily="16"/>
            </a:endParaRPr>
          </a:p>
          <a:p>
            <a:pPr lvl="1"/>
            <a:r>
              <a:rPr lang="en-US" sz="1800" dirty="0" smtClean="0">
                <a:latin typeface="" pitchFamily="16"/>
                <a:hlinkClick r:id="rId3"/>
              </a:rPr>
              <a:t>Bug reports </a:t>
            </a:r>
            <a:r>
              <a:rPr lang="en-US" sz="1800" dirty="0" smtClean="0">
                <a:latin typeface="" pitchFamily="16"/>
              </a:rPr>
              <a:t>toward HTML5 addressed. </a:t>
            </a:r>
            <a:r>
              <a:rPr lang="en-US" sz="1600" dirty="0" smtClean="0">
                <a:latin typeface="" pitchFamily="16"/>
              </a:rPr>
              <a:t>HTML5 is currently a Candidate Recommendation</a:t>
            </a:r>
          </a:p>
          <a:p>
            <a:pPr lvl="1"/>
            <a:r>
              <a:rPr lang="en-US" sz="1800" dirty="0" smtClean="0">
                <a:latin typeface="" pitchFamily="16"/>
              </a:rPr>
              <a:t>MSE (Media Source Extensions): Candidate Recommendation, early browser support</a:t>
            </a:r>
          </a:p>
          <a:p>
            <a:pPr lvl="1"/>
            <a:r>
              <a:rPr lang="en-US" sz="1800" dirty="0" smtClean="0">
                <a:latin typeface="" pitchFamily="16"/>
              </a:rPr>
              <a:t>EME (</a:t>
            </a:r>
            <a:r>
              <a:rPr lang="en-US" sz="1800" dirty="0"/>
              <a:t>Encrypted Media Extensions</a:t>
            </a:r>
            <a:r>
              <a:rPr lang="en-US" sz="1800" dirty="0" smtClean="0">
                <a:latin typeface="" pitchFamily="16"/>
              </a:rPr>
              <a:t>)</a:t>
            </a:r>
            <a:r>
              <a:rPr lang="en-US" sz="1800" dirty="0">
                <a:latin typeface="" pitchFamily="16"/>
              </a:rPr>
              <a:t>: </a:t>
            </a:r>
            <a:r>
              <a:rPr lang="en-US" sz="1800" dirty="0" smtClean="0">
                <a:latin typeface="" pitchFamily="16"/>
              </a:rPr>
              <a:t>Working Draft, early </a:t>
            </a:r>
            <a:r>
              <a:rPr lang="en-US" sz="1800" dirty="0">
                <a:latin typeface="" pitchFamily="16"/>
              </a:rPr>
              <a:t>browser </a:t>
            </a:r>
            <a:r>
              <a:rPr lang="en-US" sz="1800" dirty="0" smtClean="0">
                <a:latin typeface="" pitchFamily="16"/>
              </a:rPr>
              <a:t>support</a:t>
            </a:r>
          </a:p>
          <a:p>
            <a:pPr lvl="1"/>
            <a:r>
              <a:rPr lang="en-US" sz="1800" dirty="0" smtClean="0">
                <a:latin typeface="" pitchFamily="16"/>
              </a:rPr>
              <a:t>IG </a:t>
            </a:r>
            <a:r>
              <a:rPr lang="en-US" sz="1800" dirty="0">
                <a:latin typeface="" pitchFamily="16"/>
              </a:rPr>
              <a:t>m</a:t>
            </a:r>
            <a:r>
              <a:rPr lang="en-US" sz="1800" dirty="0" smtClean="0">
                <a:latin typeface="" pitchFamily="16"/>
              </a:rPr>
              <a:t>embers form </a:t>
            </a:r>
            <a:r>
              <a:rPr lang="en-US" sz="1800" dirty="0">
                <a:latin typeface="" pitchFamily="16"/>
              </a:rPr>
              <a:t>new </a:t>
            </a:r>
            <a:r>
              <a:rPr lang="en-US" sz="1800" dirty="0" smtClean="0">
                <a:latin typeface="" pitchFamily="16"/>
              </a:rPr>
              <a:t>group: </a:t>
            </a:r>
            <a:r>
              <a:rPr lang="en-US" sz="1800" dirty="0">
                <a:latin typeface="" pitchFamily="16"/>
                <a:hlinkClick r:id="rId4"/>
              </a:rPr>
              <a:t>Media Resource In-band Tracks </a:t>
            </a:r>
            <a:r>
              <a:rPr lang="en-US" sz="1800" dirty="0" smtClean="0">
                <a:latin typeface="" pitchFamily="16"/>
                <a:hlinkClick r:id="rId4"/>
              </a:rPr>
              <a:t>CG</a:t>
            </a:r>
            <a:endParaRPr lang="en-US" sz="1800" dirty="0">
              <a:latin typeface="Arial"/>
              <a:cs typeface="Arial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7266422" y="1717215"/>
            <a:ext cx="2612602" cy="707580"/>
          </a:xfrm>
          <a:prstGeom prst="rect">
            <a:avLst/>
          </a:prstGeom>
        </p:spPr>
      </p:pic>
      <p:sp>
        <p:nvSpPr>
          <p:cNvPr id="70" name="Rounded Rectangle 69"/>
          <p:cNvSpPr/>
          <p:nvPr/>
        </p:nvSpPr>
        <p:spPr bwMode="auto">
          <a:xfrm>
            <a:off x="1895774" y="985857"/>
            <a:ext cx="2648633" cy="2563076"/>
          </a:xfrm>
          <a:prstGeom prst="roundRect">
            <a:avLst>
              <a:gd name="adj" fmla="val 5905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Web &amp; TV IG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3" name="Rounded Rectangle 72"/>
          <p:cNvSpPr/>
          <p:nvPr/>
        </p:nvSpPr>
        <p:spPr bwMode="auto">
          <a:xfrm>
            <a:off x="6516216" y="985856"/>
            <a:ext cx="1405077" cy="2563077"/>
          </a:xfrm>
          <a:prstGeom prst="roundRect">
            <a:avLst>
              <a:gd name="adj" fmla="val 10562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HTML WG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4" name="Folded Corner 73"/>
          <p:cNvSpPr/>
          <p:nvPr/>
        </p:nvSpPr>
        <p:spPr bwMode="auto">
          <a:xfrm>
            <a:off x="6660232" y="1184349"/>
            <a:ext cx="1102450" cy="466269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HTML5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5" name="Folded Corner 74"/>
          <p:cNvSpPr/>
          <p:nvPr/>
        </p:nvSpPr>
        <p:spPr bwMode="auto">
          <a:xfrm>
            <a:off x="2210286" y="1152356"/>
            <a:ext cx="1949828" cy="563976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Gap analysis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6" name="Folded Corner 75"/>
          <p:cNvSpPr/>
          <p:nvPr/>
        </p:nvSpPr>
        <p:spPr bwMode="auto">
          <a:xfrm>
            <a:off x="2210286" y="1916832"/>
            <a:ext cx="1949828" cy="563976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9144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"/>
              </a:rPr>
              <a:t>Adaptive Bitrate</a:t>
            </a: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"/>
              </a:rPr>
              <a:t>Requirements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7" name="Folded Corner 76"/>
          <p:cNvSpPr/>
          <p:nvPr/>
        </p:nvSpPr>
        <p:spPr bwMode="auto">
          <a:xfrm>
            <a:off x="2210286" y="2703839"/>
            <a:ext cx="1949828" cy="563976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9144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rId6"/>
              </a:rPr>
              <a:t>Content Protection</a:t>
            </a:r>
            <a:endParaRPr lang="en-US" sz="1600" kern="0" dirty="0">
              <a:solidFill>
                <a:srgbClr val="000000"/>
              </a:solidFill>
              <a:latin typeface="Arial"/>
              <a:cs typeface="Arial"/>
              <a:hlinkClick r:id="rId6"/>
            </a:endParaRP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rId6"/>
              </a:rPr>
              <a:t>Requirements</a:t>
            </a:r>
            <a:endParaRPr kumimoji="0" lang="en-US" sz="160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8" name="Right Arrow 77"/>
          <p:cNvSpPr/>
          <p:nvPr/>
        </p:nvSpPr>
        <p:spPr bwMode="auto">
          <a:xfrm>
            <a:off x="4639167" y="1045298"/>
            <a:ext cx="1877797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hlinkClick r:id="rId3"/>
              </a:rPr>
              <a:t>Bug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hlinkClick r:id="rId3"/>
              </a:rPr>
              <a:t> </a:t>
            </a: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hlinkClick r:id="rId3"/>
              </a:rPr>
              <a:t>reports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9" name="Right Arrow 78"/>
          <p:cNvSpPr/>
          <p:nvPr/>
        </p:nvSpPr>
        <p:spPr bwMode="auto">
          <a:xfrm>
            <a:off x="4632957" y="1844824"/>
            <a:ext cx="1883260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New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API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80" name="Right Arrow 79"/>
          <p:cNvSpPr/>
          <p:nvPr/>
        </p:nvSpPr>
        <p:spPr bwMode="auto">
          <a:xfrm>
            <a:off x="4626746" y="2645564"/>
            <a:ext cx="1888724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New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API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81" name="Straight Arrow Connector 80"/>
          <p:cNvCxnSpPr/>
          <p:nvPr/>
        </p:nvCxnSpPr>
        <p:spPr bwMode="auto">
          <a:xfrm>
            <a:off x="7908481" y="1377253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/>
          <p:nvPr/>
        </p:nvCxnSpPr>
        <p:spPr bwMode="auto">
          <a:xfrm>
            <a:off x="7908481" y="3157537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/>
          <p:cNvCxnSpPr/>
          <p:nvPr/>
        </p:nvCxnSpPr>
        <p:spPr bwMode="auto">
          <a:xfrm>
            <a:off x="7915082" y="2262440"/>
            <a:ext cx="307431" cy="11631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4" name="Folded Corner 83"/>
          <p:cNvSpPr/>
          <p:nvPr/>
        </p:nvSpPr>
        <p:spPr bwMode="auto">
          <a:xfrm>
            <a:off x="6660232" y="1994256"/>
            <a:ext cx="1102450" cy="466269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rId7"/>
              </a:rPr>
              <a:t>MSE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85" name="Folded Corner 84"/>
          <p:cNvSpPr/>
          <p:nvPr/>
        </p:nvSpPr>
        <p:spPr bwMode="auto">
          <a:xfrm>
            <a:off x="6660232" y="2764159"/>
            <a:ext cx="1102450" cy="466269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rId8"/>
              </a:rPr>
              <a:t>EME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87" name="Right Arrow 86"/>
          <p:cNvSpPr/>
          <p:nvPr/>
        </p:nvSpPr>
        <p:spPr bwMode="auto">
          <a:xfrm>
            <a:off x="378735" y="1916832"/>
            <a:ext cx="1498871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Members</a:t>
            </a:r>
          </a:p>
        </p:txBody>
      </p:sp>
    </p:spTree>
    <p:extLst>
      <p:ext uri="{BB962C8B-B14F-4D97-AF65-F5344CB8AC3E}">
        <p14:creationId xmlns:p14="http://schemas.microsoft.com/office/powerpoint/2010/main" val="1990349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>
                <a:latin typeface="Arial"/>
                <a:cs typeface="Arial"/>
              </a:rPr>
              <a:t>Testing TF (closed)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1080" y="3429000"/>
            <a:ext cx="8064360" cy="3429000"/>
          </a:xfrm>
        </p:spPr>
        <p:txBody>
          <a:bodyPr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en-US" sz="1800" b="1" dirty="0" smtClean="0">
                <a:latin typeface="" pitchFamily="16"/>
              </a:rPr>
              <a:t>Goal:</a:t>
            </a:r>
            <a:r>
              <a:rPr lang="en-US" sz="1800" dirty="0">
                <a:latin typeface="" pitchFamily="16"/>
              </a:rPr>
              <a:t> Collect Web &amp; TV testing use cases, </a:t>
            </a:r>
            <a:r>
              <a:rPr lang="en-US" sz="1800" dirty="0" smtClean="0">
                <a:latin typeface="" pitchFamily="16"/>
              </a:rPr>
              <a:t>requirements. Identify </a:t>
            </a:r>
            <a:r>
              <a:rPr lang="en-US" sz="1800" dirty="0">
                <a:latin typeface="" pitchFamily="16"/>
              </a:rPr>
              <a:t>gaps in current test tools and test coverage. Liaison with external organizations </a:t>
            </a:r>
          </a:p>
          <a:p>
            <a:pPr lvl="0"/>
            <a:r>
              <a:rPr lang="en-US" sz="1800" b="1" dirty="0" smtClean="0">
                <a:latin typeface="" pitchFamily="16"/>
              </a:rPr>
              <a:t>Outcome:</a:t>
            </a:r>
            <a:endParaRPr lang="en-US" sz="1800" b="1" dirty="0">
              <a:latin typeface="" pitchFamily="16"/>
            </a:endParaRPr>
          </a:p>
          <a:p>
            <a:pPr lvl="1"/>
            <a:r>
              <a:rPr lang="en-US" sz="1800" dirty="0" smtClean="0">
                <a:latin typeface="" pitchFamily="16"/>
              </a:rPr>
              <a:t>Use cases &amp; requirements completed</a:t>
            </a:r>
            <a:endParaRPr lang="en-US" sz="1800" dirty="0">
              <a:latin typeface="" pitchFamily="16"/>
            </a:endParaRPr>
          </a:p>
          <a:p>
            <a:pPr lvl="1"/>
            <a:r>
              <a:rPr lang="en-US" sz="1800" dirty="0" smtClean="0">
                <a:latin typeface="" pitchFamily="16"/>
              </a:rPr>
              <a:t>10 external organizations surveyed, 5 returned survey</a:t>
            </a:r>
            <a:endParaRPr lang="en-US" sz="1800" dirty="0">
              <a:latin typeface="" pitchFamily="16"/>
            </a:endParaRPr>
          </a:p>
          <a:p>
            <a:pPr lvl="1"/>
            <a:r>
              <a:rPr lang="en-US" sz="1800" dirty="0" smtClean="0">
                <a:latin typeface="" pitchFamily="16"/>
              </a:rPr>
              <a:t>Reports delivered to Testing group</a:t>
            </a:r>
            <a:endParaRPr lang="en-US" sz="1800" dirty="0">
              <a:latin typeface="" pitchFamily="16"/>
            </a:endParaRPr>
          </a:p>
          <a:p>
            <a:pPr lvl="0"/>
            <a:endParaRPr lang="en-US" sz="1800" dirty="0">
              <a:latin typeface="Arial"/>
              <a:cs typeface="Arial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7266422" y="1717215"/>
            <a:ext cx="2612602" cy="707580"/>
          </a:xfrm>
          <a:prstGeom prst="rect">
            <a:avLst/>
          </a:prstGeom>
        </p:spPr>
      </p:pic>
      <p:sp>
        <p:nvSpPr>
          <p:cNvPr id="27" name="Rounded Rectangle 26"/>
          <p:cNvSpPr/>
          <p:nvPr/>
        </p:nvSpPr>
        <p:spPr bwMode="auto">
          <a:xfrm>
            <a:off x="1895774" y="1052736"/>
            <a:ext cx="2648633" cy="2113278"/>
          </a:xfrm>
          <a:prstGeom prst="roundRect">
            <a:avLst>
              <a:gd name="adj" fmla="val 5905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Web &amp; TV IG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28" name="Right Arrow 27"/>
          <p:cNvSpPr/>
          <p:nvPr/>
        </p:nvSpPr>
        <p:spPr bwMode="auto">
          <a:xfrm rot="927332">
            <a:off x="94085" y="1013559"/>
            <a:ext cx="1788868" cy="1137007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indent="-65088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0" dirty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ATSC, </a:t>
            </a:r>
            <a:r>
              <a:rPr lang="en-US" sz="1200" kern="0" dirty="0" smtClean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DLNA</a:t>
            </a:r>
            <a:r>
              <a:rPr lang="en-US" sz="1200" kern="0" dirty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, </a:t>
            </a:r>
            <a:endParaRPr lang="en-US" sz="1200" kern="0" dirty="0" smtClean="0">
              <a:solidFill>
                <a:srgbClr val="000000"/>
              </a:solidFill>
              <a:latin typeface="Arial"/>
              <a:cs typeface="Arial"/>
              <a:hlinkClick r:id="rId5"/>
            </a:endParaRPr>
          </a:p>
          <a:p>
            <a:pPr marL="65088" indent="-65088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0" dirty="0" smtClean="0">
                <a:solidFill>
                  <a:srgbClr val="000000"/>
                </a:solidFill>
                <a:latin typeface="Arial"/>
                <a:cs typeface="Arial"/>
                <a:hlinkClick r:id="rId5"/>
              </a:rPr>
              <a:t>IPTV </a:t>
            </a:r>
            <a:r>
              <a:rPr lang="en-US" sz="1200" kern="0" dirty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Forum Japan</a:t>
            </a:r>
          </a:p>
          <a:p>
            <a:pPr marL="65088" lvl="0" indent="-65088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0" dirty="0" smtClean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OIPF</a:t>
            </a:r>
            <a:r>
              <a:rPr lang="en-US" sz="1200" kern="0" dirty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, </a:t>
            </a:r>
            <a:endParaRPr lang="en-US" sz="1200" kern="0" dirty="0" smtClean="0">
              <a:solidFill>
                <a:srgbClr val="000000"/>
              </a:solidFill>
              <a:latin typeface="Arial"/>
              <a:cs typeface="Arial"/>
              <a:hlinkClick r:id="rId4"/>
            </a:endParaRPr>
          </a:p>
          <a:p>
            <a:pPr marL="65088" lvl="0" indent="-65088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0" dirty="0" err="1" smtClean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SmartTV</a:t>
            </a:r>
            <a:r>
              <a:rPr lang="en-US" sz="1200" kern="0" dirty="0" smtClean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 Alliance </a:t>
            </a:r>
            <a:endParaRPr lang="en-US" sz="1200" kern="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9" name="Right Arrow 28"/>
          <p:cNvSpPr/>
          <p:nvPr/>
        </p:nvSpPr>
        <p:spPr bwMode="auto">
          <a:xfrm rot="21282267">
            <a:off x="378735" y="2349992"/>
            <a:ext cx="1498871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Members</a:t>
            </a:r>
          </a:p>
        </p:txBody>
      </p:sp>
      <p:sp>
        <p:nvSpPr>
          <p:cNvPr id="30" name="Rounded Rectangle 29"/>
          <p:cNvSpPr/>
          <p:nvPr/>
        </p:nvSpPr>
        <p:spPr bwMode="auto">
          <a:xfrm>
            <a:off x="6516216" y="1340767"/>
            <a:ext cx="1405077" cy="1800201"/>
          </a:xfrm>
          <a:prstGeom prst="roundRect">
            <a:avLst>
              <a:gd name="adj" fmla="val 10562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Testing group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1" name="Folded Corner 30"/>
          <p:cNvSpPr/>
          <p:nvPr/>
        </p:nvSpPr>
        <p:spPr bwMode="auto">
          <a:xfrm>
            <a:off x="2210286" y="2348880"/>
            <a:ext cx="1949828" cy="563338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lang="en-US" sz="1600" kern="0" dirty="0">
                <a:solidFill>
                  <a:srgbClr val="000000"/>
                </a:solidFill>
                <a:latin typeface="Arial"/>
                <a:cs typeface="Arial"/>
                <a:hlinkClick r:id="rId6"/>
              </a:rPr>
              <a:t>Web &amp; TV Testing Survey Results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2" name="Right Arrow 31"/>
          <p:cNvSpPr/>
          <p:nvPr/>
        </p:nvSpPr>
        <p:spPr bwMode="auto">
          <a:xfrm>
            <a:off x="4632957" y="1628800"/>
            <a:ext cx="1811252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 smtClean="0">
                <a:solidFill>
                  <a:sysClr val="windowText" lastClr="000000"/>
                </a:solidFill>
                <a:latin typeface="Arial"/>
                <a:cs typeface="Arial"/>
              </a:rPr>
              <a:t>Planning input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>
            <a:off x="7908481" y="1367252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7908481" y="3147536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>
            <a:off x="7915082" y="2252439"/>
            <a:ext cx="307431" cy="11631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Folded Corner 36"/>
          <p:cNvSpPr/>
          <p:nvPr/>
        </p:nvSpPr>
        <p:spPr bwMode="auto">
          <a:xfrm>
            <a:off x="6588224" y="1628800"/>
            <a:ext cx="1229748" cy="1152128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lang="en-US" sz="1600" kern="0" dirty="0">
                <a:solidFill>
                  <a:srgbClr val="000000"/>
                </a:solidFill>
                <a:latin typeface="Arial"/>
                <a:cs typeface="Arial"/>
                <a:hlinkClick r:id="rId7"/>
              </a:rPr>
              <a:t>Open Web Platform Testing Plan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" name="Folded Corner 14"/>
          <p:cNvSpPr/>
          <p:nvPr/>
        </p:nvSpPr>
        <p:spPr bwMode="auto">
          <a:xfrm>
            <a:off x="2195736" y="1137470"/>
            <a:ext cx="1949828" cy="491330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lang="en-US" sz="1600" kern="0" dirty="0" smtClean="0">
                <a:solidFill>
                  <a:srgbClr val="000000"/>
                </a:solidFill>
                <a:latin typeface="Arial"/>
                <a:cs typeface="Arial"/>
                <a:hlinkClick r:id="rId8"/>
              </a:rPr>
              <a:t>Testing </a:t>
            </a:r>
            <a:r>
              <a:rPr lang="en-US" sz="1600" kern="0" dirty="0">
                <a:solidFill>
                  <a:srgbClr val="000000"/>
                </a:solidFill>
                <a:latin typeface="Arial"/>
                <a:cs typeface="Arial"/>
                <a:hlinkClick r:id="rId8"/>
              </a:rPr>
              <a:t>Use </a:t>
            </a:r>
            <a:r>
              <a:rPr lang="en-US" sz="1600" kern="0" dirty="0" smtClean="0">
                <a:solidFill>
                  <a:srgbClr val="000000"/>
                </a:solidFill>
                <a:latin typeface="Arial"/>
                <a:cs typeface="Arial"/>
                <a:hlinkClick r:id="rId8"/>
              </a:rPr>
              <a:t>Cases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6" name="Folded Corner 15"/>
          <p:cNvSpPr/>
          <p:nvPr/>
        </p:nvSpPr>
        <p:spPr bwMode="auto">
          <a:xfrm>
            <a:off x="2195736" y="1713534"/>
            <a:ext cx="1949828" cy="563338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kumimoji="0" lang="en-US" sz="160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rId9"/>
              </a:rPr>
              <a:t>Testing</a:t>
            </a:r>
          </a:p>
          <a:p>
            <a:pPr marL="65088" lvl="0" indent="-65088" algn="ctr"/>
            <a:r>
              <a:rPr lang="en-US" sz="1600" kern="0" dirty="0" smtClean="0">
                <a:solidFill>
                  <a:srgbClr val="000000"/>
                </a:solidFill>
                <a:latin typeface="Arial"/>
                <a:cs typeface="Arial"/>
                <a:hlinkClick r:id="rId9"/>
              </a:rPr>
              <a:t>Requirements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4694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228184" y="764704"/>
            <a:ext cx="1763515" cy="2664296"/>
          </a:xfrm>
          <a:prstGeom prst="roundRect">
            <a:avLst/>
          </a:prstGeom>
          <a:solidFill>
            <a:schemeClr val="bg1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>
                <a:latin typeface="Arial"/>
                <a:cs typeface="Arial"/>
              </a:rPr>
              <a:t>Timed Text TF (closed)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1080" y="3429000"/>
            <a:ext cx="8602920" cy="3429000"/>
          </a:xfrm>
        </p:spPr>
        <p:txBody>
          <a:bodyPr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en-US" sz="1800" b="1" dirty="0" smtClean="0">
                <a:latin typeface="" pitchFamily="16"/>
              </a:rPr>
              <a:t>Goal:</a:t>
            </a:r>
            <a:r>
              <a:rPr lang="en-US" sz="1800" dirty="0">
                <a:latin typeface="" pitchFamily="16"/>
              </a:rPr>
              <a:t> Develop recommendations to facilitate the use of TTML and </a:t>
            </a:r>
            <a:r>
              <a:rPr lang="en-US" sz="1800" dirty="0" err="1">
                <a:latin typeface="" pitchFamily="16"/>
              </a:rPr>
              <a:t>WebVTT</a:t>
            </a:r>
            <a:r>
              <a:rPr lang="en-US" sz="1800" dirty="0">
                <a:latin typeface="" pitchFamily="16"/>
              </a:rPr>
              <a:t> content on the Web, including interoperability with other timed text formats</a:t>
            </a:r>
            <a:r>
              <a:rPr lang="en-US" sz="1800" dirty="0" smtClean="0">
                <a:latin typeface="" pitchFamily="16"/>
              </a:rPr>
              <a:t>.</a:t>
            </a:r>
            <a:endParaRPr lang="en-US" sz="1800" dirty="0">
              <a:latin typeface="" pitchFamily="16"/>
            </a:endParaRPr>
          </a:p>
          <a:p>
            <a:pPr lvl="0"/>
            <a:r>
              <a:rPr lang="en-US" sz="1800" b="1" dirty="0" smtClean="0">
                <a:latin typeface="" pitchFamily="16"/>
              </a:rPr>
              <a:t>Outcome &amp; status:</a:t>
            </a:r>
            <a:endParaRPr lang="en-US" sz="1800" b="1" dirty="0">
              <a:latin typeface="" pitchFamily="16"/>
            </a:endParaRPr>
          </a:p>
          <a:p>
            <a:pPr lvl="1"/>
            <a:r>
              <a:rPr lang="en-US" sz="1800" dirty="0">
                <a:latin typeface="" pitchFamily="16"/>
              </a:rPr>
              <a:t>Document scope and variations of TTML and </a:t>
            </a:r>
            <a:r>
              <a:rPr lang="en-US" sz="1800" dirty="0" err="1" smtClean="0">
                <a:latin typeface="" pitchFamily="16"/>
              </a:rPr>
              <a:t>WebVTT</a:t>
            </a:r>
            <a:endParaRPr lang="en-US" sz="1800" dirty="0" smtClean="0">
              <a:latin typeface="" pitchFamily="16"/>
            </a:endParaRPr>
          </a:p>
          <a:p>
            <a:pPr lvl="1"/>
            <a:r>
              <a:rPr lang="en-US" sz="1800" dirty="0">
                <a:latin typeface="" pitchFamily="16"/>
              </a:rPr>
              <a:t>Gather Web-based timed text use cases from the TV and Media industry</a:t>
            </a:r>
          </a:p>
          <a:p>
            <a:pPr lvl="1"/>
            <a:r>
              <a:rPr lang="en-US" sz="1800" dirty="0" smtClean="0">
                <a:latin typeface="" pitchFamily="16"/>
              </a:rPr>
              <a:t>Delivered IG Consensus Input to Timed Text WG</a:t>
            </a:r>
            <a:r>
              <a:rPr lang="en-US" sz="1800" dirty="0">
                <a:latin typeface="" pitchFamily="16"/>
              </a:rPr>
              <a:t>, Gather Web-based timed text use cases from the TV and Media </a:t>
            </a:r>
            <a:r>
              <a:rPr lang="en-US" sz="1800" dirty="0" smtClean="0">
                <a:latin typeface="" pitchFamily="16"/>
              </a:rPr>
              <a:t>industry and IG members.</a:t>
            </a:r>
          </a:p>
          <a:p>
            <a:pPr lvl="1"/>
            <a:r>
              <a:rPr lang="it-IT" sz="1800" dirty="0" smtClean="0">
                <a:latin typeface="" pitchFamily="16"/>
              </a:rPr>
              <a:t>New charter for TT </a:t>
            </a:r>
            <a:r>
              <a:rPr lang="it-IT" sz="1800" dirty="0" smtClean="0">
                <a:latin typeface="" pitchFamily="16"/>
              </a:rPr>
              <a:t>WG</a:t>
            </a:r>
            <a:r>
              <a:rPr lang="en-US" sz="1800" baseline="0" dirty="0" smtClean="0">
                <a:latin typeface="" pitchFamily="16"/>
              </a:rPr>
              <a:t> (a) included both</a:t>
            </a:r>
            <a:r>
              <a:rPr lang="it-IT" sz="1800" dirty="0" smtClean="0">
                <a:latin typeface="" pitchFamily="16"/>
              </a:rPr>
              <a:t> </a:t>
            </a:r>
            <a:r>
              <a:rPr lang="en-US" sz="1800" dirty="0" smtClean="0">
                <a:latin typeface="" pitchFamily="16"/>
              </a:rPr>
              <a:t>TTML and WebVTT</a:t>
            </a:r>
            <a:r>
              <a:rPr lang="it-IT" sz="1800" dirty="0" smtClean="0">
                <a:latin typeface="" pitchFamily="16"/>
              </a:rPr>
              <a:t> </a:t>
            </a:r>
            <a:r>
              <a:rPr lang="en-US" sz="1800" dirty="0" smtClean="0">
                <a:latin typeface="" pitchFamily="16"/>
              </a:rPr>
              <a:t>(b)</a:t>
            </a:r>
            <a:r>
              <a:rPr lang="en-US" sz="1800" baseline="0" dirty="0" smtClean="0">
                <a:latin typeface="" pitchFamily="16"/>
              </a:rPr>
              <a:t> added a deliverable to create a mapping doc between </a:t>
            </a:r>
            <a:r>
              <a:rPr lang="en-US" sz="1800" dirty="0" smtClean="0">
                <a:latin typeface="" pitchFamily="16"/>
              </a:rPr>
              <a:t>TTML and WebVTT.</a:t>
            </a:r>
            <a:endParaRPr lang="en-US" sz="1800" dirty="0">
              <a:latin typeface="Arial"/>
              <a:cs typeface="Arial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7266422" y="1717215"/>
            <a:ext cx="2612602" cy="707580"/>
          </a:xfrm>
          <a:prstGeom prst="rect">
            <a:avLst/>
          </a:prstGeom>
        </p:spPr>
      </p:pic>
      <p:sp>
        <p:nvSpPr>
          <p:cNvPr id="27" name="Rounded Rectangle 26"/>
          <p:cNvSpPr/>
          <p:nvPr/>
        </p:nvSpPr>
        <p:spPr bwMode="auto">
          <a:xfrm>
            <a:off x="1895774" y="1052736"/>
            <a:ext cx="2648633" cy="2113278"/>
          </a:xfrm>
          <a:prstGeom prst="roundRect">
            <a:avLst>
              <a:gd name="adj" fmla="val 5905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Web &amp; TV IG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6442366" y="1052737"/>
            <a:ext cx="1405077" cy="792087"/>
          </a:xfrm>
          <a:prstGeom prst="roundRect">
            <a:avLst>
              <a:gd name="adj" fmla="val 10562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Timed Text WG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1" name="Folded Corner 30"/>
          <p:cNvSpPr/>
          <p:nvPr/>
        </p:nvSpPr>
        <p:spPr bwMode="auto">
          <a:xfrm>
            <a:off x="2210286" y="2348880"/>
            <a:ext cx="1949828" cy="563338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lang="en-US" sz="1600" kern="0" dirty="0" smtClean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Consensus </a:t>
            </a:r>
            <a:r>
              <a:rPr lang="en-US" sz="1600" kern="0" dirty="0">
                <a:solidFill>
                  <a:srgbClr val="000000"/>
                </a:solidFill>
                <a:latin typeface="Arial"/>
                <a:cs typeface="Arial"/>
                <a:hlinkClick r:id="rId4"/>
              </a:rPr>
              <a:t>Input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2" name="Right Arrow 31"/>
          <p:cNvSpPr/>
          <p:nvPr/>
        </p:nvSpPr>
        <p:spPr bwMode="auto">
          <a:xfrm>
            <a:off x="4632957" y="1628800"/>
            <a:ext cx="1811252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 smtClean="0">
                <a:solidFill>
                  <a:sysClr val="windowText" lastClr="000000"/>
                </a:solidFill>
                <a:latin typeface="Arial"/>
                <a:cs typeface="Arial"/>
              </a:rPr>
              <a:t>Planning input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>
            <a:off x="8005964" y="1367252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7908481" y="3147536"/>
            <a:ext cx="310452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>
            <a:off x="8028384" y="2252439"/>
            <a:ext cx="307431" cy="11631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Folded Corner 36"/>
          <p:cNvSpPr/>
          <p:nvPr/>
        </p:nvSpPr>
        <p:spPr bwMode="auto">
          <a:xfrm>
            <a:off x="6551299" y="1124744"/>
            <a:ext cx="1229748" cy="360040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kumimoji="0" lang="en-US" sz="160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rId5"/>
              </a:rPr>
              <a:t>TTML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" name="Folded Corner 14"/>
          <p:cNvSpPr/>
          <p:nvPr/>
        </p:nvSpPr>
        <p:spPr bwMode="auto">
          <a:xfrm>
            <a:off x="2195736" y="1137470"/>
            <a:ext cx="1949828" cy="491330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lang="en-US" sz="1600" kern="0" dirty="0">
                <a:solidFill>
                  <a:srgbClr val="000000"/>
                </a:solidFill>
                <a:latin typeface="Arial"/>
                <a:cs typeface="Arial"/>
                <a:hlinkClick r:id="rId6"/>
              </a:rPr>
              <a:t>Timed Text Efforts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6" name="Folded Corner 15"/>
          <p:cNvSpPr/>
          <p:nvPr/>
        </p:nvSpPr>
        <p:spPr bwMode="auto">
          <a:xfrm>
            <a:off x="2195736" y="1713534"/>
            <a:ext cx="1949828" cy="563338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lang="en-US" sz="1600" kern="0" dirty="0">
                <a:solidFill>
                  <a:srgbClr val="000000"/>
                </a:solidFill>
                <a:latin typeface="Arial"/>
                <a:cs typeface="Arial"/>
                <a:hlinkClick r:id="rId7"/>
              </a:rPr>
              <a:t>Timed Text Use Cases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8" name="Right Arrow 17"/>
          <p:cNvSpPr/>
          <p:nvPr/>
        </p:nvSpPr>
        <p:spPr bwMode="auto">
          <a:xfrm rot="927332">
            <a:off x="339634" y="1383391"/>
            <a:ext cx="1498871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 smtClean="0">
                <a:solidFill>
                  <a:srgbClr val="000000"/>
                </a:solidFill>
                <a:latin typeface="Arial"/>
                <a:cs typeface="Arial"/>
              </a:rPr>
              <a:t>DECE, EBU</a:t>
            </a:r>
          </a:p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SMPTE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9" name="Right Arrow 18"/>
          <p:cNvSpPr/>
          <p:nvPr/>
        </p:nvSpPr>
        <p:spPr bwMode="auto">
          <a:xfrm rot="21282267">
            <a:off x="378735" y="2403947"/>
            <a:ext cx="1498871" cy="723351"/>
          </a:xfrm>
          <a:prstGeom prst="rightArrow">
            <a:avLst>
              <a:gd name="adj1" fmla="val 69746"/>
              <a:gd name="adj2" fmla="val 52192"/>
            </a:avLst>
          </a:prstGeom>
          <a:solidFill>
            <a:srgbClr val="1CBD6B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65088" marR="0" lvl="0" indent="-65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Members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6479291" y="2132856"/>
            <a:ext cx="1405077" cy="1008112"/>
          </a:xfrm>
          <a:prstGeom prst="roundRect">
            <a:avLst>
              <a:gd name="adj" fmla="val 10562"/>
            </a:avLst>
          </a:prstGeom>
          <a:solidFill>
            <a:srgbClr val="AADEF4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65088" lvl="0" indent="-65088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ysClr val="windowText" lastClr="000000"/>
                </a:solidFill>
                <a:latin typeface="Arial"/>
                <a:cs typeface="Arial"/>
              </a:rPr>
              <a:t>Web Media Text </a:t>
            </a:r>
            <a:r>
              <a:rPr lang="en-US" sz="1400" kern="0" dirty="0" smtClean="0">
                <a:solidFill>
                  <a:sysClr val="windowText" lastClr="000000"/>
                </a:solidFill>
                <a:latin typeface="Arial"/>
                <a:cs typeface="Arial"/>
              </a:rPr>
              <a:t>Tracks CG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21" name="Folded Corner 20"/>
          <p:cNvSpPr/>
          <p:nvPr/>
        </p:nvSpPr>
        <p:spPr bwMode="auto">
          <a:xfrm>
            <a:off x="6551299" y="2204864"/>
            <a:ext cx="1229748" cy="360040"/>
          </a:xfrm>
          <a:prstGeom prst="foldedCorner">
            <a:avLst>
              <a:gd name="adj" fmla="val 22222"/>
            </a:avLst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274320" rIns="0" bIns="137160" numCol="1" rtlCol="0" anchor="ctr" anchorCtr="0" compatLnSpc="1">
            <a:prstTxWarp prst="textNoShape">
              <a:avLst/>
            </a:prstTxWarp>
          </a:bodyPr>
          <a:lstStyle/>
          <a:p>
            <a:pPr marL="65088" lvl="0" indent="-65088" algn="ctr"/>
            <a:r>
              <a:rPr kumimoji="0" lang="en-US" sz="160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hlinkClick r:id="rId8"/>
              </a:rPr>
              <a:t>WebVTT</a:t>
            </a:r>
            <a:endParaRPr kumimoji="0" lang="en-US" sz="16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6206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pera_impress_be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3404</TotalTime>
  <Words>1085</Words>
  <Application>Microsoft Macintosh PowerPoint</Application>
  <PresentationFormat>On-screen Show (4:3)</PresentationFormat>
  <Paragraphs>186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Calibri</vt:lpstr>
      <vt:lpstr>Lucida Sans Unicode</vt:lpstr>
      <vt:lpstr>StarSymbol</vt:lpstr>
      <vt:lpstr>Tahoma</vt:lpstr>
      <vt:lpstr>Wingdings</vt:lpstr>
      <vt:lpstr>Arial</vt:lpstr>
      <vt:lpstr>opera_impress_beta</vt:lpstr>
      <vt:lpstr>PowerPoint Presentation</vt:lpstr>
      <vt:lpstr>Goals (from the Web and TV IG charter)</vt:lpstr>
      <vt:lpstr>Web and TV IG</vt:lpstr>
      <vt:lpstr>Web and TV Interest Group Work Flow</vt:lpstr>
      <vt:lpstr>IG work overview</vt:lpstr>
      <vt:lpstr>Home Network TF (closed)</vt:lpstr>
      <vt:lpstr>Media Pipeline TF (closed)</vt:lpstr>
      <vt:lpstr>Testing TF (closed)</vt:lpstr>
      <vt:lpstr>Timed Text TF (closed)</vt:lpstr>
      <vt:lpstr>Media APIs TF (ongoing)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Opera Headline Here</dc:title>
  <dc:creator>Giuseppe Pascale</dc:creator>
  <cp:lastModifiedBy>Mark Vickers Vickers</cp:lastModifiedBy>
  <cp:revision>458</cp:revision>
  <dcterms:created xsi:type="dcterms:W3CDTF">2010-11-04T13:57:07Z</dcterms:created>
  <dcterms:modified xsi:type="dcterms:W3CDTF">2014-10-27T05:57:05Z</dcterms:modified>
</cp:coreProperties>
</file>