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14.png" ContentType="image/png"/>
  <Override PartName="/ppt/media/image12.png" ContentType="image/png"/>
  <Override PartName="/ppt/media/image11.jpeg" ContentType="image/jpeg"/>
  <Override PartName="/ppt/media/image10.png" ContentType="image/png"/>
  <Override PartName="/ppt/media/image9.png" ContentType="image/png"/>
  <Override PartName="/ppt/media/image8.png" ContentType="image/png"/>
  <Override PartName="/ppt/media/image7.jpeg" ContentType="image/jpeg"/>
  <Override PartName="/ppt/media/image6.png" ContentType="image/png"/>
  <Override PartName="/ppt/media/image5.png" ContentType="image/png"/>
  <Override PartName="/ppt/media/image13.jpeg" ContentType="image/jpe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lang="en-GB" sz="2000">
                <a:latin typeface="Arial"/>
              </a:rPr>
              <a:t>Click to edit the notes' format</a:t>
            </a:r>
            <a:endParaRPr/>
          </a:p>
        </p:txBody>
      </p:sp>
      <p:sp>
        <p:nvSpPr>
          <p:cNvPr id="11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lang="en-GB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119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en-GB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120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lang="en-GB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121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2F2EFFED-B188-42F5-A85D-C165EC05FD99}" type="slidenum">
              <a:rPr lang="en-GB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224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fld id="{1B29FC63-CB62-47FB-A2E2-310B27D8AF3A}" type="slidenum">
              <a:rPr lang="en-GB" sz="1200">
                <a:solidFill>
                  <a:srgbClr val="000000"/>
                </a:solidFill>
                <a:latin typeface="Calibri"/>
                <a:ea typeface="ＭＳ Ｐゴシック"/>
              </a:rPr>
              <a:t>&lt;number&gt;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15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16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>
                <a:solidFill>
                  <a:srgbClr val="8b8b8b"/>
                </a:solidFill>
                <a:latin typeface="Calibri"/>
              </a:rPr>
              <a:t>31/10/14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A0D0E8AF-5C86-4038-86D7-E74CA221A635}" type="slidenum">
              <a:rPr lang="en-GB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4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>
                <a:solidFill>
                  <a:srgbClr val="8b8b8b"/>
                </a:solidFill>
                <a:latin typeface="Calibri"/>
              </a:rPr>
              <a:t>31/10/14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BD5404EB-730C-4DD7-B470-D3B78562A4AF}" type="slidenum">
              <a:rPr lang="en-GB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>
                <a:solidFill>
                  <a:srgbClr val="8b8b8b"/>
                </a:solidFill>
                <a:latin typeface="Calibri"/>
              </a:rPr>
              <a:t>31/10/14</a:t>
            </a:r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139FD60E-8896-4BF9-ADBA-23EC2F57E060}" type="slidenum">
              <a:rPr lang="en-GB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4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alibri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jpeg"/><Relationship Id="rId6" Type="http://schemas.openxmlformats.org/officeDocument/2006/relationships/image" Target="../media/image12.png"/><Relationship Id="rId7" Type="http://schemas.openxmlformats.org/officeDocument/2006/relationships/image" Target="../media/image13.jpeg"/><Relationship Id="rId8" Type="http://schemas.openxmlformats.org/officeDocument/2006/relationships/image" Target="../media/image14.png"/><Relationship Id="rId9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GGIE </a:t>
            </a:r>
            <a:endParaRPr/>
          </a:p>
        </p:txBody>
      </p:sp>
      <p:sp>
        <p:nvSpPr>
          <p:cNvPr id="123" name="TextShape 2"/>
          <p:cNvSpPr txBox="1"/>
          <p:nvPr/>
        </p:nvSpPr>
        <p:spPr>
          <a:xfrm>
            <a:off x="1371600" y="3600360"/>
            <a:ext cx="6400440" cy="203796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en-GB" sz="3200">
                <a:solidFill>
                  <a:srgbClr val="8b8b8b"/>
                </a:solidFill>
                <a:latin typeface="Calibri"/>
              </a:rPr>
              <a:t>Glass to Glass Internet Ecosystem</a:t>
            </a:r>
            <a:endParaRPr/>
          </a:p>
          <a:p>
            <a:pPr algn="ctr">
              <a:lnSpc>
                <a:spcPct val="100000"/>
              </a:lnSpc>
            </a:pPr>
            <a:r>
              <a:rPr lang="en-GB" sz="2800">
                <a:solidFill>
                  <a:srgbClr val="8b8b8b"/>
                </a:solidFill>
                <a:latin typeface="Calibri"/>
              </a:rPr>
              <a:t>(Glass of Creation to Glass of Viewing)</a:t>
            </a:r>
            <a:endParaRPr/>
          </a:p>
        </p:txBody>
      </p:sp>
      <p:sp>
        <p:nvSpPr>
          <p:cNvPr id="124" name="CustomShape 3"/>
          <p:cNvSpPr/>
          <p:nvPr/>
        </p:nvSpPr>
        <p:spPr>
          <a:xfrm>
            <a:off x="4937040" y="5921280"/>
            <a:ext cx="4206600" cy="639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Oct 27, 2014</a:t>
            </a:r>
            <a:endParaRPr/>
          </a:p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Glenn Deen – glenn.deen@nbcuni.com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High Level Goal</a:t>
            </a:r>
            <a:endParaRPr/>
          </a:p>
        </p:txBody>
      </p:sp>
      <p:sp>
        <p:nvSpPr>
          <p:cNvPr id="213" name="TextShape 2"/>
          <p:cNvSpPr txBox="1"/>
          <p:nvPr/>
        </p:nvSpPr>
        <p:spPr>
          <a:xfrm>
            <a:off x="457200" y="1600200"/>
            <a:ext cx="8559360" cy="5114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Help Improve the state of the art in open standards for both professional and non-professional digital video focusing on all phases of the digital video life cycle:   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Capture-Edit-Package-Distribute-Find-Watch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Not an new SDO!   Focus is on identifying work for existing SDO’s Standards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Possible examples: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Enable identification of content via unique ids (SMPTE, W3C, IETF)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Enable devices and services to use content ids and metadata to make smart access and delivery choices – best quality video &amp; best network usage (W3C,IETF)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Feed back edge activity to delivery services so they can make better staging/positioning choices for content (IETF)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Enable creation-storage-edit-distribute cycle to use content ID and metadata in workflow (W3C, SMPTE…)_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Well defined URI’s for locating metadata and resources (W3C, IETF)</a:t>
            </a:r>
            <a:endParaRPr/>
          </a:p>
          <a:p>
            <a:endParaRPr/>
          </a:p>
        </p:txBody>
      </p:sp>
    </p:spTree>
  </p:cSld>
  <p:timing>
    <p:tnLst>
      <p:par>
        <p:cTn id="44" dur="indefinite" restart="never" nodeType="tmRoot">
          <p:childTnLst>
            <p:seq>
              <p:cTn id="45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What’s in scope &amp; out</a:t>
            </a:r>
            <a:endParaRPr/>
          </a:p>
        </p:txBody>
      </p:sp>
      <p:sp>
        <p:nvSpPr>
          <p:cNvPr id="215" name="TextShape 2"/>
          <p:cNvSpPr txBox="1"/>
          <p:nvPr/>
        </p:nvSpPr>
        <p:spPr>
          <a:xfrm>
            <a:off x="457200" y="1600200"/>
            <a:ext cx="852768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</a:rPr>
              <a:t>In Scope: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All content levels: Personal – Prosumer – Professional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GGIE will look from Glass to Glass – whole ecosystem not just the Web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Content Workflows: Capture, Edit, Distribute, Discover, View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Focus Areas: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200">
                <a:solidFill>
                  <a:srgbClr val="000000"/>
                </a:solidFill>
                <a:latin typeface="Calibri"/>
              </a:rPr>
              <a:t>Scalability, Content Identification, Metadata, User Identity, Privacy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alibri"/>
              </a:rPr>
              <a:t>Out of Scope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Non-Internet Delivery (discs/drives/Flash memory/OTA/Cable)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Codecs/Encoding selection &amp; development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Encryption specification (whether for protection or privacy)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Legal Topics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DRM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Use Cases Only: What it work like, not how to do it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No IP/Technology submissions please</a:t>
            </a:r>
            <a:endParaRPr/>
          </a:p>
        </p:txBody>
      </p:sp>
    </p:spTree>
  </p:cSld>
  <p:timing>
    <p:tnLst>
      <p:par>
        <p:cTn id="46" dur="indefinite" restart="never" nodeType="tmRoot">
          <p:childTnLst>
            <p:seq>
              <p:cTn id="47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GGIE Outputs</a:t>
            </a:r>
            <a:endParaRPr/>
          </a:p>
        </p:txBody>
      </p:sp>
      <p:sp>
        <p:nvSpPr>
          <p:cNvPr id="217" name="CustomShape 2"/>
          <p:cNvSpPr/>
          <p:nvPr/>
        </p:nvSpPr>
        <p:spPr>
          <a:xfrm>
            <a:off x="666000" y="1639440"/>
            <a:ext cx="8020440" cy="913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Calibri"/>
              </a:rPr>
              <a:t>Use Cases &amp; GAP analysis of missing elements by SDO’s </a:t>
            </a:r>
            <a:r>
              <a:rPr b="1" lang="en-GB">
                <a:solidFill>
                  <a:srgbClr val="000000"/>
                </a:solidFill>
                <a:latin typeface="Calibri"/>
              </a:rPr>
              <a:t>
</a:t>
            </a:r>
            <a:r>
              <a:rPr lang="en-GB">
                <a:solidFill>
                  <a:srgbClr val="000000"/>
                </a:solidFill>
                <a:latin typeface="Calibri"/>
              </a:rPr>
              <a:t>  </a:t>
            </a:r>
            <a:r>
              <a:rPr lang="en-GB">
                <a:solidFill>
                  <a:srgbClr val="000000"/>
                </a:solidFill>
                <a:latin typeface="Wingdings"/>
              </a:rPr>
              <a:t></a:t>
            </a:r>
            <a:r>
              <a:rPr lang="en-GB">
                <a:solidFill>
                  <a:srgbClr val="000000"/>
                </a:solidFill>
                <a:latin typeface="Calibri"/>
              </a:rPr>
              <a:t> Interested parties then take the outputs to SDOs and address missing features</a:t>
            </a:r>
            <a:endParaRPr/>
          </a:p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       </a:t>
            </a:r>
            <a:r>
              <a:rPr lang="en-GB">
                <a:solidFill>
                  <a:srgbClr val="000000"/>
                </a:solidFill>
                <a:latin typeface="Calibri"/>
              </a:rPr>
              <a:t>W3C, IETF, SMPTE, IEEE, CEA – wherever the missing element fits best</a:t>
            </a:r>
            <a:endParaRPr/>
          </a:p>
        </p:txBody>
      </p:sp>
      <p:sp>
        <p:nvSpPr>
          <p:cNvPr id="218" name="CustomShape 3"/>
          <p:cNvSpPr/>
          <p:nvPr/>
        </p:nvSpPr>
        <p:spPr>
          <a:xfrm>
            <a:off x="666000" y="2462760"/>
            <a:ext cx="7526880" cy="4205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Calibri"/>
              </a:rPr>
              <a:t>Potential Examples: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Use case features a device identifying the content it is playing back and the edge device making smart access choices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Calibri"/>
              </a:rPr>
              <a:t>GAP Results: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1.Need an API that would allow an application to identify the playing content – could extract from the content container, from the content via watermark or via fingerprint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2. Need a standardized URN to refer to an digital content asset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3. Need standardized name spaces and content identifiers registries</a:t>
            </a:r>
            <a:endParaRPr/>
          </a:p>
        </p:txBody>
      </p:sp>
    </p:spTree>
  </p:cSld>
  <p:timing>
    <p:tnLst>
      <p:par>
        <p:cTn id="48" dur="indefinite" restart="never" nodeType="tmRoot">
          <p:childTnLst>
            <p:seq>
              <p:cTn id="49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GGIE Current Status</a:t>
            </a:r>
            <a:endParaRPr/>
          </a:p>
        </p:txBody>
      </p:sp>
      <p:sp>
        <p:nvSpPr>
          <p:cNvPr id="220" name="TextShape 2"/>
          <p:cNvSpPr txBox="1"/>
          <p:nvPr/>
        </p:nvSpPr>
        <p:spPr>
          <a:xfrm>
            <a:off x="457200" y="1600200"/>
            <a:ext cx="86864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Supporters who see it as valuable and want to contribute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Organized F2F – London March 2014 at end of IETF89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WebEx meetings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Mailing list hosted by ISOC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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>
                <a:solidFill>
                  <a:srgbClr val="000000"/>
                </a:solidFill>
                <a:latin typeface="Calibri"/>
              </a:rPr>
              <a:t>GGIE needs an organizational home such as W3C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Enable participants to work together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Provide legal framework &amp; IP rules 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Creating a new org would be painful and expensive</a:t>
            </a:r>
            <a:endParaRPr/>
          </a:p>
        </p:txBody>
      </p:sp>
    </p:spTree>
  </p:cSld>
  <p:timing>
    <p:tnLst>
      <p:par>
        <p:cTn id="50" dur="indefinite" restart="never" nodeType="tmRoot">
          <p:childTnLst>
            <p:seq>
              <p:cTn id="51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Next Step?</a:t>
            </a:r>
            <a:endParaRPr/>
          </a:p>
        </p:txBody>
      </p:sp>
      <p:sp>
        <p:nvSpPr>
          <p:cNvPr id="222" name="CustomShape 2"/>
          <p:cNvSpPr/>
          <p:nvPr/>
        </p:nvSpPr>
        <p:spPr>
          <a:xfrm>
            <a:off x="2317680" y="2651040"/>
            <a:ext cx="4635000" cy="36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Contact Info:  Glenn.Deen@NBCUNI.COM</a:t>
            </a:r>
            <a:endParaRPr/>
          </a:p>
        </p:txBody>
      </p:sp>
    </p:spTree>
  </p:cSld>
  <p:timing>
    <p:tnLst>
      <p:par>
        <p:cTn id="52" dur="indefinite" restart="never" nodeType="tmRoot">
          <p:childTnLst>
            <p:seq>
              <p:cTn id="53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Trends Behind This Idea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457200" y="1600200"/>
            <a:ext cx="8575200" cy="49557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Digital video is dependent on many orgs and their parts of the glass to glass ecosystem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W3C, IETF, SMPTE, CEA, MPEG, IEEE, ATSC</a:t>
            </a:r>
            <a:endParaRPr/>
          </a:p>
          <a:p>
            <a:pPr lvl="1">
              <a:lnSpc>
                <a:spcPct val="100000"/>
              </a:lnSpc>
              <a:buFont typeface="Lucida Grande"/>
              <a:buChar char="+"/>
            </a:pPr>
            <a:r>
              <a:rPr lang="en-US">
                <a:solidFill>
                  <a:srgbClr val="000000"/>
                </a:solidFill>
                <a:latin typeface="Calibri"/>
              </a:rPr>
              <a:t>Consortia (EIDR)  and companies</a:t>
            </a:r>
            <a:endParaRPr/>
          </a:p>
          <a:p>
            <a:pPr lvl="1">
              <a:lnSpc>
                <a:spcPct val="100000"/>
              </a:lnSpc>
              <a:buFont typeface="Lucida Grande"/>
              <a:buChar char="+"/>
            </a:pPr>
            <a:r>
              <a:rPr lang="en-US">
                <a:solidFill>
                  <a:srgbClr val="000000"/>
                </a:solidFill>
                <a:latin typeface="Calibri"/>
              </a:rPr>
              <a:t>Each focuses on their scope and hope that others are seeing the same big-picture</a:t>
            </a:r>
            <a:endParaRPr/>
          </a:p>
          <a:p>
            <a:r>
              <a:rPr lang="en-US">
                <a:solidFill>
                  <a:srgbClr val="000000"/>
                </a:solidFill>
                <a:latin typeface="Calibri"/>
              </a:rPr>
              <a:t>-&gt; liaisons  help coordinate, but it’s slow and piecemeal</a:t>
            </a:r>
            <a:endParaRPr/>
          </a:p>
          <a:p>
            <a:r>
              <a:rPr lang="en-US">
                <a:solidFill>
                  <a:srgbClr val="000000"/>
                </a:solidFill>
                <a:latin typeface="Calibri"/>
              </a:rPr>
              <a:t>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Calibri"/>
              </a:rPr>
              <a:t>Digital content is reaching a scaling wall where simply adding new capacity to the Internet isn’t enough to meet continuing growth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Growth in # of users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Growth in # of devices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Growth in # of markets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Growth in bandwidth and low-latency requirements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Calibri"/>
              </a:rPr>
              <a:t>Cross-Migration of professional tools and abilities to personal video makers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Cameras, Editing Tools,  Asset Management,  Streaming Services, Displays 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Hard to tell well done amateur content from professional work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1441440" y="3978360"/>
            <a:ext cx="6552720" cy="516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 sz="2800">
                <a:solidFill>
                  <a:srgbClr val="000000"/>
                </a:solidFill>
                <a:latin typeface="Calibri"/>
              </a:rPr>
              <a:t>OTT Television Circa 2014</a:t>
            </a:r>
            <a:endParaRPr/>
          </a:p>
        </p:txBody>
      </p:sp>
      <p:pic>
        <p:nvPicPr>
          <p:cNvPr id="128" name="Picture 21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7212600" y="5441040"/>
            <a:ext cx="1321200" cy="851400"/>
          </a:xfrm>
          <a:prstGeom prst="rect">
            <a:avLst/>
          </a:prstGeom>
          <a:ln w="9360">
            <a:noFill/>
          </a:ln>
        </p:spPr>
      </p:pic>
      <p:sp>
        <p:nvSpPr>
          <p:cNvPr id="129" name="CustomShape 2"/>
          <p:cNvSpPr/>
          <p:nvPr/>
        </p:nvSpPr>
        <p:spPr>
          <a:xfrm>
            <a:off x="4572000" y="6172560"/>
            <a:ext cx="156492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OTT STB/Dongle</a:t>
            </a:r>
            <a:endParaRPr/>
          </a:p>
        </p:txBody>
      </p:sp>
      <p:pic>
        <p:nvPicPr>
          <p:cNvPr id="130" name="Picture 2" descr=""/>
          <p:cNvPicPr/>
          <p:nvPr/>
        </p:nvPicPr>
        <p:blipFill>
          <a:blip r:embed="rId2">
            <a:lum contrast="-47000"/>
          </a:blip>
          <a:stretch>
            <a:fillRect/>
          </a:stretch>
        </p:blipFill>
        <p:spPr>
          <a:xfrm>
            <a:off x="2637360" y="5007960"/>
            <a:ext cx="1507680" cy="1617480"/>
          </a:xfrm>
          <a:prstGeom prst="rect">
            <a:avLst/>
          </a:prstGeom>
          <a:ln>
            <a:noFill/>
          </a:ln>
        </p:spPr>
      </p:pic>
      <p:sp>
        <p:nvSpPr>
          <p:cNvPr id="131" name="CustomShape 3"/>
          <p:cNvSpPr/>
          <p:nvPr/>
        </p:nvSpPr>
        <p:spPr>
          <a:xfrm>
            <a:off x="1628280" y="559800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Ethernet</a:t>
            </a:r>
            <a:endParaRPr/>
          </a:p>
        </p:txBody>
      </p:sp>
      <p:sp>
        <p:nvSpPr>
          <p:cNvPr id="132" name="CustomShape 4"/>
          <p:cNvSpPr/>
          <p:nvPr/>
        </p:nvSpPr>
        <p:spPr>
          <a:xfrm>
            <a:off x="5877720" y="548280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HDMI</a:t>
            </a:r>
            <a:endParaRPr/>
          </a:p>
        </p:txBody>
      </p:sp>
      <p:sp>
        <p:nvSpPr>
          <p:cNvPr id="133" name="CustomShape 5"/>
          <p:cNvSpPr/>
          <p:nvPr/>
        </p:nvSpPr>
        <p:spPr>
          <a:xfrm>
            <a:off x="5882040" y="582660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S/PDIF</a:t>
            </a:r>
            <a:endParaRPr/>
          </a:p>
        </p:txBody>
      </p:sp>
      <p:pic>
        <p:nvPicPr>
          <p:cNvPr id="134" name="Picture 2" descr=""/>
          <p:cNvPicPr/>
          <p:nvPr/>
        </p:nvPicPr>
        <p:blipFill>
          <a:blip r:embed="rId3"/>
          <a:stretch>
            <a:fillRect/>
          </a:stretch>
        </p:blipFill>
        <p:spPr>
          <a:xfrm rot="4511400">
            <a:off x="3361320" y="4386240"/>
            <a:ext cx="1074960" cy="1002240"/>
          </a:xfrm>
          <a:prstGeom prst="rect">
            <a:avLst/>
          </a:prstGeom>
          <a:ln>
            <a:noFill/>
          </a:ln>
        </p:spPr>
      </p:pic>
      <p:pic>
        <p:nvPicPr>
          <p:cNvPr id="135" name="Picture 25" descr=""/>
          <p:cNvPicPr/>
          <p:nvPr/>
        </p:nvPicPr>
        <p:blipFill>
          <a:blip r:embed="rId4"/>
          <a:stretch>
            <a:fillRect/>
          </a:stretch>
        </p:blipFill>
        <p:spPr>
          <a:xfrm>
            <a:off x="685800" y="5715000"/>
            <a:ext cx="1195560" cy="451800"/>
          </a:xfrm>
          <a:prstGeom prst="rect">
            <a:avLst/>
          </a:prstGeom>
          <a:ln w="9360">
            <a:noFill/>
          </a:ln>
        </p:spPr>
      </p:pic>
      <p:sp>
        <p:nvSpPr>
          <p:cNvPr id="136" name="CustomShape 6"/>
          <p:cNvSpPr/>
          <p:nvPr/>
        </p:nvSpPr>
        <p:spPr>
          <a:xfrm rot="1419000">
            <a:off x="4221360" y="5092200"/>
            <a:ext cx="700200" cy="206640"/>
          </a:xfrm>
          <a:prstGeom prst="lightningBolt">
            <a:avLst/>
          </a:prstGeom>
          <a:solidFill>
            <a:srgbClr val="e46c0a"/>
          </a:solidFill>
          <a:ln w="25560">
            <a:solidFill>
              <a:srgbClr val="e46c0a"/>
            </a:solidFill>
            <a:round/>
          </a:ln>
        </p:spPr>
      </p:sp>
      <p:sp>
        <p:nvSpPr>
          <p:cNvPr id="137" name="CustomShape 7"/>
          <p:cNvSpPr/>
          <p:nvPr/>
        </p:nvSpPr>
        <p:spPr>
          <a:xfrm>
            <a:off x="2732040" y="505476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Remote Control</a:t>
            </a:r>
            <a:endParaRPr/>
          </a:p>
        </p:txBody>
      </p:sp>
      <p:sp>
        <p:nvSpPr>
          <p:cNvPr id="138" name="CustomShape 8"/>
          <p:cNvSpPr/>
          <p:nvPr/>
        </p:nvSpPr>
        <p:spPr>
          <a:xfrm>
            <a:off x="990720" y="613116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Modem</a:t>
            </a:r>
            <a:endParaRPr/>
          </a:p>
        </p:txBody>
      </p:sp>
      <p:sp>
        <p:nvSpPr>
          <p:cNvPr id="139" name="CustomShape 9"/>
          <p:cNvSpPr/>
          <p:nvPr/>
        </p:nvSpPr>
        <p:spPr>
          <a:xfrm>
            <a:off x="2655360" y="613116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Router/AP</a:t>
            </a:r>
            <a:endParaRPr/>
          </a:p>
        </p:txBody>
      </p:sp>
      <p:sp>
        <p:nvSpPr>
          <p:cNvPr id="140" name="CustomShape 10"/>
          <p:cNvSpPr/>
          <p:nvPr/>
        </p:nvSpPr>
        <p:spPr>
          <a:xfrm>
            <a:off x="3646080" y="562968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Wi-Fi</a:t>
            </a:r>
            <a:endParaRPr/>
          </a:p>
        </p:txBody>
      </p:sp>
      <p:sp>
        <p:nvSpPr>
          <p:cNvPr id="141" name="CustomShape 11"/>
          <p:cNvSpPr/>
          <p:nvPr/>
        </p:nvSpPr>
        <p:spPr>
          <a:xfrm>
            <a:off x="838080" y="4689720"/>
            <a:ext cx="1149840" cy="84564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ffffff"/>
                </a:solidFill>
                <a:latin typeface="Calibri"/>
              </a:rPr>
              <a:t>Internet</a:t>
            </a:r>
            <a:endParaRPr/>
          </a:p>
        </p:txBody>
      </p:sp>
      <p:sp>
        <p:nvSpPr>
          <p:cNvPr id="142" name="CustomShape 12"/>
          <p:cNvSpPr/>
          <p:nvPr/>
        </p:nvSpPr>
        <p:spPr>
          <a:xfrm>
            <a:off x="4038480" y="5967720"/>
            <a:ext cx="533160" cy="360"/>
          </a:xfrm>
          <a:prstGeom prst="straightConnector1">
            <a:avLst/>
          </a:prstGeom>
          <a:noFill/>
          <a:ln w="50760">
            <a:solidFill>
              <a:srgbClr val="948a54"/>
            </a:solidFill>
            <a:custDash>
              <a:ds d="141000" sp="141000"/>
            </a:custDash>
            <a:round/>
            <a:headEnd len="med" type="triangle" w="med"/>
            <a:tailEnd len="med" type="triangle" w="med"/>
          </a:ln>
        </p:spPr>
      </p:sp>
      <p:sp>
        <p:nvSpPr>
          <p:cNvPr id="143" name="CustomShape 13"/>
          <p:cNvSpPr/>
          <p:nvPr/>
        </p:nvSpPr>
        <p:spPr>
          <a:xfrm>
            <a:off x="4255560" y="495324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IR/RF</a:t>
            </a:r>
            <a:endParaRPr/>
          </a:p>
        </p:txBody>
      </p:sp>
      <p:sp>
        <p:nvSpPr>
          <p:cNvPr id="144" name="CustomShape 14"/>
          <p:cNvSpPr/>
          <p:nvPr/>
        </p:nvSpPr>
        <p:spPr>
          <a:xfrm flipH="1" rot="5400000">
            <a:off x="2977560" y="5287320"/>
            <a:ext cx="532800" cy="1929600"/>
          </a:xfrm>
          <a:prstGeom prst="bentConnector2">
            <a:avLst/>
          </a:prstGeom>
          <a:noFill/>
          <a:ln w="50760">
            <a:solidFill>
              <a:srgbClr val="4a7ebb"/>
            </a:solidFill>
            <a:custDash>
              <a:ds d="423000" sp="141000"/>
            </a:custDash>
            <a:round/>
          </a:ln>
        </p:spPr>
      </p:sp>
      <p:sp>
        <p:nvSpPr>
          <p:cNvPr id="145" name="CustomShape 15"/>
          <p:cNvSpPr/>
          <p:nvPr/>
        </p:nvSpPr>
        <p:spPr>
          <a:xfrm flipV="1">
            <a:off x="4209120" y="6166440"/>
            <a:ext cx="362520" cy="360"/>
          </a:xfrm>
          <a:prstGeom prst="straightConnector1">
            <a:avLst/>
          </a:prstGeom>
          <a:noFill/>
          <a:ln w="50760">
            <a:solidFill>
              <a:srgbClr val="4a7ebb"/>
            </a:solidFill>
            <a:custDash>
              <a:ds d="423000" sp="141000"/>
            </a:custDash>
            <a:round/>
            <a:tailEnd len="med" type="triangle" w="med"/>
          </a:ln>
        </p:spPr>
      </p:sp>
      <p:sp>
        <p:nvSpPr>
          <p:cNvPr id="146" name="Line 16"/>
          <p:cNvSpPr/>
          <p:nvPr/>
        </p:nvSpPr>
        <p:spPr>
          <a:xfrm>
            <a:off x="4227480" y="6172200"/>
            <a:ext cx="0" cy="345960"/>
          </a:xfrm>
          <a:prstGeom prst="line">
            <a:avLst/>
          </a:prstGeom>
          <a:ln w="50760">
            <a:solidFill>
              <a:srgbClr val="4a7ebb"/>
            </a:solidFill>
            <a:custDash>
              <a:ds d="423000" sp="141000"/>
            </a:custDash>
            <a:round/>
          </a:ln>
        </p:spPr>
      </p:sp>
      <p:sp>
        <p:nvSpPr>
          <p:cNvPr id="147" name="CustomShape 17"/>
          <p:cNvSpPr/>
          <p:nvPr/>
        </p:nvSpPr>
        <p:spPr>
          <a:xfrm>
            <a:off x="1881720" y="5941080"/>
            <a:ext cx="773640" cy="2520"/>
          </a:xfrm>
          <a:prstGeom prst="straightConnector1">
            <a:avLst/>
          </a:prstGeom>
          <a:noFill/>
          <a:ln w="50760">
            <a:solidFill>
              <a:srgbClr val="4a7ebb"/>
            </a:solidFill>
            <a:round/>
            <a:headEnd len="med" type="triangle" w="med"/>
            <a:tailEnd len="med" type="triangle" w="med"/>
          </a:ln>
        </p:spPr>
      </p:sp>
      <p:sp>
        <p:nvSpPr>
          <p:cNvPr id="148" name="CustomShape 18"/>
          <p:cNvSpPr/>
          <p:nvPr/>
        </p:nvSpPr>
        <p:spPr>
          <a:xfrm>
            <a:off x="6172200" y="5791320"/>
            <a:ext cx="773640" cy="2520"/>
          </a:xfrm>
          <a:prstGeom prst="straightConnector1">
            <a:avLst/>
          </a:prstGeom>
          <a:noFill/>
          <a:ln w="50760">
            <a:solidFill>
              <a:srgbClr val="000000"/>
            </a:solidFill>
            <a:round/>
            <a:headEnd len="med" type="triangle" w="med"/>
            <a:tailEnd len="med" type="triangle" w="med"/>
          </a:ln>
        </p:spPr>
      </p:sp>
      <p:sp>
        <p:nvSpPr>
          <p:cNvPr id="149" name="CustomShape 19"/>
          <p:cNvSpPr/>
          <p:nvPr/>
        </p:nvSpPr>
        <p:spPr>
          <a:xfrm>
            <a:off x="6160320" y="6093360"/>
            <a:ext cx="773640" cy="2520"/>
          </a:xfrm>
          <a:prstGeom prst="straightConnector1">
            <a:avLst/>
          </a:prstGeom>
          <a:noFill/>
          <a:ln w="50760">
            <a:solidFill>
              <a:srgbClr val="77933c"/>
            </a:solidFill>
            <a:round/>
            <a:headEnd len="med" type="triangle" w="med"/>
            <a:tailEnd len="med" type="triangle" w="med"/>
          </a:ln>
        </p:spPr>
      </p:sp>
      <p:pic>
        <p:nvPicPr>
          <p:cNvPr id="150" name="Picture 5" descr=""/>
          <p:cNvPicPr/>
          <p:nvPr/>
        </p:nvPicPr>
        <p:blipFill>
          <a:blip r:embed="rId5"/>
          <a:stretch>
            <a:fillRect/>
          </a:stretch>
        </p:blipFill>
        <p:spPr>
          <a:xfrm>
            <a:off x="4572000" y="5779800"/>
            <a:ext cx="1434240" cy="375120"/>
          </a:xfrm>
          <a:prstGeom prst="rect">
            <a:avLst/>
          </a:prstGeom>
          <a:ln>
            <a:noFill/>
          </a:ln>
        </p:spPr>
      </p:pic>
      <p:sp>
        <p:nvSpPr>
          <p:cNvPr id="151" name="CustomShape 20"/>
          <p:cNvSpPr/>
          <p:nvPr/>
        </p:nvSpPr>
        <p:spPr>
          <a:xfrm>
            <a:off x="6286680" y="5465520"/>
            <a:ext cx="533160" cy="360"/>
          </a:xfrm>
          <a:prstGeom prst="straightConnector1">
            <a:avLst/>
          </a:prstGeom>
          <a:noFill/>
          <a:ln w="50760">
            <a:solidFill>
              <a:srgbClr val="948a54"/>
            </a:solidFill>
            <a:custDash>
              <a:ds d="141000" sp="141000"/>
            </a:custDash>
            <a:round/>
            <a:headEnd len="med" type="triangle" w="med"/>
            <a:tailEnd len="med" type="triangle" w="med"/>
          </a:ln>
        </p:spPr>
      </p:sp>
      <p:sp>
        <p:nvSpPr>
          <p:cNvPr id="152" name="CustomShape 21"/>
          <p:cNvSpPr/>
          <p:nvPr/>
        </p:nvSpPr>
        <p:spPr>
          <a:xfrm>
            <a:off x="5905800" y="5128200"/>
            <a:ext cx="11876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Wi-Fi</a:t>
            </a:r>
            <a:endParaRPr/>
          </a:p>
        </p:txBody>
      </p:sp>
      <p:sp>
        <p:nvSpPr>
          <p:cNvPr id="153" name="CustomShape 22"/>
          <p:cNvSpPr/>
          <p:nvPr/>
        </p:nvSpPr>
        <p:spPr>
          <a:xfrm>
            <a:off x="3798360" y="2662920"/>
            <a:ext cx="1531440" cy="63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Composite</a:t>
            </a:r>
            <a:endParaRPr/>
          </a:p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Component</a:t>
            </a:r>
            <a:endParaRPr/>
          </a:p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Coax</a:t>
            </a:r>
            <a:endParaRPr/>
          </a:p>
        </p:txBody>
      </p:sp>
      <p:pic>
        <p:nvPicPr>
          <p:cNvPr id="154" name="Picture 12" descr=""/>
          <p:cNvPicPr/>
          <p:nvPr/>
        </p:nvPicPr>
        <p:blipFill>
          <a:blip r:embed="rId6">
            <a:lum bright="-6000"/>
          </a:blip>
          <a:stretch>
            <a:fillRect/>
          </a:stretch>
        </p:blipFill>
        <p:spPr>
          <a:xfrm>
            <a:off x="1600200" y="2546280"/>
            <a:ext cx="1363320" cy="1536480"/>
          </a:xfrm>
          <a:prstGeom prst="rect">
            <a:avLst/>
          </a:prstGeom>
          <a:ln w="9360">
            <a:noFill/>
          </a:ln>
        </p:spPr>
      </p:pic>
      <p:pic>
        <p:nvPicPr>
          <p:cNvPr id="155" name="Picture 21" descr=""/>
          <p:cNvPicPr/>
          <p:nvPr/>
        </p:nvPicPr>
        <p:blipFill>
          <a:blip r:embed="rId7"/>
          <a:stretch>
            <a:fillRect/>
          </a:stretch>
        </p:blipFill>
        <p:spPr>
          <a:xfrm>
            <a:off x="6095880" y="2992320"/>
            <a:ext cx="1134720" cy="681480"/>
          </a:xfrm>
          <a:prstGeom prst="rect">
            <a:avLst/>
          </a:prstGeom>
          <a:ln w="9360">
            <a:noFill/>
          </a:ln>
        </p:spPr>
      </p:pic>
      <p:sp>
        <p:nvSpPr>
          <p:cNvPr id="156" name="CustomShape 23"/>
          <p:cNvSpPr/>
          <p:nvPr/>
        </p:nvSpPr>
        <p:spPr>
          <a:xfrm>
            <a:off x="1981080" y="3495240"/>
            <a:ext cx="687960" cy="36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Calibri"/>
              </a:rPr>
              <a:t>VCR</a:t>
            </a:r>
            <a:endParaRPr/>
          </a:p>
        </p:txBody>
      </p:sp>
      <p:sp>
        <p:nvSpPr>
          <p:cNvPr id="157" name="CustomShape 24"/>
          <p:cNvSpPr/>
          <p:nvPr/>
        </p:nvSpPr>
        <p:spPr>
          <a:xfrm>
            <a:off x="3276720" y="3277800"/>
            <a:ext cx="2661840" cy="1180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58" name="CustomShape 25"/>
          <p:cNvSpPr/>
          <p:nvPr/>
        </p:nvSpPr>
        <p:spPr>
          <a:xfrm>
            <a:off x="3798360" y="3385440"/>
            <a:ext cx="1531440" cy="455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NTSC, NTSC-J, PAL, SECAM</a:t>
            </a:r>
            <a:endParaRPr/>
          </a:p>
        </p:txBody>
      </p:sp>
      <p:sp>
        <p:nvSpPr>
          <p:cNvPr id="159" name="CustomShape 26"/>
          <p:cNvSpPr/>
          <p:nvPr/>
        </p:nvSpPr>
        <p:spPr>
          <a:xfrm rot="7366800">
            <a:off x="2584800" y="2378880"/>
            <a:ext cx="700200" cy="412920"/>
          </a:xfrm>
          <a:prstGeom prst="lightningBolt">
            <a:avLst/>
          </a:prstGeom>
          <a:solidFill>
            <a:srgbClr val="e46c0a"/>
          </a:solidFill>
          <a:ln w="25560">
            <a:solidFill>
              <a:srgbClr val="e46c0a"/>
            </a:solidFill>
            <a:round/>
          </a:ln>
        </p:spPr>
      </p:sp>
      <p:sp>
        <p:nvSpPr>
          <p:cNvPr id="160" name="CustomShape 27"/>
          <p:cNvSpPr/>
          <p:nvPr/>
        </p:nvSpPr>
        <p:spPr>
          <a:xfrm>
            <a:off x="3144960" y="244944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Remote Control</a:t>
            </a:r>
            <a:endParaRPr/>
          </a:p>
        </p:txBody>
      </p:sp>
      <p:sp>
        <p:nvSpPr>
          <p:cNvPr id="161" name="CustomShape 28"/>
          <p:cNvSpPr/>
          <p:nvPr/>
        </p:nvSpPr>
        <p:spPr>
          <a:xfrm>
            <a:off x="2078640" y="218736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IR</a:t>
            </a:r>
            <a:endParaRPr/>
          </a:p>
        </p:txBody>
      </p:sp>
      <p:sp>
        <p:nvSpPr>
          <p:cNvPr id="162" name="CustomShape 29"/>
          <p:cNvSpPr/>
          <p:nvPr/>
        </p:nvSpPr>
        <p:spPr>
          <a:xfrm>
            <a:off x="0" y="1136520"/>
            <a:ext cx="9143640" cy="516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 sz="2800">
                <a:solidFill>
                  <a:srgbClr val="000000"/>
                </a:solidFill>
                <a:latin typeface="Calibri"/>
              </a:rPr>
              <a:t>Television Circa 1994</a:t>
            </a:r>
            <a:endParaRPr/>
          </a:p>
        </p:txBody>
      </p:sp>
      <p:pic>
        <p:nvPicPr>
          <p:cNvPr id="163" name="Picture 2" descr=""/>
          <p:cNvPicPr/>
          <p:nvPr/>
        </p:nvPicPr>
        <p:blipFill>
          <a:blip r:embed="rId8"/>
          <a:stretch>
            <a:fillRect/>
          </a:stretch>
        </p:blipFill>
        <p:spPr>
          <a:xfrm rot="3643200">
            <a:off x="3108600" y="1672560"/>
            <a:ext cx="1074960" cy="1002240"/>
          </a:xfrm>
          <a:prstGeom prst="rect">
            <a:avLst/>
          </a:prstGeom>
          <a:ln>
            <a:noFill/>
          </a:ln>
        </p:spPr>
      </p:pic>
      <p:sp>
        <p:nvSpPr>
          <p:cNvPr id="164" name="CustomShape 30"/>
          <p:cNvSpPr/>
          <p:nvPr/>
        </p:nvSpPr>
        <p:spPr>
          <a:xfrm rot="21207600">
            <a:off x="4426560" y="2360880"/>
            <a:ext cx="700200" cy="206640"/>
          </a:xfrm>
          <a:prstGeom prst="lightningBolt">
            <a:avLst/>
          </a:prstGeom>
          <a:solidFill>
            <a:srgbClr val="e46c0a"/>
          </a:solidFill>
          <a:ln w="25560">
            <a:solidFill>
              <a:srgbClr val="e46c0a"/>
            </a:solidFill>
            <a:round/>
          </a:ln>
        </p:spPr>
      </p:sp>
      <p:sp>
        <p:nvSpPr>
          <p:cNvPr id="165" name="CustomShape 31"/>
          <p:cNvSpPr/>
          <p:nvPr/>
        </p:nvSpPr>
        <p:spPr>
          <a:xfrm>
            <a:off x="4111560" y="2085120"/>
            <a:ext cx="1306440" cy="272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</a:rPr>
              <a:t>IR</a:t>
            </a:r>
            <a:endParaRPr/>
          </a:p>
        </p:txBody>
      </p:sp>
      <p:sp>
        <p:nvSpPr>
          <p:cNvPr id="166" name="CustomShape 32"/>
          <p:cNvSpPr/>
          <p:nvPr/>
        </p:nvSpPr>
        <p:spPr>
          <a:xfrm>
            <a:off x="457200" y="0"/>
            <a:ext cx="8229240" cy="8377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n-GB" sz="3200">
                <a:solidFill>
                  <a:srgbClr val="000000"/>
                </a:solidFill>
                <a:latin typeface="Calibri"/>
              </a:rPr>
              <a:t>Content Delivery is getting much more Complex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Standards Circa 1994</a:t>
            </a:r>
            <a:endParaRPr/>
          </a:p>
        </p:txBody>
      </p:sp>
      <p:sp>
        <p:nvSpPr>
          <p:cNvPr id="168" name="CustomShape 2"/>
          <p:cNvSpPr/>
          <p:nvPr/>
        </p:nvSpPr>
        <p:spPr>
          <a:xfrm>
            <a:off x="1897200" y="1636920"/>
            <a:ext cx="5333760" cy="111888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Arial"/>
              </a:rPr>
              <a:t>Connectivity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GB" sz="1200">
                <a:solidFill>
                  <a:srgbClr val="000000"/>
                </a:solidFill>
                <a:latin typeface="Arial"/>
              </a:rPr>
              <a:t>Component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: EIA-770.1 (analog NTSC typically using 3 wires - YP</a:t>
            </a:r>
            <a:r>
              <a:rPr lang="en-GB" sz="1200" baseline="-25000">
                <a:solidFill>
                  <a:srgbClr val="000000"/>
                </a:solidFill>
                <a:latin typeface="Arial"/>
              </a:rPr>
              <a:t>B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P</a:t>
            </a:r>
            <a:r>
              <a:rPr lang="en-GB" sz="1200" baseline="-25000">
                <a:solidFill>
                  <a:srgbClr val="000000"/>
                </a:solidFill>
                <a:latin typeface="Arial"/>
              </a:rPr>
              <a:t>R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GB" sz="1200">
                <a:solidFill>
                  <a:srgbClr val="000000"/>
                </a:solidFill>
                <a:latin typeface="Arial"/>
              </a:rPr>
              <a:t>Composite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: EIA/RS-170A (analog baseband NTSC composite video)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GB" sz="1200">
                <a:solidFill>
                  <a:srgbClr val="000000"/>
                </a:solidFill>
                <a:latin typeface="Arial"/>
              </a:rPr>
              <a:t>Coax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: 75 ohm modulated RF NTSC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GB" sz="1200">
                <a:solidFill>
                  <a:srgbClr val="000000"/>
                </a:solidFill>
                <a:latin typeface="Arial"/>
              </a:rPr>
              <a:t>Remote Control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: IR - Proprietary</a:t>
            </a:r>
            <a:endParaRPr/>
          </a:p>
        </p:txBody>
      </p:sp>
      <p:sp>
        <p:nvSpPr>
          <p:cNvPr id="169" name="CustomShape 3"/>
          <p:cNvSpPr/>
          <p:nvPr/>
        </p:nvSpPr>
        <p:spPr>
          <a:xfrm>
            <a:off x="1897200" y="2745000"/>
            <a:ext cx="5333760" cy="16423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Arial"/>
              </a:rPr>
              <a:t>Encoding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GB" sz="1200">
                <a:solidFill>
                  <a:srgbClr val="000000"/>
                </a:solidFill>
                <a:latin typeface="Arial"/>
              </a:rPr>
              <a:t>NTSC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: Broadcast standard for analog TV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GB" sz="1200">
                <a:solidFill>
                  <a:srgbClr val="000000"/>
                </a:solidFill>
                <a:latin typeface="Arial"/>
              </a:rPr>
              <a:t>NTSC-J: 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Broadcast standards for analog TV in Japan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GB" sz="1200">
                <a:solidFill>
                  <a:srgbClr val="000000"/>
                </a:solidFill>
                <a:latin typeface="Arial"/>
              </a:rPr>
              <a:t>PAL: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 Broadcast standard for analog 625 line/50 Hz systems  used  in  most of Europe  and parts of Asia, South America and elsewhere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b="1" lang="en-GB" sz="1200">
                <a:solidFill>
                  <a:srgbClr val="000000"/>
                </a:solidFill>
                <a:latin typeface="Arial"/>
              </a:rPr>
              <a:t>SECAM: </a:t>
            </a:r>
            <a:r>
              <a:rPr lang="en-GB" sz="1200">
                <a:solidFill>
                  <a:srgbClr val="000000"/>
                </a:solidFill>
                <a:latin typeface="Arial"/>
              </a:rPr>
              <a:t>Broadcast standards for analog TV originating  in France but used in other areas as well.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168120" y="1285920"/>
            <a:ext cx="4571640" cy="2737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Calibri"/>
              </a:rPr>
              <a:t>Connectivity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HDMI: CEA 861-F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CEC (Consumer Electronics Control)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ARC (Audio Return Channel)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HEC (HDMI Ethernet Channel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HDCP: High Definition Content Protection (over HDMI)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Wi-Fi: IEEE 802.11a/b/g/n/e…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Ethernet: IEEE 802.3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S/PIDF (Optical Port): IEC 60958 type II 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Remote Control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IR: RC-5/6 (Philips); NEC; proprietary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RF: RF4CE (ZigBee), Bluetooth LE; low power Wi-Fi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71" name="CustomShape 2"/>
          <p:cNvSpPr/>
          <p:nvPr/>
        </p:nvSpPr>
        <p:spPr>
          <a:xfrm>
            <a:off x="4587840" y="1720800"/>
            <a:ext cx="2209320" cy="2280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IPv4/IPv6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IP Multicast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TCP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UDP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HTTP/HTTPS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HTML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HTTP progressive download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MPEG Dash/CFF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HLS streaming Apple)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Smooth Streaming (Microsoft)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HDS steaming (Adobe)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RCSP</a:t>
            </a:r>
            <a:endParaRPr/>
          </a:p>
        </p:txBody>
      </p:sp>
      <p:sp>
        <p:nvSpPr>
          <p:cNvPr id="172" name="CustomShape 3"/>
          <p:cNvSpPr/>
          <p:nvPr/>
        </p:nvSpPr>
        <p:spPr>
          <a:xfrm>
            <a:off x="6645240" y="1720800"/>
            <a:ext cx="2209320" cy="2280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DivX Plus Streaming technology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ASF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MPEG-2 TS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MPEG2-PS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HTML5 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RTSP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RTCP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RTP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TLS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WebRTC</a:t>
            </a:r>
            <a:endParaRPr/>
          </a:p>
          <a:p>
            <a:pPr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+DLNA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GB" sz="1200">
                <a:solidFill>
                  <a:srgbClr val="000000"/>
                </a:solidFill>
                <a:latin typeface="Calibri"/>
                <a:ea typeface="Times New Roman"/>
              </a:rPr>
              <a:t>UPnP</a:t>
            </a:r>
            <a:endParaRPr/>
          </a:p>
        </p:txBody>
      </p:sp>
      <p:sp>
        <p:nvSpPr>
          <p:cNvPr id="173" name="CustomShape 4"/>
          <p:cNvSpPr/>
          <p:nvPr/>
        </p:nvSpPr>
        <p:spPr>
          <a:xfrm>
            <a:off x="4587840" y="1285920"/>
            <a:ext cx="3885840" cy="36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Calibri"/>
              </a:rPr>
              <a:t>Network &amp; Transport</a:t>
            </a:r>
            <a:endParaRPr/>
          </a:p>
        </p:txBody>
      </p:sp>
      <p:sp>
        <p:nvSpPr>
          <p:cNvPr id="174" name="CustomShape 5"/>
          <p:cNvSpPr/>
          <p:nvPr/>
        </p:nvSpPr>
        <p:spPr>
          <a:xfrm>
            <a:off x="701640" y="4055760"/>
            <a:ext cx="3352320" cy="1642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Calibri"/>
              </a:rPr>
              <a:t>Video Codecs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MPEG-1: ISO/IEC 11172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MPEG-2: H.262 (used by ATSC digital broadcast)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MPEG-4: H.264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HEVC: H.265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WMV3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VC-1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Flash</a:t>
            </a:r>
            <a:endParaRPr/>
          </a:p>
        </p:txBody>
      </p:sp>
      <p:sp>
        <p:nvSpPr>
          <p:cNvPr id="175" name="CustomShape 6"/>
          <p:cNvSpPr/>
          <p:nvPr/>
        </p:nvSpPr>
        <p:spPr>
          <a:xfrm>
            <a:off x="4587840" y="4029120"/>
            <a:ext cx="4190760" cy="1459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Calibri"/>
              </a:rPr>
              <a:t>Audio Codecs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MP3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MP2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AAC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AC-3 (Dolby Digital)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Dolby TrueHD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DTS</a:t>
            </a:r>
            <a:endParaRPr/>
          </a:p>
        </p:txBody>
      </p:sp>
      <p:sp>
        <p:nvSpPr>
          <p:cNvPr id="176" name="CustomShape 7"/>
          <p:cNvSpPr/>
          <p:nvPr/>
        </p:nvSpPr>
        <p:spPr>
          <a:xfrm>
            <a:off x="320760" y="1285920"/>
            <a:ext cx="4266720" cy="2769480"/>
          </a:xfrm>
          <a:prstGeom prst="rect">
            <a:avLst/>
          </a:prstGeom>
          <a:noFill/>
          <a:ln w="25560">
            <a:solidFill>
              <a:srgbClr val="3a5f8b"/>
            </a:solidFill>
            <a:round/>
          </a:ln>
        </p:spPr>
      </p:sp>
      <p:sp>
        <p:nvSpPr>
          <p:cNvPr id="177" name="CustomShape 8"/>
          <p:cNvSpPr/>
          <p:nvPr/>
        </p:nvSpPr>
        <p:spPr>
          <a:xfrm>
            <a:off x="4587840" y="1288800"/>
            <a:ext cx="4190760" cy="2766600"/>
          </a:xfrm>
          <a:prstGeom prst="rect">
            <a:avLst/>
          </a:prstGeom>
          <a:noFill/>
          <a:ln w="25560">
            <a:solidFill>
              <a:srgbClr val="3a5f8b"/>
            </a:solidFill>
            <a:round/>
          </a:ln>
        </p:spPr>
      </p:sp>
      <p:sp>
        <p:nvSpPr>
          <p:cNvPr id="178" name="CustomShape 9"/>
          <p:cNvSpPr/>
          <p:nvPr/>
        </p:nvSpPr>
        <p:spPr>
          <a:xfrm>
            <a:off x="320760" y="4063680"/>
            <a:ext cx="4266720" cy="1661760"/>
          </a:xfrm>
          <a:prstGeom prst="rect">
            <a:avLst/>
          </a:prstGeom>
          <a:noFill/>
          <a:ln w="25560">
            <a:solidFill>
              <a:srgbClr val="3a5f8b"/>
            </a:solidFill>
            <a:round/>
          </a:ln>
        </p:spPr>
      </p:sp>
      <p:sp>
        <p:nvSpPr>
          <p:cNvPr id="179" name="CustomShape 10"/>
          <p:cNvSpPr/>
          <p:nvPr/>
        </p:nvSpPr>
        <p:spPr>
          <a:xfrm>
            <a:off x="4587840" y="4055760"/>
            <a:ext cx="4190760" cy="1661760"/>
          </a:xfrm>
          <a:prstGeom prst="rect">
            <a:avLst/>
          </a:prstGeom>
          <a:noFill/>
          <a:ln w="25560">
            <a:solidFill>
              <a:srgbClr val="3a5f8b"/>
            </a:solidFill>
            <a:round/>
          </a:ln>
        </p:spPr>
      </p:sp>
      <p:sp>
        <p:nvSpPr>
          <p:cNvPr id="180" name="CustomShape 11"/>
          <p:cNvSpPr/>
          <p:nvPr/>
        </p:nvSpPr>
        <p:spPr>
          <a:xfrm>
            <a:off x="320760" y="5717880"/>
            <a:ext cx="3580920" cy="66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Arial"/>
              </a:rPr>
              <a:t>Others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000">
                <a:solidFill>
                  <a:srgbClr val="000000"/>
                </a:solidFill>
                <a:latin typeface="Arial"/>
              </a:rPr>
              <a:t>CEA-708B: Closed Captioning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000">
                <a:solidFill>
                  <a:srgbClr val="000000"/>
                </a:solidFill>
                <a:latin typeface="Arial"/>
              </a:rPr>
              <a:t>TTML10 (W3C): Closed Captioning</a:t>
            </a:r>
            <a:endParaRPr/>
          </a:p>
        </p:txBody>
      </p:sp>
      <p:sp>
        <p:nvSpPr>
          <p:cNvPr id="181" name="CustomShape 12"/>
          <p:cNvSpPr/>
          <p:nvPr/>
        </p:nvSpPr>
        <p:spPr>
          <a:xfrm>
            <a:off x="320760" y="5717880"/>
            <a:ext cx="4266720" cy="913320"/>
          </a:xfrm>
          <a:prstGeom prst="rect">
            <a:avLst/>
          </a:prstGeom>
          <a:noFill/>
          <a:ln w="25560">
            <a:solidFill>
              <a:srgbClr val="3a5f8b"/>
            </a:solidFill>
            <a:round/>
          </a:ln>
        </p:spPr>
      </p:sp>
      <p:sp>
        <p:nvSpPr>
          <p:cNvPr id="182" name="CustomShape 13"/>
          <p:cNvSpPr/>
          <p:nvPr/>
        </p:nvSpPr>
        <p:spPr>
          <a:xfrm>
            <a:off x="4587840" y="5717880"/>
            <a:ext cx="4190760" cy="913320"/>
          </a:xfrm>
          <a:prstGeom prst="rect">
            <a:avLst/>
          </a:prstGeom>
          <a:noFill/>
          <a:ln w="25560">
            <a:solidFill>
              <a:srgbClr val="3a5f8b"/>
            </a:solidFill>
            <a:round/>
          </a:ln>
        </p:spPr>
      </p:sp>
      <p:sp>
        <p:nvSpPr>
          <p:cNvPr id="183" name="CustomShape 14"/>
          <p:cNvSpPr/>
          <p:nvPr/>
        </p:nvSpPr>
        <p:spPr>
          <a:xfrm>
            <a:off x="4549680" y="5708160"/>
            <a:ext cx="4190760" cy="912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>
                <a:solidFill>
                  <a:srgbClr val="000000"/>
                </a:solidFill>
                <a:latin typeface="Calibri"/>
              </a:rPr>
              <a:t>Content Identification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1200">
                <a:solidFill>
                  <a:srgbClr val="000000"/>
                </a:solidFill>
                <a:latin typeface="Calibri"/>
              </a:rPr>
              <a:t>EIDR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84" name="TextShape 15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A Few of Standards Circa 2014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1233360" y="1490760"/>
            <a:ext cx="6891120" cy="3623040"/>
          </a:xfrm>
          <a:prstGeom prst="rect">
            <a:avLst/>
          </a:prstGeom>
          <a:solidFill>
            <a:srgbClr val="4f81bd"/>
          </a:solidFill>
          <a:ln w="9360">
            <a:solidFill>
              <a:srgbClr val="4a7ebb"/>
            </a:solidFill>
            <a:round/>
          </a:ln>
        </p:spPr>
      </p:sp>
      <p:sp>
        <p:nvSpPr>
          <p:cNvPr id="186" name="CustomShape 2"/>
          <p:cNvSpPr/>
          <p:nvPr/>
        </p:nvSpPr>
        <p:spPr>
          <a:xfrm>
            <a:off x="4817520" y="1531440"/>
            <a:ext cx="3196440" cy="1124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  <a:latin typeface="Arial"/>
                <a:ea typeface="ＭＳ Ｐゴシック"/>
              </a:rPr>
              <a:t>8k Ultra-HDTV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600">
                <a:solidFill>
                  <a:srgbClr val="000000"/>
                </a:solidFill>
                <a:latin typeface="Arial"/>
                <a:ea typeface="ＭＳ Ｐゴシック"/>
              </a:rPr>
              <a:t>7680 x 4320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600">
                <a:solidFill>
                  <a:srgbClr val="000000"/>
                </a:solidFill>
                <a:latin typeface="Arial"/>
                <a:ea typeface="ＭＳ Ｐゴシック"/>
              </a:rPr>
              <a:t>120 fps?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600">
                <a:solidFill>
                  <a:srgbClr val="000000"/>
                </a:solidFill>
                <a:latin typeface="Arial"/>
                <a:ea typeface="ＭＳ Ｐゴシック"/>
              </a:rPr>
              <a:t>80-200 Mbps</a:t>
            </a:r>
            <a:endParaRPr/>
          </a:p>
        </p:txBody>
      </p:sp>
      <p:sp>
        <p:nvSpPr>
          <p:cNvPr id="187" name="CustomShape 3"/>
          <p:cNvSpPr/>
          <p:nvPr/>
        </p:nvSpPr>
        <p:spPr>
          <a:xfrm>
            <a:off x="2913120" y="2033280"/>
            <a:ext cx="2183040" cy="880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n-GB" sz="1600">
                <a:solidFill>
                  <a:srgbClr val="000000"/>
                </a:solidFill>
                <a:latin typeface="Arial"/>
                <a:ea typeface="ＭＳ Ｐゴシック"/>
              </a:rPr>
              <a:t>4k Ultra-HDTV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Arial"/>
                <a:ea typeface="ＭＳ Ｐゴシック"/>
              </a:rPr>
              <a:t>3840 x 2160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Arial"/>
                <a:ea typeface="ＭＳ Ｐゴシック"/>
              </a:rPr>
              <a:t>60 fps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Arial"/>
                <a:ea typeface="ＭＳ Ｐゴシック"/>
              </a:rPr>
              <a:t>20-40 Mbps</a:t>
            </a:r>
            <a:endParaRPr/>
          </a:p>
        </p:txBody>
      </p:sp>
      <p:sp>
        <p:nvSpPr>
          <p:cNvPr id="188" name="CustomShape 4"/>
          <p:cNvSpPr/>
          <p:nvPr/>
        </p:nvSpPr>
        <p:spPr>
          <a:xfrm>
            <a:off x="1258920" y="3262320"/>
            <a:ext cx="3508920" cy="1854720"/>
          </a:xfrm>
          <a:prstGeom prst="rect">
            <a:avLst/>
          </a:prstGeom>
          <a:solidFill>
            <a:srgbClr val="4274af"/>
          </a:solidFill>
          <a:ln w="9360">
            <a:solidFill>
              <a:srgbClr val="4a7ebb"/>
            </a:solidFill>
            <a:round/>
          </a:ln>
        </p:spPr>
      </p:sp>
      <p:sp>
        <p:nvSpPr>
          <p:cNvPr id="189" name="CustomShape 5"/>
          <p:cNvSpPr/>
          <p:nvPr/>
        </p:nvSpPr>
        <p:spPr>
          <a:xfrm>
            <a:off x="4389480" y="3153240"/>
            <a:ext cx="21600" cy="846000"/>
          </a:xfrm>
          <a:prstGeom prst="straightConnector1">
            <a:avLst/>
          </a:prstGeom>
          <a:noFill/>
          <a:ln w="38160">
            <a:solidFill>
              <a:srgbClr val="c0504d"/>
            </a:solidFill>
            <a:round/>
            <a:tailEnd len="med" type="arrow" w="med"/>
          </a:ln>
        </p:spPr>
      </p:sp>
      <p:sp>
        <p:nvSpPr>
          <p:cNvPr id="190" name="CustomShape 6"/>
          <p:cNvSpPr/>
          <p:nvPr/>
        </p:nvSpPr>
        <p:spPr>
          <a:xfrm>
            <a:off x="1243080" y="4203360"/>
            <a:ext cx="1811880" cy="921600"/>
          </a:xfrm>
          <a:prstGeom prst="rect">
            <a:avLst/>
          </a:prstGeom>
          <a:solidFill>
            <a:srgbClr val="376092"/>
          </a:solidFill>
          <a:ln w="9360">
            <a:solidFill>
              <a:srgbClr val="4a7ebb"/>
            </a:solidFill>
            <a:round/>
          </a:ln>
        </p:spPr>
      </p:sp>
      <p:sp>
        <p:nvSpPr>
          <p:cNvPr id="191" name="CustomShape 7"/>
          <p:cNvSpPr/>
          <p:nvPr/>
        </p:nvSpPr>
        <p:spPr>
          <a:xfrm>
            <a:off x="1807200" y="3046320"/>
            <a:ext cx="1582560" cy="819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Arial"/>
                <a:ea typeface="ＭＳ Ｐゴシック"/>
              </a:rPr>
              <a:t>Full HDTV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Arial"/>
                <a:ea typeface="ＭＳ Ｐゴシック"/>
              </a:rPr>
              <a:t>1920 x 1080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Arial"/>
                <a:ea typeface="ＭＳ Ｐゴシック"/>
              </a:rPr>
              <a:t>30 fps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200">
                <a:solidFill>
                  <a:srgbClr val="000000"/>
                </a:solidFill>
                <a:latin typeface="Arial"/>
                <a:ea typeface="ＭＳ Ｐゴシック"/>
              </a:rPr>
              <a:t>4-8 Mbps</a:t>
            </a:r>
            <a:endParaRPr/>
          </a:p>
        </p:txBody>
      </p:sp>
      <p:sp>
        <p:nvSpPr>
          <p:cNvPr id="192" name="CustomShape 8"/>
          <p:cNvSpPr/>
          <p:nvPr/>
        </p:nvSpPr>
        <p:spPr>
          <a:xfrm>
            <a:off x="2836080" y="4008960"/>
            <a:ext cx="18720" cy="500400"/>
          </a:xfrm>
          <a:prstGeom prst="straightConnector1">
            <a:avLst/>
          </a:prstGeom>
          <a:noFill/>
          <a:ln w="38160">
            <a:solidFill>
              <a:srgbClr val="c0504d"/>
            </a:solidFill>
            <a:round/>
            <a:tailEnd len="med" type="arrow" w="med"/>
          </a:ln>
        </p:spPr>
      </p:sp>
      <p:sp>
        <p:nvSpPr>
          <p:cNvPr id="193" name="TextShape 9"/>
          <p:cNvSpPr txBox="1"/>
          <p:nvPr/>
        </p:nvSpPr>
        <p:spPr>
          <a:xfrm>
            <a:off x="589680" y="510120"/>
            <a:ext cx="8553960" cy="73152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Rockwell"/>
              </a:rPr>
              <a:t>Exploding Video Data</a:t>
            </a:r>
            <a:endParaRPr/>
          </a:p>
        </p:txBody>
      </p:sp>
      <p:sp>
        <p:nvSpPr>
          <p:cNvPr id="194" name="CustomShape 10"/>
          <p:cNvSpPr/>
          <p:nvPr/>
        </p:nvSpPr>
        <p:spPr>
          <a:xfrm>
            <a:off x="1000080" y="3294000"/>
            <a:ext cx="1340280" cy="759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n-GB" sz="1100">
                <a:solidFill>
                  <a:srgbClr val="000000"/>
                </a:solidFill>
                <a:latin typeface="Arial"/>
                <a:ea typeface="ＭＳ Ｐゴシック"/>
              </a:rPr>
              <a:t>HDTV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100">
                <a:solidFill>
                  <a:srgbClr val="000000"/>
                </a:solidFill>
                <a:latin typeface="Arial"/>
                <a:ea typeface="ＭＳ Ｐゴシック"/>
              </a:rPr>
              <a:t>1280 x 720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100">
                <a:solidFill>
                  <a:srgbClr val="000000"/>
                </a:solidFill>
                <a:latin typeface="Arial"/>
                <a:ea typeface="ＭＳ Ｐゴシック"/>
              </a:rPr>
              <a:t>60 fps</a:t>
            </a:r>
            <a:endParaRPr/>
          </a:p>
          <a:p>
            <a:pPr algn="r">
              <a:lnSpc>
                <a:spcPct val="100000"/>
              </a:lnSpc>
            </a:pPr>
            <a:r>
              <a:rPr lang="en-GB" sz="1100">
                <a:solidFill>
                  <a:srgbClr val="000000"/>
                </a:solidFill>
                <a:latin typeface="Arial"/>
                <a:ea typeface="ＭＳ Ｐゴシック"/>
              </a:rPr>
              <a:t>2-4 Mbps</a:t>
            </a:r>
            <a:endParaRPr/>
          </a:p>
        </p:txBody>
      </p:sp>
      <p:sp>
        <p:nvSpPr>
          <p:cNvPr id="195" name="CustomShape 11"/>
          <p:cNvSpPr/>
          <p:nvPr/>
        </p:nvSpPr>
        <p:spPr>
          <a:xfrm>
            <a:off x="1226520" y="4473720"/>
            <a:ext cx="1160280" cy="636840"/>
          </a:xfrm>
          <a:prstGeom prst="rect">
            <a:avLst/>
          </a:prstGeom>
          <a:solidFill>
            <a:srgbClr val="254061"/>
          </a:solidFill>
          <a:ln w="9360">
            <a:solidFill>
              <a:srgbClr val="4a7ebb"/>
            </a:solidFill>
            <a:round/>
          </a:ln>
        </p:spPr>
      </p:sp>
      <p:sp>
        <p:nvSpPr>
          <p:cNvPr id="196" name="CustomShape 12"/>
          <p:cNvSpPr/>
          <p:nvPr/>
        </p:nvSpPr>
        <p:spPr>
          <a:xfrm>
            <a:off x="2077200" y="4233600"/>
            <a:ext cx="18720" cy="500400"/>
          </a:xfrm>
          <a:prstGeom prst="straightConnector1">
            <a:avLst/>
          </a:prstGeom>
          <a:noFill/>
          <a:ln w="38160">
            <a:solidFill>
              <a:srgbClr val="c0504d"/>
            </a:solidFill>
            <a:round/>
            <a:tailEnd len="med" type="arrow" w="med"/>
          </a:ln>
        </p:spPr>
      </p:sp>
      <p:sp>
        <p:nvSpPr>
          <p:cNvPr id="197" name="CustomShape 13"/>
          <p:cNvSpPr/>
          <p:nvPr/>
        </p:nvSpPr>
        <p:spPr>
          <a:xfrm>
            <a:off x="1185840" y="4425120"/>
            <a:ext cx="828000" cy="302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GB" sz="1400">
                <a:solidFill>
                  <a:srgbClr val="ff0000"/>
                </a:solidFill>
                <a:latin typeface="Arial"/>
                <a:ea typeface="ＭＳ Ｐゴシック"/>
              </a:rPr>
              <a:t>Today</a:t>
            </a:r>
            <a:endParaRPr/>
          </a:p>
        </p:txBody>
      </p:sp>
      <p:sp>
        <p:nvSpPr>
          <p:cNvPr id="198" name="CustomShape 14"/>
          <p:cNvSpPr/>
          <p:nvPr/>
        </p:nvSpPr>
        <p:spPr>
          <a:xfrm>
            <a:off x="1177920" y="5374440"/>
            <a:ext cx="850320" cy="72900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GB" sz="1050">
                <a:solidFill>
                  <a:srgbClr val="000000"/>
                </a:solidFill>
                <a:latin typeface="Arial"/>
                <a:ea typeface="ＭＳ Ｐゴシック"/>
              </a:rPr>
              <a:t>VGA/SDTV</a:t>
            </a:r>
            <a:endParaRPr/>
          </a:p>
          <a:p>
            <a:pPr>
              <a:lnSpc>
                <a:spcPct val="100000"/>
              </a:lnSpc>
            </a:pPr>
            <a:r>
              <a:rPr lang="en-GB" sz="1050">
                <a:solidFill>
                  <a:srgbClr val="000000"/>
                </a:solidFill>
                <a:latin typeface="Arial"/>
                <a:ea typeface="ＭＳ Ｐゴシック"/>
              </a:rPr>
              <a:t>640 x 480</a:t>
            </a:r>
            <a:endParaRPr/>
          </a:p>
          <a:p>
            <a:pPr>
              <a:lnSpc>
                <a:spcPct val="100000"/>
              </a:lnSpc>
            </a:pPr>
            <a:r>
              <a:rPr lang="en-GB" sz="1050">
                <a:solidFill>
                  <a:srgbClr val="000000"/>
                </a:solidFill>
                <a:latin typeface="Arial"/>
                <a:ea typeface="ＭＳ Ｐゴシック"/>
              </a:rPr>
              <a:t>30 fps</a:t>
            </a:r>
            <a:endParaRPr/>
          </a:p>
          <a:p>
            <a:pPr>
              <a:lnSpc>
                <a:spcPct val="100000"/>
              </a:lnSpc>
            </a:pPr>
            <a:r>
              <a:rPr lang="en-GB" sz="1050">
                <a:solidFill>
                  <a:srgbClr val="000000"/>
                </a:solidFill>
                <a:latin typeface="Arial"/>
                <a:ea typeface="ＭＳ Ｐゴシック"/>
              </a:rPr>
              <a:t>1-2 Mbps</a:t>
            </a:r>
            <a:endParaRPr/>
          </a:p>
        </p:txBody>
      </p:sp>
      <p:sp>
        <p:nvSpPr>
          <p:cNvPr id="199" name="CustomShape 15"/>
          <p:cNvSpPr/>
          <p:nvPr/>
        </p:nvSpPr>
        <p:spPr>
          <a:xfrm>
            <a:off x="1260360" y="4754520"/>
            <a:ext cx="541800" cy="396720"/>
          </a:xfrm>
          <a:prstGeom prst="rect">
            <a:avLst/>
          </a:prstGeom>
          <a:solidFill>
            <a:srgbClr val="b4cc82"/>
          </a:solidFill>
          <a:ln w="9360">
            <a:solidFill>
              <a:srgbClr val="4a7ebb"/>
            </a:solidFill>
            <a:round/>
          </a:ln>
        </p:spPr>
      </p:sp>
      <p:sp>
        <p:nvSpPr>
          <p:cNvPr id="200" name="CustomShape 16"/>
          <p:cNvSpPr/>
          <p:nvPr/>
        </p:nvSpPr>
        <p:spPr>
          <a:xfrm flipH="1" flipV="1">
            <a:off x="1723680" y="4952160"/>
            <a:ext cx="12960" cy="451800"/>
          </a:xfrm>
          <a:prstGeom prst="straightConnector1">
            <a:avLst/>
          </a:prstGeom>
          <a:noFill/>
          <a:ln w="38160">
            <a:solidFill>
              <a:srgbClr val="c0504d"/>
            </a:solidFill>
            <a:round/>
            <a:tailEnd len="med" type="arrow" w="med"/>
          </a:ln>
        </p:spPr>
      </p:sp>
      <p:sp>
        <p:nvSpPr>
          <p:cNvPr id="201" name="CustomShape 17"/>
          <p:cNvSpPr/>
          <p:nvPr/>
        </p:nvSpPr>
        <p:spPr>
          <a:xfrm>
            <a:off x="367560" y="5193000"/>
            <a:ext cx="734400" cy="69876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GB" sz="1000">
                <a:solidFill>
                  <a:srgbClr val="000000"/>
                </a:solidFill>
                <a:latin typeface="Arial"/>
                <a:ea typeface="ＭＳ Ｐゴシック"/>
              </a:rPr>
              <a:t>QVGA</a:t>
            </a:r>
            <a:endParaRPr/>
          </a:p>
          <a:p>
            <a:pPr>
              <a:lnSpc>
                <a:spcPct val="100000"/>
              </a:lnSpc>
            </a:pPr>
            <a:r>
              <a:rPr lang="en-GB" sz="1000">
                <a:solidFill>
                  <a:srgbClr val="000000"/>
                </a:solidFill>
                <a:latin typeface="Arial"/>
                <a:ea typeface="ＭＳ Ｐゴシック"/>
              </a:rPr>
              <a:t>320 x 240</a:t>
            </a:r>
            <a:endParaRPr/>
          </a:p>
          <a:p>
            <a:pPr>
              <a:lnSpc>
                <a:spcPct val="100000"/>
              </a:lnSpc>
            </a:pPr>
            <a:r>
              <a:rPr lang="en-GB" sz="1000">
                <a:solidFill>
                  <a:srgbClr val="000000"/>
                </a:solidFill>
                <a:latin typeface="Arial"/>
                <a:ea typeface="ＭＳ Ｐゴシック"/>
              </a:rPr>
              <a:t>10-15 fps</a:t>
            </a:r>
            <a:endParaRPr/>
          </a:p>
          <a:p>
            <a:pPr>
              <a:lnSpc>
                <a:spcPct val="100000"/>
              </a:lnSpc>
            </a:pPr>
            <a:r>
              <a:rPr lang="en-GB" sz="1000">
                <a:solidFill>
                  <a:srgbClr val="000000"/>
                </a:solidFill>
                <a:latin typeface="Arial"/>
                <a:ea typeface="ＭＳ Ｐゴシック"/>
              </a:rPr>
              <a:t>500 kbps</a:t>
            </a:r>
            <a:endParaRPr/>
          </a:p>
        </p:txBody>
      </p:sp>
      <p:sp>
        <p:nvSpPr>
          <p:cNvPr id="202" name="CustomShape 18"/>
          <p:cNvSpPr/>
          <p:nvPr/>
        </p:nvSpPr>
        <p:spPr>
          <a:xfrm>
            <a:off x="1194120" y="4911120"/>
            <a:ext cx="353520" cy="230400"/>
          </a:xfrm>
          <a:prstGeom prst="rect">
            <a:avLst/>
          </a:prstGeom>
          <a:solidFill>
            <a:srgbClr val="070d13"/>
          </a:solidFill>
          <a:ln w="9360">
            <a:solidFill>
              <a:srgbClr val="4a7ebb"/>
            </a:solidFill>
            <a:round/>
          </a:ln>
        </p:spPr>
      </p:sp>
      <p:sp>
        <p:nvSpPr>
          <p:cNvPr id="203" name="CustomShape 19"/>
          <p:cNvSpPr/>
          <p:nvPr/>
        </p:nvSpPr>
        <p:spPr>
          <a:xfrm flipV="1">
            <a:off x="1006920" y="4958280"/>
            <a:ext cx="387000" cy="375120"/>
          </a:xfrm>
          <a:prstGeom prst="straightConnector1">
            <a:avLst/>
          </a:prstGeom>
          <a:noFill/>
          <a:ln w="38160">
            <a:solidFill>
              <a:srgbClr val="c0504d"/>
            </a:solidFill>
            <a:round/>
            <a:tailEnd len="med" type="arrow" w="med"/>
          </a:ln>
        </p:spPr>
      </p:sp>
      <p:sp>
        <p:nvSpPr>
          <p:cNvPr id="204" name="CustomShape 20"/>
          <p:cNvSpPr/>
          <p:nvPr/>
        </p:nvSpPr>
        <p:spPr>
          <a:xfrm>
            <a:off x="2355840" y="5012280"/>
            <a:ext cx="6436800" cy="1737720"/>
          </a:xfrm>
          <a:prstGeom prst="rect">
            <a:avLst/>
          </a:prstGeom>
          <a:noFill/>
          <a:ln>
            <a:noFill/>
          </a:ln>
        </p:spPr>
        <p:txBody>
          <a:bodyPr wrap="none"/>
          <a:p>
            <a:pPr algn="ctr">
              <a:lnSpc>
                <a:spcPct val="100000"/>
              </a:lnSpc>
            </a:pPr>
            <a:r>
              <a:rPr b="1" lang="en-GB" sz="5400">
                <a:solidFill>
                  <a:srgbClr val="f9f3dd"/>
                </a:solidFill>
                <a:latin typeface="Calibri"/>
              </a:rPr>
              <a:t>SD -&gt; HD -&gt; 4K -&gt; 8K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5400">
                <a:solidFill>
                  <a:srgbClr val="f9f3dd"/>
                </a:solidFill>
                <a:latin typeface="Calibri"/>
              </a:rPr>
              <a:t>4 x 4 x 4 x 4 x 4 = 256x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>
                <p:childTnLst>
                  <p:par>
                    <p:cTn id="13" nodeType="clickEffect" fill="hold">
                      <p:stCondLst>
                        <p:cond delay="0"/>
                      </p:stCondLst>
                      <p:childTnLst>
                        <p:par>
                          <p:cTn id="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7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nodeType="withEffect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nodeType="withEffect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5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nodeType="withEffect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9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nodeType="withEffect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3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nodeType="withEffect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7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Houston, We Have a Scaling Problem</a:t>
            </a:r>
            <a:endParaRPr/>
          </a:p>
        </p:txBody>
      </p:sp>
      <p:sp>
        <p:nvSpPr>
          <p:cNvPr id="206" name="TextShape 2"/>
          <p:cNvSpPr txBox="1"/>
          <p:nvPr/>
        </p:nvSpPr>
        <p:spPr>
          <a:xfrm>
            <a:off x="457200" y="1600200"/>
            <a:ext cx="8575200" cy="45496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Digital Video growth consumes</a:t>
            </a:r>
            <a:r>
              <a:rPr b="1" lang="en-US" sz="3200">
                <a:solidFill>
                  <a:srgbClr val="000000"/>
                </a:solidFill>
                <a:latin typeface="Calibri"/>
              </a:rPr>
              <a:t> all </a:t>
            </a:r>
            <a:r>
              <a:rPr lang="en-US" sz="3200">
                <a:solidFill>
                  <a:srgbClr val="000000"/>
                </a:solidFill>
                <a:latin typeface="Calibri"/>
              </a:rPr>
              <a:t>new bandwidth thrown at it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And will likely continue to do so for years to come</a:t>
            </a:r>
            <a:endParaRPr/>
          </a:p>
          <a:p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Each jump in resolution is a 4X jump data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SD x4 = HD x4 = 4K x4 = 8K = 256x today’s SD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4K expected to add more color and HDR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Constant growth of new devices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2009 OTT video – 1 PC per home watching compressed SD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2014 OTT video – 4, 5, even 6 devices per home streaming HD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2020 OTT video - ??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Constant growth of new users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Internet circa 2014 has 2.5 Billion Users 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The next 4.5 Billion are coming soon</a:t>
            </a:r>
            <a:endParaRPr/>
          </a:p>
        </p:txBody>
      </p:sp>
      <p:sp>
        <p:nvSpPr>
          <p:cNvPr id="207" name="CustomShape 3"/>
          <p:cNvSpPr/>
          <p:nvPr/>
        </p:nvSpPr>
        <p:spPr>
          <a:xfrm>
            <a:off x="330120" y="6039000"/>
            <a:ext cx="8813520" cy="70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2000">
                <a:solidFill>
                  <a:srgbClr val="000000"/>
                </a:solidFill>
                <a:latin typeface="Calibri"/>
              </a:rPr>
              <a:t>--&gt; Depending on how you do the math we might be behind by 256x-1024x  </a:t>
            </a:r>
            <a:r>
              <a:rPr b="1" lang="en-GB" sz="2000">
                <a:solidFill>
                  <a:srgbClr val="000000"/>
                </a:solidFill>
                <a:latin typeface="Calibri"/>
              </a:rPr>
              <a:t>
</a:t>
            </a:r>
            <a:r>
              <a:rPr b="1" lang="en-GB" sz="2000">
                <a:solidFill>
                  <a:srgbClr val="000000"/>
                </a:solidFill>
                <a:latin typeface="Calibri"/>
              </a:rPr>
              <a:t>      (and don’t forget adding 200% more users) </a:t>
            </a:r>
            <a:endParaRPr/>
          </a:p>
        </p:txBody>
      </p:sp>
    </p:spTree>
  </p:cSld>
  <p:timing>
    <p:tnLst>
      <p:par>
        <p:cTn id="38" dur="indefinite" restart="never" nodeType="tmRoot">
          <p:childTnLst>
            <p:seq>
              <p:cTn id="39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Example Use Case #1</a:t>
            </a:r>
            <a:endParaRPr/>
          </a:p>
        </p:txBody>
      </p:sp>
      <p:sp>
        <p:nvSpPr>
          <p:cNvPr id="209" name="TextShape 2"/>
          <p:cNvSpPr txBox="1"/>
          <p:nvPr/>
        </p:nvSpPr>
        <p:spPr>
          <a:xfrm>
            <a:off x="457200" y="1600200"/>
            <a:ext cx="8480160" cy="51462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Calibri"/>
              </a:rPr>
              <a:t>Edge Device Selects best source for digital content delivery</a:t>
            </a:r>
            <a:r>
              <a:rPr lang="en-US" sz="2000">
                <a:solidFill>
                  <a:srgbClr val="000000"/>
                </a:solidFill>
                <a:latin typeface="Calibri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Calibri"/>
              </a:rPr>
              <a:t>Elements: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Device identifies the digital content it is playing via any of</a:t>
            </a:r>
            <a:endParaRPr/>
          </a:p>
          <a:p>
            <a:pPr lvl="2">
              <a:lnSpc>
                <a:spcPct val="100000"/>
              </a:lnSpc>
              <a:buFont typeface="Calibri"/>
              <a:buAutoNum type="arabicPeriod"/>
            </a:pPr>
            <a:r>
              <a:rPr lang="en-US">
                <a:solidFill>
                  <a:srgbClr val="000000"/>
                </a:solidFill>
                <a:latin typeface="Calibri"/>
              </a:rPr>
              <a:t>Container metadata</a:t>
            </a:r>
            <a:endParaRPr/>
          </a:p>
          <a:p>
            <a:pPr lvl="2">
              <a:lnSpc>
                <a:spcPct val="100000"/>
              </a:lnSpc>
              <a:buFont typeface="Calibri"/>
              <a:buAutoNum type="arabicPeriod"/>
            </a:pPr>
            <a:r>
              <a:rPr lang="en-US">
                <a:solidFill>
                  <a:srgbClr val="000000"/>
                </a:solidFill>
                <a:latin typeface="Calibri"/>
              </a:rPr>
              <a:t>Imbedded Content ID in content watermark</a:t>
            </a:r>
            <a:endParaRPr/>
          </a:p>
          <a:p>
            <a:pPr lvl="2">
              <a:lnSpc>
                <a:spcPct val="100000"/>
              </a:lnSpc>
              <a:buFont typeface="Calibri"/>
              <a:buAutoNum type="arabicPeriod"/>
            </a:pPr>
            <a:r>
              <a:rPr lang="en-US">
                <a:solidFill>
                  <a:srgbClr val="000000"/>
                </a:solidFill>
                <a:latin typeface="Calibri"/>
              </a:rPr>
              <a:t>fingerprint match of the content &amp; lookup of Content ID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Device uses Content ID to locate sources which can provide the content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Content Distribution Services advertise Content IDs for content they offer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Device dynamically selects the source to obtain the content from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Calibri"/>
              </a:rPr>
              <a:t>GAP Issues: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Identifying the device to the service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Authorizing the device &amp; service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Migrating access across distributed services</a:t>
            </a:r>
            <a:endParaRPr/>
          </a:p>
          <a:p>
            <a:endParaRPr/>
          </a:p>
        </p:txBody>
      </p:sp>
    </p:spTree>
  </p:cSld>
  <p:timing>
    <p:tnLst>
      <p:par>
        <p:cTn id="40" dur="indefinite" restart="never" nodeType="tmRoot">
          <p:childTnLst>
            <p:seq>
              <p:cTn id="41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Example Use Case #2</a:t>
            </a:r>
            <a:endParaRPr/>
          </a:p>
        </p:txBody>
      </p:sp>
      <p:sp>
        <p:nvSpPr>
          <p:cNvPr id="211" name="TextShape 2"/>
          <p:cNvSpPr txBox="1"/>
          <p:nvPr/>
        </p:nvSpPr>
        <p:spPr>
          <a:xfrm>
            <a:off x="457200" y="1600200"/>
            <a:ext cx="8686440" cy="50032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Calibri"/>
              </a:rPr>
              <a:t>Edge Device offers content to other devices  (edge device-device delivery)</a:t>
            </a:r>
            <a:r>
              <a:rPr lang="en-US" sz="2000">
                <a:solidFill>
                  <a:srgbClr val="000000"/>
                </a:solidFill>
                <a:latin typeface="Calibri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Calibri"/>
              </a:rPr>
              <a:t>Elements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A device holds content identified by a Content ID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Device advertises the Content ID for content that it offers to other devices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Well defined URI name space for advertising availability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Calibri"/>
              </a:rPr>
              <a:t>
</a:t>
            </a:r>
            <a:r>
              <a:rPr lang="en-US" sz="20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>
                <a:solidFill>
                  <a:srgbClr val="000000"/>
                </a:solidFill>
                <a:latin typeface="Calibri"/>
              </a:rPr>
              <a:t>GAP Issues: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Different Codec / Resolution Requirements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What to do when the device doesn’t hold some segments that are needed. 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Privacy  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Device-Device identification/authorizations </a:t>
            </a:r>
            <a:endParaRPr/>
          </a:p>
          <a:p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42" dur="indefinite" restart="never" nodeType="tmRoot">
          <p:childTnLst>
            <p:seq>
              <p:cTn id="43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